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3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slide33.xml" ContentType="application/vnd.openxmlformats-officedocument.presentationml.slide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6.png" ContentType="image/png"/>
  <Override PartName="/ppt/media/image32.png" ContentType="image/png"/>
  <Override PartName="/ppt/media/image30.png" ContentType="image/png"/>
  <Override PartName="/ppt/media/image27.png" ContentType="image/png"/>
  <Override PartName="/ppt/media/image26.png" ContentType="image/png"/>
  <Override PartName="/ppt/media/image38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37.png" ContentType="image/png"/>
  <Override PartName="/ppt/media/image22.png" ContentType="image/png"/>
  <Override PartName="/ppt/media/image31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3.png" ContentType="image/png"/>
  <Override PartName="/ppt/media/image23.png" ContentType="image/png"/>
  <Override PartName="/ppt/media/image35.png" ContentType="image/png"/>
  <Override PartName="/ppt/media/image12.png" ContentType="image/png"/>
  <Override PartName="/ppt/media/image11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29.png" ContentType="image/png"/>
  <Override PartName="/ppt/media/image18.png" ContentType="image/png"/>
  <Override PartName="/ppt/media/image7.png" ContentType="image/png"/>
  <Override PartName="/ppt/media/image34.png" ContentType="image/png"/>
  <Override PartName="/ppt/media/image6.png" ContentType="image/png"/>
  <Override PartName="/ppt/media/image5.png" ContentType="image/png"/>
  <Override PartName="/ppt/media/image16.png" ContentType="image/png"/>
  <Override PartName="/ppt/media/image4.jpeg" ContentType="image/jpeg"/>
  <Override PartName="/ppt/media/image17.png" ContentType="image/png"/>
  <Override PartName="/ppt/media/image14.png" ContentType="image/png"/>
  <Override PartName="/ppt/media/image3.png" ContentType="image/png"/>
  <Override PartName="/ppt/media/image2.png" ContentType="image/png"/>
  <Override PartName="/ppt/media/image10.png" ContentType="image/png"/>
  <Override PartName="/ppt/media/image1.jpeg" ContentType="image/jpe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653040" y="4002120"/>
            <a:ext cx="5551560" cy="4310280"/>
          </a:xfrm>
          <a:prstGeom prst="rect">
            <a:avLst/>
          </a:prstGeom>
        </p:spPr>
        <p:txBody>
          <a:bodyPr lIns="0" rIns="0" tIns="0" bIns="0"/>
          <a:p>
            <a:r>
              <a:rPr lang="en-US" sz="252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2976120" cy="4568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dt"/>
          </p:nvPr>
        </p:nvSpPr>
        <p:spPr>
          <a:xfrm>
            <a:off x="3881520" y="0"/>
            <a:ext cx="2976120" cy="4568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ftr"/>
          </p:nvPr>
        </p:nvSpPr>
        <p:spPr>
          <a:xfrm>
            <a:off x="0" y="8686800"/>
            <a:ext cx="2976120" cy="4568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2" name="PlaceHolder 5"/>
          <p:cNvSpPr>
            <a:spLocks noGrp="1"/>
          </p:cNvSpPr>
          <p:nvPr>
            <p:ph type="sldNum"/>
          </p:nvPr>
        </p:nvSpPr>
        <p:spPr>
          <a:xfrm>
            <a:off x="3881520" y="8686800"/>
            <a:ext cx="2976120" cy="4568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AF7C90D-3B11-4941-85F0-2FD17A081912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Session: Ghi số thứ tự session trong môn học</a:t>
            </a:r>
            <a:endParaRPr/>
          </a:p>
          <a:p>
            <a:r>
              <a:rPr lang="en-US" sz="2520">
                <a:latin typeface="Arial"/>
              </a:rPr>
              <a:t>Session Name: ghi tên của session sẽ dạy</a:t>
            </a:r>
            <a:endParaRPr/>
          </a:p>
        </p:txBody>
      </p:sp>
      <p:sp>
        <p:nvSpPr>
          <p:cNvPr id="21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32B70571-AB1C-419E-B2E1-6D6CAD37462C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Mô tả nội dung mà học viên phải đạt được khi kết thúc môn học này</a:t>
            </a:r>
            <a:endParaRPr/>
          </a:p>
        </p:txBody>
      </p:sp>
      <p:sp>
        <p:nvSpPr>
          <p:cNvPr id="21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842B0EF2-F430-4CBC-868F-57A09F3543ED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Tóm tắt lại nội dung đã học</a:t>
            </a:r>
            <a:endParaRPr/>
          </a:p>
        </p:txBody>
      </p:sp>
      <p:sp>
        <p:nvSpPr>
          <p:cNvPr id="22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076ADBA9-F69C-4D65-8E59-40702D31D3E2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Trả lời câu hỏi WHY?</a:t>
            </a:r>
            <a:endParaRPr/>
          </a:p>
        </p:txBody>
      </p:sp>
      <p:sp>
        <p:nvSpPr>
          <p:cNvPr id="22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73EE8833-39FE-42A6-A3CB-246CE2A4C16A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Mô tả nội dung chi  tiết từng chuyên đề</a:t>
            </a:r>
            <a:endParaRPr/>
          </a:p>
        </p:txBody>
      </p:sp>
      <p:sp>
        <p:nvSpPr>
          <p:cNvPr id="21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08E9D147-66C9-4635-A022-484AFAC5284B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8229600" cy="3634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8229600" cy="3634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8229600" cy="3634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FD7E69AF-6D4F-41DF-84B1-0B214CFA96E6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»"/>
            </a:pPr>
            <a:r>
              <a:rPr lang="en-US" sz="2000">
                <a:solidFill>
                  <a:srgbClr val="000000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04695C49-A8F2-45A1-B8EB-FE8A2BCA679C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60"/>
            <a:ext cx="9142920" cy="686196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409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91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53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18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81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81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81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1810">
                <a:latin typeface="Arial"/>
              </a:rPr>
              <a:t>Seventh Outline Level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57200" y="6247080"/>
            <a:ext cx="2130120" cy="4730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3126600" y="6247080"/>
            <a:ext cx="2898360" cy="4730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6555600" y="6247080"/>
            <a:ext cx="2130120" cy="473040"/>
          </a:xfrm>
          <a:prstGeom prst="rect">
            <a:avLst/>
          </a:prstGeom>
        </p:spPr>
        <p:txBody>
          <a:bodyPr lIns="0" rIns="0" tIns="0" bIns="0"/>
          <a:p>
            <a:pPr algn="r"/>
            <a:fld id="{92350722-8F99-4A29-9804-21EE9793500E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1143000"/>
            <a:ext cx="7772040" cy="1469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Chapter 9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1219320" y="281952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Impact"/>
              </a:rPr>
              <a:t>How to working with Images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Common keywords for the vertically-align property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49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2133720"/>
            <a:ext cx="8152920" cy="327636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align an image vertically (cont.)</a:t>
            </a:r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457200" y="1600200"/>
            <a:ext cx="8229240" cy="94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images in a web browser before and after they are apply vertical-align</a:t>
            </a:r>
            <a:endParaRPr/>
          </a:p>
        </p:txBody>
      </p:sp>
      <p:pic>
        <p:nvPicPr>
          <p:cNvPr id="152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9480" y="2743200"/>
            <a:ext cx="7855560" cy="259056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Code Sample</a:t>
            </a:r>
            <a:endParaRPr/>
          </a:p>
        </p:txBody>
      </p:sp>
      <p:pic>
        <p:nvPicPr>
          <p:cNvPr id="15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28800" y="2057400"/>
            <a:ext cx="5976720" cy="266652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float an image</a:t>
            </a:r>
            <a:endParaRPr/>
          </a:p>
        </p:txBody>
      </p:sp>
      <p:sp>
        <p:nvSpPr>
          <p:cNvPr id="15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Use the same techniques to float an image 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properties for floating images</a:t>
            </a:r>
            <a:endParaRPr/>
          </a:p>
        </p:txBody>
      </p:sp>
      <p:pic>
        <p:nvPicPr>
          <p:cNvPr id="157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3520" y="2743200"/>
            <a:ext cx="8510400" cy="236196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float an image (cont.)</a:t>
            </a:r>
            <a:endParaRPr/>
          </a:p>
        </p:txBody>
      </p:sp>
      <p:sp>
        <p:nvSpPr>
          <p:cNvPr id="15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HTML in a web browser</a:t>
            </a:r>
            <a:endParaRPr/>
          </a:p>
        </p:txBody>
      </p:sp>
      <p:pic>
        <p:nvPicPr>
          <p:cNvPr id="160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5800" y="2286000"/>
            <a:ext cx="7765920" cy="365724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Code Sample</a:t>
            </a:r>
            <a:endParaRPr/>
          </a:p>
        </p:txBody>
      </p:sp>
      <p:pic>
        <p:nvPicPr>
          <p:cNvPr id="162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95280" y="1752480"/>
            <a:ext cx="6009480" cy="281916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533520" y="297180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Impact"/>
              </a:rPr>
              <a:t>Advanced skills </a:t>
            </a:r>
            <a:r>
              <a:rPr lang="en-US" sz="4000">
                <a:solidFill>
                  <a:srgbClr val="000000"/>
                </a:solidFill>
                <a:latin typeface="Impact"/>
              </a:rPr>
              <a:t>
</a:t>
            </a:r>
            <a:r>
              <a:rPr lang="en-US" sz="4000">
                <a:solidFill>
                  <a:srgbClr val="000000"/>
                </a:solidFill>
                <a:latin typeface="Impact"/>
              </a:rPr>
              <a:t>for working with images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use the HTML5 figure and fig caption elements</a:t>
            </a:r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HTML for the figure and figcaption elements</a:t>
            </a:r>
            <a:endParaRPr/>
          </a:p>
        </p:txBody>
      </p:sp>
      <p:pic>
        <p:nvPicPr>
          <p:cNvPr id="166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3520" y="2286000"/>
            <a:ext cx="8000640" cy="259056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use the HTML5 figure and fig caption elements (cont.)</a:t>
            </a:r>
            <a:endParaRPr/>
          </a:p>
        </p:txBody>
      </p:sp>
      <p:sp>
        <p:nvSpPr>
          <p:cNvPr id="16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</a:rPr>
              <a:t>A web page that uses figure and figcaption elements</a:t>
            </a:r>
            <a:endParaRPr/>
          </a:p>
        </p:txBody>
      </p:sp>
      <p:pic>
        <p:nvPicPr>
          <p:cNvPr id="169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33920" y="2438280"/>
            <a:ext cx="5520600" cy="400032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work with thumbnails</a:t>
            </a:r>
            <a:endParaRPr/>
          </a:p>
        </p:txBody>
      </p:sp>
      <p:sp>
        <p:nvSpPr>
          <p:cNvPr id="17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A thumbnails is a small version of an image that can be used to make downloading the image faster and to save space on a web page that contains multiple images.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Thumbnails in a web page</a:t>
            </a:r>
            <a:endParaRPr/>
          </a:p>
        </p:txBody>
      </p:sp>
      <p:pic>
        <p:nvPicPr>
          <p:cNvPr id="172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4038480"/>
            <a:ext cx="7238520" cy="178560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Objectives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Basic skills for working with images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Advanced skills for working images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Related skills for working with images </a:t>
            </a:r>
            <a:endParaRPr/>
          </a:p>
          <a:p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work with thumbnails (cont.)</a:t>
            </a:r>
            <a:endParaRPr/>
          </a:p>
        </p:txBody>
      </p:sp>
      <p:sp>
        <p:nvSpPr>
          <p:cNvPr id="17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photo that’s displayed when the fifth thumbnails is clicked </a:t>
            </a:r>
            <a:endParaRPr/>
          </a:p>
        </p:txBody>
      </p:sp>
      <p:pic>
        <p:nvPicPr>
          <p:cNvPr id="175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0" y="2666880"/>
            <a:ext cx="3960720" cy="3733560"/>
          </a:xfrm>
          <a:prstGeom prst="rect">
            <a:avLst/>
          </a:prstGeom>
          <a:ln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do image rollovers</a:t>
            </a:r>
            <a:endParaRPr/>
          </a:p>
        </p:txBody>
      </p:sp>
      <p:sp>
        <p:nvSpPr>
          <p:cNvPr id="17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An image rollover is an image the gets changed when the mouse hovers over it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image has been rolled over because the mouse is hovering over its.</a:t>
            </a:r>
            <a:endParaRPr/>
          </a:p>
        </p:txBody>
      </p:sp>
      <p:pic>
        <p:nvPicPr>
          <p:cNvPr id="178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19520" y="3429000"/>
            <a:ext cx="3637440" cy="309852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create image maps</a:t>
            </a:r>
            <a:endParaRPr/>
          </a:p>
        </p:txBody>
      </p:sp>
      <p:sp>
        <p:nvSpPr>
          <p:cNvPr id="18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Use the map and area elements to define an image map that provides clickable areas for the image called hostspots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attribute of the img element that identifies the related map element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attribute of the map element that gives it’s a name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81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9480" y="3886200"/>
            <a:ext cx="7835400" cy="1142640"/>
          </a:xfrm>
          <a:prstGeom prst="rect">
            <a:avLst/>
          </a:prstGeom>
          <a:ln>
            <a:noFill/>
          </a:ln>
        </p:spPr>
      </p:pic>
      <p:pic>
        <p:nvPicPr>
          <p:cNvPr id="182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38280" y="5638680"/>
            <a:ext cx="4038120" cy="83808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create image maps (cont.)</a:t>
            </a:r>
            <a:endParaRPr/>
          </a:p>
        </p:txBody>
      </p:sp>
      <p:sp>
        <p:nvSpPr>
          <p:cNvPr id="1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attribute of the area elements that create the image map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85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80880" y="2666880"/>
            <a:ext cx="8496000" cy="320004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create image maps (cont.)</a:t>
            </a:r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An image in a web browser with hotspots create by an image map</a:t>
            </a:r>
            <a:endParaRPr/>
          </a:p>
        </p:txBody>
      </p:sp>
      <p:pic>
        <p:nvPicPr>
          <p:cNvPr id="188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76520" y="2743200"/>
            <a:ext cx="5333760" cy="3729960"/>
          </a:xfrm>
          <a:prstGeom prst="rect">
            <a:avLst/>
          </a:prstGeom>
          <a:ln>
            <a:noFill/>
          </a:ln>
        </p:spPr>
      </p:pic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457200" y="297180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Impact"/>
              </a:rPr>
              <a:t>Related skills for working with images</a:t>
            </a: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When to use an image editor</a:t>
            </a:r>
            <a:endParaRPr/>
          </a:p>
        </p:txBody>
      </p:sp>
      <p:sp>
        <p:nvSpPr>
          <p:cNvPr id="1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An image editor as it is used to change the size of an image </a:t>
            </a:r>
            <a:endParaRPr/>
          </a:p>
        </p:txBody>
      </p:sp>
      <p:pic>
        <p:nvPicPr>
          <p:cNvPr id="192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90920" y="2273040"/>
            <a:ext cx="5536800" cy="4178160"/>
          </a:xfrm>
          <a:prstGeom prst="rect">
            <a:avLst/>
          </a:prstGeom>
          <a:ln>
            <a:noFill/>
          </a:ln>
        </p:spPr>
      </p:pic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When to use an image editor (cont.)</a:t>
            </a:r>
            <a:endParaRPr/>
          </a:p>
        </p:txBody>
      </p:sp>
      <p:sp>
        <p:nvSpPr>
          <p:cNvPr id="19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Typical editing operations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Change the size, image type, or quality of an image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Control the animation of an animated GIF file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Save image with transparency or a matte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Get the coordinates for an image map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When to use an image editor (cont.)</a:t>
            </a:r>
            <a:endParaRPr/>
          </a:p>
        </p:txBody>
      </p:sp>
      <p:sp>
        <p:nvSpPr>
          <p:cNvPr id="19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An image without transparency and with transparency and matte</a:t>
            </a:r>
            <a:endParaRPr/>
          </a:p>
        </p:txBody>
      </p:sp>
      <p:pic>
        <p:nvPicPr>
          <p:cNvPr id="197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71600" y="2743200"/>
            <a:ext cx="5028840" cy="2715840"/>
          </a:xfrm>
          <a:prstGeom prst="rect">
            <a:avLst/>
          </a:prstGeom>
          <a:ln>
            <a:noFill/>
          </a:ln>
        </p:spPr>
      </p:pic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get images and icon</a:t>
            </a:r>
            <a:endParaRPr/>
          </a:p>
        </p:txBody>
      </p:sp>
      <p:sp>
        <p:nvSpPr>
          <p:cNvPr id="19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Many of the images and icons that are available from the Web are licensed under a Creative Commons license.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Creative Commons license conditions for images and icons</a:t>
            </a:r>
            <a:endParaRPr/>
          </a:p>
        </p:txBody>
      </p:sp>
      <p:pic>
        <p:nvPicPr>
          <p:cNvPr id="200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66680" y="3886200"/>
            <a:ext cx="7685280" cy="240012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33520" y="274320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Impact"/>
              </a:rPr>
              <a:t>Basic skills for working with images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create favicons</a:t>
            </a:r>
            <a:endParaRPr/>
          </a:p>
        </p:txBody>
      </p:sp>
      <p:sp>
        <p:nvSpPr>
          <p:cNvPr id="20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A favicon is a small image that appears to the left of the URL in the browser’s address bar. It may also appear to the left of the title in a browser tab, and it may be used by the browser for a favorite or bookmark.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link element in the head section that links to the favicon</a:t>
            </a:r>
            <a:endParaRPr/>
          </a:p>
        </p:txBody>
      </p:sp>
      <p:pic>
        <p:nvPicPr>
          <p:cNvPr id="203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5800" y="4876920"/>
            <a:ext cx="8076960" cy="609120"/>
          </a:xfrm>
          <a:prstGeom prst="rect">
            <a:avLst/>
          </a:prstGeom>
          <a:ln>
            <a:noFill/>
          </a:ln>
        </p:spPr>
      </p:pic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endParaRPr/>
          </a:p>
        </p:txBody>
      </p:sp>
      <p:sp>
        <p:nvSpPr>
          <p:cNvPr id="20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A web page with favicons</a:t>
            </a:r>
            <a:endParaRPr/>
          </a:p>
        </p:txBody>
      </p:sp>
      <p:pic>
        <p:nvPicPr>
          <p:cNvPr id="206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4920" y="2209680"/>
            <a:ext cx="8521200" cy="3644640"/>
          </a:xfrm>
          <a:prstGeom prst="rect">
            <a:avLst/>
          </a:prstGeom>
          <a:ln>
            <a:noFill/>
          </a:ln>
        </p:spPr>
      </p:pic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endParaRPr/>
          </a:p>
        </p:txBody>
      </p:sp>
      <p:sp>
        <p:nvSpPr>
          <p:cNvPr id="20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Popular programs and tools for creating favicons</a:t>
            </a:r>
            <a:endParaRPr/>
          </a:p>
        </p:txBody>
      </p:sp>
      <p:pic>
        <p:nvPicPr>
          <p:cNvPr id="209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4920" y="2286000"/>
            <a:ext cx="8534160" cy="2488680"/>
          </a:xfrm>
          <a:prstGeom prst="rect">
            <a:avLst/>
          </a:prstGeom>
          <a:ln>
            <a:noFill/>
          </a:ln>
        </p:spPr>
      </p:pic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Summary</a:t>
            </a:r>
            <a:endParaRPr/>
          </a:p>
        </p:txBody>
      </p:sp>
      <p:sp>
        <p:nvSpPr>
          <p:cNvPr id="211" name="TextShape 2"/>
          <p:cNvSpPr txBox="1"/>
          <p:nvPr/>
        </p:nvSpPr>
        <p:spPr>
          <a:xfrm>
            <a:off x="457200" y="129528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Use the height and width attributes of an &lt;u=img&gt; tag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The HTML5 figure element can be used to treat an image as a figure that’s referred to outside of the figure.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A thumbnails is a small version of an image that is often used as a link to a page that display a large version of the image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An image rollover –occurs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An image map defines the clickable hotspots for an image</a:t>
            </a:r>
            <a:endParaRPr/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Discussion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Types of images for the web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Image types </a:t>
            </a:r>
            <a:endParaRPr/>
          </a:p>
        </p:txBody>
      </p:sp>
      <p:pic>
        <p:nvPicPr>
          <p:cNvPr id="130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3520" y="2286000"/>
            <a:ext cx="7899120" cy="293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Types of images for the web (cont.)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Typical JPEG images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Typical GIF images</a:t>
            </a:r>
            <a:endParaRPr/>
          </a:p>
        </p:txBody>
      </p:sp>
      <p:pic>
        <p:nvPicPr>
          <p:cNvPr id="133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43000" y="2133720"/>
            <a:ext cx="5854320" cy="2057040"/>
          </a:xfrm>
          <a:prstGeom prst="rect">
            <a:avLst/>
          </a:prstGeom>
          <a:ln>
            <a:noFill/>
          </a:ln>
        </p:spPr>
      </p:pic>
      <p:pic>
        <p:nvPicPr>
          <p:cNvPr id="134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4610160"/>
            <a:ext cx="5358960" cy="186660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resize an image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Use the height and width attributes of the &lt;img&gt; tag only to specify the size of the existing image.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Attribute of the &lt;img&gt; tag</a:t>
            </a:r>
            <a:endParaRPr/>
          </a:p>
        </p:txBody>
      </p:sp>
      <p:pic>
        <p:nvPicPr>
          <p:cNvPr id="137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80" y="3200400"/>
            <a:ext cx="7995600" cy="205704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resize an image (cont.)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CSS properties for sizing an image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images in a web browser</a:t>
            </a:r>
            <a:endParaRPr/>
          </a:p>
        </p:txBody>
      </p:sp>
      <p:pic>
        <p:nvPicPr>
          <p:cNvPr id="140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9480" y="2133720"/>
            <a:ext cx="7543440" cy="1510920"/>
          </a:xfrm>
          <a:prstGeom prst="rect">
            <a:avLst/>
          </a:prstGeom>
          <a:ln>
            <a:noFill/>
          </a:ln>
        </p:spPr>
      </p:pic>
      <p:pic>
        <p:nvPicPr>
          <p:cNvPr id="141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90920" y="4114800"/>
            <a:ext cx="3885840" cy="215244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Code Sample</a:t>
            </a:r>
            <a:endParaRPr/>
          </a:p>
        </p:txBody>
      </p:sp>
      <p:pic>
        <p:nvPicPr>
          <p:cNvPr id="143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8200" y="1643040"/>
            <a:ext cx="8067240" cy="357156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align an image vertically</a:t>
            </a:r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Use pixels, points, or ems to specify the value for the vertical-align property. 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property for aligning images vertically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Common keywords for the vertical-align property</a:t>
            </a:r>
            <a:endParaRPr/>
          </a:p>
        </p:txBody>
      </p:sp>
      <p:pic>
        <p:nvPicPr>
          <p:cNvPr id="146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9480" y="3200400"/>
            <a:ext cx="8076960" cy="129492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