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ott Georg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2D0FA2-C9BC-4947-8EE5-41C6BC0ECDC0}">
  <a:tblStyle styleId="{4F2D0FA2-C9BC-4947-8EE5-41C6BC0ECD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35D0C6-C81F-4F26-AF58-E8E5F1A3A1F7}" styleName="Table_1">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0" d="100"/>
          <a:sy n="120" d="100"/>
        </p:scale>
        <p:origin x="200"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2-14T23:54:49.171" idx="1">
    <p:pos x="6000" y="0"/>
    <p:text>Fully connected with one hidden layer?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Adding a second hidden layer in the fully connected neural network improved accuracy only marginally.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We tried a few different ways to pre-process the image. Only the Gaussian Blur led to some increased accuracy.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Changing the learning rate and momentum led to out most significant results. We used momentum based optimization and initially had a flat learning rate of 0.01, and momentum of 0.9. We also tried increasing the momentum from 0.9 to 0.99, and expoentially decaying the learning rate from a higher learning rate than 0.01 to a smaller value in the range of 0.0003. We found that certain values of these parameters led to faster convergence. This can be very useful when optimizing, as faster convergence enables testing more values of the other parameters.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We tried varying the filter size in the 3 Convolutional Layers. Our initial values were 3X3, 2X2, and 2X2. We did not see a material or consistent improvement in accuracy with changing filter sizes in the range we tried, but did see some higher training times.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Lastly, we tried to vary the activation function. The Relu function can lead to some dead neurons once it gets close to 0. Leaky Relu corrects for this by having a small slope in the negative region. We did see better performance with Leaky Relu</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Overall, from tuning net 1 and 2, we learnt that .. will mostly read from the slide from here ..</a:t>
            </a:r>
          </a:p>
          <a:p>
            <a:pPr marL="0" lvl="0" indent="0" rtl="0">
              <a:spcBef>
                <a:spcPts val="0"/>
              </a:spcBef>
              <a:buNone/>
            </a:pPr>
            <a:r>
              <a:rPr lang="en"/>
              <a:t>And now I will hand it over to Anamika to talk about our most complicated model.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7500" rtl="0">
              <a:spcBef>
                <a:spcPts val="0"/>
              </a:spcBef>
              <a:buSzPts val="1400"/>
              <a:buChar char="●"/>
            </a:pPr>
            <a:r>
              <a:rPr lang="en" sz="1400"/>
              <a:t>Ensure that the number of tensorflow variables match in the two model other than keepig the CNN architecture constant.</a:t>
            </a:r>
          </a:p>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Scott</a:t>
            </a:r>
          </a:p>
          <a:p>
            <a:pPr marL="0" lvl="0" indent="0">
              <a:spcBef>
                <a:spcPts val="0"/>
              </a:spcBef>
              <a:buNone/>
            </a:pPr>
            <a:r>
              <a:rPr lang="en"/>
              <a:t>The problem is to identify specific features in an image of a face.  Example features include the center of either eye,  the outer end of an eyebrow, the tip of the nose, or the center of the bottom lip.  There are 15 points total.</a:t>
            </a:r>
          </a:p>
          <a:p>
            <a:pPr marL="0" lvl="0" indent="0">
              <a:spcBef>
                <a:spcPts val="0"/>
              </a:spcBef>
              <a:buNone/>
            </a:pPr>
            <a:r>
              <a:rPr lang="en"/>
              <a:t>Every image in the training data contains at least some accompanying labels, but not every image has every feature labeled.  Only 4 of the 15 points have ~ 7000 examples, while the remaining 11 have ~ 2000. which limits the size of the training data for some labels.</a:t>
            </a:r>
          </a:p>
          <a:p>
            <a:pPr marL="0" lvl="0" indent="0">
              <a:spcBef>
                <a:spcPts val="0"/>
              </a:spcBef>
              <a:buNone/>
            </a:pPr>
            <a:endParaRPr/>
          </a:p>
          <a:p>
            <a:pPr marL="0" lvl="0" indent="0">
              <a:spcBef>
                <a:spcPts val="0"/>
              </a:spcBef>
              <a:buNone/>
            </a:pPr>
            <a:r>
              <a:rPr lang="en"/>
              <a:t>We tried to address the problem with k-nearest neighbor models as well as convolutional neural networks.  Before all was done, we had worked with scikit-learn, Theano, Lasagne, and TensorFlow.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Scott</a:t>
            </a:r>
          </a:p>
          <a:p>
            <a:pPr marL="0" lvl="0" indent="0">
              <a:spcBef>
                <a:spcPts val="0"/>
              </a:spcBef>
              <a:buNone/>
            </a:pPr>
            <a:endParaRPr/>
          </a:p>
          <a:p>
            <a:pPr marL="0" lvl="0" indent="0">
              <a:spcBef>
                <a:spcPts val="0"/>
              </a:spcBef>
              <a:buNone/>
            </a:pPr>
            <a:r>
              <a:rPr lang="en"/>
              <a:t>One of the first challenges is that there is lots of information out there on neural nets, and there are lots of technologies.  It’s hard to know which tutorial to spend time with and which library to work in..  We chose TensorFlow as our base after working through some tutorials in Theano and Lasagne, then learning that Theano wouldn’t be supported much in the future.  And of course TensorFlow has its own (steep) learning curve.</a:t>
            </a:r>
          </a:p>
          <a:p>
            <a:pPr marL="0" lvl="0" indent="0">
              <a:spcBef>
                <a:spcPts val="0"/>
              </a:spcBef>
              <a:buNone/>
            </a:pPr>
            <a:endParaRPr/>
          </a:p>
          <a:p>
            <a:pPr marL="0" lvl="0" indent="0">
              <a:spcBef>
                <a:spcPts val="0"/>
              </a:spcBef>
              <a:buNone/>
            </a:pPr>
            <a:r>
              <a:rPr lang="en"/>
              <a:t>As to GPU lessons:</a:t>
            </a:r>
          </a:p>
          <a:p>
            <a:pPr marL="0" lvl="0" indent="457200" rtl="0">
              <a:spcBef>
                <a:spcPts val="0"/>
              </a:spcBef>
              <a:buNone/>
            </a:pPr>
            <a:r>
              <a:rPr lang="en"/>
              <a:t>You need an nVidia GPU </a:t>
            </a:r>
          </a:p>
          <a:p>
            <a:pPr marL="0" lvl="0" indent="457200">
              <a:spcBef>
                <a:spcPts val="0"/>
              </a:spcBef>
              <a:buNone/>
            </a:pPr>
            <a:r>
              <a:rPr lang="en"/>
              <a:t>Don’t try to get an AWS EC2 GPU service level increase last minute (especially not on a weekend)</a:t>
            </a:r>
          </a:p>
          <a:p>
            <a:pPr marL="0" lvl="0" indent="457200" rtl="0">
              <a:spcBef>
                <a:spcPts val="0"/>
              </a:spcBef>
              <a:buNone/>
            </a:pPr>
            <a:r>
              <a:rPr lang="en"/>
              <a:t>Don’t try to get an AWS EC2 GPU service level increase above 1 turned around quickly</a:t>
            </a:r>
          </a:p>
          <a:p>
            <a:pPr marL="0" lvl="0" indent="457200" rtl="0">
              <a:spcBef>
                <a:spcPts val="0"/>
              </a:spcBef>
              <a:buNone/>
            </a:pPr>
            <a:r>
              <a:rPr lang="en"/>
              <a:t>GPU parallelization is a challenge:  Running TF on multiple GPUs requires constructing model “in a multi-tower fashion where each tower is assigned to a different GPU” [4]</a:t>
            </a:r>
          </a:p>
          <a:p>
            <a:pPr marL="0" lvl="0" indent="457200" rtl="0">
              <a:spcBef>
                <a:spcPts val="0"/>
              </a:spcBef>
              <a:buNone/>
            </a:pPr>
            <a:r>
              <a:rPr lang="en"/>
              <a:t>You have to configure TensorFlow properly to work with the GPU -- may need to pip install tensorflow-gpu in addition to or instead of tensorflow.</a:t>
            </a:r>
          </a:p>
          <a:p>
            <a:pPr marL="0" lvl="0" indent="0">
              <a:spcBef>
                <a:spcPts val="0"/>
              </a:spcBef>
              <a:buNone/>
            </a:pPr>
            <a:endParaRPr/>
          </a:p>
          <a:p>
            <a:pPr marL="0" lvl="0" indent="0">
              <a:spcBef>
                <a:spcPts val="0"/>
              </a:spcBef>
              <a:buNone/>
            </a:pPr>
            <a:r>
              <a:rPr lang="en"/>
              <a:t>Tensorboard is a useful add-on that interfaces with TensorFlow logs.</a:t>
            </a:r>
          </a:p>
          <a:p>
            <a:pPr marL="0" lvl="0" indent="0">
              <a:spcBef>
                <a:spcPts val="0"/>
              </a:spcBef>
              <a:buNone/>
            </a:pPr>
            <a:endParaRPr/>
          </a:p>
          <a:p>
            <a:pPr marL="0" lvl="0" indent="0" rtl="0">
              <a:spcBef>
                <a:spcPts val="0"/>
              </a:spcBef>
              <a:buNone/>
            </a:pPr>
            <a:r>
              <a:rPr lang="en"/>
              <a:t>Now I”ll hand to Kathleen to discuss the models we tried.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It is a great learning experience. Here I will share two main lessons I learned through this project. </a:t>
            </a:r>
          </a:p>
          <a:p>
            <a:pPr marL="0" lvl="0" indent="0">
              <a:spcBef>
                <a:spcPts val="0"/>
              </a:spcBef>
              <a:buNone/>
            </a:pPr>
            <a:endParaRPr/>
          </a:p>
          <a:p>
            <a:pPr marL="0" lvl="0" indent="0">
              <a:spcBef>
                <a:spcPts val="0"/>
              </a:spcBef>
              <a:buNone/>
            </a:pPr>
            <a:r>
              <a:rPr lang="en"/>
              <a:t>#1 lesson learned: Collaborating with fellow data scientists can be more difficult than it seems. Everyone has different opinions and different ways of approaching the problem, even the way we structure our codes are significantly different. So it took considerable effort just to standardize our codes so we can put everything into one notebook. It’s probably a good practise to plan the whole project out as a group first before launching into individual work. For example, We did not decide on things such as setting random seed until much later. As a result, we were unable to compare our dev data result meaningfully because each of us have a different dev data set. </a:t>
            </a:r>
          </a:p>
          <a:p>
            <a:pPr marL="0" lvl="0" indent="0">
              <a:spcBef>
                <a:spcPts val="0"/>
              </a:spcBef>
              <a:buNone/>
            </a:pPr>
            <a:endParaRPr/>
          </a:p>
          <a:p>
            <a:pPr marL="0" lvl="0" indent="0">
              <a:spcBef>
                <a:spcPts val="0"/>
              </a:spcBef>
              <a:buNone/>
            </a:pPr>
            <a:r>
              <a:rPr lang="en"/>
              <a:t>That being said, this awesome team achieved quite a lot in the past couple of months. Here I will briefly mention the types of models we experimented and Arunima and Anamika will go into further details</a:t>
            </a:r>
          </a:p>
          <a:p>
            <a:pPr marL="0" lvl="0" indent="0">
              <a:spcBef>
                <a:spcPts val="0"/>
              </a:spcBef>
              <a:buNone/>
            </a:pPr>
            <a:endParaRPr/>
          </a:p>
          <a:p>
            <a:pPr marL="0" lvl="0" indent="0" rtl="0">
              <a:spcBef>
                <a:spcPts val="0"/>
              </a:spcBef>
              <a:buNone/>
            </a:pPr>
            <a:r>
              <a:rPr lang="en"/>
              <a:t>Our base model is simple k nearest neighbor regression. Note we are predicting key points, not classifying. Our main focus was on neural networks. Our first model is a single simple neural net with 1-2 hidden layers. Next, we looked into convolutional neural net, but still use one single model to predict all 30 keypoints. We experimented with data augmentation, momentum, learning rate and etc.  Last but not least, we experimented with building individual models for different key points, and initializing weights using trained weights from net 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That leads to my second lesson learned.</a:t>
            </a:r>
          </a:p>
          <a:p>
            <a:pPr marL="0" lvl="0" indent="0">
              <a:spcBef>
                <a:spcPts val="0"/>
              </a:spcBef>
              <a:buNone/>
            </a:pPr>
            <a:endParaRPr/>
          </a:p>
          <a:p>
            <a:pPr marL="0" lvl="0" indent="0">
              <a:spcBef>
                <a:spcPts val="0"/>
              </a:spcBef>
              <a:buNone/>
            </a:pPr>
            <a:r>
              <a:rPr lang="en"/>
              <a:t>simple algorithms are not necessarily bad. Given the time and effort to construct Convolutional NN, we might have made mistakes along the way. If the goal is to get the best accuracy at all cost, then neural nets give you more possible ways to tune the model. However, if the goal is to have a good enough prediction given the time constraint, simpler models like KNN should be seriously considered.</a:t>
            </a:r>
          </a:p>
          <a:p>
            <a:pPr marL="0" lvl="0" indent="0">
              <a:spcBef>
                <a:spcPts val="0"/>
              </a:spcBef>
              <a:buNone/>
            </a:pPr>
            <a:endParaRPr/>
          </a:p>
          <a:p>
            <a:pPr marL="0" lvl="0" indent="0">
              <a:spcBef>
                <a:spcPts val="0"/>
              </a:spcBef>
              <a:buNone/>
            </a:pPr>
            <a:r>
              <a:rPr lang="en"/>
              <a:t>For the benchmark model, k-nearest neighbor is chosen because:</a:t>
            </a:r>
            <a:br>
              <a:rPr lang="en"/>
            </a:br>
            <a:r>
              <a:rPr lang="en"/>
              <a:t>1) it Produces great out-of-the-box results for image related problems</a:t>
            </a:r>
            <a:br>
              <a:rPr lang="en"/>
            </a:br>
            <a:r>
              <a:rPr lang="en"/>
              <a:t>2) it is a simple model with few hyper parameter to tune</a:t>
            </a:r>
          </a:p>
          <a:p>
            <a:pPr marL="0" lvl="0" indent="0">
              <a:spcBef>
                <a:spcPts val="0"/>
              </a:spcBef>
              <a:buNone/>
            </a:pPr>
            <a:r>
              <a:rPr lang="en"/>
              <a:t>3) its Runtime is long, but the run time pales in comparison to convoluted neural nets</a:t>
            </a:r>
          </a:p>
          <a:p>
            <a:pPr marL="0" lvl="0" indent="0" rtl="0">
              <a:spcBef>
                <a:spcPts val="0"/>
              </a:spcBef>
              <a:buNone/>
            </a:pPr>
            <a:r>
              <a:rPr lang="en"/>
              <a:t>Please note again that we used Regression instead of classification. And we used a combination of 30 simple individual models instead of multivariate knn - which we haven’t spent time figuring out how to do in sklearn.</a:t>
            </a:r>
            <a:br>
              <a:rPr lang="en"/>
            </a:br>
            <a:r>
              <a:rPr lang="en"/>
              <a:t/>
            </a:r>
            <a:br>
              <a:rPr lang="en"/>
            </a:br>
            <a:r>
              <a:rPr lang="en"/>
              <a:t>We thought about logistic regression but Couldn’t figure out how to do a regression instead of classification through sklearn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Here are the results for KNN. The only hyper parameter tuned was‘k’. Here, it seems that using 5 neighbors gives the lowest root mean square error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From the knn models, we can see that not all keypoints are created equal. Certain key points have lower accuracy than others. In particular, the mouth related keypoints seem very difficult to predict. If we had more time, we could experiement with some error analysis and maybe add more features to boost the accuracy for those keypoints. You will see similar issue in our net 3.</a:t>
            </a:r>
          </a:p>
          <a:p>
            <a:pPr marL="0" lvl="0" indent="0">
              <a:spcBef>
                <a:spcPts val="0"/>
              </a:spcBef>
              <a:buNone/>
            </a:pPr>
            <a:endParaRPr/>
          </a:p>
          <a:p>
            <a:pPr marL="0" lvl="0" indent="0" rtl="0">
              <a:spcBef>
                <a:spcPts val="0"/>
              </a:spcBef>
              <a:buNone/>
            </a:pPr>
            <a:r>
              <a:rPr lang="en"/>
              <a:t>Next, I will hand off to Arunima to talk about exiciting neural net development.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Once we established the baseline with KNN, we tried to predict using a simple fully connected neural network, and a Convolutional Neural Network. The simple network performed similar to KNN, but the CNN did substantially better.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We then tried tuning several parameters in the simple and Convolutional neural network … will mostly read from the slide from here.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2100900"/>
            <a:ext cx="9144000" cy="30426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txBox="1">
            <a:spLocks noGrp="1"/>
          </p:cNvSpPr>
          <p:nvPr>
            <p:ph type="title"/>
          </p:nvPr>
        </p:nvSpPr>
        <p:spPr>
          <a:xfrm>
            <a:off x="471900" y="45650"/>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2" name="Shape 22"/>
          <p:cNvSpPr txBox="1">
            <a:spLocks noGrp="1"/>
          </p:cNvSpPr>
          <p:nvPr>
            <p:ph type="body" idx="1"/>
          </p:nvPr>
        </p:nvSpPr>
        <p:spPr>
          <a:xfrm>
            <a:off x="471900" y="2309350"/>
            <a:ext cx="8222100" cy="23199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txBox="1">
            <a:spLocks noGrp="1"/>
          </p:cNvSpPr>
          <p:nvPr>
            <p:ph type="title"/>
          </p:nvPr>
        </p:nvSpPr>
        <p:spPr>
          <a:xfrm>
            <a:off x="471900" y="121850"/>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121850"/>
            <a:ext cx="8222100" cy="767700"/>
          </a:xfrm>
          <a:prstGeom prst="rect">
            <a:avLst/>
          </a:prstGeom>
          <a:noFill/>
          <a:ln>
            <a:noFill/>
          </a:ln>
        </p:spPr>
        <p:txBody>
          <a:bodyPr wrap="square" lIns="91425" tIns="91425" rIns="91425" bIns="91425" anchor="b" anchorCtr="0"/>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963625"/>
            <a:ext cx="8222100" cy="36657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danielnouri.org/notes/2014/12/17/using-convolutional-neural-nets-to-detect-facial-keypoints-tutorial/" TargetMode="External"/><Relationship Id="rId4" Type="http://schemas.openxmlformats.org/officeDocument/2006/relationships/hyperlink" Target="https://navoshta.com/facial-with-tensorflow/" TargetMode="External"/><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tensorflow.org/tutorials/deep_cn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ruder.io/optimizing-gradient-descent/index.html#fn: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comments" Target="../comments/comment1.xm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wrap="square" lIns="91425" tIns="91425" rIns="91425" bIns="91425" anchor="b" anchorCtr="0">
            <a:noAutofit/>
          </a:bodyPr>
          <a:lstStyle/>
          <a:p>
            <a:pPr marL="0" lvl="0" indent="0">
              <a:spcBef>
                <a:spcPts val="0"/>
              </a:spcBef>
              <a:buNone/>
            </a:pPr>
            <a:r>
              <a:rPr lang="en" dirty="0"/>
              <a:t>Facial </a:t>
            </a:r>
            <a:r>
              <a:rPr lang="en" dirty="0" err="1"/>
              <a:t>Keypoints</a:t>
            </a:r>
            <a:r>
              <a:rPr lang="en" dirty="0"/>
              <a:t> Detection with k-NN and Convolutional Neural Nets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Adding a second hidden layer marginally improved accuracy for the fully connected network accuracy</a:t>
            </a:r>
          </a:p>
        </p:txBody>
      </p:sp>
      <p:pic>
        <p:nvPicPr>
          <p:cNvPr id="143" name="Shape 143" title="Points scored"/>
          <p:cNvPicPr preferRelativeResize="0"/>
          <p:nvPr/>
        </p:nvPicPr>
        <p:blipFill>
          <a:blip r:embed="rId3">
            <a:alphaModFix/>
          </a:blip>
          <a:stretch>
            <a:fillRect/>
          </a:stretch>
        </p:blipFill>
        <p:spPr>
          <a:xfrm>
            <a:off x="342900" y="760100"/>
            <a:ext cx="4286250" cy="4036700"/>
          </a:xfrm>
          <a:prstGeom prst="rect">
            <a:avLst/>
          </a:prstGeom>
          <a:noFill/>
          <a:ln>
            <a:noFill/>
          </a:ln>
        </p:spPr>
      </p:pic>
      <p:pic>
        <p:nvPicPr>
          <p:cNvPr id="144" name="Shape 144" title="Points scored"/>
          <p:cNvPicPr preferRelativeResize="0"/>
          <p:nvPr/>
        </p:nvPicPr>
        <p:blipFill>
          <a:blip r:embed="rId4">
            <a:alphaModFix/>
          </a:blip>
          <a:stretch>
            <a:fillRect/>
          </a:stretch>
        </p:blipFill>
        <p:spPr>
          <a:xfrm>
            <a:off x="4714800" y="760100"/>
            <a:ext cx="4210050" cy="403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Image pre-processing : Adding a Gaussian Blur led to a marginal improvement in accuracy</a:t>
            </a:r>
          </a:p>
        </p:txBody>
      </p:sp>
      <p:pic>
        <p:nvPicPr>
          <p:cNvPr id="150" name="Shape 150" title="Points scored"/>
          <p:cNvPicPr preferRelativeResize="0"/>
          <p:nvPr/>
        </p:nvPicPr>
        <p:blipFill>
          <a:blip r:embed="rId3">
            <a:alphaModFix/>
          </a:blip>
          <a:stretch>
            <a:fillRect/>
          </a:stretch>
        </p:blipFill>
        <p:spPr>
          <a:xfrm>
            <a:off x="790575" y="809550"/>
            <a:ext cx="6824232" cy="421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Changing learning rate and momentum can lead to faster convergence</a:t>
            </a:r>
          </a:p>
        </p:txBody>
      </p:sp>
      <p:pic>
        <p:nvPicPr>
          <p:cNvPr id="156" name="Shape 156" title="Points scored"/>
          <p:cNvPicPr preferRelativeResize="0"/>
          <p:nvPr/>
        </p:nvPicPr>
        <p:blipFill rotWithShape="1">
          <a:blip r:embed="rId3">
            <a:alphaModFix/>
          </a:blip>
          <a:srcRect l="-4298" r="12446" b="5338"/>
          <a:stretch/>
        </p:blipFill>
        <p:spPr>
          <a:xfrm>
            <a:off x="704850" y="659400"/>
            <a:ext cx="7734300" cy="3548750"/>
          </a:xfrm>
          <a:prstGeom prst="rect">
            <a:avLst/>
          </a:prstGeom>
          <a:noFill/>
          <a:ln>
            <a:noFill/>
          </a:ln>
        </p:spPr>
      </p:pic>
      <p:sp>
        <p:nvSpPr>
          <p:cNvPr id="157" name="Shape 157"/>
          <p:cNvSpPr txBox="1"/>
          <p:nvPr/>
        </p:nvSpPr>
        <p:spPr>
          <a:xfrm>
            <a:off x="409575" y="4208150"/>
            <a:ext cx="8410500" cy="723900"/>
          </a:xfrm>
          <a:prstGeom prst="rect">
            <a:avLst/>
          </a:prstGeom>
          <a:noFill/>
          <a:ln>
            <a:noFill/>
          </a:ln>
        </p:spPr>
        <p:txBody>
          <a:bodyPr wrap="square" lIns="91425" tIns="91425" rIns="91425" bIns="91425" anchor="t" anchorCtr="0">
            <a:noAutofit/>
          </a:bodyPr>
          <a:lstStyle/>
          <a:p>
            <a:pPr marL="0" lvl="0" indent="0">
              <a:spcBef>
                <a:spcPts val="0"/>
              </a:spcBef>
              <a:buNone/>
            </a:pPr>
            <a:r>
              <a:rPr lang="en" sz="1200"/>
              <a:t>Momentum: Linear increase between 0.9 and 0.99. </a:t>
            </a:r>
          </a:p>
          <a:p>
            <a:pPr marL="0" lvl="0" indent="0" rtl="0">
              <a:spcBef>
                <a:spcPts val="0"/>
              </a:spcBef>
              <a:buNone/>
            </a:pPr>
            <a:endParaRPr sz="1200"/>
          </a:p>
          <a:p>
            <a:pPr marL="0" lvl="0" indent="0" rtl="0">
              <a:spcBef>
                <a:spcPts val="0"/>
              </a:spcBef>
              <a:buNone/>
            </a:pPr>
            <a:r>
              <a:rPr lang="en" sz="1200"/>
              <a:t>Learning Rate: Exponential decay :</a:t>
            </a:r>
            <a:r>
              <a:rPr lang="en" sz="1050">
                <a:solidFill>
                  <a:srgbClr val="37474F"/>
                </a:solidFill>
                <a:highlight>
                  <a:srgbClr val="F7F7F7"/>
                </a:highlight>
                <a:latin typeface="Roboto Mono"/>
                <a:ea typeface="Roboto Mono"/>
                <a:cs typeface="Roboto Mono"/>
                <a:sym typeface="Roboto Mono"/>
              </a:rPr>
              <a:t>D</a:t>
            </a:r>
            <a:r>
              <a:rPr lang="en" sz="1050">
                <a:solidFill>
                  <a:srgbClr val="37474F"/>
                </a:solidFill>
                <a:highlight>
                  <a:srgbClr val="F7F7F7"/>
                </a:highlight>
              </a:rPr>
              <a:t>ecayed_learning_rate = Initial learning_rate * decay_rate ^ (current_epoch / n_epochs)</a:t>
            </a:r>
          </a:p>
          <a:p>
            <a:pPr marL="0" lvl="0" indent="0">
              <a:spcBef>
                <a:spcPts val="0"/>
              </a:spcBef>
              <a:buNone/>
            </a:pPr>
            <a:endParaRPr sz="1200"/>
          </a:p>
          <a:p>
            <a:pPr marL="0" lvl="0" indent="0">
              <a:spcBef>
                <a:spcPts val="0"/>
              </a:spcBef>
              <a:buNone/>
            </a:pPr>
            <a:r>
              <a:rPr lang="en"/>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Changing CNN layer filter sizes had surprisingly little effect on accuracy</a:t>
            </a:r>
          </a:p>
        </p:txBody>
      </p:sp>
      <p:pic>
        <p:nvPicPr>
          <p:cNvPr id="163" name="Shape 163" title="Points scored"/>
          <p:cNvPicPr preferRelativeResize="0"/>
          <p:nvPr/>
        </p:nvPicPr>
        <p:blipFill>
          <a:blip r:embed="rId3">
            <a:alphaModFix/>
          </a:blip>
          <a:stretch>
            <a:fillRect/>
          </a:stretch>
        </p:blipFill>
        <p:spPr>
          <a:xfrm>
            <a:off x="142800" y="836300"/>
            <a:ext cx="4572000" cy="4114801"/>
          </a:xfrm>
          <a:prstGeom prst="rect">
            <a:avLst/>
          </a:prstGeom>
          <a:noFill/>
          <a:ln>
            <a:noFill/>
          </a:ln>
        </p:spPr>
      </p:pic>
      <p:pic>
        <p:nvPicPr>
          <p:cNvPr id="164" name="Shape 164" title="Points scored"/>
          <p:cNvPicPr preferRelativeResize="0"/>
          <p:nvPr/>
        </p:nvPicPr>
        <p:blipFill>
          <a:blip r:embed="rId4">
            <a:alphaModFix/>
          </a:blip>
          <a:stretch>
            <a:fillRect/>
          </a:stretch>
        </p:blipFill>
        <p:spPr>
          <a:xfrm>
            <a:off x="4714800" y="760100"/>
            <a:ext cx="4210050" cy="3771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Leaky Relu had better performance than Relu</a:t>
            </a:r>
          </a:p>
        </p:txBody>
      </p:sp>
      <p:pic>
        <p:nvPicPr>
          <p:cNvPr id="170" name="Shape 170" title="Points scored"/>
          <p:cNvPicPr preferRelativeResize="0"/>
          <p:nvPr/>
        </p:nvPicPr>
        <p:blipFill>
          <a:blip r:embed="rId3">
            <a:alphaModFix/>
          </a:blip>
          <a:stretch>
            <a:fillRect/>
          </a:stretch>
        </p:blipFill>
        <p:spPr>
          <a:xfrm>
            <a:off x="4719920" y="904800"/>
            <a:ext cx="4204926" cy="3910601"/>
          </a:xfrm>
          <a:prstGeom prst="rect">
            <a:avLst/>
          </a:prstGeom>
          <a:noFill/>
          <a:ln>
            <a:noFill/>
          </a:ln>
        </p:spPr>
      </p:pic>
      <p:pic>
        <p:nvPicPr>
          <p:cNvPr id="171" name="Shape 171"/>
          <p:cNvPicPr preferRelativeResize="0"/>
          <p:nvPr/>
        </p:nvPicPr>
        <p:blipFill>
          <a:blip r:embed="rId4">
            <a:alphaModFix/>
          </a:blip>
          <a:stretch>
            <a:fillRect/>
          </a:stretch>
        </p:blipFill>
        <p:spPr>
          <a:xfrm>
            <a:off x="152400" y="2009700"/>
            <a:ext cx="4415121" cy="18683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Key takeaways from tuning Net 1 and Net 2</a:t>
            </a:r>
          </a:p>
        </p:txBody>
      </p:sp>
      <p:sp>
        <p:nvSpPr>
          <p:cNvPr id="177" name="Shape 177"/>
          <p:cNvSpPr txBox="1"/>
          <p:nvPr/>
        </p:nvSpPr>
        <p:spPr>
          <a:xfrm>
            <a:off x="577125" y="853600"/>
            <a:ext cx="7785900" cy="3876300"/>
          </a:xfrm>
          <a:prstGeom prst="rect">
            <a:avLst/>
          </a:prstGeom>
          <a:noFill/>
          <a:ln>
            <a:noFill/>
          </a:ln>
        </p:spPr>
        <p:txBody>
          <a:bodyPr wrap="square" lIns="91425" tIns="91425" rIns="91425" bIns="91425" anchor="t" anchorCtr="0">
            <a:noAutofit/>
          </a:bodyPr>
          <a:lstStyle/>
          <a:p>
            <a:pPr marL="457200" lvl="0" indent="-330200" rtl="0">
              <a:lnSpc>
                <a:spcPct val="150000"/>
              </a:lnSpc>
              <a:spcBef>
                <a:spcPts val="1100"/>
              </a:spcBef>
              <a:buSzPts val="1600"/>
              <a:buChar char="●"/>
            </a:pPr>
            <a:r>
              <a:rPr lang="en" sz="1600"/>
              <a:t>The potential combinations of hyper-parameters is very large making it challenging to find the optimal.</a:t>
            </a:r>
          </a:p>
          <a:p>
            <a:pPr marL="457200" lvl="0" indent="-330200" rtl="0">
              <a:lnSpc>
                <a:spcPct val="150000"/>
              </a:lnSpc>
              <a:spcBef>
                <a:spcPts val="1100"/>
              </a:spcBef>
              <a:buSzPts val="1600"/>
              <a:buChar char="●"/>
            </a:pPr>
            <a:r>
              <a:rPr lang="en" sz="1600"/>
              <a:t>Picking a good learning rate and momentum option early can help get to convergence faster, enabling more iterations for tuning the other parameters.</a:t>
            </a:r>
          </a:p>
          <a:p>
            <a:pPr marL="457200" lvl="0" indent="-330200" rtl="0">
              <a:lnSpc>
                <a:spcPct val="150000"/>
              </a:lnSpc>
              <a:spcBef>
                <a:spcPts val="1100"/>
              </a:spcBef>
              <a:buSzPts val="1600"/>
              <a:buChar char="●"/>
            </a:pPr>
            <a:r>
              <a:rPr lang="en" sz="1600"/>
              <a:t>Some things that made a difference in accuracy : Leaky Relu, Gaussian Blur.</a:t>
            </a:r>
          </a:p>
          <a:p>
            <a:pPr marL="457200" lvl="0" indent="-330200" rtl="0">
              <a:lnSpc>
                <a:spcPct val="150000"/>
              </a:lnSpc>
              <a:spcBef>
                <a:spcPts val="1100"/>
              </a:spcBef>
              <a:buSzPts val="1600"/>
              <a:buChar char="●"/>
            </a:pPr>
            <a:r>
              <a:rPr lang="en" sz="1600"/>
              <a:t>Some things that did not make a material difference to accuracy within the range tried : Adding more layers, increasing filter size of CNN layers</a:t>
            </a:r>
          </a:p>
          <a:p>
            <a:pPr marL="457200" lvl="0" indent="-330200" rtl="0">
              <a:lnSpc>
                <a:spcPct val="150000"/>
              </a:lnSpc>
              <a:spcBef>
                <a:spcPts val="1100"/>
              </a:spcBef>
              <a:buSzPts val="1600"/>
              <a:buChar char="●"/>
            </a:pPr>
            <a:r>
              <a:rPr lang="en" sz="1600"/>
              <a:t>Several other hyperparameters can be tried : Number of neurons in fully connected layers of CNN, number of CNN layers etc.</a:t>
            </a:r>
          </a:p>
          <a:p>
            <a:pPr marL="0" lvl="0" indent="0" rtl="0">
              <a:lnSpc>
                <a:spcPct val="150000"/>
              </a:lnSpc>
              <a:spcBef>
                <a:spcPts val="1100"/>
              </a:spcBef>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Net3 - Individual Facial Models</a:t>
            </a:r>
          </a:p>
        </p:txBody>
      </p:sp>
      <p:graphicFrame>
        <p:nvGraphicFramePr>
          <p:cNvPr id="183" name="Shape 183"/>
          <p:cNvGraphicFramePr/>
          <p:nvPr/>
        </p:nvGraphicFramePr>
        <p:xfrm>
          <a:off x="1133850" y="2177975"/>
          <a:ext cx="5991225" cy="2155015"/>
        </p:xfrm>
        <a:graphic>
          <a:graphicData uri="http://schemas.openxmlformats.org/drawingml/2006/table">
            <a:tbl>
              <a:tblPr>
                <a:noFill/>
                <a:tableStyleId>{4F2D0FA2-C9BC-4947-8EE5-41C6BC0ECDC0}</a:tableStyleId>
              </a:tblPr>
              <a:tblGrid>
                <a:gridCol w="2019300"/>
                <a:gridCol w="704850"/>
                <a:gridCol w="2543175"/>
                <a:gridCol w="723900"/>
              </a:tblGrid>
              <a:tr h="0">
                <a:tc>
                  <a:txBody>
                    <a:bodyPr/>
                    <a:lstStyle/>
                    <a:p>
                      <a:pPr marL="0" lvl="0" indent="0" rtl="0">
                        <a:spcBef>
                          <a:spcPts val="0"/>
                        </a:spcBef>
                        <a:buNone/>
                      </a:pPr>
                      <a:r>
                        <a:rPr lang="en" sz="1100" b="1"/>
                        <a:t>Keypoints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spcBef>
                          <a:spcPts val="0"/>
                        </a:spcBef>
                        <a:buNone/>
                      </a:pPr>
                      <a:r>
                        <a:rPr lang="en" sz="1100" b="1"/>
                        <a:t>#Rows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spcBef>
                          <a:spcPts val="0"/>
                        </a:spcBef>
                        <a:buNone/>
                      </a:pPr>
                      <a:r>
                        <a:rPr lang="en" sz="1100" b="1"/>
                        <a:t>Keypoints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rtl="0">
                        <a:spcBef>
                          <a:spcPts val="0"/>
                        </a:spcBef>
                        <a:buNone/>
                      </a:pPr>
                      <a:r>
                        <a:rPr lang="en" sz="1100" b="1"/>
                        <a:t>#Rows</a:t>
                      </a:r>
                    </a:p>
                  </a:txBody>
                  <a:tcPr marL="68575" marR="68575" marT="91425" marB="914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77350">
                <a:tc>
                  <a:txBody>
                    <a:bodyPr/>
                    <a:lstStyle/>
                    <a:p>
                      <a:pPr marL="0" lvl="0" indent="0" algn="just" rtl="0">
                        <a:lnSpc>
                          <a:spcPct val="100000"/>
                        </a:lnSpc>
                        <a:spcBef>
                          <a:spcPts val="0"/>
                        </a:spcBef>
                        <a:buNone/>
                      </a:pPr>
                      <a:r>
                        <a:rPr lang="en" sz="1200">
                          <a:latin typeface="Calibri"/>
                          <a:ea typeface="Calibri"/>
                          <a:cs typeface="Calibri"/>
                          <a:sym typeface="Calibri"/>
                        </a:rPr>
                        <a:t>Mouth_corner_top(3)</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2270</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Eye_center(2)</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7036</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2475">
                <a:tc>
                  <a:txBody>
                    <a:bodyPr/>
                    <a:lstStyle/>
                    <a:p>
                      <a:pPr marL="0" lvl="0" indent="0" algn="just" rtl="0">
                        <a:lnSpc>
                          <a:spcPct val="100000"/>
                        </a:lnSpc>
                        <a:spcBef>
                          <a:spcPts val="0"/>
                        </a:spcBef>
                        <a:buNone/>
                      </a:pPr>
                      <a:r>
                        <a:rPr lang="en" sz="1200">
                          <a:latin typeface="Calibri"/>
                          <a:ea typeface="Calibri"/>
                          <a:cs typeface="Calibri"/>
                          <a:sym typeface="Calibri"/>
                        </a:rPr>
                        <a:t>Mouth_bottom(1)</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7016</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Eyebrow(4)</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2225</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4700">
                <a:tc>
                  <a:txBody>
                    <a:bodyPr/>
                    <a:lstStyle/>
                    <a:p>
                      <a:pPr marL="0" lvl="0" indent="0" algn="just" rtl="0">
                        <a:lnSpc>
                          <a:spcPct val="100000"/>
                        </a:lnSpc>
                        <a:spcBef>
                          <a:spcPts val="1200"/>
                        </a:spcBef>
                        <a:spcAft>
                          <a:spcPts val="200"/>
                        </a:spcAft>
                        <a:buNone/>
                      </a:pPr>
                      <a:r>
                        <a:rPr lang="en" sz="1200">
                          <a:latin typeface="Calibri"/>
                          <a:ea typeface="Calibri"/>
                          <a:cs typeface="Calibri"/>
                          <a:sym typeface="Calibri"/>
                        </a:rPr>
                        <a:t>Nose_tip(1)</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7049</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1200"/>
                        </a:spcBef>
                        <a:spcAft>
                          <a:spcPts val="200"/>
                        </a:spcAft>
                        <a:buNone/>
                      </a:pPr>
                      <a:r>
                        <a:rPr lang="en" sz="1200">
                          <a:latin typeface="Calibri"/>
                          <a:ea typeface="Calibri"/>
                          <a:cs typeface="Calibri"/>
                          <a:sym typeface="Calibri"/>
                        </a:rPr>
                        <a:t>Eye_corners(4)</a:t>
                      </a:r>
                    </a:p>
                    <a:p>
                      <a:pPr marL="0" lvl="0" indent="0" algn="just" rtl="0">
                        <a:lnSpc>
                          <a:spcPct val="100000"/>
                        </a:lnSpc>
                        <a:spcBef>
                          <a:spcPts val="0"/>
                        </a:spcBef>
                        <a:buNone/>
                      </a:pPr>
                      <a:r>
                        <a:rPr lang="en" sz="1200">
                          <a:latin typeface="Calibri"/>
                          <a:ea typeface="Calibri"/>
                          <a:cs typeface="Calibri"/>
                          <a:sym typeface="Calibri"/>
                        </a:rPr>
                        <a:t> </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lvl="0" indent="0" algn="just" rtl="0">
                        <a:lnSpc>
                          <a:spcPct val="100000"/>
                        </a:lnSpc>
                        <a:spcBef>
                          <a:spcPts val="0"/>
                        </a:spcBef>
                        <a:buNone/>
                      </a:pPr>
                      <a:r>
                        <a:rPr lang="en" sz="1200">
                          <a:latin typeface="Calibri"/>
                          <a:ea typeface="Calibri"/>
                          <a:cs typeface="Calibri"/>
                          <a:sym typeface="Calibri"/>
                        </a:rPr>
                        <a:t>2268</a:t>
                      </a:r>
                    </a:p>
                  </a:txBody>
                  <a:tcPr marL="68575" marR="68575" marT="91425" marB="91425"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184" name="Shape 184"/>
          <p:cNvSpPr txBox="1"/>
          <p:nvPr/>
        </p:nvSpPr>
        <p:spPr>
          <a:xfrm>
            <a:off x="1133850" y="1179675"/>
            <a:ext cx="2088900" cy="624000"/>
          </a:xfrm>
          <a:prstGeom prst="rect">
            <a:avLst/>
          </a:prstGeom>
          <a:noFill/>
          <a:ln>
            <a:noFill/>
          </a:ln>
        </p:spPr>
        <p:txBody>
          <a:bodyPr wrap="square" lIns="91425" tIns="91425" rIns="91425" bIns="91425" anchor="t" anchorCtr="0">
            <a:noAutofit/>
          </a:bodyPr>
          <a:lstStyle/>
          <a:p>
            <a:pPr marL="0" lvl="0" indent="0">
              <a:spcBef>
                <a:spcPts val="0"/>
              </a:spcBef>
              <a:buNone/>
            </a:pPr>
            <a:r>
              <a:rPr lang="en" b="1"/>
              <a:t>Why Six Individual models?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Comparing Dev loss of Individual models</a:t>
            </a:r>
          </a:p>
        </p:txBody>
      </p:sp>
      <p:pic>
        <p:nvPicPr>
          <p:cNvPr id="190" name="Shape 190"/>
          <p:cNvPicPr preferRelativeResize="0"/>
          <p:nvPr/>
        </p:nvPicPr>
        <p:blipFill>
          <a:blip r:embed="rId3">
            <a:alphaModFix/>
          </a:blip>
          <a:stretch>
            <a:fillRect/>
          </a:stretch>
        </p:blipFill>
        <p:spPr>
          <a:xfrm>
            <a:off x="2127325" y="717200"/>
            <a:ext cx="4457700" cy="412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Lessons Learned from Net 3</a:t>
            </a:r>
          </a:p>
        </p:txBody>
      </p:sp>
      <p:sp>
        <p:nvSpPr>
          <p:cNvPr id="196" name="Shape 196"/>
          <p:cNvSpPr txBox="1"/>
          <p:nvPr/>
        </p:nvSpPr>
        <p:spPr>
          <a:xfrm>
            <a:off x="937725" y="1411225"/>
            <a:ext cx="6935400" cy="2842500"/>
          </a:xfrm>
          <a:prstGeom prst="rect">
            <a:avLst/>
          </a:prstGeom>
          <a:noFill/>
          <a:ln>
            <a:noFill/>
          </a:ln>
        </p:spPr>
        <p:txBody>
          <a:bodyPr wrap="square" lIns="91425" tIns="91425" rIns="91425" bIns="91425" anchor="t" anchorCtr="0">
            <a:noAutofit/>
          </a:bodyPr>
          <a:lstStyle/>
          <a:p>
            <a:pPr marL="457200" lvl="0" indent="-317500" rtl="0">
              <a:spcBef>
                <a:spcPts val="0"/>
              </a:spcBef>
              <a:buSzPts val="1400"/>
              <a:buChar char="●"/>
            </a:pPr>
            <a:r>
              <a:rPr lang="en"/>
              <a:t>Weight Initialization from another model </a:t>
            </a:r>
          </a:p>
          <a:p>
            <a:pPr marL="0" lvl="0" indent="0" rtl="0">
              <a:spcBef>
                <a:spcPts val="0"/>
              </a:spcBef>
              <a:buNone/>
            </a:pPr>
            <a:endParaRPr/>
          </a:p>
          <a:p>
            <a:pPr marL="0" lvl="0" indent="0" rtl="0">
              <a:spcBef>
                <a:spcPts val="0"/>
              </a:spcBef>
              <a:buNone/>
            </a:pPr>
            <a:endParaRPr/>
          </a:p>
          <a:p>
            <a:pPr marL="457200" lvl="0" indent="-317500" rtl="0">
              <a:spcBef>
                <a:spcPts val="0"/>
              </a:spcBef>
              <a:buSzPts val="1400"/>
              <a:buChar char="●"/>
            </a:pPr>
            <a:r>
              <a:rPr lang="en"/>
              <a:t>Increasing the number of epochs does not help if we increase the learning rate</a:t>
            </a:r>
          </a:p>
          <a:p>
            <a:pPr marL="0" lvl="0" indent="0" rtl="0">
              <a:spcBef>
                <a:spcPts val="0"/>
              </a:spcBef>
              <a:buNone/>
            </a:pPr>
            <a:endParaRPr/>
          </a:p>
          <a:p>
            <a:pPr marL="0" lvl="0" indent="0" rtl="0">
              <a:spcBef>
                <a:spcPts val="0"/>
              </a:spcBef>
              <a:buNone/>
            </a:pPr>
            <a:endParaRPr/>
          </a:p>
          <a:p>
            <a:pPr marL="457200" lvl="0" indent="-317500" rtl="0">
              <a:spcBef>
                <a:spcPts val="0"/>
              </a:spcBef>
              <a:buSzPts val="1400"/>
              <a:buChar char="●"/>
            </a:pPr>
            <a:r>
              <a:rPr lang="en"/>
              <a:t>Early stopping could be helpful.</a:t>
            </a:r>
          </a:p>
          <a:p>
            <a:pPr marL="0" lvl="0" indent="0" rtl="0">
              <a:spcBef>
                <a:spcPts val="0"/>
              </a:spcBef>
              <a:buNone/>
            </a:pPr>
            <a:endParaRPr/>
          </a:p>
          <a:p>
            <a:pPr marL="0" lvl="0" indent="0" rtl="0">
              <a:spcBef>
                <a:spcPts val="0"/>
              </a:spcBef>
              <a:buNone/>
            </a:pPr>
            <a:endParaRPr/>
          </a:p>
          <a:p>
            <a:pPr marL="0" lvl="0" indent="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Kaggle submission</a:t>
            </a:r>
          </a:p>
        </p:txBody>
      </p:sp>
      <p:graphicFrame>
        <p:nvGraphicFramePr>
          <p:cNvPr id="202" name="Shape 202"/>
          <p:cNvGraphicFramePr/>
          <p:nvPr/>
        </p:nvGraphicFramePr>
        <p:xfrm>
          <a:off x="892050" y="1485425"/>
          <a:ext cx="7239000" cy="1615350"/>
        </p:xfrm>
        <a:graphic>
          <a:graphicData uri="http://schemas.openxmlformats.org/drawingml/2006/table">
            <a:tbl>
              <a:tblPr>
                <a:noFill/>
                <a:tableStyleId>{A135D0C6-C81F-4F26-AF58-E8E5F1A3A1F7}</a:tableStyleId>
              </a:tblPr>
              <a:tblGrid>
                <a:gridCol w="2413000"/>
                <a:gridCol w="2413000"/>
                <a:gridCol w="2413000"/>
              </a:tblGrid>
              <a:tr h="381000">
                <a:tc>
                  <a:txBody>
                    <a:bodyPr/>
                    <a:lstStyle/>
                    <a:p>
                      <a:pPr marL="0" lvl="0" indent="0">
                        <a:spcBef>
                          <a:spcPts val="0"/>
                        </a:spcBef>
                        <a:buNone/>
                      </a:pPr>
                      <a:r>
                        <a:rPr lang="en" b="1"/>
                        <a:t>Net</a:t>
                      </a:r>
                    </a:p>
                  </a:txBody>
                  <a:tcPr marL="91425" marR="91425" marT="91425" marB="91425"/>
                </a:tc>
                <a:tc>
                  <a:txBody>
                    <a:bodyPr/>
                    <a:lstStyle/>
                    <a:p>
                      <a:pPr marL="0" lvl="0" indent="0">
                        <a:spcBef>
                          <a:spcPts val="0"/>
                        </a:spcBef>
                        <a:buNone/>
                      </a:pPr>
                      <a:r>
                        <a:rPr lang="en" b="1"/>
                        <a:t>Kaggle Score</a:t>
                      </a:r>
                    </a:p>
                    <a:p>
                      <a:pPr marL="0" lvl="0" indent="0">
                        <a:spcBef>
                          <a:spcPts val="0"/>
                        </a:spcBef>
                        <a:buNone/>
                      </a:pPr>
                      <a:endParaRPr b="1"/>
                    </a:p>
                  </a:txBody>
                  <a:tcPr marL="91425" marR="91425" marT="91425" marB="91425"/>
                </a:tc>
                <a:tc>
                  <a:txBody>
                    <a:bodyPr/>
                    <a:lstStyle/>
                    <a:p>
                      <a:pPr marL="0" lvl="0" indent="0" rtl="0">
                        <a:spcBef>
                          <a:spcPts val="0"/>
                        </a:spcBef>
                        <a:buNone/>
                      </a:pPr>
                      <a:r>
                        <a:rPr lang="en" b="1"/>
                        <a:t>Rank</a:t>
                      </a:r>
                    </a:p>
                  </a:txBody>
                  <a:tcPr marL="91425" marR="91425" marT="91425" marB="91425"/>
                </a:tc>
              </a:tr>
              <a:tr h="381000">
                <a:tc>
                  <a:txBody>
                    <a:bodyPr/>
                    <a:lstStyle/>
                    <a:p>
                      <a:pPr marL="0" lvl="0" indent="0">
                        <a:spcBef>
                          <a:spcPts val="0"/>
                        </a:spcBef>
                        <a:buNone/>
                      </a:pPr>
                      <a:r>
                        <a:rPr lang="en"/>
                        <a:t>Basic Convolutional Network(Net2)</a:t>
                      </a:r>
                    </a:p>
                  </a:txBody>
                  <a:tcPr marL="91425" marR="91425" marT="91425" marB="91425"/>
                </a:tc>
                <a:tc>
                  <a:txBody>
                    <a:bodyPr/>
                    <a:lstStyle/>
                    <a:p>
                      <a:pPr marL="0" lvl="0" indent="0">
                        <a:spcBef>
                          <a:spcPts val="0"/>
                        </a:spcBef>
                        <a:buNone/>
                      </a:pPr>
                      <a:r>
                        <a:rPr lang="en"/>
                        <a:t>3.383</a:t>
                      </a:r>
                    </a:p>
                  </a:txBody>
                  <a:tcPr marL="91425" marR="91425" marT="91425" marB="91425"/>
                </a:tc>
                <a:tc>
                  <a:txBody>
                    <a:bodyPr/>
                    <a:lstStyle/>
                    <a:p>
                      <a:pPr marL="0" lvl="0" indent="0" rtl="0">
                        <a:spcBef>
                          <a:spcPts val="0"/>
                        </a:spcBef>
                        <a:buNone/>
                      </a:pPr>
                      <a:r>
                        <a:rPr lang="en"/>
                        <a:t>80th</a:t>
                      </a:r>
                    </a:p>
                  </a:txBody>
                  <a:tcPr marL="91425" marR="91425" marT="91425" marB="91425"/>
                </a:tc>
              </a:tr>
              <a:tr h="381000">
                <a:tc>
                  <a:txBody>
                    <a:bodyPr/>
                    <a:lstStyle/>
                    <a:p>
                      <a:pPr marL="0" lvl="0" indent="0" rtl="0">
                        <a:spcBef>
                          <a:spcPts val="0"/>
                        </a:spcBef>
                        <a:buNone/>
                      </a:pPr>
                      <a:r>
                        <a:rPr lang="en"/>
                        <a:t>Individual models(Net3)</a:t>
                      </a:r>
                    </a:p>
                  </a:txBody>
                  <a:tcPr marL="91425" marR="91425" marT="91425" marB="91425"/>
                </a:tc>
                <a:tc>
                  <a:txBody>
                    <a:bodyPr/>
                    <a:lstStyle/>
                    <a:p>
                      <a:pPr marL="0" lvl="0" indent="0" rtl="0">
                        <a:spcBef>
                          <a:spcPts val="0"/>
                        </a:spcBef>
                        <a:buNone/>
                      </a:pPr>
                      <a:r>
                        <a:rPr lang="en"/>
                        <a:t>2.595</a:t>
                      </a:r>
                    </a:p>
                  </a:txBody>
                  <a:tcPr marL="91425" marR="91425" marT="91425" marB="91425"/>
                </a:tc>
                <a:tc>
                  <a:txBody>
                    <a:bodyPr/>
                    <a:lstStyle/>
                    <a:p>
                      <a:pPr marL="0" lvl="0" indent="0" rtl="0">
                        <a:spcBef>
                          <a:spcPts val="0"/>
                        </a:spcBef>
                        <a:buNone/>
                      </a:pPr>
                      <a:r>
                        <a:rPr lang="en"/>
                        <a:t>53rd</a:t>
                      </a:r>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121850"/>
            <a:ext cx="8222100" cy="767700"/>
          </a:xfrm>
          <a:prstGeom prst="rect">
            <a:avLst/>
          </a:prstGeom>
        </p:spPr>
        <p:txBody>
          <a:bodyPr wrap="square" lIns="91425" tIns="91425" rIns="91425" bIns="91425" anchor="b" anchorCtr="0">
            <a:noAutofit/>
          </a:bodyPr>
          <a:lstStyle/>
          <a:p>
            <a:pPr marL="0" lvl="0" indent="0">
              <a:spcBef>
                <a:spcPts val="0"/>
              </a:spcBef>
              <a:buNone/>
            </a:pPr>
            <a:r>
              <a:rPr lang="en"/>
              <a:t>The problem</a:t>
            </a:r>
          </a:p>
        </p:txBody>
      </p:sp>
      <p:sp>
        <p:nvSpPr>
          <p:cNvPr id="74" name="Shape 74"/>
          <p:cNvSpPr txBox="1">
            <a:spLocks noGrp="1"/>
          </p:cNvSpPr>
          <p:nvPr>
            <p:ph type="body" idx="1"/>
          </p:nvPr>
        </p:nvSpPr>
        <p:spPr>
          <a:xfrm>
            <a:off x="471900" y="1919075"/>
            <a:ext cx="5833200" cy="2710200"/>
          </a:xfrm>
          <a:prstGeom prst="rect">
            <a:avLst/>
          </a:prstGeom>
        </p:spPr>
        <p:txBody>
          <a:bodyPr wrap="square" lIns="91425" tIns="91425" rIns="91425" bIns="91425" anchor="t" anchorCtr="0">
            <a:noAutofit/>
          </a:bodyPr>
          <a:lstStyle/>
          <a:p>
            <a:pPr marL="0" lvl="0" indent="0">
              <a:spcBef>
                <a:spcPts val="0"/>
              </a:spcBef>
              <a:buNone/>
            </a:pPr>
            <a:r>
              <a:rPr lang="en" sz="1800"/>
              <a:t>Identify specific points on an image of a face (“left_eye_center” , mouth_center_bottom_lip”) - 15 total</a:t>
            </a:r>
          </a:p>
          <a:p>
            <a:pPr marL="0" lvl="0" indent="0">
              <a:spcBef>
                <a:spcPts val="0"/>
              </a:spcBef>
              <a:buNone/>
            </a:pPr>
            <a:r>
              <a:rPr lang="en" sz="1800"/>
              <a:t>We tried kNN and convolutional neural nets (CNN)</a:t>
            </a:r>
          </a:p>
          <a:p>
            <a:pPr marL="0" lvl="0" indent="0">
              <a:spcBef>
                <a:spcPts val="0"/>
              </a:spcBef>
              <a:buNone/>
            </a:pPr>
            <a:endParaRPr sz="1800"/>
          </a:p>
          <a:p>
            <a:pPr marL="0" lvl="0" indent="0">
              <a:spcBef>
                <a:spcPts val="0"/>
              </a:spcBef>
              <a:buNone/>
            </a:pPr>
            <a:endParaRPr sz="1800"/>
          </a:p>
        </p:txBody>
      </p:sp>
      <p:pic>
        <p:nvPicPr>
          <p:cNvPr id="75" name="Shape 75"/>
          <p:cNvPicPr preferRelativeResize="0"/>
          <p:nvPr/>
        </p:nvPicPr>
        <p:blipFill>
          <a:blip r:embed="rId3">
            <a:alphaModFix/>
          </a:blip>
          <a:stretch>
            <a:fillRect/>
          </a:stretch>
        </p:blipFill>
        <p:spPr>
          <a:xfrm>
            <a:off x="6445225" y="1919075"/>
            <a:ext cx="2534100" cy="2497241"/>
          </a:xfrm>
          <a:prstGeom prst="rect">
            <a:avLst/>
          </a:prstGeom>
          <a:noFill/>
          <a:ln>
            <a:noFill/>
          </a:ln>
        </p:spPr>
      </p:pic>
      <p:pic>
        <p:nvPicPr>
          <p:cNvPr id="76" name="Shape 76"/>
          <p:cNvPicPr preferRelativeResize="0"/>
          <p:nvPr/>
        </p:nvPicPr>
        <p:blipFill>
          <a:blip r:embed="rId4">
            <a:alphaModFix/>
          </a:blip>
          <a:stretch>
            <a:fillRect/>
          </a:stretch>
        </p:blipFill>
        <p:spPr>
          <a:xfrm>
            <a:off x="6217075" y="1893050"/>
            <a:ext cx="2762250" cy="2762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Conclusion </a:t>
            </a:r>
          </a:p>
        </p:txBody>
      </p:sp>
      <p:sp>
        <p:nvSpPr>
          <p:cNvPr id="208" name="Shape 208"/>
          <p:cNvSpPr txBox="1"/>
          <p:nvPr/>
        </p:nvSpPr>
        <p:spPr>
          <a:xfrm>
            <a:off x="1171925" y="1432375"/>
            <a:ext cx="6792900" cy="3049200"/>
          </a:xfrm>
          <a:prstGeom prst="rect">
            <a:avLst/>
          </a:prstGeom>
          <a:noFill/>
          <a:ln>
            <a:noFill/>
          </a:ln>
        </p:spPr>
        <p:txBody>
          <a:bodyPr wrap="square" lIns="91425" tIns="91425" rIns="91425" bIns="91425" anchor="t" anchorCtr="0">
            <a:noAutofit/>
          </a:bodyPr>
          <a:lstStyle/>
          <a:p>
            <a:pPr marL="457200" lvl="0" indent="-317500" rtl="0">
              <a:spcBef>
                <a:spcPts val="0"/>
              </a:spcBef>
              <a:buSzPts val="1400"/>
              <a:buChar char="●"/>
            </a:pPr>
            <a:r>
              <a:rPr lang="en"/>
              <a:t>Figuring out the right library and setting up the  environment in AWS takes time. As newbies, we learnt by experimenting.</a:t>
            </a:r>
          </a:p>
          <a:p>
            <a:pPr marL="0" lvl="0" indent="0" rtl="0">
              <a:spcBef>
                <a:spcPts val="0"/>
              </a:spcBef>
              <a:buNone/>
            </a:pPr>
            <a:endParaRPr/>
          </a:p>
          <a:p>
            <a:pPr marL="457200" lvl="0" indent="-317500" rtl="0">
              <a:spcBef>
                <a:spcPts val="0"/>
              </a:spcBef>
              <a:buSzPts val="1400"/>
              <a:buChar char="●"/>
            </a:pPr>
            <a:r>
              <a:rPr lang="en"/>
              <a:t>It takes more effort to write code that teammates can reuse.</a:t>
            </a:r>
          </a:p>
          <a:p>
            <a:pPr marL="0" lvl="0" indent="0" rtl="0">
              <a:spcBef>
                <a:spcPts val="0"/>
              </a:spcBef>
              <a:buNone/>
            </a:pPr>
            <a:endParaRPr/>
          </a:p>
          <a:p>
            <a:pPr marL="457200" lvl="0" indent="-317500" rtl="0">
              <a:spcBef>
                <a:spcPts val="0"/>
              </a:spcBef>
              <a:buSzPts val="1400"/>
              <a:buChar char="●"/>
            </a:pPr>
            <a:r>
              <a:rPr lang="en"/>
              <a:t>Tensorflow is easy in terms of installation  but has a complex set of features and capabilities which we did not not have time to explore fully.</a:t>
            </a:r>
          </a:p>
          <a:p>
            <a:pPr marL="0" lvl="0" indent="0" rtl="0">
              <a:spcBef>
                <a:spcPts val="0"/>
              </a:spcBef>
              <a:buNone/>
            </a:pPr>
            <a:endParaRPr/>
          </a:p>
          <a:p>
            <a:pPr marL="457200" lvl="0" indent="-317500" rtl="0">
              <a:spcBef>
                <a:spcPts val="0"/>
              </a:spcBef>
              <a:buSzPts val="1400"/>
              <a:buChar char="●"/>
            </a:pPr>
            <a:r>
              <a:rPr lang="en"/>
              <a:t>Pick a good learning rate early on.</a:t>
            </a:r>
          </a:p>
          <a:p>
            <a:pPr marL="0" lvl="0" indent="0" rtl="0">
              <a:spcBef>
                <a:spcPts val="0"/>
              </a:spcBef>
              <a:buNone/>
            </a:pPr>
            <a:endParaRPr/>
          </a:p>
          <a:p>
            <a:pPr marL="457200" lvl="0" indent="-317500">
              <a:spcBef>
                <a:spcPts val="0"/>
              </a:spcBef>
              <a:buSzPts val="1400"/>
              <a:buChar char="●"/>
            </a:pPr>
            <a:r>
              <a:rPr lang="en"/>
              <a:t>Hyperparameter tuning - We tried a  lot of combinations. There are still many more to experiment with….</a:t>
            </a:r>
          </a:p>
        </p:txBody>
      </p:sp>
      <p:sp>
        <p:nvSpPr>
          <p:cNvPr id="209" name="Shape 209"/>
          <p:cNvSpPr txBox="1"/>
          <p:nvPr/>
        </p:nvSpPr>
        <p:spPr>
          <a:xfrm>
            <a:off x="358100" y="824700"/>
            <a:ext cx="6250200" cy="729300"/>
          </a:xfrm>
          <a:prstGeom prst="rect">
            <a:avLst/>
          </a:prstGeom>
          <a:noFill/>
          <a:ln>
            <a:noFill/>
          </a:ln>
        </p:spPr>
        <p:txBody>
          <a:bodyPr wrap="square" lIns="91425" tIns="91425" rIns="91425" bIns="91425" anchor="t" anchorCtr="0">
            <a:noAutofit/>
          </a:bodyPr>
          <a:lstStyle/>
          <a:p>
            <a:pPr marL="0" lvl="0" indent="0" rtl="0">
              <a:spcBef>
                <a:spcPts val="0"/>
              </a:spcBef>
              <a:buNone/>
            </a:pPr>
            <a:r>
              <a:rPr lang="en" sz="1800">
                <a:latin typeface="Roboto"/>
                <a:ea typeface="Roboto"/>
                <a:cs typeface="Roboto"/>
                <a:sym typeface="Roboto"/>
              </a:rPr>
              <a:t>Revisiting  Key lessons learned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References</a:t>
            </a:r>
          </a:p>
        </p:txBody>
      </p:sp>
      <p:sp>
        <p:nvSpPr>
          <p:cNvPr id="215" name="Shape 215"/>
          <p:cNvSpPr txBox="1">
            <a:spLocks noGrp="1"/>
          </p:cNvSpPr>
          <p:nvPr>
            <p:ph type="body" idx="4294967295"/>
          </p:nvPr>
        </p:nvSpPr>
        <p:spPr>
          <a:xfrm>
            <a:off x="460950" y="1278475"/>
            <a:ext cx="8222100" cy="2319900"/>
          </a:xfrm>
          <a:prstGeom prst="rect">
            <a:avLst/>
          </a:prstGeom>
        </p:spPr>
        <p:txBody>
          <a:bodyPr wrap="square" lIns="91425" tIns="91425" rIns="91425" bIns="91425" anchor="t" anchorCtr="0">
            <a:noAutofit/>
          </a:bodyPr>
          <a:lstStyle/>
          <a:p>
            <a:pPr marL="457200" lvl="0" indent="-317500" rtl="0">
              <a:spcBef>
                <a:spcPts val="0"/>
              </a:spcBef>
              <a:spcAft>
                <a:spcPts val="0"/>
              </a:spcAft>
              <a:buSzPts val="1400"/>
              <a:buAutoNum type="arabicPeriod"/>
            </a:pPr>
            <a:r>
              <a:rPr lang="en" sz="1400"/>
              <a:t>Using convolutional neural nets to detect facial keypoints tutorial.  Daniel Nouri.  December 17, 2014 (retrieved on December 13, 2017).  </a:t>
            </a:r>
            <a:r>
              <a:rPr lang="en" sz="1400" u="sng">
                <a:solidFill>
                  <a:schemeClr val="hlink"/>
                </a:solidFill>
                <a:hlinkClick r:id="rId3"/>
              </a:rPr>
              <a:t>http://danielnouri.org/notes/2014/12/17/using-convolutional-neural-nets-to-detect-facial-keypoints-tutorial/</a:t>
            </a:r>
          </a:p>
          <a:p>
            <a:pPr marL="457200" lvl="0" indent="-317500" rtl="0">
              <a:spcBef>
                <a:spcPts val="0"/>
              </a:spcBef>
              <a:spcAft>
                <a:spcPts val="0"/>
              </a:spcAft>
              <a:buSzPts val="1400"/>
              <a:buAutoNum type="arabicPeriod"/>
            </a:pPr>
            <a:r>
              <a:rPr lang="en" sz="1400"/>
              <a:t>Detecting facial keypoints with TensorFlow.  Alex Staravoitau.  January 8, 2017 (retrieved on December 13, 2017).  </a:t>
            </a:r>
            <a:r>
              <a:rPr lang="en" sz="1400" u="sng">
                <a:solidFill>
                  <a:schemeClr val="hlink"/>
                </a:solidFill>
                <a:hlinkClick r:id="rId4"/>
              </a:rPr>
              <a:t>https://navoshta.com/facial-with-tensorflow/</a:t>
            </a:r>
          </a:p>
          <a:p>
            <a:pPr marL="457200" lvl="0" indent="-317500" rtl="0">
              <a:spcBef>
                <a:spcPts val="0"/>
              </a:spcBef>
              <a:spcAft>
                <a:spcPts val="0"/>
              </a:spcAft>
              <a:buSzPts val="1400"/>
              <a:buAutoNum type="arabicPeriod"/>
            </a:pPr>
            <a:r>
              <a:rPr lang="en" sz="1400"/>
              <a:t>Hands-On Machine Learning with Scikit-Learn and TensorFlow.  Aurélien Géron.  O’Reilly Media.   March 2017.</a:t>
            </a:r>
          </a:p>
          <a:p>
            <a:pPr marL="457200" lvl="0" indent="-317500">
              <a:spcBef>
                <a:spcPts val="0"/>
              </a:spcBef>
              <a:buSzPts val="1400"/>
              <a:buAutoNum type="arabicPeriod"/>
            </a:pPr>
            <a:r>
              <a:rPr lang="en" sz="1400"/>
              <a:t>https://www.tensorflow.org</a:t>
            </a:r>
          </a:p>
          <a:p>
            <a:pPr marL="0" lvl="0" indent="0">
              <a:spcBef>
                <a:spcPts val="0"/>
              </a:spcBef>
              <a:buNone/>
            </a:pPr>
            <a:r>
              <a:rPr lang="en" sz="14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71900" y="45650"/>
            <a:ext cx="8222100" cy="767700"/>
          </a:xfrm>
          <a:prstGeom prst="rect">
            <a:avLst/>
          </a:prstGeom>
        </p:spPr>
        <p:txBody>
          <a:bodyPr wrap="square" lIns="91425" tIns="91425" rIns="91425" bIns="91425" anchor="b" anchorCtr="0">
            <a:noAutofit/>
          </a:bodyPr>
          <a:lstStyle/>
          <a:p>
            <a:pPr marL="0" lvl="0" indent="0">
              <a:spcBef>
                <a:spcPts val="0"/>
              </a:spcBef>
              <a:buNone/>
            </a:pPr>
            <a:r>
              <a:rPr lang="en"/>
              <a:t>Easter egg</a:t>
            </a:r>
          </a:p>
        </p:txBody>
      </p:sp>
      <p:sp>
        <p:nvSpPr>
          <p:cNvPr id="221" name="Shape 221"/>
          <p:cNvSpPr txBox="1">
            <a:spLocks noGrp="1"/>
          </p:cNvSpPr>
          <p:nvPr>
            <p:ph type="body" idx="1"/>
          </p:nvPr>
        </p:nvSpPr>
        <p:spPr>
          <a:xfrm>
            <a:off x="471900" y="2309350"/>
            <a:ext cx="8222100" cy="2319900"/>
          </a:xfrm>
          <a:prstGeom prst="rect">
            <a:avLst/>
          </a:prstGeom>
        </p:spPr>
        <p:txBody>
          <a:bodyPr wrap="square" lIns="91425" tIns="91425" rIns="91425" bIns="91425" anchor="t" anchorCtr="0">
            <a:noAutofit/>
          </a:bodyPr>
          <a:lstStyle/>
          <a:p>
            <a:pPr marL="0" lvl="0" indent="0">
              <a:spcBef>
                <a:spcPts val="0"/>
              </a:spcBef>
              <a:buNone/>
            </a:pPr>
            <a:r>
              <a:rPr lang="en"/>
              <a:t>Go to the TF CNN tutorial at </a:t>
            </a:r>
            <a:r>
              <a:rPr lang="en" u="sng">
                <a:solidFill>
                  <a:schemeClr val="hlink"/>
                </a:solidFill>
                <a:hlinkClick r:id="rId3"/>
              </a:rPr>
              <a:t>https://www.tensorflow.org/tutorials/deep_cnn</a:t>
            </a:r>
            <a:r>
              <a:rPr lang="en"/>
              <a:t> and click the link that says “Congratulations” at the bottom</a:t>
            </a:r>
          </a:p>
          <a:p>
            <a:pPr marL="0" lvl="0" indent="0">
              <a:spcBef>
                <a:spcPts val="0"/>
              </a:spcBef>
              <a:buNone/>
            </a:pPr>
            <a:r>
              <a:rPr lang="en"/>
              <a:t>Then hate me for sharing that.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71900" y="45650"/>
            <a:ext cx="8222100" cy="767700"/>
          </a:xfrm>
          <a:prstGeom prst="rect">
            <a:avLst/>
          </a:prstGeom>
        </p:spPr>
        <p:txBody>
          <a:bodyPr wrap="square" lIns="91425" tIns="91425" rIns="91425" bIns="91425" anchor="b" anchorCtr="0">
            <a:noAutofit/>
          </a:bodyPr>
          <a:lstStyle/>
          <a:p>
            <a:pPr marL="0" lvl="0" indent="0" rtl="0">
              <a:spcBef>
                <a:spcPts val="0"/>
              </a:spcBef>
              <a:buNone/>
            </a:pPr>
            <a:r>
              <a:rPr lang="en"/>
              <a:t>BackUp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Data augmentation by horizontally flipping the images did not lead to improved accuracy. May need to tune other hyperparameters to get a better outcome.</a:t>
            </a:r>
          </a:p>
        </p:txBody>
      </p:sp>
      <p:pic>
        <p:nvPicPr>
          <p:cNvPr id="232" name="Shape 232" title="Points scored"/>
          <p:cNvPicPr preferRelativeResize="0"/>
          <p:nvPr/>
        </p:nvPicPr>
        <p:blipFill>
          <a:blip r:embed="rId3">
            <a:alphaModFix/>
          </a:blip>
          <a:stretch>
            <a:fillRect/>
          </a:stretch>
        </p:blipFill>
        <p:spPr>
          <a:xfrm>
            <a:off x="895350" y="798200"/>
            <a:ext cx="7620000" cy="432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Convolutional Neural Network outperforms a simple Neural Network with 1 hidden layer</a:t>
            </a:r>
          </a:p>
        </p:txBody>
      </p:sp>
      <p:pic>
        <p:nvPicPr>
          <p:cNvPr id="238" name="Shape 238" title="Points scored"/>
          <p:cNvPicPr preferRelativeResize="0"/>
          <p:nvPr/>
        </p:nvPicPr>
        <p:blipFill>
          <a:blip r:embed="rId3">
            <a:alphaModFix/>
          </a:blip>
          <a:stretch>
            <a:fillRect/>
          </a:stretch>
        </p:blipFill>
        <p:spPr>
          <a:xfrm>
            <a:off x="895350" y="798200"/>
            <a:ext cx="7620000" cy="434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An Overview of Gradient Descent Optimization Algorithms used in this project</a:t>
            </a:r>
          </a:p>
        </p:txBody>
      </p:sp>
      <p:sp>
        <p:nvSpPr>
          <p:cNvPr id="244" name="Shape 244"/>
          <p:cNvSpPr txBox="1"/>
          <p:nvPr/>
        </p:nvSpPr>
        <p:spPr>
          <a:xfrm>
            <a:off x="431250" y="915100"/>
            <a:ext cx="8551500" cy="3000000"/>
          </a:xfrm>
          <a:prstGeom prst="rect">
            <a:avLst/>
          </a:prstGeom>
          <a:noFill/>
          <a:ln>
            <a:noFill/>
          </a:ln>
        </p:spPr>
        <p:txBody>
          <a:bodyPr wrap="square" lIns="91425" tIns="91425" rIns="91425" bIns="91425" anchor="ctr" anchorCtr="0">
            <a:noAutofit/>
          </a:bodyPr>
          <a:lstStyle/>
          <a:p>
            <a:pPr marL="0" lvl="0" indent="0" rtl="0">
              <a:lnSpc>
                <a:spcPct val="115000"/>
              </a:lnSpc>
              <a:spcBef>
                <a:spcPts val="0"/>
              </a:spcBef>
              <a:buNone/>
            </a:pPr>
            <a:r>
              <a:rPr lang="en" sz="1200">
                <a:solidFill>
                  <a:srgbClr val="666666"/>
                </a:solidFill>
              </a:rPr>
              <a:t>Vanilla gradient descent, aka batch gradient descent, computes the gradient of the cost function w.r.t. to the parameters </a:t>
            </a:r>
            <a:r>
              <a:rPr lang="en" sz="1450">
                <a:solidFill>
                  <a:srgbClr val="666666"/>
                </a:solidFill>
              </a:rPr>
              <a:t>θ</a:t>
            </a:r>
            <a:r>
              <a:rPr lang="en" sz="1200">
                <a:solidFill>
                  <a:srgbClr val="666666"/>
                </a:solidFill>
              </a:rPr>
              <a:t>θ for the entire training dataset:</a:t>
            </a:r>
          </a:p>
          <a:p>
            <a:pPr marL="0" lvl="0" indent="0" rtl="0">
              <a:lnSpc>
                <a:spcPct val="115000"/>
              </a:lnSpc>
              <a:spcBef>
                <a:spcPts val="0"/>
              </a:spcBef>
              <a:buNone/>
            </a:pPr>
            <a:r>
              <a:rPr lang="en" sz="1450">
                <a:solidFill>
                  <a:srgbClr val="666666"/>
                </a:solidFill>
              </a:rPr>
              <a:t>θ=θ−η⋅∇</a:t>
            </a:r>
            <a:r>
              <a:rPr lang="en" sz="1000">
                <a:solidFill>
                  <a:srgbClr val="666666"/>
                </a:solidFill>
              </a:rPr>
              <a:t>θ</a:t>
            </a:r>
            <a:r>
              <a:rPr lang="en" sz="1450">
                <a:solidFill>
                  <a:srgbClr val="666666"/>
                </a:solidFill>
              </a:rPr>
              <a:t>J(θ)</a:t>
            </a:r>
            <a:r>
              <a:rPr lang="en" sz="1200">
                <a:solidFill>
                  <a:srgbClr val="666666"/>
                </a:solidFill>
              </a:rPr>
              <a:t>θ=θ−η⋅∇θJ(θ).</a:t>
            </a:r>
          </a:p>
          <a:p>
            <a:pPr marL="0" lvl="0" indent="0" rtl="0">
              <a:lnSpc>
                <a:spcPct val="115000"/>
              </a:lnSpc>
              <a:spcBef>
                <a:spcPts val="0"/>
              </a:spcBef>
              <a:buNone/>
            </a:pPr>
            <a:endParaRPr sz="1200">
              <a:solidFill>
                <a:srgbClr val="666666"/>
              </a:solidFill>
            </a:endParaRPr>
          </a:p>
          <a:p>
            <a:pPr marL="0" lvl="0" indent="0" rtl="0">
              <a:lnSpc>
                <a:spcPct val="115000"/>
              </a:lnSpc>
              <a:spcBef>
                <a:spcPts val="0"/>
              </a:spcBef>
              <a:buNone/>
            </a:pPr>
            <a:r>
              <a:rPr lang="en" sz="1200">
                <a:solidFill>
                  <a:srgbClr val="666666"/>
                </a:solidFill>
              </a:rPr>
              <a:t>Momentum [</a:t>
            </a:r>
            <a:r>
              <a:rPr lang="en" sz="1200" u="sng">
                <a:solidFill>
                  <a:srgbClr val="333333"/>
                </a:solidFill>
                <a:hlinkClick r:id="rId3"/>
              </a:rPr>
              <a:t>2</a:t>
            </a:r>
            <a:r>
              <a:rPr lang="en" sz="1200">
                <a:solidFill>
                  <a:srgbClr val="666666"/>
                </a:solidFill>
              </a:rPr>
              <a:t>] is a method that helps accelerate SGD in the relevant direction and dampens oscillations as can be seen in Image 3. It does this by adding a fraction </a:t>
            </a:r>
            <a:r>
              <a:rPr lang="en" sz="1450">
                <a:solidFill>
                  <a:srgbClr val="666666"/>
                </a:solidFill>
              </a:rPr>
              <a:t>γ</a:t>
            </a:r>
            <a:r>
              <a:rPr lang="en" sz="1200">
                <a:solidFill>
                  <a:srgbClr val="666666"/>
                </a:solidFill>
              </a:rPr>
              <a:t>γ of the update vector of the past time step to the current update vector:</a:t>
            </a:r>
          </a:p>
          <a:p>
            <a:pPr marL="0" lvl="0" indent="0" rtl="0">
              <a:lnSpc>
                <a:spcPct val="115000"/>
              </a:lnSpc>
              <a:spcBef>
                <a:spcPts val="0"/>
              </a:spcBef>
              <a:buNone/>
            </a:pPr>
            <a:r>
              <a:rPr lang="en" sz="1450">
                <a:solidFill>
                  <a:srgbClr val="666666"/>
                </a:solidFill>
              </a:rPr>
              <a:t>v</a:t>
            </a:r>
            <a:r>
              <a:rPr lang="en" sz="1000">
                <a:solidFill>
                  <a:srgbClr val="666666"/>
                </a:solidFill>
              </a:rPr>
              <a:t>t</a:t>
            </a:r>
            <a:r>
              <a:rPr lang="en" sz="1450">
                <a:solidFill>
                  <a:srgbClr val="666666"/>
                </a:solidFill>
              </a:rPr>
              <a:t>θ=γv</a:t>
            </a:r>
            <a:r>
              <a:rPr lang="en" sz="1000">
                <a:solidFill>
                  <a:srgbClr val="666666"/>
                </a:solidFill>
              </a:rPr>
              <a:t>t−1</a:t>
            </a:r>
            <a:r>
              <a:rPr lang="en" sz="1450">
                <a:solidFill>
                  <a:srgbClr val="666666"/>
                </a:solidFill>
              </a:rPr>
              <a:t>+η∇</a:t>
            </a:r>
            <a:r>
              <a:rPr lang="en" sz="1000">
                <a:solidFill>
                  <a:srgbClr val="666666"/>
                </a:solidFill>
              </a:rPr>
              <a:t>θ</a:t>
            </a:r>
            <a:r>
              <a:rPr lang="en" sz="1450">
                <a:solidFill>
                  <a:srgbClr val="666666"/>
                </a:solidFill>
              </a:rPr>
              <a:t>J(θ)=θ−v</a:t>
            </a:r>
            <a:r>
              <a:rPr lang="en" sz="1000">
                <a:solidFill>
                  <a:srgbClr val="666666"/>
                </a:solidFill>
              </a:rPr>
              <a:t>t</a:t>
            </a:r>
          </a:p>
          <a:p>
            <a:pPr marL="0" lvl="0" indent="0" rtl="0">
              <a:lnSpc>
                <a:spcPct val="115000"/>
              </a:lnSpc>
              <a:spcBef>
                <a:spcPts val="0"/>
              </a:spcBef>
              <a:buNone/>
            </a:pPr>
            <a:endParaRPr sz="1200">
              <a:solidFill>
                <a:srgbClr val="666666"/>
              </a:solidFill>
            </a:endParaRPr>
          </a:p>
          <a:p>
            <a:pPr marL="0" lvl="0" indent="0" rtl="0">
              <a:lnSpc>
                <a:spcPct val="115000"/>
              </a:lnSpc>
              <a:spcBef>
                <a:spcPts val="0"/>
              </a:spcBef>
              <a:buNone/>
            </a:pPr>
            <a:r>
              <a:rPr lang="en" sz="1200">
                <a:solidFill>
                  <a:srgbClr val="666666"/>
                </a:solidFill>
              </a:rPr>
              <a:t>Essentially, when using momentum, we push a ball down a hill. The ball accumulates momentum as it rolls downhill, becoming faster and faster on the way (until it reaches its terminal velocity if there is air resistance, i.e. </a:t>
            </a:r>
            <a:r>
              <a:rPr lang="en" sz="1450">
                <a:solidFill>
                  <a:srgbClr val="666666"/>
                </a:solidFill>
              </a:rPr>
              <a:t>γ&lt;1</a:t>
            </a:r>
            <a:r>
              <a:rPr lang="en" sz="1200">
                <a:solidFill>
                  <a:srgbClr val="666666"/>
                </a:solidFill>
              </a:rPr>
              <a:t>γ&lt;1)</a:t>
            </a:r>
          </a:p>
          <a:p>
            <a:pPr marL="0" lvl="0" indent="0" rtl="0">
              <a:lnSpc>
                <a:spcPct val="115000"/>
              </a:lnSpc>
              <a:spcBef>
                <a:spcPts val="0"/>
              </a:spcBef>
              <a:buNone/>
            </a:pPr>
            <a:endParaRPr sz="1200">
              <a:solidFill>
                <a:srgbClr val="666666"/>
              </a:solidFill>
            </a:endParaRPr>
          </a:p>
          <a:p>
            <a:pPr marL="0" lvl="0" indent="0" rtl="0">
              <a:lnSpc>
                <a:spcPct val="115000"/>
              </a:lnSpc>
              <a:spcBef>
                <a:spcPts val="0"/>
              </a:spcBef>
              <a:buNone/>
            </a:pPr>
            <a:r>
              <a:rPr lang="en" sz="1200">
                <a:solidFill>
                  <a:srgbClr val="666666"/>
                </a:solidFill>
              </a:rPr>
              <a:t>However, a ball that rolls down a hill, blindly following the slope, is highly unsatisfactory. We'd like to have a smarter ball, a ball that has a notion of where it is going so that it knows to slow down before the hill slopes up again.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71900" y="121850"/>
            <a:ext cx="8222100" cy="767700"/>
          </a:xfrm>
          <a:prstGeom prst="rect">
            <a:avLst/>
          </a:prstGeom>
        </p:spPr>
        <p:txBody>
          <a:bodyPr wrap="square" lIns="91425" tIns="91425" rIns="91425" bIns="91425" anchor="b" anchorCtr="0">
            <a:noAutofit/>
          </a:bodyPr>
          <a:lstStyle/>
          <a:p>
            <a:pPr marL="0" lvl="0" indent="0" rtl="0">
              <a:spcBef>
                <a:spcPts val="0"/>
              </a:spcBef>
              <a:buNone/>
            </a:pPr>
            <a:r>
              <a:rPr lang="en"/>
              <a:t>Getting up and running</a:t>
            </a:r>
          </a:p>
        </p:txBody>
      </p:sp>
      <p:sp>
        <p:nvSpPr>
          <p:cNvPr id="82" name="Shape 82"/>
          <p:cNvSpPr txBox="1">
            <a:spLocks noGrp="1"/>
          </p:cNvSpPr>
          <p:nvPr>
            <p:ph type="body" idx="1"/>
          </p:nvPr>
        </p:nvSpPr>
        <p:spPr>
          <a:xfrm>
            <a:off x="471900" y="1919075"/>
            <a:ext cx="3999900" cy="2710200"/>
          </a:xfrm>
          <a:prstGeom prst="rect">
            <a:avLst/>
          </a:prstGeom>
        </p:spPr>
        <p:txBody>
          <a:bodyPr wrap="square" lIns="91425" tIns="91425" rIns="91425" bIns="91425" anchor="t" anchorCtr="0">
            <a:noAutofit/>
          </a:bodyPr>
          <a:lstStyle/>
          <a:p>
            <a:pPr marL="0" lvl="0" indent="0">
              <a:spcBef>
                <a:spcPts val="0"/>
              </a:spcBef>
              <a:buNone/>
            </a:pPr>
            <a:r>
              <a:rPr lang="en" sz="1400"/>
              <a:t>ML Library Soup:  Theano, Lasagne, TensorFlow, Keras, TF-slim,  endless sets of tutorials</a:t>
            </a:r>
          </a:p>
          <a:p>
            <a:pPr marL="0" lvl="0" indent="0" rtl="0">
              <a:spcBef>
                <a:spcPts val="0"/>
              </a:spcBef>
              <a:buNone/>
            </a:pPr>
            <a:r>
              <a:rPr lang="en" sz="1400"/>
              <a:t>Run a simple model first (simple != neural net)</a:t>
            </a:r>
          </a:p>
          <a:p>
            <a:pPr marL="0" lvl="0" indent="0">
              <a:spcBef>
                <a:spcPts val="0"/>
              </a:spcBef>
              <a:buNone/>
            </a:pPr>
            <a:r>
              <a:rPr lang="en" sz="1400"/>
              <a:t>Training speed is a problem, only partly solved by GPUs</a:t>
            </a:r>
          </a:p>
          <a:p>
            <a:pPr marL="0" lvl="0" indent="0" rtl="0">
              <a:spcBef>
                <a:spcPts val="0"/>
              </a:spcBef>
              <a:buNone/>
            </a:pPr>
            <a:r>
              <a:rPr lang="en" sz="1400"/>
              <a:t>Tensorboard is very useful for visualizing training progress, not as good for presentation graphics</a:t>
            </a:r>
          </a:p>
        </p:txBody>
      </p:sp>
      <p:pic>
        <p:nvPicPr>
          <p:cNvPr id="83" name="Shape 83"/>
          <p:cNvPicPr preferRelativeResize="0"/>
          <p:nvPr/>
        </p:nvPicPr>
        <p:blipFill>
          <a:blip r:embed="rId3">
            <a:alphaModFix/>
          </a:blip>
          <a:stretch>
            <a:fillRect/>
          </a:stretch>
        </p:blipFill>
        <p:spPr>
          <a:xfrm>
            <a:off x="5232175" y="10178"/>
            <a:ext cx="3192350" cy="1665775"/>
          </a:xfrm>
          <a:prstGeom prst="rect">
            <a:avLst/>
          </a:prstGeom>
          <a:noFill/>
          <a:ln>
            <a:noFill/>
          </a:ln>
        </p:spPr>
      </p:pic>
      <p:pic>
        <p:nvPicPr>
          <p:cNvPr id="84" name="Shape 84"/>
          <p:cNvPicPr preferRelativeResize="0"/>
          <p:nvPr/>
        </p:nvPicPr>
        <p:blipFill>
          <a:blip r:embed="rId4">
            <a:alphaModFix/>
          </a:blip>
          <a:stretch>
            <a:fillRect/>
          </a:stretch>
        </p:blipFill>
        <p:spPr>
          <a:xfrm>
            <a:off x="4423176" y="1824525"/>
            <a:ext cx="4583850" cy="1780300"/>
          </a:xfrm>
          <a:prstGeom prst="rect">
            <a:avLst/>
          </a:prstGeom>
          <a:noFill/>
          <a:ln>
            <a:noFill/>
          </a:ln>
        </p:spPr>
      </p:pic>
      <p:pic>
        <p:nvPicPr>
          <p:cNvPr id="85" name="Shape 85"/>
          <p:cNvPicPr preferRelativeResize="0"/>
          <p:nvPr/>
        </p:nvPicPr>
        <p:blipFill>
          <a:blip r:embed="rId5">
            <a:alphaModFix/>
          </a:blip>
          <a:stretch>
            <a:fillRect/>
          </a:stretch>
        </p:blipFill>
        <p:spPr>
          <a:xfrm>
            <a:off x="6049376" y="2953075"/>
            <a:ext cx="3094625" cy="219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sz="3200"/>
              <a:t>Models Overview</a:t>
            </a:r>
          </a:p>
        </p:txBody>
      </p:sp>
      <p:sp>
        <p:nvSpPr>
          <p:cNvPr id="91" name="Shape 91"/>
          <p:cNvSpPr txBox="1"/>
          <p:nvPr/>
        </p:nvSpPr>
        <p:spPr>
          <a:xfrm>
            <a:off x="577125" y="853600"/>
            <a:ext cx="8347800" cy="3876300"/>
          </a:xfrm>
          <a:prstGeom prst="rect">
            <a:avLst/>
          </a:prstGeom>
          <a:noFill/>
          <a:ln>
            <a:noFill/>
          </a:ln>
        </p:spPr>
        <p:txBody>
          <a:bodyPr wrap="square" lIns="91425" tIns="91425" rIns="91425" bIns="91425" anchor="t" anchorCtr="0">
            <a:noAutofit/>
          </a:bodyPr>
          <a:lstStyle/>
          <a:p>
            <a:pPr marL="457200" lvl="0" indent="-342900" rtl="0">
              <a:lnSpc>
                <a:spcPct val="150000"/>
              </a:lnSpc>
              <a:spcBef>
                <a:spcPts val="1100"/>
              </a:spcBef>
              <a:buSzPts val="1800"/>
              <a:buAutoNum type="arabicPeriod"/>
            </a:pPr>
            <a:r>
              <a:rPr lang="en" sz="1800"/>
              <a:t>Benchmark Model: K- nearest neighbor</a:t>
            </a:r>
          </a:p>
          <a:p>
            <a:pPr marL="457200" lvl="0" indent="-342900" rtl="0">
              <a:lnSpc>
                <a:spcPct val="150000"/>
              </a:lnSpc>
              <a:spcBef>
                <a:spcPts val="1100"/>
              </a:spcBef>
              <a:buSzPts val="1800"/>
              <a:buAutoNum type="arabicPeriod"/>
            </a:pPr>
            <a:r>
              <a:rPr lang="en" sz="1800"/>
              <a:t>Net 1 - Simple neural network</a:t>
            </a:r>
          </a:p>
          <a:p>
            <a:pPr marL="457200" lvl="0" indent="-342900" rtl="0">
              <a:lnSpc>
                <a:spcPct val="150000"/>
              </a:lnSpc>
              <a:spcBef>
                <a:spcPts val="1100"/>
              </a:spcBef>
              <a:buSzPts val="1800"/>
              <a:buAutoNum type="arabicPeriod"/>
            </a:pPr>
            <a:r>
              <a:rPr lang="en" sz="1800"/>
              <a:t>Net 2 - Convolutional single neural network </a:t>
            </a:r>
          </a:p>
          <a:p>
            <a:pPr marL="914400" marR="0" lvl="1" indent="-342900" algn="l" rtl="0">
              <a:lnSpc>
                <a:spcPct val="150000"/>
              </a:lnSpc>
              <a:spcBef>
                <a:spcPts val="0"/>
              </a:spcBef>
              <a:spcAft>
                <a:spcPts val="0"/>
              </a:spcAft>
              <a:buClr>
                <a:srgbClr val="000000"/>
              </a:buClr>
              <a:buSzPts val="1800"/>
              <a:buFont typeface="Arial"/>
              <a:buAutoNum type="alphaLcPeriod"/>
            </a:pPr>
            <a:r>
              <a:rPr lang="en" sz="1800"/>
              <a:t>Data Augmentation (flipping the images)</a:t>
            </a:r>
          </a:p>
          <a:p>
            <a:pPr marL="914400" marR="0" lvl="1" indent="-342900" algn="l" rtl="0">
              <a:lnSpc>
                <a:spcPct val="150000"/>
              </a:lnSpc>
              <a:spcBef>
                <a:spcPts val="0"/>
              </a:spcBef>
              <a:spcAft>
                <a:spcPts val="0"/>
              </a:spcAft>
              <a:buClr>
                <a:srgbClr val="000000"/>
              </a:buClr>
              <a:buSzPts val="1800"/>
              <a:buFont typeface="Arial"/>
              <a:buAutoNum type="alphaLcPeriod"/>
            </a:pPr>
            <a:r>
              <a:rPr lang="en" sz="1800"/>
              <a:t>Implementing momentum increase and learning rate decay</a:t>
            </a:r>
          </a:p>
          <a:p>
            <a:pPr marL="914400" marR="0" lvl="1" indent="-342900" algn="l" rtl="0">
              <a:lnSpc>
                <a:spcPct val="150000"/>
              </a:lnSpc>
              <a:spcBef>
                <a:spcPts val="0"/>
              </a:spcBef>
              <a:spcAft>
                <a:spcPts val="0"/>
              </a:spcAft>
              <a:buClr>
                <a:srgbClr val="000000"/>
              </a:buClr>
              <a:buSzPts val="1800"/>
              <a:buFont typeface="Arial"/>
              <a:buAutoNum type="alphaLcPeriod"/>
            </a:pPr>
            <a:r>
              <a:rPr lang="en" sz="1800"/>
              <a:t>Experiment with activation functions, drop out, filter sizes and etc.</a:t>
            </a:r>
          </a:p>
          <a:p>
            <a:pPr marL="457200" lvl="0" indent="-342900" rtl="0">
              <a:lnSpc>
                <a:spcPct val="150000"/>
              </a:lnSpc>
              <a:spcBef>
                <a:spcPts val="1100"/>
              </a:spcBef>
              <a:buSzPts val="1800"/>
              <a:buAutoNum type="arabicPeriod"/>
            </a:pPr>
            <a:r>
              <a:rPr lang="en" sz="1800"/>
              <a:t>Net 3 - Combination of individual convolutional models</a:t>
            </a:r>
          </a:p>
          <a:p>
            <a:pPr marL="914400" lvl="1" indent="-342900" rtl="0">
              <a:lnSpc>
                <a:spcPct val="150000"/>
              </a:lnSpc>
              <a:spcBef>
                <a:spcPts val="1100"/>
              </a:spcBef>
              <a:buSzPts val="1800"/>
              <a:buAutoNum type="alphaLcPeriod"/>
            </a:pPr>
            <a:r>
              <a:rPr lang="en" sz="1800"/>
              <a:t>Built 6 different networks for 6 subsets of the 30 keypoints</a:t>
            </a:r>
          </a:p>
          <a:p>
            <a:pPr marL="914400" lvl="1" indent="-342900" rtl="0">
              <a:lnSpc>
                <a:spcPct val="150000"/>
              </a:lnSpc>
              <a:spcBef>
                <a:spcPts val="1100"/>
              </a:spcBef>
              <a:buSzPts val="1800"/>
              <a:buAutoNum type="alphaLcPeriod"/>
            </a:pPr>
            <a:r>
              <a:rPr lang="en" sz="1800"/>
              <a:t>Initialize weights with weights from net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sz="3200"/>
              <a:t>Benchmark - KNN regression</a:t>
            </a:r>
          </a:p>
        </p:txBody>
      </p:sp>
      <p:sp>
        <p:nvSpPr>
          <p:cNvPr id="97" name="Shape 97"/>
          <p:cNvSpPr txBox="1"/>
          <p:nvPr/>
        </p:nvSpPr>
        <p:spPr>
          <a:xfrm>
            <a:off x="577125" y="853600"/>
            <a:ext cx="8347800" cy="3876300"/>
          </a:xfrm>
          <a:prstGeom prst="rect">
            <a:avLst/>
          </a:prstGeom>
          <a:noFill/>
          <a:ln>
            <a:noFill/>
          </a:ln>
        </p:spPr>
        <p:txBody>
          <a:bodyPr wrap="square" lIns="91425" tIns="91425" rIns="91425" bIns="91425" anchor="t" anchorCtr="0">
            <a:noAutofit/>
          </a:bodyPr>
          <a:lstStyle/>
          <a:p>
            <a:pPr marL="0" lvl="0" indent="0" rtl="0">
              <a:lnSpc>
                <a:spcPct val="150000"/>
              </a:lnSpc>
              <a:spcBef>
                <a:spcPts val="1100"/>
              </a:spcBef>
              <a:buNone/>
            </a:pPr>
            <a:r>
              <a:rPr lang="en" sz="1800"/>
              <a:t>For the benchmark model, k-nearest neighbor is chosen:</a:t>
            </a:r>
          </a:p>
          <a:p>
            <a:pPr marL="457200" lvl="0" indent="-342900" rtl="0">
              <a:lnSpc>
                <a:spcPct val="150000"/>
              </a:lnSpc>
              <a:spcBef>
                <a:spcPts val="1100"/>
              </a:spcBef>
              <a:buSzPts val="1800"/>
              <a:buChar char="●"/>
            </a:pPr>
            <a:r>
              <a:rPr lang="en" sz="1800"/>
              <a:t>Produces great out-of-the-box results </a:t>
            </a:r>
          </a:p>
          <a:p>
            <a:pPr marL="457200" lvl="0" indent="-342900" rtl="0">
              <a:lnSpc>
                <a:spcPct val="150000"/>
              </a:lnSpc>
              <a:spcBef>
                <a:spcPts val="1100"/>
              </a:spcBef>
              <a:buSzPts val="1800"/>
              <a:buChar char="●"/>
            </a:pPr>
            <a:r>
              <a:rPr lang="en" sz="1800"/>
              <a:t>Simple model </a:t>
            </a:r>
          </a:p>
          <a:p>
            <a:pPr marL="457200" lvl="0" indent="-342900" rtl="0">
              <a:lnSpc>
                <a:spcPct val="150000"/>
              </a:lnSpc>
              <a:spcBef>
                <a:spcPts val="1100"/>
              </a:spcBef>
              <a:buSzPts val="1800"/>
              <a:buChar char="●"/>
            </a:pPr>
            <a:r>
              <a:rPr lang="en" sz="1800"/>
              <a:t>Runtime </a:t>
            </a:r>
          </a:p>
          <a:p>
            <a:pPr marL="457200" lvl="0" indent="-342900" rtl="0">
              <a:lnSpc>
                <a:spcPct val="150000"/>
              </a:lnSpc>
              <a:spcBef>
                <a:spcPts val="1100"/>
              </a:spcBef>
              <a:buSzPts val="1800"/>
              <a:buChar char="●"/>
            </a:pPr>
            <a:r>
              <a:rPr lang="en" sz="1800"/>
              <a:t>Regression instead of classification</a:t>
            </a:r>
          </a:p>
          <a:p>
            <a:pPr marL="457200" lvl="0" indent="-342900" rtl="0">
              <a:lnSpc>
                <a:spcPct val="150000"/>
              </a:lnSpc>
              <a:spcBef>
                <a:spcPts val="1100"/>
              </a:spcBef>
              <a:buSzPts val="1800"/>
              <a:buChar char="●"/>
            </a:pPr>
            <a:r>
              <a:rPr lang="en" sz="1800"/>
              <a:t>Individual models instead of multivariate knn</a:t>
            </a:r>
          </a:p>
          <a:p>
            <a:pPr marL="457200" lvl="0" indent="-342900" rtl="0">
              <a:lnSpc>
                <a:spcPct val="150000"/>
              </a:lnSpc>
              <a:spcBef>
                <a:spcPts val="1100"/>
              </a:spcBef>
              <a:buSzPts val="1800"/>
              <a:buChar char="●"/>
            </a:pPr>
            <a:r>
              <a:rPr lang="en" sz="1800"/>
              <a:t>Other alternatives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sz="3200"/>
              <a:t>KNN regression - k</a:t>
            </a:r>
          </a:p>
        </p:txBody>
      </p:sp>
      <p:sp>
        <p:nvSpPr>
          <p:cNvPr id="103" name="Shape 103"/>
          <p:cNvSpPr txBox="1"/>
          <p:nvPr/>
        </p:nvSpPr>
        <p:spPr>
          <a:xfrm>
            <a:off x="577125" y="633600"/>
            <a:ext cx="8347800" cy="3876300"/>
          </a:xfrm>
          <a:prstGeom prst="rect">
            <a:avLst/>
          </a:prstGeom>
          <a:noFill/>
          <a:ln>
            <a:noFill/>
          </a:ln>
        </p:spPr>
        <p:txBody>
          <a:bodyPr wrap="square" lIns="91425" tIns="91425" rIns="91425" bIns="91425" anchor="t" anchorCtr="0">
            <a:noAutofit/>
          </a:bodyPr>
          <a:lstStyle/>
          <a:p>
            <a:pPr marL="0" lvl="0" indent="0" rtl="0">
              <a:lnSpc>
                <a:spcPct val="150000"/>
              </a:lnSpc>
              <a:spcBef>
                <a:spcPts val="1100"/>
              </a:spcBef>
              <a:buNone/>
            </a:pPr>
            <a:endParaRPr sz="1800"/>
          </a:p>
        </p:txBody>
      </p:sp>
      <p:pic>
        <p:nvPicPr>
          <p:cNvPr id="104" name="Shape 104" title="Average Accuracy for kth Neighbor"/>
          <p:cNvPicPr preferRelativeResize="0"/>
          <p:nvPr/>
        </p:nvPicPr>
        <p:blipFill>
          <a:blip r:embed="rId3">
            <a:alphaModFix/>
          </a:blip>
          <a:stretch>
            <a:fillRect/>
          </a:stretch>
        </p:blipFill>
        <p:spPr>
          <a:xfrm>
            <a:off x="1555449" y="794601"/>
            <a:ext cx="6033102" cy="3121475"/>
          </a:xfrm>
          <a:prstGeom prst="rect">
            <a:avLst/>
          </a:prstGeom>
          <a:noFill/>
          <a:ln>
            <a:noFill/>
          </a:ln>
        </p:spPr>
      </p:pic>
      <p:sp>
        <p:nvSpPr>
          <p:cNvPr id="105" name="Shape 105"/>
          <p:cNvSpPr txBox="1"/>
          <p:nvPr/>
        </p:nvSpPr>
        <p:spPr>
          <a:xfrm>
            <a:off x="363875" y="4127875"/>
            <a:ext cx="7226100" cy="8430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SzPts val="1400"/>
              <a:buChar char="●"/>
            </a:pPr>
            <a:r>
              <a:rPr lang="en"/>
              <a:t>For each of the 30 keypoints, 10 KNN models were run</a:t>
            </a:r>
          </a:p>
          <a:p>
            <a:pPr marL="457200" lvl="0" indent="-317500" rtl="0">
              <a:spcBef>
                <a:spcPts val="0"/>
              </a:spcBef>
              <a:spcAft>
                <a:spcPts val="0"/>
              </a:spcAft>
              <a:buSzPts val="1400"/>
              <a:buChar char="●"/>
            </a:pPr>
            <a:r>
              <a:rPr lang="en"/>
              <a:t>The average RMSE of the 30 keypoints for each k is used to select the optimum k</a:t>
            </a:r>
          </a:p>
          <a:p>
            <a:pPr marL="457200" lvl="0" indent="-317500">
              <a:spcBef>
                <a:spcPts val="0"/>
              </a:spcBef>
              <a:buSzPts val="1400"/>
              <a:buChar char="●"/>
            </a:pPr>
            <a:r>
              <a:rPr lang="en"/>
              <a:t>Average RMSE is the lowest at k =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sz="3200"/>
              <a:t>KNN regression - key point</a:t>
            </a:r>
          </a:p>
        </p:txBody>
      </p:sp>
      <p:sp>
        <p:nvSpPr>
          <p:cNvPr id="111" name="Shape 111"/>
          <p:cNvSpPr txBox="1"/>
          <p:nvPr/>
        </p:nvSpPr>
        <p:spPr>
          <a:xfrm>
            <a:off x="577125" y="853600"/>
            <a:ext cx="8347800" cy="3876300"/>
          </a:xfrm>
          <a:prstGeom prst="rect">
            <a:avLst/>
          </a:prstGeom>
          <a:noFill/>
          <a:ln>
            <a:noFill/>
          </a:ln>
        </p:spPr>
        <p:txBody>
          <a:bodyPr wrap="square" lIns="91425" tIns="91425" rIns="91425" bIns="91425" anchor="t" anchorCtr="0">
            <a:noAutofit/>
          </a:bodyPr>
          <a:lstStyle/>
          <a:p>
            <a:pPr marL="0" lvl="0" indent="0" rtl="0">
              <a:lnSpc>
                <a:spcPct val="150000"/>
              </a:lnSpc>
              <a:spcBef>
                <a:spcPts val="1100"/>
              </a:spcBef>
              <a:buNone/>
            </a:pPr>
            <a:endParaRPr sz="1800"/>
          </a:p>
        </p:txBody>
      </p:sp>
      <p:sp>
        <p:nvSpPr>
          <p:cNvPr id="112" name="Shape 112"/>
          <p:cNvSpPr txBox="1"/>
          <p:nvPr/>
        </p:nvSpPr>
        <p:spPr>
          <a:xfrm>
            <a:off x="363875" y="4127875"/>
            <a:ext cx="7226100" cy="843000"/>
          </a:xfrm>
          <a:prstGeom prst="rect">
            <a:avLst/>
          </a:prstGeom>
          <a:noFill/>
          <a:ln>
            <a:noFill/>
          </a:ln>
        </p:spPr>
        <p:txBody>
          <a:bodyPr wrap="square" lIns="91425" tIns="91425" rIns="91425" bIns="91425" anchor="t" anchorCtr="0">
            <a:noAutofit/>
          </a:bodyPr>
          <a:lstStyle/>
          <a:p>
            <a:pPr marL="457200" lvl="0" indent="-317500" rtl="0">
              <a:spcBef>
                <a:spcPts val="0"/>
              </a:spcBef>
              <a:spcAft>
                <a:spcPts val="0"/>
              </a:spcAft>
              <a:buSzPts val="1400"/>
              <a:buChar char="●"/>
            </a:pPr>
            <a:r>
              <a:rPr lang="en"/>
              <a:t>Certain key points have lower accuracy than others</a:t>
            </a:r>
          </a:p>
          <a:p>
            <a:pPr marL="457200" lvl="0" indent="-317500" rtl="0">
              <a:spcBef>
                <a:spcPts val="0"/>
              </a:spcBef>
              <a:buSzPts val="1400"/>
              <a:buChar char="●"/>
            </a:pPr>
            <a:r>
              <a:rPr lang="en"/>
              <a:t>Mouth related key points seem particularly difficult for our model to predict</a:t>
            </a:r>
          </a:p>
        </p:txBody>
      </p:sp>
      <p:grpSp>
        <p:nvGrpSpPr>
          <p:cNvPr id="113" name="Shape 113"/>
          <p:cNvGrpSpPr/>
          <p:nvPr/>
        </p:nvGrpSpPr>
        <p:grpSpPr>
          <a:xfrm>
            <a:off x="1271375" y="765775"/>
            <a:ext cx="5839275" cy="3500099"/>
            <a:chOff x="1271375" y="765775"/>
            <a:chExt cx="5839275" cy="3500099"/>
          </a:xfrm>
        </p:grpSpPr>
        <p:pic>
          <p:nvPicPr>
            <p:cNvPr id="114" name="Shape 114" title="Avereage of all 1-10 knn RMSE for Each Keypoint"/>
            <p:cNvPicPr preferRelativeResize="0"/>
            <p:nvPr/>
          </p:nvPicPr>
          <p:blipFill>
            <a:blip r:embed="rId3">
              <a:alphaModFix/>
            </a:blip>
            <a:stretch>
              <a:fillRect/>
            </a:stretch>
          </p:blipFill>
          <p:spPr>
            <a:xfrm>
              <a:off x="1271375" y="765775"/>
              <a:ext cx="5839275" cy="3500099"/>
            </a:xfrm>
            <a:prstGeom prst="rect">
              <a:avLst/>
            </a:prstGeom>
            <a:noFill/>
            <a:ln>
              <a:noFill/>
            </a:ln>
          </p:spPr>
        </p:pic>
        <p:cxnSp>
          <p:nvCxnSpPr>
            <p:cNvPr id="115" name="Shape 115"/>
            <p:cNvCxnSpPr/>
            <p:nvPr/>
          </p:nvCxnSpPr>
          <p:spPr>
            <a:xfrm>
              <a:off x="2115525" y="2221000"/>
              <a:ext cx="1844100" cy="0"/>
            </a:xfrm>
            <a:prstGeom prst="straightConnector1">
              <a:avLst/>
            </a:prstGeom>
            <a:noFill/>
            <a:ln w="28575" cap="flat" cmpd="sng">
              <a:solidFill>
                <a:srgbClr val="FF0000"/>
              </a:solidFill>
              <a:prstDash val="solid"/>
              <a:round/>
              <a:headEnd type="stealth" w="lg" len="lg"/>
              <a:tailEnd type="stealth" w="lg" len="lg"/>
            </a:ln>
          </p:spPr>
        </p:cxnSp>
        <p:cxnSp>
          <p:nvCxnSpPr>
            <p:cNvPr id="116" name="Shape 116"/>
            <p:cNvCxnSpPr/>
            <p:nvPr/>
          </p:nvCxnSpPr>
          <p:spPr>
            <a:xfrm rot="10800000" flipH="1">
              <a:off x="3982875" y="1770350"/>
              <a:ext cx="1160700" cy="1800"/>
            </a:xfrm>
            <a:prstGeom prst="straightConnector1">
              <a:avLst/>
            </a:prstGeom>
            <a:noFill/>
            <a:ln w="28575" cap="flat" cmpd="sng">
              <a:solidFill>
                <a:srgbClr val="0000FF"/>
              </a:solidFill>
              <a:prstDash val="solid"/>
              <a:round/>
              <a:headEnd type="stealth" w="lg" len="lg"/>
              <a:tailEnd type="stealth" w="lg" len="lg"/>
            </a:ln>
          </p:spPr>
        </p:cxnSp>
        <p:cxnSp>
          <p:nvCxnSpPr>
            <p:cNvPr id="117" name="Shape 117"/>
            <p:cNvCxnSpPr/>
            <p:nvPr/>
          </p:nvCxnSpPr>
          <p:spPr>
            <a:xfrm>
              <a:off x="5251800" y="1699650"/>
              <a:ext cx="381000" cy="8100"/>
            </a:xfrm>
            <a:prstGeom prst="straightConnector1">
              <a:avLst/>
            </a:prstGeom>
            <a:noFill/>
            <a:ln w="28575" cap="flat" cmpd="sng">
              <a:solidFill>
                <a:srgbClr val="FF00FF"/>
              </a:solidFill>
              <a:prstDash val="solid"/>
              <a:round/>
              <a:headEnd type="stealth" w="lg" len="lg"/>
              <a:tailEnd type="stealth" w="lg" len="lg"/>
            </a:ln>
          </p:spPr>
        </p:cxnSp>
        <p:cxnSp>
          <p:nvCxnSpPr>
            <p:cNvPr id="118" name="Shape 118"/>
            <p:cNvCxnSpPr/>
            <p:nvPr/>
          </p:nvCxnSpPr>
          <p:spPr>
            <a:xfrm rot="10800000" flipH="1">
              <a:off x="5620275" y="1370875"/>
              <a:ext cx="1243800" cy="9600"/>
            </a:xfrm>
            <a:prstGeom prst="straightConnector1">
              <a:avLst/>
            </a:prstGeom>
            <a:noFill/>
            <a:ln w="28575" cap="flat" cmpd="sng">
              <a:solidFill>
                <a:srgbClr val="F681C1"/>
              </a:solidFill>
              <a:prstDash val="solid"/>
              <a:round/>
              <a:headEnd type="stealth" w="lg" len="lg"/>
              <a:tailEnd type="stealth" w="lg" len="lg"/>
            </a:ln>
          </p:spPr>
        </p:cxnSp>
      </p:grpSp>
      <p:grpSp>
        <p:nvGrpSpPr>
          <p:cNvPr id="119" name="Shape 119"/>
          <p:cNvGrpSpPr/>
          <p:nvPr/>
        </p:nvGrpSpPr>
        <p:grpSpPr>
          <a:xfrm>
            <a:off x="7284350" y="1217725"/>
            <a:ext cx="1706100" cy="3500100"/>
            <a:chOff x="7284350" y="989125"/>
            <a:chExt cx="1706100" cy="3500100"/>
          </a:xfrm>
        </p:grpSpPr>
        <p:sp>
          <p:nvSpPr>
            <p:cNvPr id="120" name="Shape 120"/>
            <p:cNvSpPr txBox="1"/>
            <p:nvPr/>
          </p:nvSpPr>
          <p:spPr>
            <a:xfrm>
              <a:off x="7284350" y="989125"/>
              <a:ext cx="1706100" cy="3500100"/>
            </a:xfrm>
            <a:prstGeom prst="rect">
              <a:avLst/>
            </a:prstGeom>
            <a:noFill/>
            <a:ln>
              <a:noFill/>
            </a:ln>
          </p:spPr>
          <p:txBody>
            <a:bodyPr wrap="square" lIns="91425" tIns="91425" rIns="91425" bIns="91425" anchor="t" anchorCtr="0">
              <a:noAutofit/>
            </a:bodyPr>
            <a:lstStyle/>
            <a:p>
              <a:pPr marL="0" lvl="0" indent="0" algn="ctr">
                <a:spcBef>
                  <a:spcPts val="0"/>
                </a:spcBef>
                <a:buNone/>
              </a:pPr>
              <a:endParaRPr/>
            </a:p>
            <a:p>
              <a:pPr marL="0" lvl="0" indent="0" algn="ctr">
                <a:spcBef>
                  <a:spcPts val="0"/>
                </a:spcBef>
                <a:buNone/>
              </a:pPr>
              <a:r>
                <a:rPr lang="en"/>
                <a:t>Eye related points</a:t>
              </a:r>
            </a:p>
            <a:p>
              <a:pPr marL="0" lvl="0" indent="0" algn="ctr">
                <a:spcBef>
                  <a:spcPts val="0"/>
                </a:spcBef>
                <a:buNone/>
              </a:pPr>
              <a:endParaRPr/>
            </a:p>
            <a:p>
              <a:pPr marL="0" lvl="0" indent="0" algn="ctr">
                <a:spcBef>
                  <a:spcPts val="0"/>
                </a:spcBef>
                <a:buNone/>
              </a:pPr>
              <a:endParaRPr/>
            </a:p>
            <a:p>
              <a:pPr marL="0" lvl="0" indent="0" algn="ctr">
                <a:spcBef>
                  <a:spcPts val="0"/>
                </a:spcBef>
                <a:buNone/>
              </a:pPr>
              <a:r>
                <a:rPr lang="en"/>
                <a:t>Eyebrow related</a:t>
              </a:r>
            </a:p>
            <a:p>
              <a:pPr marL="0" lvl="0" indent="0" algn="ctr">
                <a:spcBef>
                  <a:spcPts val="0"/>
                </a:spcBef>
                <a:buNone/>
              </a:pPr>
              <a:endParaRPr/>
            </a:p>
            <a:p>
              <a:pPr marL="0" lvl="0" indent="0" algn="ctr">
                <a:spcBef>
                  <a:spcPts val="0"/>
                </a:spcBef>
                <a:buNone/>
              </a:pPr>
              <a:endParaRPr/>
            </a:p>
            <a:p>
              <a:pPr marL="0" lvl="0" indent="0" algn="ctr">
                <a:spcBef>
                  <a:spcPts val="0"/>
                </a:spcBef>
                <a:buNone/>
              </a:pPr>
              <a:r>
                <a:rPr lang="en"/>
                <a:t>Nose related</a:t>
              </a:r>
            </a:p>
            <a:p>
              <a:pPr marL="0" lvl="0" indent="0" algn="ctr">
                <a:spcBef>
                  <a:spcPts val="0"/>
                </a:spcBef>
                <a:buNone/>
              </a:pPr>
              <a:endParaRPr/>
            </a:p>
            <a:p>
              <a:pPr marL="0" lvl="0" indent="0" algn="ctr">
                <a:spcBef>
                  <a:spcPts val="0"/>
                </a:spcBef>
                <a:buNone/>
              </a:pPr>
              <a:endParaRPr/>
            </a:p>
            <a:p>
              <a:pPr marL="0" lvl="0" indent="0" algn="ctr">
                <a:spcBef>
                  <a:spcPts val="0"/>
                </a:spcBef>
                <a:buNone/>
              </a:pPr>
              <a:r>
                <a:rPr lang="en"/>
                <a:t>Mouth related</a:t>
              </a:r>
            </a:p>
            <a:p>
              <a:pPr marL="0" lvl="0" indent="0" algn="ctr">
                <a:spcBef>
                  <a:spcPts val="0"/>
                </a:spcBef>
                <a:buNone/>
              </a:pPr>
              <a:endParaRPr/>
            </a:p>
            <a:p>
              <a:pPr marL="0" lvl="0" indent="0" algn="ctr">
                <a:spcBef>
                  <a:spcPts val="0"/>
                </a:spcBef>
                <a:buNone/>
              </a:pPr>
              <a:endParaRPr/>
            </a:p>
          </p:txBody>
        </p:sp>
        <p:cxnSp>
          <p:nvCxnSpPr>
            <p:cNvPr id="121" name="Shape 121"/>
            <p:cNvCxnSpPr/>
            <p:nvPr/>
          </p:nvCxnSpPr>
          <p:spPr>
            <a:xfrm>
              <a:off x="7793300" y="1212375"/>
              <a:ext cx="688200" cy="5100"/>
            </a:xfrm>
            <a:prstGeom prst="straightConnector1">
              <a:avLst/>
            </a:prstGeom>
            <a:noFill/>
            <a:ln w="28575" cap="flat" cmpd="sng">
              <a:solidFill>
                <a:srgbClr val="FF0000"/>
              </a:solidFill>
              <a:prstDash val="solid"/>
              <a:round/>
              <a:headEnd type="stealth" w="lg" len="lg"/>
              <a:tailEnd type="stealth" w="lg" len="lg"/>
            </a:ln>
          </p:spPr>
        </p:cxnSp>
        <p:cxnSp>
          <p:nvCxnSpPr>
            <p:cNvPr id="122" name="Shape 122"/>
            <p:cNvCxnSpPr/>
            <p:nvPr/>
          </p:nvCxnSpPr>
          <p:spPr>
            <a:xfrm>
              <a:off x="7793300" y="1810800"/>
              <a:ext cx="688200" cy="5100"/>
            </a:xfrm>
            <a:prstGeom prst="straightConnector1">
              <a:avLst/>
            </a:prstGeom>
            <a:noFill/>
            <a:ln w="28575" cap="flat" cmpd="sng">
              <a:solidFill>
                <a:srgbClr val="0000FF"/>
              </a:solidFill>
              <a:prstDash val="solid"/>
              <a:round/>
              <a:headEnd type="stealth" w="lg" len="lg"/>
              <a:tailEnd type="stealth" w="lg" len="lg"/>
            </a:ln>
          </p:spPr>
        </p:cxnSp>
        <p:cxnSp>
          <p:nvCxnSpPr>
            <p:cNvPr id="123" name="Shape 123"/>
            <p:cNvCxnSpPr/>
            <p:nvPr/>
          </p:nvCxnSpPr>
          <p:spPr>
            <a:xfrm>
              <a:off x="7793300" y="2437075"/>
              <a:ext cx="688200" cy="5100"/>
            </a:xfrm>
            <a:prstGeom prst="straightConnector1">
              <a:avLst/>
            </a:prstGeom>
            <a:noFill/>
            <a:ln w="28575" cap="flat" cmpd="sng">
              <a:solidFill>
                <a:srgbClr val="FF00FF"/>
              </a:solidFill>
              <a:prstDash val="solid"/>
              <a:round/>
              <a:headEnd type="stealth" w="lg" len="lg"/>
              <a:tailEnd type="stealth" w="lg" len="lg"/>
            </a:ln>
          </p:spPr>
        </p:cxnSp>
        <p:cxnSp>
          <p:nvCxnSpPr>
            <p:cNvPr id="124" name="Shape 124"/>
            <p:cNvCxnSpPr/>
            <p:nvPr/>
          </p:nvCxnSpPr>
          <p:spPr>
            <a:xfrm>
              <a:off x="7793300" y="3063350"/>
              <a:ext cx="688200" cy="5100"/>
            </a:xfrm>
            <a:prstGeom prst="straightConnector1">
              <a:avLst/>
            </a:prstGeom>
            <a:noFill/>
            <a:ln w="28575" cap="flat" cmpd="sng">
              <a:solidFill>
                <a:srgbClr val="F681C1"/>
              </a:solidFill>
              <a:prstDash val="solid"/>
              <a:round/>
              <a:headEnd type="stealth" w="lg" len="lg"/>
              <a:tailEnd type="stealth" w="lg" len="lg"/>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rtl="0">
              <a:spcBef>
                <a:spcPts val="0"/>
              </a:spcBef>
              <a:buNone/>
            </a:pPr>
            <a:r>
              <a:rPr lang="en"/>
              <a:t>Overall, CNN did better than KNN, but fully connected NN was comparable to KNN</a:t>
            </a:r>
          </a:p>
        </p:txBody>
      </p:sp>
      <p:pic>
        <p:nvPicPr>
          <p:cNvPr id="130" name="Shape 130" title="Points scored"/>
          <p:cNvPicPr preferRelativeResize="0"/>
          <p:nvPr/>
        </p:nvPicPr>
        <p:blipFill>
          <a:blip r:embed="rId3">
            <a:alphaModFix/>
          </a:blip>
          <a:stretch>
            <a:fillRect/>
          </a:stretch>
        </p:blipFill>
        <p:spPr>
          <a:xfrm>
            <a:off x="1666800" y="893450"/>
            <a:ext cx="4210050" cy="403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98250" y="16350"/>
            <a:ext cx="8826600" cy="602700"/>
          </a:xfrm>
          <a:prstGeom prst="rect">
            <a:avLst/>
          </a:prstGeom>
        </p:spPr>
        <p:txBody>
          <a:bodyPr wrap="square" lIns="91425" tIns="91425" rIns="91425" bIns="91425" anchor="ctr" anchorCtr="0">
            <a:noAutofit/>
          </a:bodyPr>
          <a:lstStyle/>
          <a:p>
            <a:pPr marL="0" lvl="0" indent="0">
              <a:spcBef>
                <a:spcPts val="0"/>
              </a:spcBef>
              <a:buNone/>
            </a:pPr>
            <a:r>
              <a:rPr lang="en"/>
              <a:t>We experimented with tuning several hyperparameters in the simple and convolutional neural network</a:t>
            </a:r>
          </a:p>
        </p:txBody>
      </p:sp>
      <p:sp>
        <p:nvSpPr>
          <p:cNvPr id="136" name="Shape 136"/>
          <p:cNvSpPr txBox="1"/>
          <p:nvPr/>
        </p:nvSpPr>
        <p:spPr>
          <a:xfrm>
            <a:off x="224700" y="882175"/>
            <a:ext cx="4899900" cy="3876300"/>
          </a:xfrm>
          <a:prstGeom prst="rect">
            <a:avLst/>
          </a:prstGeom>
          <a:noFill/>
          <a:ln>
            <a:noFill/>
          </a:ln>
        </p:spPr>
        <p:txBody>
          <a:bodyPr wrap="square" lIns="91425" tIns="91425" rIns="91425" bIns="91425" anchor="t" anchorCtr="0">
            <a:noAutofit/>
          </a:bodyPr>
          <a:lstStyle/>
          <a:p>
            <a:pPr marL="457200" lvl="0" indent="-330200" rtl="0">
              <a:lnSpc>
                <a:spcPct val="150000"/>
              </a:lnSpc>
              <a:spcBef>
                <a:spcPts val="1100"/>
              </a:spcBef>
              <a:buSzPts val="1600"/>
              <a:buChar char="●"/>
            </a:pPr>
            <a:r>
              <a:rPr lang="en" sz="1600"/>
              <a:t>Number of layers : 1 vs 2 hidden layers in the fully connected neural network.</a:t>
            </a:r>
          </a:p>
          <a:p>
            <a:pPr marL="457200" lvl="0" indent="-330200" rtl="0">
              <a:lnSpc>
                <a:spcPct val="150000"/>
              </a:lnSpc>
              <a:spcBef>
                <a:spcPts val="1100"/>
              </a:spcBef>
              <a:buSzPts val="1600"/>
              <a:buChar char="●"/>
            </a:pPr>
            <a:r>
              <a:rPr lang="en" sz="1600"/>
              <a:t>Data Pre-processing - maximizing range of data, gaussian blur, taking out the mean image</a:t>
            </a:r>
          </a:p>
          <a:p>
            <a:pPr marL="457200" lvl="0" indent="-330200" rtl="0">
              <a:lnSpc>
                <a:spcPct val="150000"/>
              </a:lnSpc>
              <a:spcBef>
                <a:spcPts val="1100"/>
              </a:spcBef>
              <a:buSzPts val="1600"/>
              <a:buChar char="●"/>
            </a:pPr>
            <a:r>
              <a:rPr lang="en" sz="1600"/>
              <a:t>Data Augmentation by horizontally flipping the images</a:t>
            </a:r>
          </a:p>
          <a:p>
            <a:pPr marL="457200" lvl="0" indent="-330200" rtl="0">
              <a:lnSpc>
                <a:spcPct val="150000"/>
              </a:lnSpc>
              <a:spcBef>
                <a:spcPts val="1100"/>
              </a:spcBef>
              <a:buSzPts val="1600"/>
              <a:buChar char="●"/>
            </a:pPr>
            <a:r>
              <a:rPr lang="en" sz="1600"/>
              <a:t>Filter sizes for the 3 convolutional layers</a:t>
            </a:r>
          </a:p>
          <a:p>
            <a:pPr marL="457200" lvl="0" indent="-330200" rtl="0">
              <a:lnSpc>
                <a:spcPct val="150000"/>
              </a:lnSpc>
              <a:spcBef>
                <a:spcPts val="1100"/>
              </a:spcBef>
              <a:buSzPts val="1600"/>
              <a:buChar char="●"/>
            </a:pPr>
            <a:r>
              <a:rPr lang="en" sz="1600"/>
              <a:t>Learning rate - single rate, learning rate decay with momentum increase.</a:t>
            </a:r>
          </a:p>
          <a:p>
            <a:pPr marL="457200" lvl="0" indent="-330200" rtl="0">
              <a:lnSpc>
                <a:spcPct val="150000"/>
              </a:lnSpc>
              <a:spcBef>
                <a:spcPts val="1100"/>
              </a:spcBef>
              <a:buSzPts val="1600"/>
              <a:buChar char="●"/>
            </a:pPr>
            <a:r>
              <a:rPr lang="en" sz="1600"/>
              <a:t>Activation Functions - Relu, Leaky relu</a:t>
            </a:r>
          </a:p>
          <a:p>
            <a:pPr marL="0" lvl="0" indent="0" rtl="0">
              <a:lnSpc>
                <a:spcPct val="150000"/>
              </a:lnSpc>
              <a:spcBef>
                <a:spcPts val="1100"/>
              </a:spcBef>
              <a:buNone/>
            </a:pPr>
            <a:endParaRPr sz="1600"/>
          </a:p>
        </p:txBody>
      </p:sp>
      <p:pic>
        <p:nvPicPr>
          <p:cNvPr id="137" name="Shape 137"/>
          <p:cNvPicPr preferRelativeResize="0"/>
          <p:nvPr/>
        </p:nvPicPr>
        <p:blipFill>
          <a:blip r:embed="rId3">
            <a:alphaModFix/>
          </a:blip>
          <a:stretch>
            <a:fillRect/>
          </a:stretch>
        </p:blipFill>
        <p:spPr>
          <a:xfrm>
            <a:off x="5353200" y="771450"/>
            <a:ext cx="3185656" cy="4219649"/>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2324</Words>
  <Application>Microsoft Macintosh PowerPoint</Application>
  <PresentationFormat>On-screen Show (16:9)</PresentationFormat>
  <Paragraphs>194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 Mono</vt:lpstr>
      <vt:lpstr>Roboto</vt:lpstr>
      <vt:lpstr>Arial</vt:lpstr>
      <vt:lpstr>Calibri</vt:lpstr>
      <vt:lpstr>Material</vt:lpstr>
      <vt:lpstr>Facial Keypoints Detection with k-NN and Convolutional Neural Nets</vt:lpstr>
      <vt:lpstr>The problem</vt:lpstr>
      <vt:lpstr>Getting up and running</vt:lpstr>
      <vt:lpstr>Models Overview</vt:lpstr>
      <vt:lpstr>Benchmark - KNN regression</vt:lpstr>
      <vt:lpstr>KNN regression - k</vt:lpstr>
      <vt:lpstr>KNN regression - key point</vt:lpstr>
      <vt:lpstr>Overall, CNN did better than KNN, but fully connected NN was comparable to KNN</vt:lpstr>
      <vt:lpstr>We experimented with tuning several hyperparameters in the simple and convolutional neural network</vt:lpstr>
      <vt:lpstr>Adding a second hidden layer marginally improved accuracy for the fully connected network accuracy</vt:lpstr>
      <vt:lpstr>Image pre-processing : Adding a Gaussian Blur led to a marginal improvement in accuracy</vt:lpstr>
      <vt:lpstr>Changing learning rate and momentum can lead to faster convergence</vt:lpstr>
      <vt:lpstr>Changing CNN layer filter sizes had surprisingly little effect on accuracy</vt:lpstr>
      <vt:lpstr>Leaky Relu had better performance than Relu</vt:lpstr>
      <vt:lpstr>Key takeaways from tuning Net 1 and Net 2</vt:lpstr>
      <vt:lpstr>Net3 - Individual Facial Models</vt:lpstr>
      <vt:lpstr>Comparing Dev loss of Individual models</vt:lpstr>
      <vt:lpstr>Lessons Learned from Net 3</vt:lpstr>
      <vt:lpstr>Kaggle submission</vt:lpstr>
      <vt:lpstr>Conclusion </vt:lpstr>
      <vt:lpstr>References</vt:lpstr>
      <vt:lpstr>Easter egg</vt:lpstr>
      <vt:lpstr>BackUp</vt:lpstr>
      <vt:lpstr>Data augmentation by horizontally flipping the images did not lead to improved accuracy. May need to tune other hyperparameters to get a better outcome.</vt:lpstr>
      <vt:lpstr>Convolutional Neural Network outperforms a simple Neural Network with 1 hidden layer</vt:lpstr>
      <vt:lpstr>An Overview of Gradient Descent Optimization Algorithms used in this project</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Keypoints Detection with k-NN and Convolutional Neural Nets</dc:title>
  <cp:lastModifiedBy>Indranil Chatterjee</cp:lastModifiedBy>
  <cp:revision>1</cp:revision>
  <dcterms:modified xsi:type="dcterms:W3CDTF">2018-06-19T20:57:33Z</dcterms:modified>
</cp:coreProperties>
</file>