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EE1C-48CE-4F82-B2F9-858265243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69845-2192-416D-92F9-9EEE0F1E8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58D4-993A-43C0-AD2C-0E2AC0CC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FC5C-D6AF-48E4-9E89-0DB4FE18F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large sets of data, there can be hundreds of items in hundreds of thousands transactions.</a:t>
            </a:r>
          </a:p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 tries to extract rules for each possible combination of items.</a:t>
            </a:r>
          </a:p>
          <a:p>
            <a:r>
              <a:rPr lang="en-US" dirty="0"/>
              <a:t>For instance, Lift can be calculated for item 1 and item 2, item 1 and item 3, item 1 and item 4 and then item 2 and item 3, item 2 and item 4 and then combinations of items e.g. item 1, item 2 and item 3; similarly item 1, item2, and item 4, and so on.</a:t>
            </a:r>
          </a:p>
        </p:txBody>
      </p:sp>
    </p:spTree>
    <p:extLst>
      <p:ext uri="{BB962C8B-B14F-4D97-AF65-F5344CB8AC3E}">
        <p14:creationId xmlns:p14="http://schemas.microsoft.com/office/powerpoint/2010/main" val="199226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967B-E841-4796-9D2A-D6057E38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84D7-2709-4984-B2A5-0E4E8E153F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a minimum value for support and confidence.</a:t>
            </a:r>
          </a:p>
          <a:p>
            <a:r>
              <a:rPr lang="en-US" dirty="0"/>
              <a:t>This means that we are only interested in finding rules for the items that have certain default existence (e.g. support) and have a minimum value for co-occurrence with other items (e.g. confidence).</a:t>
            </a:r>
          </a:p>
          <a:p>
            <a:r>
              <a:rPr lang="en-US" dirty="0"/>
              <a:t>Extract all the subsets having higher value of support than minimum threshold.</a:t>
            </a:r>
          </a:p>
          <a:p>
            <a:r>
              <a:rPr lang="en-US" dirty="0"/>
              <a:t>Select all the rules from the subsets with confidence value higher than minimum threshold.</a:t>
            </a:r>
          </a:p>
          <a:p>
            <a:r>
              <a:rPr lang="en-US" dirty="0"/>
              <a:t>Order the rules by descending order of Lift.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1896-C41A-46A8-8E1D-A4FD49CF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06BE-F1FF-4EF1-B0F4-1B0A82B88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Association rule mining is a technique to identify underlying relations between different items.</a:t>
            </a:r>
          </a:p>
          <a:p>
            <a:r>
              <a:rPr lang="en-US" dirty="0"/>
              <a:t>Take an example of a Super Market where customers can buy variety of items. Usually, there is a pattern in what the customers buy.</a:t>
            </a:r>
          </a:p>
          <a:p>
            <a:r>
              <a:rPr lang="en-US" dirty="0"/>
              <a:t>For instance, mothers with babies buy baby products such as milk and diapers. Damsels may buy makeup items whereas bachelors may buy beers and chips etc.</a:t>
            </a:r>
          </a:p>
          <a:p>
            <a:r>
              <a:rPr lang="en-US" dirty="0"/>
              <a:t>In short, transactions involve a pattern. More profit can be generated if the relationship between the items purchased in different transactions can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234552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5642-3506-4529-88F5-EBA8F65D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item A and B are bought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8D76-0561-4780-B474-C04358979F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instance, if item A and B are bought together more frequently then several steps can be taken to increase the profit. For example:</a:t>
            </a:r>
          </a:p>
          <a:p>
            <a:r>
              <a:rPr lang="en-US" dirty="0"/>
              <a:t>A and B can be placed together so that when a customer buys one of the product he doesn't have to go far away to buy the other product.</a:t>
            </a:r>
          </a:p>
          <a:p>
            <a:r>
              <a:rPr lang="en-US" dirty="0"/>
              <a:t>People who buy one of the products can be targeted through an advertisement campaign to buy the other.</a:t>
            </a:r>
          </a:p>
          <a:p>
            <a:r>
              <a:rPr lang="en-US" dirty="0"/>
              <a:t>Collective discounts can be offered on these products if the customer buys both of them.</a:t>
            </a:r>
          </a:p>
          <a:p>
            <a:r>
              <a:rPr lang="en-US" dirty="0"/>
              <a:t>Both A and B can be packaged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9EF5-7829-46E5-804E-82E516E8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DEB5-3354-45E9-8182-C0688825F5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three major components of </a:t>
            </a:r>
            <a:r>
              <a:rPr lang="en-US" dirty="0" err="1"/>
              <a:t>Apriori</a:t>
            </a:r>
            <a:r>
              <a:rPr lang="en-US" dirty="0"/>
              <a:t> algorithm: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Confidence</a:t>
            </a:r>
          </a:p>
          <a:p>
            <a:pPr lvl="1"/>
            <a:r>
              <a:rPr lang="en-US" dirty="0"/>
              <a:t>Lift</a:t>
            </a:r>
          </a:p>
          <a:p>
            <a:r>
              <a:rPr lang="en-US" dirty="0"/>
              <a:t>Suppose we have a record of 1 thousand customer transactions, and we want to find the Support, Confidence, and Lift for two items e.g. burgers and ketchup.</a:t>
            </a:r>
          </a:p>
          <a:p>
            <a:r>
              <a:rPr lang="en-US" dirty="0"/>
              <a:t>Out of one thousand transactions, 100 contain ketchup while 150 contain a burger.</a:t>
            </a:r>
          </a:p>
          <a:p>
            <a:r>
              <a:rPr lang="en-US" dirty="0"/>
              <a:t>Out of 150 transactions where a burger is purchased, 50 transactions contain ketchup as well. </a:t>
            </a:r>
          </a:p>
          <a:p>
            <a:r>
              <a:rPr lang="en-US" dirty="0"/>
              <a:t>Using this data, we want to find the support, confidence, and lift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14540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185F-986E-4AAD-8A13-27BE296C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6811-224B-40C0-8DF5-C1AD9CF90F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Support refers to the default popularity of an item and can be calculated by finding number of transactions containing a particular item divided by total number of transactions.</a:t>
            </a:r>
          </a:p>
          <a:p>
            <a:r>
              <a:rPr lang="en-US" dirty="0"/>
              <a:t>Support(B) = (Transactions containing (B))/(Total Transactions)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4C35-BE22-45B7-8CB2-302F76C6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E0B7-8625-47D8-B77A-97BDDFFF77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Confidence refers to the likelihood that an item B is also bought if item A is bought.</a:t>
            </a:r>
          </a:p>
          <a:p>
            <a:r>
              <a:rPr lang="en-US" dirty="0"/>
              <a:t>It can be calculated by finding the number of transactions where A and B are bought together, divided by total number of transactions where A is bought. Mathematically, it can be represented as:</a:t>
            </a:r>
          </a:p>
          <a:p>
            <a:r>
              <a:rPr lang="en-US" dirty="0"/>
              <a:t>Confidence(A→B) = (Transactions containing both (A and B))/(Transactions containing A)</a:t>
            </a:r>
          </a:p>
        </p:txBody>
      </p:sp>
    </p:spTree>
    <p:extLst>
      <p:ext uri="{BB962C8B-B14F-4D97-AF65-F5344CB8AC3E}">
        <p14:creationId xmlns:p14="http://schemas.microsoft.com/office/powerpoint/2010/main" val="193933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EC27-A7AA-4521-A856-7DD6A960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7A46-8860-4B68-AEF8-8B5780D63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Coming back to our problem, we had 50 transactions where Burger and Ketchup were bought together. </a:t>
            </a:r>
          </a:p>
          <a:p>
            <a:r>
              <a:rPr lang="en-US" dirty="0"/>
              <a:t>While in 150 transactions, burgers are bought. </a:t>
            </a:r>
          </a:p>
          <a:p>
            <a:r>
              <a:rPr lang="en-US" dirty="0"/>
              <a:t>Then we can find likelihood of buying ketchup when a burger is bought can be represented as confidence of Burger -&gt; Ketchup and can be mathematically written as:</a:t>
            </a:r>
          </a:p>
          <a:p>
            <a:r>
              <a:rPr lang="en-US" dirty="0"/>
              <a:t>Confidence(</a:t>
            </a:r>
            <a:r>
              <a:rPr lang="en-US" dirty="0" err="1"/>
              <a:t>Burger→Ketchup</a:t>
            </a:r>
            <a:r>
              <a:rPr lang="en-US" dirty="0"/>
              <a:t>) = (Transactions containing both (Burger and Ketchup))/(Transactions containing A) Confidence(</a:t>
            </a:r>
            <a:r>
              <a:rPr lang="en-US" dirty="0" err="1"/>
              <a:t>Burger→Ketchup</a:t>
            </a:r>
            <a:r>
              <a:rPr lang="en-US" dirty="0"/>
              <a:t>) = 50/150 = 33.3%</a:t>
            </a:r>
          </a:p>
        </p:txBody>
      </p:sp>
    </p:spTree>
    <p:extLst>
      <p:ext uri="{BB962C8B-B14F-4D97-AF65-F5344CB8AC3E}">
        <p14:creationId xmlns:p14="http://schemas.microsoft.com/office/powerpoint/2010/main" val="354830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948D-301C-4BE6-B3E7-E42F7857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A63A-5A38-4706-A4D0-F01A7A053E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Lift(A -&gt; B) refers to the increase in the ratio of sale of B when A is sold. Lift(A –&gt; B) can be calculated by dividing Confidence(A -&gt; B) divided by Support(B).</a:t>
            </a:r>
          </a:p>
          <a:p>
            <a:r>
              <a:rPr lang="en-US" dirty="0"/>
              <a:t>Lift(A→B) = (Confidence (A→B))/(Support (B))</a:t>
            </a:r>
          </a:p>
          <a:p>
            <a:r>
              <a:rPr lang="en-US" dirty="0"/>
              <a:t>Lift(</a:t>
            </a:r>
            <a:r>
              <a:rPr lang="en-US" dirty="0" err="1"/>
              <a:t>Burger→Ketchup</a:t>
            </a:r>
            <a:r>
              <a:rPr lang="en-US" dirty="0"/>
              <a:t>) = (Confidence (</a:t>
            </a:r>
            <a:r>
              <a:rPr lang="en-US" dirty="0" err="1"/>
              <a:t>Burger→Ketchup</a:t>
            </a:r>
            <a:r>
              <a:rPr lang="en-US" dirty="0"/>
              <a:t>))/(Support (Ketchup)) Lift(</a:t>
            </a:r>
            <a:r>
              <a:rPr lang="en-US" dirty="0" err="1"/>
              <a:t>Burger→Ketchup</a:t>
            </a:r>
            <a:r>
              <a:rPr lang="en-US" dirty="0"/>
              <a:t>) = 33.3/10 = 3.33</a:t>
            </a:r>
          </a:p>
          <a:p>
            <a:r>
              <a:rPr lang="en-US" dirty="0"/>
              <a:t>Lift basically tells us that the likelihood of buying a Burger and Ketchup together is 3.33 times more than the likelihood of just buying the ketchup.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0830-17B4-4C8F-9331-5BC28B09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0B55-3190-46A3-9EAE-1DEDE3D64A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Lift of 1 means there is no association between products A and B.</a:t>
            </a:r>
          </a:p>
          <a:p>
            <a:r>
              <a:rPr lang="en-US" dirty="0"/>
              <a:t>Lift of greater than 1 means products A and B are more likely to be bought together. </a:t>
            </a:r>
          </a:p>
          <a:p>
            <a:r>
              <a:rPr lang="en-US" dirty="0"/>
              <a:t>Finally, Lift of less than 1 refers to the case where two products are unlikely to be bought together.</a:t>
            </a:r>
          </a:p>
        </p:txBody>
      </p:sp>
    </p:spTree>
    <p:extLst>
      <p:ext uri="{BB962C8B-B14F-4D97-AF65-F5344CB8AC3E}">
        <p14:creationId xmlns:p14="http://schemas.microsoft.com/office/powerpoint/2010/main" val="19722136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669</TotalTime>
  <Words>883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Association rules</vt:lpstr>
      <vt:lpstr>Association rule mining</vt:lpstr>
      <vt:lpstr>if item A and B are bought together</vt:lpstr>
      <vt:lpstr>Apriori</vt:lpstr>
      <vt:lpstr>Support</vt:lpstr>
      <vt:lpstr>Confidence</vt:lpstr>
      <vt:lpstr>PowerPoint Presentation</vt:lpstr>
      <vt:lpstr>Lift</vt:lpstr>
      <vt:lpstr>LIFT</vt:lpstr>
      <vt:lpstr>Apriori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rules</dc:title>
  <dc:creator>Vishwesh, Kumar</dc:creator>
  <cp:lastModifiedBy>Vishwesh, Kumar</cp:lastModifiedBy>
  <cp:revision>6</cp:revision>
  <dcterms:created xsi:type="dcterms:W3CDTF">2019-05-19T21:41:58Z</dcterms:created>
  <dcterms:modified xsi:type="dcterms:W3CDTF">2019-05-20T08:51:48Z</dcterms:modified>
</cp:coreProperties>
</file>