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885b523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885b52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885b523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885b523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150120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150120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1501206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1501206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1501206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1501206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a1501206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a1501206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1885b523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1885b523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a1501206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a150120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1885b52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1885b52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a1501206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a1501206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7b1048a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7b1048a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a1501206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a1501206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a1501206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a1501206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1885b523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1885b523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1885b523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1885b523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1885b52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1885b52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1885b523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1885b523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1885b52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1885b52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1885b52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1885b52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a150120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a150120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1501206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1501206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150120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a150120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885b52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885b52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885b52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885b52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46575"/>
            <a:ext cx="8520600" cy="5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64775"/>
            <a:ext cx="85206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00" y="1055475"/>
            <a:ext cx="5985426" cy="26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Broadly we have four nodes in DT: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454275"/>
            <a:ext cx="8520600" cy="30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oot-node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: This is the starting node.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leaf-node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: These are branches of the root node.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internal-node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: These are neither leaf nodes or root nodes.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non-leaf node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: These are nodes that make decisions, these are called the nodes of decision tree.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Geometric intuition: </a:t>
            </a:r>
            <a:r>
              <a:rPr b="1" lang="en-GB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 decision tree all of the hyper-planes are axis parallel  [ A set of axis parallel hyperplanes that divide the entire region into hypercubes &amp; hypercuboids ]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workflow diagram for modeling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00" y="1226913"/>
            <a:ext cx="4007049" cy="32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Decision tree: Generation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25" y="1237676"/>
            <a:ext cx="7046600" cy="31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4572000" y="2292525"/>
            <a:ext cx="3816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Famous dataset in the machine learning world: weather dataset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(playing game Y or N based on weather condition).</a:t>
            </a:r>
            <a:endParaRPr sz="1200"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weather dataset: to predict play or not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50" y="1215350"/>
            <a:ext cx="3816900" cy="329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Tree diagram: weather 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50" y="1312872"/>
            <a:ext cx="5734050" cy="23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427950" y="3853150"/>
            <a:ext cx="821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</a:t>
            </a:r>
            <a:r>
              <a:rPr lang="en-GB"/>
              <a:t>nce we have a DT (or model) we can use it to make predictions on observations that are not in the original training table, consider: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Outlook </a:t>
            </a:r>
            <a:r>
              <a:rPr lang="en-GB"/>
              <a:t>= Sunny, </a:t>
            </a:r>
            <a:r>
              <a:rPr b="1" lang="en-GB"/>
              <a:t>Temperature </a:t>
            </a:r>
            <a:r>
              <a:rPr lang="en-GB"/>
              <a:t>= Mild, </a:t>
            </a:r>
            <a:r>
              <a:rPr b="1" lang="en-GB"/>
              <a:t>Humidity </a:t>
            </a:r>
            <a:r>
              <a:rPr lang="en-GB"/>
              <a:t>= Normal, </a:t>
            </a:r>
            <a:r>
              <a:rPr b="1" lang="en-GB"/>
              <a:t>Windy </a:t>
            </a:r>
            <a:r>
              <a:rPr lang="en-GB"/>
              <a:t>= False, </a:t>
            </a:r>
            <a:r>
              <a:rPr b="1" lang="en-GB"/>
              <a:t>Playtennis </a:t>
            </a:r>
            <a:r>
              <a:rPr lang="en-GB"/>
              <a:t>= ?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Construct decision tree: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Entropy: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equation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Formula: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1683875" y="240335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25" y="2037800"/>
            <a:ext cx="6552525" cy="129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7325" y="3259250"/>
            <a:ext cx="37433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Entropy: </a:t>
            </a:r>
            <a:r>
              <a:rPr lang="en-GB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properties [ for two-class classifier ]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Entropy curve: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152475"/>
            <a:ext cx="344362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3942775" y="1379950"/>
            <a:ext cx="45462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Entropy curve is symmetric in nature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6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Decision Tree Algorithm Pseudocode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668575"/>
            <a:ext cx="85206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Place the best attribute of our dataset at the root of the tree.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Split the training set into subsets. Subsets should be made in such a way that each subset contains data with the same value for an attribute.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Repeat step 1 and step 2 on each subset until you find leaf nodes in all the branches of the tree.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Entropy curve: data distribution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44" y="1240700"/>
            <a:ext cx="4525406" cy="32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5035975" y="1648775"/>
            <a:ext cx="36261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Observation:</a:t>
            </a:r>
            <a:r>
              <a:rPr lang="en-GB"/>
              <a:t> Entropy is at its maximum if we have a 50%-50% split among the positive and negative examples.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Observation:</a:t>
            </a:r>
            <a:r>
              <a:rPr lang="en-GB"/>
              <a:t> Entropy is zero if we have all positive or all negative examples.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Information gain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: p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artitioning the 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75" y="1190088"/>
            <a:ext cx="5734050" cy="33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Information gain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: equation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Formula: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impurity:  </a:t>
            </a:r>
            <a:r>
              <a:rPr b="1" lang="en-GB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~ similar to entropy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Formula: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impurity: </a:t>
            </a:r>
            <a:r>
              <a:rPr lang="en-GB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properties </a:t>
            </a:r>
            <a:r>
              <a:rPr lang="en-GB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 for two-class classifier ] 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entropy vs gini impurity: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b="-3619" l="0" r="0" t="3620"/>
          <a:stretch/>
        </p:blipFill>
        <p:spPr>
          <a:xfrm>
            <a:off x="311700" y="1146460"/>
            <a:ext cx="5238076" cy="253652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/>
        </p:nvSpPr>
        <p:spPr>
          <a:xfrm>
            <a:off x="311700" y="3811700"/>
            <a:ext cx="694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Calculation of information gain is computationally more expensive than entropy, In real world people will take gini - impurity as the measure.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744575"/>
            <a:ext cx="8520600" cy="4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Montserrat"/>
                <a:ea typeface="Montserrat"/>
                <a:cs typeface="Montserrat"/>
                <a:sym typeface="Montserrat"/>
              </a:rPr>
              <a:t>DIfferent classifier &amp; their properties: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1331800"/>
            <a:ext cx="85206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K-NN: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Naive Bayes: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Logistic regression: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Linear regression: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SVM: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744575"/>
            <a:ext cx="8520600" cy="6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ontserrat"/>
                <a:ea typeface="Montserrat"/>
                <a:cs typeface="Montserrat"/>
                <a:sym typeface="Montserrat"/>
              </a:rPr>
              <a:t>Decision Tree: 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nested if-else classifier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1695475"/>
            <a:ext cx="8520600" cy="28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Decision tree </a:t>
            </a:r>
            <a:r>
              <a:rPr lang="en-GB" sz="1800"/>
              <a:t>is simply a if-else condition classifier (</a:t>
            </a:r>
            <a:r>
              <a:rPr lang="en-GB" sz="1800"/>
              <a:t>programmatically </a:t>
            </a:r>
            <a:r>
              <a:rPr lang="en-GB" sz="1800"/>
              <a:t>interpretation.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IRIS Dataset:</a:t>
            </a:r>
            <a:r>
              <a:rPr lang="en-GB"/>
              <a:t> y = (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setosa, versicolor, virginica)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75"/>
            <a:ext cx="5734050" cy="3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measurement: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25" y="1303313"/>
            <a:ext cx="3518475" cy="31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4352575" y="1899450"/>
            <a:ext cx="37026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Petal and Sepal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Length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Width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IRIS: sample 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00" y="1152463"/>
            <a:ext cx="5734050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5847675" y="1607325"/>
            <a:ext cx="27249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Features (x) </a:t>
            </a:r>
            <a:r>
              <a:rPr lang="en-GB"/>
              <a:t>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sepal_length, sepal_width, petal_length, petal_width.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Labels (y) </a:t>
            </a:r>
            <a:r>
              <a:rPr lang="en-GB"/>
              <a:t>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Iris_class or flower species.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example: Let’s build a if-else model.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Xi = &lt;SL, SW, PL, PW&gt;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Yi = &lt;sentosa, </a:t>
            </a:r>
            <a:r>
              <a:rPr lang="en-GB"/>
              <a:t>versicolor</a:t>
            </a:r>
            <a:r>
              <a:rPr lang="en-GB"/>
              <a:t>, virginica&gt;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For example: Let’s build a Decision tree model (graphically)</a:t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Decision tree starts with a node with conditions and divided into several nodes, this diagram is called a tree.</a:t>
            </a:r>
            <a:endParaRPr b="1" sz="1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