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2DD99-68D1-4692-8323-35AD97620E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CA6FCA-10C5-414A-963F-7970691FE4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classifier</a:t>
            </a:r>
          </a:p>
        </p:txBody>
      </p:sp>
    </p:spTree>
    <p:extLst>
      <p:ext uri="{BB962C8B-B14F-4D97-AF65-F5344CB8AC3E}">
        <p14:creationId xmlns:p14="http://schemas.microsoft.com/office/powerpoint/2010/main" val="4168133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D7887-E6AF-428D-A1D1-0DF4FE5AF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probability of playing when the weather is overcast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D3FDA-24B7-4C19-A5C4-AAA7EF68C78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Probability of playing:</a:t>
            </a:r>
            <a:endParaRPr lang="en-US" dirty="0"/>
          </a:p>
          <a:p>
            <a:r>
              <a:rPr lang="en-US" i="1" dirty="0"/>
              <a:t>P(Yes | Overcast) = P(Overcast | Yes) </a:t>
            </a:r>
            <a:r>
              <a:rPr lang="en-US" dirty="0"/>
              <a:t>P(Yes) / P (Overcast) .....................(1)</a:t>
            </a:r>
          </a:p>
          <a:p>
            <a:r>
              <a:rPr lang="en-US" dirty="0"/>
              <a:t>Calculate Prior Probabilities:</a:t>
            </a:r>
          </a:p>
          <a:p>
            <a:r>
              <a:rPr lang="en-US" dirty="0"/>
              <a:t>P(Overcast) = 4/14 = 0.29</a:t>
            </a:r>
          </a:p>
          <a:p>
            <a:r>
              <a:rPr lang="en-US" dirty="0"/>
              <a:t>P(Yes)= 9/14 = 0.64</a:t>
            </a:r>
          </a:p>
          <a:p>
            <a:r>
              <a:rPr lang="en-US" dirty="0"/>
              <a:t>Calculate Posterior Probabilities:</a:t>
            </a:r>
          </a:p>
          <a:p>
            <a:r>
              <a:rPr lang="en-US" dirty="0"/>
              <a:t>P(Overcast |Yes) = 4/9 = 0.44</a:t>
            </a:r>
          </a:p>
          <a:p>
            <a:r>
              <a:rPr lang="en-US" dirty="0"/>
              <a:t>Put Prior and Posterior probabilities in equation (1)</a:t>
            </a:r>
          </a:p>
          <a:p>
            <a:r>
              <a:rPr lang="en-US" dirty="0"/>
              <a:t>P (Yes | Overcast) = 0.44 * 0.64 / 0.29 = 0.98(Higher)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731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D238-6889-4CC4-BB74-CA9F42A4F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probability of not playing when the weather is overcast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46651-5E54-4F7E-95A2-24CF1675A16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Probability of not playing:</a:t>
            </a:r>
            <a:endParaRPr lang="en-US" dirty="0"/>
          </a:p>
          <a:p>
            <a:r>
              <a:rPr lang="en-US" i="1" dirty="0"/>
              <a:t>P(No | Overcast) = P(Overcast | No) </a:t>
            </a:r>
            <a:r>
              <a:rPr lang="en-US" dirty="0"/>
              <a:t>P(No) / P (Overcast) .....................(2)</a:t>
            </a:r>
          </a:p>
          <a:p>
            <a:r>
              <a:rPr lang="en-US" dirty="0"/>
              <a:t>Calculate Prior Probabilities:</a:t>
            </a:r>
          </a:p>
          <a:p>
            <a:r>
              <a:rPr lang="en-US" dirty="0"/>
              <a:t>P(Overcast) = 4/14 = 0.29</a:t>
            </a:r>
          </a:p>
          <a:p>
            <a:r>
              <a:rPr lang="en-US" dirty="0"/>
              <a:t>P(No)= 5/14 = 0.36</a:t>
            </a:r>
          </a:p>
          <a:p>
            <a:r>
              <a:rPr lang="en-US" dirty="0"/>
              <a:t>Calculate Posterior Probabilities:</a:t>
            </a:r>
          </a:p>
          <a:p>
            <a:r>
              <a:rPr lang="en-US" dirty="0"/>
              <a:t>P(Overcast |No) = 0/9 = 0</a:t>
            </a:r>
          </a:p>
          <a:p>
            <a:r>
              <a:rPr lang="en-US" dirty="0"/>
              <a:t>Put Prior and Posterior probabilities in equation (2)</a:t>
            </a:r>
          </a:p>
          <a:p>
            <a:r>
              <a:rPr lang="en-US" dirty="0"/>
              <a:t>P (No | Overcast) = 0 * 0.36 / 0.29 = 0</a:t>
            </a:r>
          </a:p>
          <a:p>
            <a:r>
              <a:rPr lang="en-US" i="1" dirty="0"/>
              <a:t>The probability of a 'Yes' class is higher. So you can determine here if the weather is overcast than players will play the sport.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544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61289-5278-45B3-B99D-3E57873E6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Zero Probability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CE8F1-89E3-4E4A-ACA1-7A4BC088EDA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Suppose there is no tuple for a risky loan in the banking dataset, in this scenario, the posterior probability will be zero.</a:t>
            </a:r>
          </a:p>
          <a:p>
            <a:r>
              <a:rPr lang="en-US" dirty="0"/>
              <a:t>and the model is unable to make a prediction. This problem is known as Zero Probability because the occurrence of the particular class is zero.</a:t>
            </a:r>
          </a:p>
          <a:p>
            <a:r>
              <a:rPr lang="en-US" dirty="0"/>
              <a:t>The solution for such an issue is the Laplacian correction or Laplace Transformation.</a:t>
            </a:r>
          </a:p>
          <a:p>
            <a:r>
              <a:rPr lang="en-US" dirty="0"/>
              <a:t>Laplacian correction is one of the smoothing techniques.</a:t>
            </a:r>
          </a:p>
          <a:p>
            <a:r>
              <a:rPr lang="en-US" dirty="0"/>
              <a:t>Here, you can assume that the dataset is large enough that adding one row of each class will not make a difference in the estimated probability. This will overcome the issue of probability values to zero.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379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61289-5278-45B3-B99D-3E57873E6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Zero Probability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CE8F1-89E3-4E4A-ACA1-7A4BC088EDA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3" y="2214695"/>
            <a:ext cx="10363826" cy="279450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For Example: Suppose that for the class loan risky, there are 1000 training tuples in the database.</a:t>
            </a:r>
          </a:p>
          <a:p>
            <a:r>
              <a:rPr lang="en-US" dirty="0"/>
              <a:t>In this database, income column has 0 tuples for low income, 990 tuples for medium income, and 10 tuples for high income. </a:t>
            </a:r>
          </a:p>
          <a:p>
            <a:r>
              <a:rPr lang="en-US" dirty="0"/>
              <a:t>The probabilities of these events, without the Laplacian correction, are 0, 0.990 (from 990/1000), and 0.010 (from 10/1000)</a:t>
            </a:r>
          </a:p>
          <a:p>
            <a:r>
              <a:rPr lang="en-US" dirty="0"/>
              <a:t>Now, apply Laplacian correction on the given dataset. Let's add 1 more tuple for each income-value pair. The probabilities of these events: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 descr="https://res.cloudinary.com/dyd911kmh/image/upload/f_auto,q_auto:best/v1543836882/image_7_mxdc6d.png">
            <a:extLst>
              <a:ext uri="{FF2B5EF4-FFF2-40B4-BE49-F238E27FC236}">
                <a16:creationId xmlns:a16="http://schemas.microsoft.com/office/drawing/2014/main" id="{E8D09E31-BCEA-462D-A0DD-21E1DBE17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502" y="5009200"/>
            <a:ext cx="3876675" cy="94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546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A5B63-2AB2-4179-95C2-24B011ADF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Advantages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8739E-2EC4-4338-961A-3539C476D57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It is not only a simple approach but also a fast and accurate method for prediction.</a:t>
            </a:r>
          </a:p>
          <a:p>
            <a:r>
              <a:rPr lang="en-US" dirty="0"/>
              <a:t>Naive Bayes has very low computation cost.</a:t>
            </a:r>
          </a:p>
          <a:p>
            <a:r>
              <a:rPr lang="en-US" dirty="0"/>
              <a:t>It can efficiently work on a large dataset.</a:t>
            </a:r>
          </a:p>
          <a:p>
            <a:r>
              <a:rPr lang="en-US" dirty="0"/>
              <a:t>It performs well in case of discrete response variable compared to the continuous variable.</a:t>
            </a:r>
          </a:p>
          <a:p>
            <a:r>
              <a:rPr lang="en-US" dirty="0"/>
              <a:t>It can be used with multiple class prediction problems.</a:t>
            </a:r>
          </a:p>
          <a:p>
            <a:r>
              <a:rPr lang="en-US" dirty="0"/>
              <a:t>It also performs well in the case of text analytics problems.</a:t>
            </a:r>
          </a:p>
          <a:p>
            <a:r>
              <a:rPr lang="en-US" dirty="0"/>
              <a:t>When the assumption of independence holds, a Naive Bayes classifier performs better compared to other models like logistic regression.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709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A1B81-B931-4CB3-84AE-E511081AD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Disadvantages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75874-D883-4546-AE60-9C5E163A956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 assumption of independent features. In practice, it is almost impossible that model will get a set of predictors which are entirely independent.</a:t>
            </a:r>
          </a:p>
          <a:p>
            <a:r>
              <a:rPr lang="en-US" dirty="0"/>
              <a:t>If there is no training tuple of a particular class, this causes zero posterior probability. In this case, the model is unable to make predictions. This problem is known as Zero Probability/Frequency Problem.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110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800F0-8F24-488E-8287-2BF5872C4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Classification Workflow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F519E-75FD-4475-A8CF-3AEE2CA2295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Whenever you perform classification, the first step is to understand the problem and identify potential features and label.</a:t>
            </a:r>
          </a:p>
          <a:p>
            <a:r>
              <a:rPr lang="en-US" dirty="0"/>
              <a:t>Features are those characteristics or attributes which affect the results of the label.</a:t>
            </a:r>
          </a:p>
          <a:p>
            <a:r>
              <a:rPr lang="en-US" dirty="0"/>
              <a:t>For example, in the case of a loan distribution, bank manager's identify customer’s occupation, income, age, location, previous loan history, transaction history, and credit score. These characteristics are known as features which help the model classify customers.</a:t>
            </a:r>
          </a:p>
        </p:txBody>
      </p:sp>
    </p:spTree>
    <p:extLst>
      <p:ext uri="{BB962C8B-B14F-4D97-AF65-F5344CB8AC3E}">
        <p14:creationId xmlns:p14="http://schemas.microsoft.com/office/powerpoint/2010/main" val="1148373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8B3DD-63C7-46BF-BF8C-54BC31C0C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C451C-55D2-4831-8FD0-95C67E37684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 classification has two phases, a learning phase, and the evaluation phase.</a:t>
            </a:r>
          </a:p>
          <a:p>
            <a:r>
              <a:rPr lang="en-US" dirty="0"/>
              <a:t>In the learning phase, classifier trains its model on a given dataset.</a:t>
            </a:r>
          </a:p>
          <a:p>
            <a:r>
              <a:rPr lang="en-US" dirty="0"/>
              <a:t>in the evaluation phase, it tests the classifier performance.</a:t>
            </a:r>
          </a:p>
          <a:p>
            <a:r>
              <a:rPr lang="en-US" dirty="0"/>
              <a:t>Performance is evaluated on the basis of various parameters such as accuracy, error, precision, and recall.</a:t>
            </a:r>
          </a:p>
        </p:txBody>
      </p:sp>
    </p:spTree>
    <p:extLst>
      <p:ext uri="{BB962C8B-B14F-4D97-AF65-F5344CB8AC3E}">
        <p14:creationId xmlns:p14="http://schemas.microsoft.com/office/powerpoint/2010/main" val="1197011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2">
            <a:extLst>
              <a:ext uri="{FF2B5EF4-FFF2-40B4-BE49-F238E27FC236}">
                <a16:creationId xmlns:a16="http://schemas.microsoft.com/office/drawing/2014/main" id="{B1981535-B5AA-4E0C-ACE5-925CC19B2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BF97D060-AA7E-4411-BA62-28BD1EBD5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DDDE267B-E820-4910-868D-BA40CFB93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-9523"/>
            <a:ext cx="10058400" cy="6867522"/>
          </a:xfrm>
          <a:custGeom>
            <a:avLst/>
            <a:gdLst>
              <a:gd name="connsiteX0" fmla="*/ 1263465 w 10058400"/>
              <a:gd name="connsiteY0" fmla="*/ 0 h 6867522"/>
              <a:gd name="connsiteX1" fmla="*/ 8794935 w 10058400"/>
              <a:gd name="connsiteY1" fmla="*/ 0 h 6867522"/>
              <a:gd name="connsiteX2" fmla="*/ 8909975 w 10058400"/>
              <a:gd name="connsiteY2" fmla="*/ 132807 h 6867522"/>
              <a:gd name="connsiteX3" fmla="*/ 10058400 w 10058400"/>
              <a:gd name="connsiteY3" fmla="*/ 3331845 h 6867522"/>
              <a:gd name="connsiteX4" fmla="*/ 8751905 w 10058400"/>
              <a:gd name="connsiteY4" fmla="*/ 6713366 h 6867522"/>
              <a:gd name="connsiteX5" fmla="*/ 8604930 w 10058400"/>
              <a:gd name="connsiteY5" fmla="*/ 6867522 h 6867522"/>
              <a:gd name="connsiteX6" fmla="*/ 1453470 w 10058400"/>
              <a:gd name="connsiteY6" fmla="*/ 6867522 h 6867522"/>
              <a:gd name="connsiteX7" fmla="*/ 1306495 w 10058400"/>
              <a:gd name="connsiteY7" fmla="*/ 6713366 h 6867522"/>
              <a:gd name="connsiteX8" fmla="*/ 0 w 10058400"/>
              <a:gd name="connsiteY8" fmla="*/ 3331845 h 6867522"/>
              <a:gd name="connsiteX9" fmla="*/ 1148425 w 10058400"/>
              <a:gd name="connsiteY9" fmla="*/ 132807 h 6867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58400" h="6867522">
                <a:moveTo>
                  <a:pt x="1263465" y="0"/>
                </a:moveTo>
                <a:lnTo>
                  <a:pt x="8794935" y="0"/>
                </a:lnTo>
                <a:lnTo>
                  <a:pt x="8909975" y="132807"/>
                </a:lnTo>
                <a:cubicBezTo>
                  <a:pt x="9627420" y="1002149"/>
                  <a:pt x="10058400" y="2116667"/>
                  <a:pt x="10058400" y="3331845"/>
                </a:cubicBezTo>
                <a:cubicBezTo>
                  <a:pt x="10058400" y="4633822"/>
                  <a:pt x="9563653" y="5820244"/>
                  <a:pt x="8751905" y="6713366"/>
                </a:cubicBezTo>
                <a:lnTo>
                  <a:pt x="8604930" y="6867522"/>
                </a:lnTo>
                <a:lnTo>
                  <a:pt x="1453470" y="6867522"/>
                </a:lnTo>
                <a:lnTo>
                  <a:pt x="1306495" y="6713366"/>
                </a:lnTo>
                <a:cubicBezTo>
                  <a:pt x="494747" y="5820244"/>
                  <a:pt x="0" y="4633822"/>
                  <a:pt x="0" y="3331845"/>
                </a:cubicBezTo>
                <a:cubicBezTo>
                  <a:pt x="0" y="2116667"/>
                  <a:pt x="430980" y="1002149"/>
                  <a:pt x="1148425" y="13280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FF3E25D7-C2F8-445D-AA42-C1163028D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29" name="Picture 2" descr="https://res.cloudinary.com/dyd911kmh/image/upload/f_auto,q_auto:best/v1543836883/image_2_rrxvol.png">
            <a:extLst>
              <a:ext uri="{FF2B5EF4-FFF2-40B4-BE49-F238E27FC236}">
                <a16:creationId xmlns:a16="http://schemas.microsoft.com/office/drawing/2014/main" id="{EA286EF3-79A5-42EE-AFF4-0D6346C0B3C0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89239" y="2009138"/>
            <a:ext cx="7413522" cy="28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1431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D2F17-B6F4-464F-AD3D-1868FAB89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Naive Bayes Classifier?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EB1AD-221E-407C-ADC4-1D6AE126007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Naive Bayes is a statistical classification technique based on Bayes Theorem.</a:t>
            </a:r>
          </a:p>
          <a:p>
            <a:r>
              <a:rPr lang="en-US" dirty="0"/>
              <a:t>Naive Bayes classifier is the fast, accurate and reliable algorithm. Naive Bayes classifiers have high accuracy and speed on large datasets.</a:t>
            </a:r>
          </a:p>
          <a:p>
            <a:r>
              <a:rPr lang="en-US" dirty="0"/>
              <a:t>Naive Bayes classifier assumes that the effect of a particular feature in a class is independent of other features.</a:t>
            </a:r>
          </a:p>
          <a:p>
            <a:r>
              <a:rPr lang="en-US" dirty="0"/>
              <a:t>For example, a loan applicant is desirable or not depending on his/her income, previous loan and transaction history, age, and location. Even if these features are interdependent, these features are still considered independently. </a:t>
            </a:r>
          </a:p>
          <a:p>
            <a:r>
              <a:rPr lang="en-US" dirty="0"/>
              <a:t>This assumption simplifies computation, and that's why it is considered as naive. This assumption is called class conditional independence.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705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59D9E-EDF3-4B67-BCAA-1C49CE6CE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</a:t>
            </a:r>
            <a:r>
              <a:rPr lang="en-US" dirty="0" err="1"/>
              <a:t>bayes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4CB4D-5730-4770-8B94-A6DBF0A3004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982908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P(h): the probability of hypothesis h being true (regardless of the data). This is known as the prior probability of h.</a:t>
            </a:r>
          </a:p>
          <a:p>
            <a:r>
              <a:rPr lang="en-US" dirty="0"/>
              <a:t>P(D): the probability of the data (regardless of the hypothesis). This is known as the prior probability.</a:t>
            </a:r>
          </a:p>
          <a:p>
            <a:r>
              <a:rPr lang="en-US" dirty="0"/>
              <a:t>P(</a:t>
            </a:r>
            <a:r>
              <a:rPr lang="en-US" dirty="0" err="1"/>
              <a:t>h|D</a:t>
            </a:r>
            <a:r>
              <a:rPr lang="en-US" dirty="0"/>
              <a:t>): the probability of hypothesis h given the data D. This is known as posterior probability.</a:t>
            </a:r>
          </a:p>
          <a:p>
            <a:r>
              <a:rPr lang="en-US" dirty="0"/>
              <a:t>P(</a:t>
            </a:r>
            <a:r>
              <a:rPr lang="en-US" dirty="0" err="1"/>
              <a:t>D|h</a:t>
            </a:r>
            <a:r>
              <a:rPr lang="en-US" dirty="0"/>
              <a:t>): the probability of data d given that the hypothesis h was true.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2052" name="Picture 4" descr="https://res.cloudinary.com/dyd911kmh/image/upload/f_auto,q_auto:best/v1543836882/image_3_ijznzs.png">
            <a:extLst>
              <a:ext uri="{FF2B5EF4-FFF2-40B4-BE49-F238E27FC236}">
                <a16:creationId xmlns:a16="http://schemas.microsoft.com/office/drawing/2014/main" id="{10596654-744A-4D1A-8F8C-575CA4CAF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74" y="2367092"/>
            <a:ext cx="3546466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9873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BB5A5-7EE7-4E71-B167-B33EE4DE9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Naive Bayes classifier works?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5B767-D679-4DCF-B0F7-6E66658627A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Let’s understand the working of Naive Bayes through an example.</a:t>
            </a:r>
          </a:p>
          <a:p>
            <a:r>
              <a:rPr lang="en-US" dirty="0"/>
              <a:t>Given an example of weather conditions and playing sports. You need to calculate the probability of playing sports.</a:t>
            </a:r>
          </a:p>
          <a:p>
            <a:r>
              <a:rPr lang="en-US" dirty="0"/>
              <a:t>Now, you need to classify whether players will play or not, based on the weather condition.</a:t>
            </a:r>
          </a:p>
        </p:txBody>
      </p:sp>
    </p:spTree>
    <p:extLst>
      <p:ext uri="{BB962C8B-B14F-4D97-AF65-F5344CB8AC3E}">
        <p14:creationId xmlns:p14="http://schemas.microsoft.com/office/powerpoint/2010/main" val="867608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00F14-AEC5-4234-A909-68CB4E9EE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First Approach (In case of a single feature)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D27BE-6747-4FDE-9C75-9AA639C4DBF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Naive Bayes classifier calculates the probability of an event in the following steps:</a:t>
            </a:r>
          </a:p>
          <a:p>
            <a:r>
              <a:rPr lang="en-US" dirty="0"/>
              <a:t>Step 1: Calculate the prior probability for given class labels</a:t>
            </a:r>
          </a:p>
          <a:p>
            <a:r>
              <a:rPr lang="en-US" dirty="0"/>
              <a:t>Step 2: Find Likelihood probability with each attribute for each class</a:t>
            </a:r>
          </a:p>
          <a:p>
            <a:r>
              <a:rPr lang="en-US" dirty="0"/>
              <a:t>Step 3: Put these value in Bayes Formula and calculate posterior probability.</a:t>
            </a:r>
          </a:p>
          <a:p>
            <a:r>
              <a:rPr lang="en-US" dirty="0"/>
              <a:t>Step 4: See which class has a higher probability, given the input belongs to the higher probability class.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379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8FE65CB-EFD8-497D-A30A-093E20EAC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https://res.cloudinary.com/dyd911kmh/image/upload/f_auto,q_auto:best/v1543836883/image_4_lyi0ob.png">
            <a:extLst>
              <a:ext uri="{FF2B5EF4-FFF2-40B4-BE49-F238E27FC236}">
                <a16:creationId xmlns:a16="http://schemas.microsoft.com/office/drawing/2014/main" id="{9182B562-8770-4136-BB19-C4906B5D6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1" y="182880"/>
            <a:ext cx="7461504" cy="6410960"/>
          </a:xfrm>
          <a:prstGeom prst="roundRect">
            <a:avLst>
              <a:gd name="adj" fmla="val 298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E3265C2A-0A58-43AD-A406-8F4478E28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3DB31C-B01C-4FA7-8BDB-73D1C64CB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8594" y="74816"/>
            <a:ext cx="3619942" cy="198766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frequency and likelihood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5E010-7017-40DB-8C5C-D3607FF9E6C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928594" y="2316480"/>
            <a:ext cx="3619942" cy="3769360"/>
          </a:xfrm>
        </p:spPr>
        <p:txBody>
          <a:bodyPr>
            <a:normAutofit/>
          </a:bodyPr>
          <a:lstStyle/>
          <a:p>
            <a:r>
              <a:rPr lang="en-US" dirty="0"/>
              <a:t>The Frequency table contains the occurrence of labels for all features.</a:t>
            </a:r>
          </a:p>
          <a:p>
            <a:r>
              <a:rPr lang="en-US" dirty="0"/>
              <a:t>Likelihood Table 1 is showing prior probabilities of labels</a:t>
            </a:r>
          </a:p>
          <a:p>
            <a:r>
              <a:rPr lang="en-US" dirty="0"/>
              <a:t>Likelihood Table 2 is showing the posterior probability.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5782006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970</Words>
  <Application>Microsoft Office PowerPoint</Application>
  <PresentationFormat>Widescreen</PresentationFormat>
  <Paragraphs>81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Tw Cen MT</vt:lpstr>
      <vt:lpstr>Droplet</vt:lpstr>
      <vt:lpstr>Naïve Bayes</vt:lpstr>
      <vt:lpstr>Classification Workflow </vt:lpstr>
      <vt:lpstr>classification</vt:lpstr>
      <vt:lpstr>PowerPoint Presentation</vt:lpstr>
      <vt:lpstr>What is Naive Bayes Classifier?</vt:lpstr>
      <vt:lpstr>Naïve bayes</vt:lpstr>
      <vt:lpstr>How Naive Bayes classifier works? </vt:lpstr>
      <vt:lpstr>First Approach (In case of a single feature)</vt:lpstr>
      <vt:lpstr>frequency and likelihood tables</vt:lpstr>
      <vt:lpstr>the probability of playing when the weather is overcast</vt:lpstr>
      <vt:lpstr>the probability of not playing when the weather is overcast</vt:lpstr>
      <vt:lpstr>Zero Probability Problem</vt:lpstr>
      <vt:lpstr>Zero Probability Problem</vt:lpstr>
      <vt:lpstr>Advantages</vt:lpstr>
      <vt:lpstr>Disadvantages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Naïve Bayes</dc:title>
  <dc:creator>Kumar Vishwesh</dc:creator>
  <cp:lastModifiedBy>Kumar Vishwesh</cp:lastModifiedBy>
  <cp:revision>3</cp:revision>
  <dcterms:created xsi:type="dcterms:W3CDTF">2019-05-16T21:10:25Z</dcterms:created>
  <dcterms:modified xsi:type="dcterms:W3CDTF">2019-05-16T21:33:39Z</dcterms:modified>
</cp:coreProperties>
</file>