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60" r:id="rId5"/>
    <p:sldId id="261" r:id="rId6"/>
    <p:sldId id="263" r:id="rId7"/>
    <p:sldId id="259" r:id="rId8"/>
    <p:sldId id="262"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631" autoAdjust="0"/>
  </p:normalViewPr>
  <p:slideViewPr>
    <p:cSldViewPr snapToGrid="0">
      <p:cViewPr varScale="1">
        <p:scale>
          <a:sx n="63" d="100"/>
          <a:sy n="63" d="100"/>
        </p:scale>
        <p:origin x="8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11555-3409-4735-A44B-4324E1498D89}" type="datetimeFigureOut">
              <a:rPr lang="en-US" smtClean="0"/>
              <a:t>5/18/2019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0763C4-5FDC-49E8-B00A-F54AA4D7B0A1}" type="slidenum">
              <a:rPr lang="en-US" smtClean="0"/>
              <a:t>‹#›</a:t>
            </a:fld>
            <a:endParaRPr lang="en-US"/>
          </a:p>
        </p:txBody>
      </p:sp>
    </p:spTree>
    <p:extLst>
      <p:ext uri="{BB962C8B-B14F-4D97-AF65-F5344CB8AC3E}">
        <p14:creationId xmlns:p14="http://schemas.microsoft.com/office/powerpoint/2010/main" val="2591643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 </a:t>
            </a:r>
            <a:r>
              <a:rPr lang="en-US" dirty="0" err="1"/>
              <a:t>x,y</a:t>
            </a:r>
            <a:r>
              <a:rPr lang="en-US" dirty="0"/>
              <a:t>&gt; denotes the dot product. </a:t>
            </a:r>
          </a:p>
          <a:p>
            <a:pPr rtl="0"/>
            <a:r>
              <a:rPr lang="en-US" sz="1200" b="1" i="0" kern="1200" dirty="0">
                <a:solidFill>
                  <a:schemeClr val="tx1"/>
                </a:solidFill>
                <a:effectLst/>
                <a:latin typeface="+mn-lt"/>
                <a:ea typeface="+mn-ea"/>
                <a:cs typeface="+mn-cs"/>
              </a:rPr>
              <a:t>Intuition</a:t>
            </a:r>
            <a:r>
              <a:rPr lang="en-US" sz="1200" b="0" i="0" kern="1200" dirty="0">
                <a:solidFill>
                  <a:schemeClr val="tx1"/>
                </a:solidFill>
                <a:effectLst/>
                <a:latin typeface="+mn-lt"/>
                <a:ea typeface="+mn-ea"/>
                <a:cs typeface="+mn-cs"/>
              </a:rPr>
              <a:t>: normally calculating &lt;f(x), f(y)&gt; requires us to calculate f(x), f(y) first, and then do the dot product. These two computation steps can be quite expensive as they involve manipulations in m dimensional space, where m can be a large number. But after all the trouble of going to the high dimensional space, the result of the dot product is really a scalar: we come back to one-dimensional space again! Now, the question we have is: do we really need to go through all the trouble to get this one number? do we really have to go to the m-dimensional space? The answer is no, if you find a clever kernel.</a:t>
            </a:r>
          </a:p>
          <a:p>
            <a:pPr rtl="0"/>
            <a:r>
              <a:rPr lang="en-US" sz="1200" b="1" i="0" kern="1200" dirty="0">
                <a:solidFill>
                  <a:schemeClr val="tx1"/>
                </a:solidFill>
                <a:effectLst/>
                <a:latin typeface="+mn-lt"/>
                <a:ea typeface="+mn-ea"/>
                <a:cs typeface="+mn-cs"/>
              </a:rPr>
              <a:t>Simple Example:</a:t>
            </a:r>
            <a:r>
              <a:rPr lang="en-US" sz="1200" b="0" i="0" kern="1200" dirty="0">
                <a:solidFill>
                  <a:schemeClr val="tx1"/>
                </a:solidFill>
                <a:effectLst/>
                <a:latin typeface="+mn-lt"/>
                <a:ea typeface="+mn-ea"/>
                <a:cs typeface="+mn-cs"/>
              </a:rPr>
              <a:t> x = (x1, x2, x3); y = (y1, y2, y3). Then for the function f(x) = (x1x1, x1x2, x1x3, x2x1, x2x2, x2x3, x3x1, x3x2, x3x3), the kernel is K(x, y ) = (&lt;x, y&gt;)^2.</a:t>
            </a:r>
          </a:p>
          <a:p>
            <a:pPr rtl="0"/>
            <a:r>
              <a:rPr lang="en-US" sz="1200" b="0" i="0" kern="1200" dirty="0">
                <a:solidFill>
                  <a:schemeClr val="tx1"/>
                </a:solidFill>
                <a:effectLst/>
                <a:latin typeface="+mn-lt"/>
                <a:ea typeface="+mn-ea"/>
                <a:cs typeface="+mn-cs"/>
              </a:rPr>
              <a:t>Let's plug in some numbers to make this more intuitive: suppose x = (1, 2, 3); y = (4, 5, 6). Then: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f(x) = (1, 2, 3, 2, 4, 6, 3, 6, 9)</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f(y) = (16, 20, 24, 20, 25, 30, 24, 30, 36)</a:t>
            </a:r>
          </a:p>
          <a:p>
            <a:pPr rtl="0"/>
            <a:r>
              <a:rPr lang="en-US" sz="1200" b="0" i="0" kern="1200" dirty="0">
                <a:solidFill>
                  <a:schemeClr val="tx1"/>
                </a:solidFill>
                <a:effectLst/>
                <a:latin typeface="+mn-lt"/>
                <a:ea typeface="+mn-ea"/>
                <a:cs typeface="+mn-cs"/>
              </a:rPr>
              <a:t>&lt;f(x), f(y)&gt; = 16 + 40 + 72 + 40 + 100+ 180 + 72 + 180 + 324 = 1024</a:t>
            </a:r>
          </a:p>
          <a:p>
            <a:pPr rtl="0"/>
            <a:r>
              <a:rPr lang="en-US" sz="1200" b="0" i="0" kern="1200" dirty="0">
                <a:solidFill>
                  <a:schemeClr val="tx1"/>
                </a:solidFill>
                <a:effectLst/>
                <a:latin typeface="+mn-lt"/>
                <a:ea typeface="+mn-ea"/>
                <a:cs typeface="+mn-cs"/>
              </a:rPr>
              <a:t>A lot of algebra. Mainly because f is a mapping from 3-dimensional to 9 dimensional space.</a:t>
            </a:r>
          </a:p>
          <a:p>
            <a:pPr rtl="0"/>
            <a:r>
              <a:rPr lang="en-US" sz="1200" b="0" i="0" kern="1200" dirty="0">
                <a:solidFill>
                  <a:schemeClr val="tx1"/>
                </a:solidFill>
                <a:effectLst/>
                <a:latin typeface="+mn-lt"/>
                <a:ea typeface="+mn-ea"/>
                <a:cs typeface="+mn-cs"/>
              </a:rPr>
              <a:t>Now let us use the kernel instead: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K(x, y) = (4 + 10 + 18 ) ^2 = 32^2 = 1024</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Same result, but this calculation is so much easier.</a:t>
            </a:r>
          </a:p>
          <a:p>
            <a:endParaRPr lang="en-US" dirty="0"/>
          </a:p>
        </p:txBody>
      </p:sp>
      <p:sp>
        <p:nvSpPr>
          <p:cNvPr id="4" name="Slide Number Placeholder 3"/>
          <p:cNvSpPr>
            <a:spLocks noGrp="1"/>
          </p:cNvSpPr>
          <p:nvPr>
            <p:ph type="sldNum" sz="quarter" idx="5"/>
          </p:nvPr>
        </p:nvSpPr>
        <p:spPr/>
        <p:txBody>
          <a:bodyPr/>
          <a:lstStyle/>
          <a:p>
            <a:fld id="{A60763C4-5FDC-49E8-B00A-F54AA4D7B0A1}" type="slidenum">
              <a:rPr lang="en-US" smtClean="0"/>
              <a:t>16</a:t>
            </a:fld>
            <a:endParaRPr lang="en-US"/>
          </a:p>
        </p:txBody>
      </p:sp>
    </p:spTree>
    <p:extLst>
      <p:ext uri="{BB962C8B-B14F-4D97-AF65-F5344CB8AC3E}">
        <p14:creationId xmlns:p14="http://schemas.microsoft.com/office/powerpoint/2010/main" val="1689135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5/18/2019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6ABB-4A49-4333-9C64-85444B1278B3}"/>
              </a:ext>
            </a:extLst>
          </p:cNvPr>
          <p:cNvSpPr>
            <a:spLocks noGrp="1"/>
          </p:cNvSpPr>
          <p:nvPr>
            <p:ph type="ctrTitle"/>
          </p:nvPr>
        </p:nvSpPr>
        <p:spPr/>
        <p:txBody>
          <a:bodyPr/>
          <a:lstStyle/>
          <a:p>
            <a:r>
              <a:rPr lang="en-US" dirty="0" err="1"/>
              <a:t>svm</a:t>
            </a:r>
            <a:endParaRPr lang="en-US" dirty="0"/>
          </a:p>
        </p:txBody>
      </p:sp>
      <p:sp>
        <p:nvSpPr>
          <p:cNvPr id="3" name="Subtitle 2">
            <a:extLst>
              <a:ext uri="{FF2B5EF4-FFF2-40B4-BE49-F238E27FC236}">
                <a16:creationId xmlns:a16="http://schemas.microsoft.com/office/drawing/2014/main" id="{40F981D8-BBC9-4D8A-AF51-CBACAC872534}"/>
              </a:ext>
            </a:extLst>
          </p:cNvPr>
          <p:cNvSpPr>
            <a:spLocks noGrp="1"/>
          </p:cNvSpPr>
          <p:nvPr>
            <p:ph type="subTitle" idx="1"/>
          </p:nvPr>
        </p:nvSpPr>
        <p:spPr/>
        <p:txBody>
          <a:bodyPr/>
          <a:lstStyle/>
          <a:p>
            <a:r>
              <a:rPr lang="en-US" b="1" dirty="0"/>
              <a:t>Support Vector Machines</a:t>
            </a:r>
          </a:p>
          <a:p>
            <a:endParaRPr lang="en-US" dirty="0"/>
          </a:p>
        </p:txBody>
      </p:sp>
    </p:spTree>
    <p:extLst>
      <p:ext uri="{BB962C8B-B14F-4D97-AF65-F5344CB8AC3E}">
        <p14:creationId xmlns:p14="http://schemas.microsoft.com/office/powerpoint/2010/main" val="230723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9" name="Picture 2" descr="Higher Dimension">
            <a:extLst>
              <a:ext uri="{FF2B5EF4-FFF2-40B4-BE49-F238E27FC236}">
                <a16:creationId xmlns:a16="http://schemas.microsoft.com/office/drawing/2014/main" id="{8FBF8A24-3FEB-44B7-83D3-21046984C8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5" y="2023833"/>
            <a:ext cx="5046135" cy="2819252"/>
          </a:xfrm>
          <a:prstGeom prst="roundRect">
            <a:avLst>
              <a:gd name="adj" fmla="val 298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6" name="Picture 75">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E410BA5-A0CD-4B68-8EDF-6E216AF1F4EE}"/>
              </a:ext>
            </a:extLst>
          </p:cNvPr>
          <p:cNvSpPr>
            <a:spLocks noGrp="1"/>
          </p:cNvSpPr>
          <p:nvPr>
            <p:ph type="title"/>
          </p:nvPr>
        </p:nvSpPr>
        <p:spPr>
          <a:xfrm>
            <a:off x="5933440" y="640831"/>
            <a:ext cx="5615096" cy="761249"/>
          </a:xfrm>
        </p:spPr>
        <p:txBody>
          <a:bodyPr>
            <a:normAutofit fontScale="90000"/>
          </a:bodyPr>
          <a:lstStyle/>
          <a:p>
            <a:pPr algn="l"/>
            <a:r>
              <a:rPr lang="en-US" sz="2500" b="1" dirty="0"/>
              <a:t>Dealing with non-linear and inseparable planes</a:t>
            </a:r>
            <a:endParaRPr lang="en-US" sz="2500" dirty="0"/>
          </a:p>
        </p:txBody>
      </p:sp>
      <p:sp>
        <p:nvSpPr>
          <p:cNvPr id="6151" name="Content Placeholder 6150">
            <a:extLst>
              <a:ext uri="{FF2B5EF4-FFF2-40B4-BE49-F238E27FC236}">
                <a16:creationId xmlns:a16="http://schemas.microsoft.com/office/drawing/2014/main" id="{31D20CD7-5649-4CAD-9B2A-88F4DACB5E98}"/>
              </a:ext>
            </a:extLst>
          </p:cNvPr>
          <p:cNvSpPr>
            <a:spLocks noGrp="1"/>
          </p:cNvSpPr>
          <p:nvPr>
            <p:ph sz="quarter" idx="13"/>
          </p:nvPr>
        </p:nvSpPr>
        <p:spPr>
          <a:xfrm>
            <a:off x="5933441" y="1402080"/>
            <a:ext cx="5615096" cy="4846321"/>
          </a:xfrm>
        </p:spPr>
        <p:txBody>
          <a:bodyPr>
            <a:normAutofit/>
          </a:bodyPr>
          <a:lstStyle/>
          <a:p>
            <a:r>
              <a:rPr lang="en-US" dirty="0"/>
              <a:t>Some problems can’t be solved using linear hyperplane, as shown in the figure below (left-hand side).</a:t>
            </a:r>
          </a:p>
          <a:p>
            <a:r>
              <a:rPr lang="en-US" dirty="0"/>
              <a:t>In such situation, SVM uses a kernel trick to transform the input space to a higher dimensional space as shown on the right.</a:t>
            </a:r>
          </a:p>
          <a:p>
            <a:r>
              <a:rPr lang="en-US" dirty="0"/>
              <a:t>The data points are plotted on the x-axis and z-axis (Z is the squared sum of both x and y: z=x^2=y^2).</a:t>
            </a:r>
          </a:p>
          <a:p>
            <a:r>
              <a:rPr lang="en-US" dirty="0"/>
              <a:t>Now you can easily segregate these points using linear separation.</a:t>
            </a:r>
          </a:p>
          <a:p>
            <a:endParaRPr lang="en-US" sz="1800" dirty="0"/>
          </a:p>
        </p:txBody>
      </p:sp>
    </p:spTree>
    <p:extLst>
      <p:ext uri="{BB962C8B-B14F-4D97-AF65-F5344CB8AC3E}">
        <p14:creationId xmlns:p14="http://schemas.microsoft.com/office/powerpoint/2010/main" val="228290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FD968-B614-4398-9A52-E362116E3C79}"/>
              </a:ext>
            </a:extLst>
          </p:cNvPr>
          <p:cNvSpPr>
            <a:spLocks noGrp="1"/>
          </p:cNvSpPr>
          <p:nvPr>
            <p:ph type="title"/>
          </p:nvPr>
        </p:nvSpPr>
        <p:spPr/>
        <p:txBody>
          <a:bodyPr/>
          <a:lstStyle/>
          <a:p>
            <a:r>
              <a:rPr lang="en-US" b="1" dirty="0"/>
              <a:t>SVM Kernels</a:t>
            </a:r>
            <a:endParaRPr lang="en-US" dirty="0"/>
          </a:p>
        </p:txBody>
      </p:sp>
      <p:sp>
        <p:nvSpPr>
          <p:cNvPr id="3" name="Content Placeholder 2">
            <a:extLst>
              <a:ext uri="{FF2B5EF4-FFF2-40B4-BE49-F238E27FC236}">
                <a16:creationId xmlns:a16="http://schemas.microsoft.com/office/drawing/2014/main" id="{536113B1-2576-463D-BDC6-DEBFDC8B0F9F}"/>
              </a:ext>
            </a:extLst>
          </p:cNvPr>
          <p:cNvSpPr>
            <a:spLocks noGrp="1"/>
          </p:cNvSpPr>
          <p:nvPr>
            <p:ph sz="quarter" idx="13"/>
          </p:nvPr>
        </p:nvSpPr>
        <p:spPr/>
        <p:txBody>
          <a:bodyPr/>
          <a:lstStyle/>
          <a:p>
            <a:r>
              <a:rPr lang="en-US" dirty="0"/>
              <a:t>SVM uses a technique called the kernel trick.</a:t>
            </a:r>
          </a:p>
          <a:p>
            <a:r>
              <a:rPr lang="en-US" dirty="0"/>
              <a:t>Here, the kernel takes a low-dimensional input space and transforms it into a higher dimensional space.</a:t>
            </a:r>
          </a:p>
          <a:p>
            <a:r>
              <a:rPr lang="en-US" dirty="0"/>
              <a:t>In other words, you can say that it converts non separable problem to separable problems by adding more dimension to it.</a:t>
            </a:r>
          </a:p>
          <a:p>
            <a:r>
              <a:rPr lang="en-US" dirty="0"/>
              <a:t>It is most useful in non-linear separation problem.</a:t>
            </a:r>
          </a:p>
          <a:p>
            <a:r>
              <a:rPr lang="en-US" dirty="0"/>
              <a:t>Kernel trick helps you to build a more accurate classifier.</a:t>
            </a:r>
          </a:p>
          <a:p>
            <a:endParaRPr lang="en-US" dirty="0"/>
          </a:p>
        </p:txBody>
      </p:sp>
    </p:spTree>
    <p:extLst>
      <p:ext uri="{BB962C8B-B14F-4D97-AF65-F5344CB8AC3E}">
        <p14:creationId xmlns:p14="http://schemas.microsoft.com/office/powerpoint/2010/main" val="682346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AF2918A-1C5B-42DB-81F0-39DF7ED15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a:extLst>
              <a:ext uri="{FF2B5EF4-FFF2-40B4-BE49-F238E27FC236}">
                <a16:creationId xmlns:a16="http://schemas.microsoft.com/office/drawing/2014/main" id="{25F6D9BC-491D-426B-8C90-6B090419E1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8">
            <a:extLst>
              <a:ext uri="{FF2B5EF4-FFF2-40B4-BE49-F238E27FC236}">
                <a16:creationId xmlns:a16="http://schemas.microsoft.com/office/drawing/2014/main" id="{04153AD1-80A2-4921-8859-6B4DE66D6202}"/>
              </a:ext>
            </a:extLst>
          </p:cNvPr>
          <p:cNvPicPr>
            <a:picLocks noChangeAspect="1"/>
          </p:cNvPicPr>
          <p:nvPr/>
        </p:nvPicPr>
        <p:blipFill>
          <a:blip r:embed="rId3"/>
          <a:stretch>
            <a:fillRect/>
          </a:stretch>
        </p:blipFill>
        <p:spPr>
          <a:xfrm>
            <a:off x="5628017" y="699681"/>
            <a:ext cx="5920520" cy="191917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717F2829-D4C0-4857-8FF8-F9CECCED77D7}"/>
              </a:ext>
            </a:extLst>
          </p:cNvPr>
          <p:cNvPicPr>
            <a:picLocks noChangeAspect="1"/>
          </p:cNvPicPr>
          <p:nvPr/>
        </p:nvPicPr>
        <p:blipFill>
          <a:blip r:embed="rId4"/>
          <a:stretch>
            <a:fillRect/>
          </a:stretch>
        </p:blipFill>
        <p:spPr>
          <a:xfrm>
            <a:off x="5628017" y="2936240"/>
            <a:ext cx="5920520" cy="2905423"/>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8" name="Picture 27">
            <a:extLst>
              <a:ext uri="{FF2B5EF4-FFF2-40B4-BE49-F238E27FC236}">
                <a16:creationId xmlns:a16="http://schemas.microsoft.com/office/drawing/2014/main" id="{B7F1914C-EC2D-465E-A932-04CD9F4E29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11D2986-F521-4B84-BB7B-71A420C7E52C}"/>
              </a:ext>
            </a:extLst>
          </p:cNvPr>
          <p:cNvSpPr>
            <a:spLocks noGrp="1"/>
          </p:cNvSpPr>
          <p:nvPr>
            <p:ph type="title"/>
          </p:nvPr>
        </p:nvSpPr>
        <p:spPr>
          <a:xfrm>
            <a:off x="913776" y="640831"/>
            <a:ext cx="3800465" cy="1573863"/>
          </a:xfrm>
        </p:spPr>
        <p:txBody>
          <a:bodyPr>
            <a:normAutofit/>
          </a:bodyPr>
          <a:lstStyle/>
          <a:p>
            <a:r>
              <a:rPr lang="en-US" dirty="0"/>
              <a:t>kernel</a:t>
            </a:r>
          </a:p>
        </p:txBody>
      </p:sp>
      <p:sp>
        <p:nvSpPr>
          <p:cNvPr id="14" name="Content Placeholder 13">
            <a:extLst>
              <a:ext uri="{FF2B5EF4-FFF2-40B4-BE49-F238E27FC236}">
                <a16:creationId xmlns:a16="http://schemas.microsoft.com/office/drawing/2014/main" id="{71D25E8B-71F5-4644-8BBA-3847669BF020}"/>
              </a:ext>
            </a:extLst>
          </p:cNvPr>
          <p:cNvSpPr>
            <a:spLocks noGrp="1"/>
          </p:cNvSpPr>
          <p:nvPr>
            <p:ph sz="quarter" idx="13"/>
          </p:nvPr>
        </p:nvSpPr>
        <p:spPr>
          <a:xfrm>
            <a:off x="913775" y="2367092"/>
            <a:ext cx="3800466" cy="3881309"/>
          </a:xfrm>
        </p:spPr>
        <p:txBody>
          <a:bodyPr>
            <a:normAutofit fontScale="92500" lnSpcReduction="10000"/>
          </a:bodyPr>
          <a:lstStyle/>
          <a:p>
            <a:r>
              <a:rPr lang="en-US" b="1" dirty="0"/>
              <a:t>There’s no stick in the world that will let you split those balls well, so what do you do?</a:t>
            </a:r>
          </a:p>
          <a:p>
            <a:r>
              <a:rPr lang="en-US" b="1" dirty="0"/>
              <a:t>You flip the table of course! Throwing the balls into the air.</a:t>
            </a:r>
          </a:p>
          <a:p>
            <a:r>
              <a:rPr lang="en-US" b="1" dirty="0"/>
              <a:t>Then, with your pro ninja skills, you grab a sheet of paper and slip it between the balls.</a:t>
            </a:r>
            <a:endParaRPr lang="en-US" dirty="0"/>
          </a:p>
        </p:txBody>
      </p:sp>
      <p:sp>
        <p:nvSpPr>
          <p:cNvPr id="10" name="AutoShape 11" descr="https://qph.fs.quoracdn.net/main-qimg-d6c7a0b9c8500f0b96b4a36c84445b2b.webp">
            <a:extLst>
              <a:ext uri="{FF2B5EF4-FFF2-40B4-BE49-F238E27FC236}">
                <a16:creationId xmlns:a16="http://schemas.microsoft.com/office/drawing/2014/main" id="{5D3D7192-3E93-456B-A507-E1D3D7A021D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6335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D5425F2-5F69-4700-878F-97A41635D63B}"/>
              </a:ext>
            </a:extLst>
          </p:cNvPr>
          <p:cNvPicPr>
            <a:picLocks noChangeAspect="1"/>
          </p:cNvPicPr>
          <p:nvPr/>
        </p:nvPicPr>
        <p:blipFill>
          <a:blip r:embed="rId2"/>
          <a:stretch>
            <a:fillRect/>
          </a:stretch>
        </p:blipFill>
        <p:spPr>
          <a:xfrm>
            <a:off x="643465" y="842404"/>
            <a:ext cx="6909479" cy="5182109"/>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2" name="Picture 11">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5939A33-AE5D-4EF1-9800-7A5EE6963A63}"/>
              </a:ext>
            </a:extLst>
          </p:cNvPr>
          <p:cNvSpPr>
            <a:spLocks noGrp="1"/>
          </p:cNvSpPr>
          <p:nvPr>
            <p:ph type="title"/>
          </p:nvPr>
        </p:nvSpPr>
        <p:spPr>
          <a:xfrm>
            <a:off x="8196408" y="640831"/>
            <a:ext cx="3352128" cy="1573863"/>
          </a:xfrm>
        </p:spPr>
        <p:txBody>
          <a:bodyPr>
            <a:normAutofit/>
          </a:bodyPr>
          <a:lstStyle/>
          <a:p>
            <a:pPr algn="l"/>
            <a:r>
              <a:rPr lang="en-US" dirty="0"/>
              <a:t>kernel</a:t>
            </a:r>
          </a:p>
        </p:txBody>
      </p:sp>
      <p:sp>
        <p:nvSpPr>
          <p:cNvPr id="3" name="Content Placeholder 2">
            <a:extLst>
              <a:ext uri="{FF2B5EF4-FFF2-40B4-BE49-F238E27FC236}">
                <a16:creationId xmlns:a16="http://schemas.microsoft.com/office/drawing/2014/main" id="{F7EE53A0-206F-47FC-9E26-EEA2BB923224}"/>
              </a:ext>
            </a:extLst>
          </p:cNvPr>
          <p:cNvSpPr>
            <a:spLocks noGrp="1"/>
          </p:cNvSpPr>
          <p:nvPr>
            <p:ph sz="quarter" idx="13"/>
          </p:nvPr>
        </p:nvSpPr>
        <p:spPr>
          <a:xfrm>
            <a:off x="8196408" y="2367092"/>
            <a:ext cx="3352128" cy="3881309"/>
          </a:xfrm>
        </p:spPr>
        <p:txBody>
          <a:bodyPr>
            <a:normAutofit fontScale="92500" lnSpcReduction="10000"/>
          </a:bodyPr>
          <a:lstStyle/>
          <a:p>
            <a:r>
              <a:rPr lang="en-US" sz="1800" b="1" dirty="0"/>
              <a:t>Now, looking at the balls from where the villain is standing, they balls will look split by some curvy line.</a:t>
            </a:r>
          </a:p>
          <a:p>
            <a:r>
              <a:rPr lang="en-US" b="1" dirty="0"/>
              <a:t>Boring adults the call balls data, the stick a classifier, the biggest gap trick optimization, call flipping the table kernelling and the piece of paper a hyperplane.</a:t>
            </a:r>
            <a:endParaRPr lang="en-US" sz="1800" b="1" dirty="0"/>
          </a:p>
          <a:p>
            <a:endParaRPr lang="en-US" sz="1800" dirty="0"/>
          </a:p>
        </p:txBody>
      </p:sp>
    </p:spTree>
    <p:extLst>
      <p:ext uri="{BB962C8B-B14F-4D97-AF65-F5344CB8AC3E}">
        <p14:creationId xmlns:p14="http://schemas.microsoft.com/office/powerpoint/2010/main" val="573534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75" name="Rectangle 74">
            <a:extLst>
              <a:ext uri="{FF2B5EF4-FFF2-40B4-BE49-F238E27FC236}">
                <a16:creationId xmlns:a16="http://schemas.microsoft.com/office/drawing/2014/main" id="{48EC41B9-2D25-48A6-BC40-DA8F79F3E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https://qph.fs.quoracdn.net/main-qimg-9dbea2f35cd77e05a388dd00f3f326d3">
            <a:extLst>
              <a:ext uri="{FF2B5EF4-FFF2-40B4-BE49-F238E27FC236}">
                <a16:creationId xmlns:a16="http://schemas.microsoft.com/office/drawing/2014/main" id="{64C00847-F596-49F5-842F-9F49E5E76F12}"/>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tretch>
            <a:fillRect/>
          </a:stretch>
        </p:blipFill>
        <p:spPr bwMode="auto">
          <a:xfrm>
            <a:off x="960120" y="1038859"/>
            <a:ext cx="10318106" cy="2094304"/>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id="{36BE94C4-A7FC-4F02-B92B-6C40D705A9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686"/>
          <a:stretch/>
        </p:blipFill>
        <p:spPr>
          <a:xfrm>
            <a:off x="-2607" y="3133164"/>
            <a:ext cx="12192000" cy="3724835"/>
          </a:xfrm>
          <a:prstGeom prst="rect">
            <a:avLst/>
          </a:prstGeom>
        </p:spPr>
      </p:pic>
      <p:pic>
        <p:nvPicPr>
          <p:cNvPr id="79" name="Picture 78">
            <a:extLst>
              <a:ext uri="{FF2B5EF4-FFF2-40B4-BE49-F238E27FC236}">
                <a16:creationId xmlns:a16="http://schemas.microsoft.com/office/drawing/2014/main" id="{F8F21547-A433-450A-B2A3-930DCFAB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71324"/>
          <a:stretch/>
        </p:blipFill>
        <p:spPr>
          <a:xfrm>
            <a:off x="0" y="0"/>
            <a:ext cx="3496235" cy="6858000"/>
          </a:xfrm>
          <a:prstGeom prst="rect">
            <a:avLst/>
          </a:prstGeom>
        </p:spPr>
      </p:pic>
      <p:sp>
        <p:nvSpPr>
          <p:cNvPr id="2" name="Title 1">
            <a:extLst>
              <a:ext uri="{FF2B5EF4-FFF2-40B4-BE49-F238E27FC236}">
                <a16:creationId xmlns:a16="http://schemas.microsoft.com/office/drawing/2014/main" id="{5C87F07A-F6FD-456E-907F-7D3EF254E33F}"/>
              </a:ext>
            </a:extLst>
          </p:cNvPr>
          <p:cNvSpPr>
            <a:spLocks noGrp="1"/>
          </p:cNvSpPr>
          <p:nvPr>
            <p:ph type="title"/>
          </p:nvPr>
        </p:nvSpPr>
        <p:spPr>
          <a:xfrm>
            <a:off x="635211" y="4562855"/>
            <a:ext cx="10916365" cy="1137554"/>
          </a:xfrm>
        </p:spPr>
        <p:txBody>
          <a:bodyPr vert="horz" lIns="91440" tIns="45720" rIns="91440" bIns="45720" rtlCol="0" anchor="b">
            <a:normAutofit fontScale="90000"/>
          </a:bodyPr>
          <a:lstStyle/>
          <a:p>
            <a:r>
              <a:rPr lang="en-US" dirty="0"/>
              <a:t>Can you try to solve the given below problem linearly?</a:t>
            </a:r>
            <a:br>
              <a:rPr lang="en-US" dirty="0"/>
            </a:br>
            <a:r>
              <a:rPr lang="en-US" dirty="0"/>
              <a:t>The yellow and blue balls cannot be separated by a straight line as they are randomly distributed</a:t>
            </a:r>
            <a:endParaRPr lang="en-US" sz="4800" dirty="0"/>
          </a:p>
        </p:txBody>
      </p:sp>
    </p:spTree>
    <p:extLst>
      <p:ext uri="{BB962C8B-B14F-4D97-AF65-F5344CB8AC3E}">
        <p14:creationId xmlns:p14="http://schemas.microsoft.com/office/powerpoint/2010/main" val="1985624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https://qph.fs.quoracdn.net/main-qimg-6fa63e20538e9238c2cdc180e7ab6336">
            <a:extLst>
              <a:ext uri="{FF2B5EF4-FFF2-40B4-BE49-F238E27FC236}">
                <a16:creationId xmlns:a16="http://schemas.microsoft.com/office/drawing/2014/main" id="{F833126D-CC43-4F98-9A0D-FCAC13AECF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5" y="705445"/>
            <a:ext cx="6909479" cy="5456028"/>
          </a:xfrm>
          <a:prstGeom prst="roundRect">
            <a:avLst>
              <a:gd name="adj" fmla="val 298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A2B61DD-4570-433D-BDDD-FEE3B680712F}"/>
              </a:ext>
            </a:extLst>
          </p:cNvPr>
          <p:cNvSpPr>
            <a:spLocks noGrp="1"/>
          </p:cNvSpPr>
          <p:nvPr>
            <p:ph type="title"/>
          </p:nvPr>
        </p:nvSpPr>
        <p:spPr>
          <a:xfrm>
            <a:off x="8196408" y="640831"/>
            <a:ext cx="3352128" cy="1573863"/>
          </a:xfrm>
        </p:spPr>
        <p:txBody>
          <a:bodyPr>
            <a:normAutofit fontScale="90000"/>
          </a:bodyPr>
          <a:lstStyle/>
          <a:p>
            <a:pPr algn="l"/>
            <a:r>
              <a:rPr lang="en-US" b="1" dirty="0"/>
              <a:t>So how do we solve this problem?</a:t>
            </a:r>
            <a:br>
              <a:rPr lang="en-US" dirty="0"/>
            </a:br>
            <a:endParaRPr lang="en-US" dirty="0"/>
          </a:p>
        </p:txBody>
      </p:sp>
      <p:sp>
        <p:nvSpPr>
          <p:cNvPr id="3" name="Content Placeholder 2">
            <a:extLst>
              <a:ext uri="{FF2B5EF4-FFF2-40B4-BE49-F238E27FC236}">
                <a16:creationId xmlns:a16="http://schemas.microsoft.com/office/drawing/2014/main" id="{5DAC4E1E-3037-447B-84EB-BC24ADF3340B}"/>
              </a:ext>
            </a:extLst>
          </p:cNvPr>
          <p:cNvSpPr>
            <a:spLocks noGrp="1"/>
          </p:cNvSpPr>
          <p:nvPr>
            <p:ph sz="quarter" idx="13"/>
          </p:nvPr>
        </p:nvSpPr>
        <p:spPr>
          <a:xfrm>
            <a:off x="8196408" y="2367092"/>
            <a:ext cx="3352128" cy="3881309"/>
          </a:xfrm>
        </p:spPr>
        <p:txBody>
          <a:bodyPr>
            <a:normAutofit/>
          </a:bodyPr>
          <a:lstStyle/>
          <a:p>
            <a:r>
              <a:rPr lang="en-US" sz="1700" dirty="0"/>
              <a:t>Here, it’s necessary to move away from a 1-D view of the data to a 2-D view, for which kernel function plays a major role.</a:t>
            </a:r>
          </a:p>
          <a:p>
            <a:r>
              <a:rPr lang="en-US" sz="1700" dirty="0"/>
              <a:t>A kernel function will take the 1-Dimensional input data and transfer it to 2-Dimensional Output.</a:t>
            </a:r>
          </a:p>
          <a:p>
            <a:endParaRPr lang="en-US" sz="1700" dirty="0"/>
          </a:p>
        </p:txBody>
      </p:sp>
    </p:spTree>
    <p:extLst>
      <p:ext uri="{BB962C8B-B14F-4D97-AF65-F5344CB8AC3E}">
        <p14:creationId xmlns:p14="http://schemas.microsoft.com/office/powerpoint/2010/main" val="4256138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CAF2918A-1C5B-42DB-81F0-39DF7ED15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2">
            <a:extLst>
              <a:ext uri="{FF2B5EF4-FFF2-40B4-BE49-F238E27FC236}">
                <a16:creationId xmlns:a16="http://schemas.microsoft.com/office/drawing/2014/main" id="{25F6D9BC-491D-426B-8C90-6B090419E1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https://qph.fs.quoracdn.net/main-qimg-868b30e47f23c009f63bf6aedfc098cf">
            <a:extLst>
              <a:ext uri="{FF2B5EF4-FFF2-40B4-BE49-F238E27FC236}">
                <a16:creationId xmlns:a16="http://schemas.microsoft.com/office/drawing/2014/main" id="{80E1A580-9EAB-4CFE-83B7-C578255D8FB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70321" y="477521"/>
            <a:ext cx="5178216" cy="2685382"/>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2295" name="Picture 4" descr="https://qph.fs.quoracdn.net/main-qimg-88c0c866ee5d4022b413e0bb921b05c0">
            <a:extLst>
              <a:ext uri="{FF2B5EF4-FFF2-40B4-BE49-F238E27FC236}">
                <a16:creationId xmlns:a16="http://schemas.microsoft.com/office/drawing/2014/main" id="{34E68F61-FB33-4D69-94EC-A79A9CE5A671}"/>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70321" y="3302000"/>
            <a:ext cx="5178215" cy="2496825"/>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80" name="Picture 79">
            <a:extLst>
              <a:ext uri="{FF2B5EF4-FFF2-40B4-BE49-F238E27FC236}">
                <a16:creationId xmlns:a16="http://schemas.microsoft.com/office/drawing/2014/main" id="{B7F1914C-EC2D-465E-A932-04CD9F4E29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64A13E7-C8BF-49D1-9361-9F32CAAAF237}"/>
              </a:ext>
            </a:extLst>
          </p:cNvPr>
          <p:cNvSpPr>
            <a:spLocks noGrp="1"/>
          </p:cNvSpPr>
          <p:nvPr>
            <p:ph type="title"/>
          </p:nvPr>
        </p:nvSpPr>
        <p:spPr>
          <a:xfrm>
            <a:off x="913776" y="640831"/>
            <a:ext cx="4623425" cy="1573863"/>
          </a:xfrm>
        </p:spPr>
        <p:txBody>
          <a:bodyPr>
            <a:normAutofit/>
          </a:bodyPr>
          <a:lstStyle/>
          <a:p>
            <a:r>
              <a:rPr lang="en-US" dirty="0"/>
              <a:t>kernel</a:t>
            </a:r>
          </a:p>
        </p:txBody>
      </p:sp>
      <p:sp>
        <p:nvSpPr>
          <p:cNvPr id="12297" name="Content Placeholder 12296">
            <a:extLst>
              <a:ext uri="{FF2B5EF4-FFF2-40B4-BE49-F238E27FC236}">
                <a16:creationId xmlns:a16="http://schemas.microsoft.com/office/drawing/2014/main" id="{6098DE70-AAD8-4C5D-8541-4AFB774B8553}"/>
              </a:ext>
            </a:extLst>
          </p:cNvPr>
          <p:cNvSpPr>
            <a:spLocks noGrp="1"/>
          </p:cNvSpPr>
          <p:nvPr>
            <p:ph sz="quarter" idx="13"/>
          </p:nvPr>
        </p:nvSpPr>
        <p:spPr>
          <a:xfrm>
            <a:off x="913775" y="2367092"/>
            <a:ext cx="4623426" cy="3881309"/>
          </a:xfrm>
        </p:spPr>
        <p:txBody>
          <a:bodyPr>
            <a:normAutofit fontScale="92500" lnSpcReduction="20000"/>
          </a:bodyPr>
          <a:lstStyle/>
          <a:p>
            <a:r>
              <a:rPr lang="en-US" b="1" dirty="0"/>
              <a:t>Briefly speaking</a:t>
            </a:r>
            <a:r>
              <a:rPr lang="en-US" dirty="0"/>
              <a:t>, a kernel is a shortcut that helps us do certain calculation faster which otherwise would involve computations in higher dimensional space.</a:t>
            </a:r>
          </a:p>
          <a:p>
            <a:r>
              <a:rPr lang="en-US" b="1" dirty="0"/>
              <a:t>Mathematical definition</a:t>
            </a:r>
            <a:r>
              <a:rPr lang="en-US" dirty="0"/>
              <a:t>: K(x, y) = &lt;f(x), f(y)&gt;. Here K is the kernel function, x, y are n dimensional inputs. f is a map from n-dimension to m-dimension space. usually m is much larger than n.</a:t>
            </a:r>
          </a:p>
          <a:p>
            <a:endParaRPr lang="en-US" dirty="0"/>
          </a:p>
        </p:txBody>
      </p:sp>
    </p:spTree>
    <p:extLst>
      <p:ext uri="{BB962C8B-B14F-4D97-AF65-F5344CB8AC3E}">
        <p14:creationId xmlns:p14="http://schemas.microsoft.com/office/powerpoint/2010/main" val="4016870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Rectangle 12">
            <a:extLst>
              <a:ext uri="{FF2B5EF4-FFF2-40B4-BE49-F238E27FC236}">
                <a16:creationId xmlns:a16="http://schemas.microsoft.com/office/drawing/2014/main" id="{48EC41B9-2D25-48A6-BC40-DA8F79F3E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8C407B7-7F99-469E-A9B2-15C945A97577}"/>
              </a:ext>
            </a:extLst>
          </p:cNvPr>
          <p:cNvPicPr>
            <a:picLocks noGrp="1" noChangeAspect="1"/>
          </p:cNvPicPr>
          <p:nvPr>
            <p:ph sz="quarter" idx="13"/>
          </p:nvPr>
        </p:nvPicPr>
        <p:blipFill>
          <a:blip r:embed="rId4"/>
          <a:stretch>
            <a:fillRect/>
          </a:stretch>
        </p:blipFill>
        <p:spPr>
          <a:xfrm>
            <a:off x="1986681" y="957486"/>
            <a:ext cx="8264983" cy="3285330"/>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5" name="Picture 14">
            <a:extLst>
              <a:ext uri="{FF2B5EF4-FFF2-40B4-BE49-F238E27FC236}">
                <a16:creationId xmlns:a16="http://schemas.microsoft.com/office/drawing/2014/main" id="{36BE94C4-A7FC-4F02-B92B-6C40D705A9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686"/>
          <a:stretch/>
        </p:blipFill>
        <p:spPr>
          <a:xfrm>
            <a:off x="-2607" y="3133164"/>
            <a:ext cx="12192000" cy="3724835"/>
          </a:xfrm>
          <a:prstGeom prst="rect">
            <a:avLst/>
          </a:prstGeom>
        </p:spPr>
      </p:pic>
      <p:pic>
        <p:nvPicPr>
          <p:cNvPr id="17" name="Picture 16">
            <a:extLst>
              <a:ext uri="{FF2B5EF4-FFF2-40B4-BE49-F238E27FC236}">
                <a16:creationId xmlns:a16="http://schemas.microsoft.com/office/drawing/2014/main" id="{F8F21547-A433-450A-B2A3-930DCFAB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71324"/>
          <a:stretch/>
        </p:blipFill>
        <p:spPr>
          <a:xfrm>
            <a:off x="0" y="0"/>
            <a:ext cx="3496235" cy="6858000"/>
          </a:xfrm>
          <a:prstGeom prst="rect">
            <a:avLst/>
          </a:prstGeom>
        </p:spPr>
      </p:pic>
      <p:sp>
        <p:nvSpPr>
          <p:cNvPr id="2" name="Title 1">
            <a:extLst>
              <a:ext uri="{FF2B5EF4-FFF2-40B4-BE49-F238E27FC236}">
                <a16:creationId xmlns:a16="http://schemas.microsoft.com/office/drawing/2014/main" id="{B42E6E30-237B-4C67-943F-EF759E39B277}"/>
              </a:ext>
            </a:extLst>
          </p:cNvPr>
          <p:cNvSpPr>
            <a:spLocks noGrp="1"/>
          </p:cNvSpPr>
          <p:nvPr>
            <p:ph type="title"/>
          </p:nvPr>
        </p:nvSpPr>
        <p:spPr>
          <a:xfrm>
            <a:off x="635211" y="4562854"/>
            <a:ext cx="10916365" cy="1492505"/>
          </a:xfrm>
        </p:spPr>
        <p:txBody>
          <a:bodyPr vert="horz" lIns="91440" tIns="45720" rIns="91440" bIns="45720" rtlCol="0" anchor="b">
            <a:normAutofit fontScale="90000"/>
          </a:bodyPr>
          <a:lstStyle/>
          <a:p>
            <a:br>
              <a:rPr lang="en-US" sz="4800" dirty="0"/>
            </a:br>
            <a:r>
              <a:rPr lang="en-US" dirty="0"/>
              <a:t>For a good result, we need to introduce a kernel function here which will take the 2-D input data and transfer it to 3-D output data</a:t>
            </a:r>
            <a:endParaRPr lang="en-US" sz="4800" dirty="0"/>
          </a:p>
        </p:txBody>
      </p:sp>
    </p:spTree>
    <p:extLst>
      <p:ext uri="{BB962C8B-B14F-4D97-AF65-F5344CB8AC3E}">
        <p14:creationId xmlns:p14="http://schemas.microsoft.com/office/powerpoint/2010/main" val="735454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A64F-8AE5-4E12-A71D-21D83CF872EF}"/>
              </a:ext>
            </a:extLst>
          </p:cNvPr>
          <p:cNvSpPr>
            <a:spLocks noGrp="1"/>
          </p:cNvSpPr>
          <p:nvPr>
            <p:ph type="title"/>
          </p:nvPr>
        </p:nvSpPr>
        <p:spPr/>
        <p:txBody>
          <a:bodyPr/>
          <a:lstStyle/>
          <a:p>
            <a:r>
              <a:rPr lang="en-US" b="1" dirty="0"/>
              <a:t>Advantages &amp; Disadvantages</a:t>
            </a:r>
            <a:endParaRPr lang="en-US" dirty="0"/>
          </a:p>
        </p:txBody>
      </p:sp>
      <p:sp>
        <p:nvSpPr>
          <p:cNvPr id="3" name="Content Placeholder 2">
            <a:extLst>
              <a:ext uri="{FF2B5EF4-FFF2-40B4-BE49-F238E27FC236}">
                <a16:creationId xmlns:a16="http://schemas.microsoft.com/office/drawing/2014/main" id="{472245BB-902F-4E36-A22D-303609D68301}"/>
              </a:ext>
            </a:extLst>
          </p:cNvPr>
          <p:cNvSpPr>
            <a:spLocks noGrp="1"/>
          </p:cNvSpPr>
          <p:nvPr>
            <p:ph sz="quarter" idx="13"/>
          </p:nvPr>
        </p:nvSpPr>
        <p:spPr/>
        <p:txBody>
          <a:bodyPr>
            <a:normAutofit/>
          </a:bodyPr>
          <a:lstStyle/>
          <a:p>
            <a:r>
              <a:rPr lang="en-US" dirty="0"/>
              <a:t>They also use less memory because they use a subset of training points in the decision phase.</a:t>
            </a:r>
          </a:p>
          <a:p>
            <a:r>
              <a:rPr lang="en-US" dirty="0"/>
              <a:t>SVM works well with a clear margin of separation and with high dimensional space.</a:t>
            </a:r>
          </a:p>
          <a:p>
            <a:r>
              <a:rPr lang="en-US" dirty="0"/>
              <a:t>SVM is not suitable for large datasets because of its high training time and it also takes more time in training compared to Naïve Bayes. It works poorly with overlapping classes and is also sensitive to the type of kernel used.</a:t>
            </a:r>
          </a:p>
          <a:p>
            <a:endParaRPr lang="en-US" dirty="0"/>
          </a:p>
          <a:p>
            <a:endParaRPr lang="en-US" dirty="0"/>
          </a:p>
        </p:txBody>
      </p:sp>
    </p:spTree>
    <p:extLst>
      <p:ext uri="{BB962C8B-B14F-4D97-AF65-F5344CB8AC3E}">
        <p14:creationId xmlns:p14="http://schemas.microsoft.com/office/powerpoint/2010/main" val="1705226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0FD9-3DB0-4226-9BBC-FA342D4E04E7}"/>
              </a:ext>
            </a:extLst>
          </p:cNvPr>
          <p:cNvSpPr>
            <a:spLocks noGrp="1"/>
          </p:cNvSpPr>
          <p:nvPr>
            <p:ph type="title"/>
          </p:nvPr>
        </p:nvSpPr>
        <p:spPr/>
        <p:txBody>
          <a:bodyPr/>
          <a:lstStyle/>
          <a:p>
            <a:r>
              <a:rPr lang="en-US" dirty="0" err="1"/>
              <a:t>Svm</a:t>
            </a:r>
            <a:r>
              <a:rPr lang="en-US" dirty="0"/>
              <a:t>	</a:t>
            </a:r>
          </a:p>
        </p:txBody>
      </p:sp>
      <p:sp>
        <p:nvSpPr>
          <p:cNvPr id="3" name="Content Placeholder 2">
            <a:extLst>
              <a:ext uri="{FF2B5EF4-FFF2-40B4-BE49-F238E27FC236}">
                <a16:creationId xmlns:a16="http://schemas.microsoft.com/office/drawing/2014/main" id="{B5A4F181-5FD8-456B-A5E2-91FFCFF9C6A2}"/>
              </a:ext>
            </a:extLst>
          </p:cNvPr>
          <p:cNvSpPr>
            <a:spLocks noGrp="1"/>
          </p:cNvSpPr>
          <p:nvPr>
            <p:ph sz="quarter" idx="13"/>
          </p:nvPr>
        </p:nvSpPr>
        <p:spPr/>
        <p:txBody>
          <a:bodyPr/>
          <a:lstStyle/>
          <a:p>
            <a:r>
              <a:rPr lang="en-US" dirty="0"/>
              <a:t>SVM is an exciting algorithm and the concepts are relatively simple.</a:t>
            </a:r>
          </a:p>
          <a:p>
            <a:r>
              <a:rPr lang="en-US" dirty="0"/>
              <a:t>The classifier separates data points using a hyperplane with the largest amount of margin.</a:t>
            </a:r>
          </a:p>
          <a:p>
            <a:r>
              <a:rPr lang="en-US" dirty="0"/>
              <a:t>That's why an SVM classifier is also known as a discriminative classifier.</a:t>
            </a:r>
          </a:p>
          <a:p>
            <a:r>
              <a:rPr lang="en-US" dirty="0"/>
              <a:t>SVM finds an optimal hyperplane which helps in classifying new data points.</a:t>
            </a:r>
          </a:p>
        </p:txBody>
      </p:sp>
    </p:spTree>
    <p:extLst>
      <p:ext uri="{BB962C8B-B14F-4D97-AF65-F5344CB8AC3E}">
        <p14:creationId xmlns:p14="http://schemas.microsoft.com/office/powerpoint/2010/main" val="87592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upport Vectors">
            <a:extLst>
              <a:ext uri="{FF2B5EF4-FFF2-40B4-BE49-F238E27FC236}">
                <a16:creationId xmlns:a16="http://schemas.microsoft.com/office/drawing/2014/main" id="{070DD0D7-3B85-4AD6-A14B-ED5603BA67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97690" y="2367091"/>
            <a:ext cx="4210306" cy="3424107"/>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FE127C3-1244-4474-A4F5-438F08BC4B1C}"/>
              </a:ext>
            </a:extLst>
          </p:cNvPr>
          <p:cNvSpPr>
            <a:spLocks noGrp="1"/>
          </p:cNvSpPr>
          <p:nvPr>
            <p:ph type="title"/>
          </p:nvPr>
        </p:nvSpPr>
        <p:spPr>
          <a:xfrm>
            <a:off x="913775" y="618517"/>
            <a:ext cx="10364451" cy="1596177"/>
          </a:xfrm>
        </p:spPr>
        <p:txBody>
          <a:bodyPr>
            <a:normAutofit/>
          </a:bodyPr>
          <a:lstStyle/>
          <a:p>
            <a:r>
              <a:rPr lang="en-US" dirty="0" err="1"/>
              <a:t>svm</a:t>
            </a:r>
            <a:endParaRPr lang="en-US" dirty="0"/>
          </a:p>
        </p:txBody>
      </p:sp>
      <p:sp>
        <p:nvSpPr>
          <p:cNvPr id="3" name="Content Placeholder 2">
            <a:extLst>
              <a:ext uri="{FF2B5EF4-FFF2-40B4-BE49-F238E27FC236}">
                <a16:creationId xmlns:a16="http://schemas.microsoft.com/office/drawing/2014/main" id="{88011946-8B9D-4855-AE5D-79007B00AF86}"/>
              </a:ext>
            </a:extLst>
          </p:cNvPr>
          <p:cNvSpPr>
            <a:spLocks noGrp="1"/>
          </p:cNvSpPr>
          <p:nvPr>
            <p:ph sz="quarter" idx="13"/>
          </p:nvPr>
        </p:nvSpPr>
        <p:spPr>
          <a:xfrm>
            <a:off x="913774" y="2367092"/>
            <a:ext cx="4860493" cy="3424107"/>
          </a:xfrm>
        </p:spPr>
        <p:txBody>
          <a:bodyPr>
            <a:normAutofit/>
          </a:bodyPr>
          <a:lstStyle/>
          <a:p>
            <a:pPr>
              <a:lnSpc>
                <a:spcPct val="110000"/>
              </a:lnSpc>
            </a:pPr>
            <a:r>
              <a:rPr lang="en-US" sz="1700"/>
              <a:t>SVM constructs a hyperplane in multidimensional space to separate different classes.</a:t>
            </a:r>
          </a:p>
          <a:p>
            <a:pPr>
              <a:lnSpc>
                <a:spcPct val="110000"/>
              </a:lnSpc>
            </a:pPr>
            <a:r>
              <a:rPr lang="en-US" sz="1700"/>
              <a:t>SVM generates optimal hyperplane in an iterative manner, which is used to minimize an error.</a:t>
            </a:r>
          </a:p>
          <a:p>
            <a:pPr>
              <a:lnSpc>
                <a:spcPct val="110000"/>
              </a:lnSpc>
            </a:pPr>
            <a:r>
              <a:rPr lang="en-US" sz="1700"/>
              <a:t>The core idea of SVM is to find a maximum marginal hyperplane(MMH) that best divides the dataset into classes.</a:t>
            </a:r>
          </a:p>
        </p:txBody>
      </p:sp>
    </p:spTree>
    <p:extLst>
      <p:ext uri="{BB962C8B-B14F-4D97-AF65-F5344CB8AC3E}">
        <p14:creationId xmlns:p14="http://schemas.microsoft.com/office/powerpoint/2010/main" val="4100399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upport Vectors">
            <a:extLst>
              <a:ext uri="{FF2B5EF4-FFF2-40B4-BE49-F238E27FC236}">
                <a16:creationId xmlns:a16="http://schemas.microsoft.com/office/drawing/2014/main" id="{070DD0D7-3B85-4AD6-A14B-ED5603BA67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97690" y="2367091"/>
            <a:ext cx="4210306" cy="3424107"/>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FE127C3-1244-4474-A4F5-438F08BC4B1C}"/>
              </a:ext>
            </a:extLst>
          </p:cNvPr>
          <p:cNvSpPr>
            <a:spLocks noGrp="1"/>
          </p:cNvSpPr>
          <p:nvPr>
            <p:ph type="title"/>
          </p:nvPr>
        </p:nvSpPr>
        <p:spPr>
          <a:xfrm>
            <a:off x="913775" y="618517"/>
            <a:ext cx="10364451" cy="1596177"/>
          </a:xfrm>
        </p:spPr>
        <p:txBody>
          <a:bodyPr>
            <a:normAutofit/>
          </a:bodyPr>
          <a:lstStyle/>
          <a:p>
            <a:r>
              <a:rPr lang="en-US" b="1" dirty="0"/>
              <a:t>Support Vectors</a:t>
            </a:r>
            <a:endParaRPr lang="en-US" dirty="0"/>
          </a:p>
        </p:txBody>
      </p:sp>
      <p:sp>
        <p:nvSpPr>
          <p:cNvPr id="3" name="Content Placeholder 2">
            <a:extLst>
              <a:ext uri="{FF2B5EF4-FFF2-40B4-BE49-F238E27FC236}">
                <a16:creationId xmlns:a16="http://schemas.microsoft.com/office/drawing/2014/main" id="{88011946-8B9D-4855-AE5D-79007B00AF86}"/>
              </a:ext>
            </a:extLst>
          </p:cNvPr>
          <p:cNvSpPr>
            <a:spLocks noGrp="1"/>
          </p:cNvSpPr>
          <p:nvPr>
            <p:ph sz="quarter" idx="13"/>
          </p:nvPr>
        </p:nvSpPr>
        <p:spPr>
          <a:xfrm>
            <a:off x="913774" y="2367092"/>
            <a:ext cx="4860493" cy="3424107"/>
          </a:xfrm>
        </p:spPr>
        <p:txBody>
          <a:bodyPr>
            <a:normAutofit/>
          </a:bodyPr>
          <a:lstStyle/>
          <a:p>
            <a:r>
              <a:rPr lang="en-US" dirty="0"/>
              <a:t>Support vectors are the data points, which are closest to the hyperplane.</a:t>
            </a:r>
          </a:p>
          <a:p>
            <a:r>
              <a:rPr lang="en-US" dirty="0"/>
              <a:t>These points will define the separating line better by calculating margins.</a:t>
            </a:r>
          </a:p>
          <a:p>
            <a:r>
              <a:rPr lang="en-US" dirty="0"/>
              <a:t>These points are more relevant to the construction of the classifier.</a:t>
            </a:r>
          </a:p>
        </p:txBody>
      </p:sp>
    </p:spTree>
    <p:extLst>
      <p:ext uri="{BB962C8B-B14F-4D97-AF65-F5344CB8AC3E}">
        <p14:creationId xmlns:p14="http://schemas.microsoft.com/office/powerpoint/2010/main" val="3199883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upport Vectors">
            <a:extLst>
              <a:ext uri="{FF2B5EF4-FFF2-40B4-BE49-F238E27FC236}">
                <a16:creationId xmlns:a16="http://schemas.microsoft.com/office/drawing/2014/main" id="{070DD0D7-3B85-4AD6-A14B-ED5603BA67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97690" y="2367091"/>
            <a:ext cx="4210306" cy="3424107"/>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FE127C3-1244-4474-A4F5-438F08BC4B1C}"/>
              </a:ext>
            </a:extLst>
          </p:cNvPr>
          <p:cNvSpPr>
            <a:spLocks noGrp="1"/>
          </p:cNvSpPr>
          <p:nvPr>
            <p:ph type="title"/>
          </p:nvPr>
        </p:nvSpPr>
        <p:spPr>
          <a:xfrm>
            <a:off x="913775" y="618517"/>
            <a:ext cx="10364451" cy="1596177"/>
          </a:xfrm>
        </p:spPr>
        <p:txBody>
          <a:bodyPr>
            <a:normAutofit/>
          </a:bodyPr>
          <a:lstStyle/>
          <a:p>
            <a:r>
              <a:rPr lang="en-US" b="1" dirty="0"/>
              <a:t>Hyperplane</a:t>
            </a:r>
          </a:p>
        </p:txBody>
      </p:sp>
      <p:sp>
        <p:nvSpPr>
          <p:cNvPr id="3" name="Content Placeholder 2">
            <a:extLst>
              <a:ext uri="{FF2B5EF4-FFF2-40B4-BE49-F238E27FC236}">
                <a16:creationId xmlns:a16="http://schemas.microsoft.com/office/drawing/2014/main" id="{88011946-8B9D-4855-AE5D-79007B00AF86}"/>
              </a:ext>
            </a:extLst>
          </p:cNvPr>
          <p:cNvSpPr>
            <a:spLocks noGrp="1"/>
          </p:cNvSpPr>
          <p:nvPr>
            <p:ph sz="quarter" idx="13"/>
          </p:nvPr>
        </p:nvSpPr>
        <p:spPr>
          <a:xfrm>
            <a:off x="913774" y="2367092"/>
            <a:ext cx="4860493" cy="3424107"/>
          </a:xfrm>
        </p:spPr>
        <p:txBody>
          <a:bodyPr>
            <a:normAutofit/>
          </a:bodyPr>
          <a:lstStyle/>
          <a:p>
            <a:r>
              <a:rPr lang="en-US" dirty="0"/>
              <a:t>A hyperplane is a decision plane which separates between a set of objects having different class memberships</a:t>
            </a:r>
          </a:p>
        </p:txBody>
      </p:sp>
    </p:spTree>
    <p:extLst>
      <p:ext uri="{BB962C8B-B14F-4D97-AF65-F5344CB8AC3E}">
        <p14:creationId xmlns:p14="http://schemas.microsoft.com/office/powerpoint/2010/main" val="3483371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upport Vectors">
            <a:extLst>
              <a:ext uri="{FF2B5EF4-FFF2-40B4-BE49-F238E27FC236}">
                <a16:creationId xmlns:a16="http://schemas.microsoft.com/office/drawing/2014/main" id="{070DD0D7-3B85-4AD6-A14B-ED5603BA67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97690" y="2367091"/>
            <a:ext cx="4210306" cy="3424107"/>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FE127C3-1244-4474-A4F5-438F08BC4B1C}"/>
              </a:ext>
            </a:extLst>
          </p:cNvPr>
          <p:cNvSpPr>
            <a:spLocks noGrp="1"/>
          </p:cNvSpPr>
          <p:nvPr>
            <p:ph type="title"/>
          </p:nvPr>
        </p:nvSpPr>
        <p:spPr>
          <a:xfrm>
            <a:off x="913775" y="618517"/>
            <a:ext cx="10364451" cy="1596177"/>
          </a:xfrm>
        </p:spPr>
        <p:txBody>
          <a:bodyPr>
            <a:normAutofit/>
          </a:bodyPr>
          <a:lstStyle/>
          <a:p>
            <a:r>
              <a:rPr lang="en-US" b="1" dirty="0"/>
              <a:t>Margin</a:t>
            </a:r>
          </a:p>
        </p:txBody>
      </p:sp>
      <p:sp>
        <p:nvSpPr>
          <p:cNvPr id="3" name="Content Placeholder 2">
            <a:extLst>
              <a:ext uri="{FF2B5EF4-FFF2-40B4-BE49-F238E27FC236}">
                <a16:creationId xmlns:a16="http://schemas.microsoft.com/office/drawing/2014/main" id="{88011946-8B9D-4855-AE5D-79007B00AF86}"/>
              </a:ext>
            </a:extLst>
          </p:cNvPr>
          <p:cNvSpPr>
            <a:spLocks noGrp="1"/>
          </p:cNvSpPr>
          <p:nvPr>
            <p:ph sz="quarter" idx="13"/>
          </p:nvPr>
        </p:nvSpPr>
        <p:spPr>
          <a:xfrm>
            <a:off x="913774" y="2367092"/>
            <a:ext cx="4860493" cy="3424107"/>
          </a:xfrm>
        </p:spPr>
        <p:txBody>
          <a:bodyPr>
            <a:normAutofit fontScale="92500" lnSpcReduction="10000"/>
          </a:bodyPr>
          <a:lstStyle/>
          <a:p>
            <a:r>
              <a:rPr lang="en-US" dirty="0"/>
              <a:t>A margin is a gap between the two lines on the closest class points.</a:t>
            </a:r>
          </a:p>
          <a:p>
            <a:r>
              <a:rPr lang="en-US" dirty="0"/>
              <a:t>This is calculated as the perpendicular distance from the line to support vectors or closest points.</a:t>
            </a:r>
          </a:p>
          <a:p>
            <a:r>
              <a:rPr lang="en-US" dirty="0"/>
              <a:t>If the margin is larger in between the classes, then it is considered a good margin, a smaller margin is a bad margin.</a:t>
            </a:r>
          </a:p>
        </p:txBody>
      </p:sp>
    </p:spTree>
    <p:extLst>
      <p:ext uri="{BB962C8B-B14F-4D97-AF65-F5344CB8AC3E}">
        <p14:creationId xmlns:p14="http://schemas.microsoft.com/office/powerpoint/2010/main" val="105914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F1AB-8FF8-4E60-8CCE-B28954A2577D}"/>
              </a:ext>
            </a:extLst>
          </p:cNvPr>
          <p:cNvSpPr>
            <a:spLocks noGrp="1"/>
          </p:cNvSpPr>
          <p:nvPr>
            <p:ph type="title"/>
          </p:nvPr>
        </p:nvSpPr>
        <p:spPr/>
        <p:txBody>
          <a:bodyPr/>
          <a:lstStyle/>
          <a:p>
            <a:r>
              <a:rPr lang="en-US" b="1" dirty="0"/>
              <a:t>How does SVM work?</a:t>
            </a:r>
            <a:endParaRPr lang="en-US" dirty="0"/>
          </a:p>
        </p:txBody>
      </p:sp>
      <p:sp>
        <p:nvSpPr>
          <p:cNvPr id="3" name="Content Placeholder 2">
            <a:extLst>
              <a:ext uri="{FF2B5EF4-FFF2-40B4-BE49-F238E27FC236}">
                <a16:creationId xmlns:a16="http://schemas.microsoft.com/office/drawing/2014/main" id="{8B3A05FC-839D-40C0-A4AB-0068C063245E}"/>
              </a:ext>
            </a:extLst>
          </p:cNvPr>
          <p:cNvSpPr>
            <a:spLocks noGrp="1"/>
          </p:cNvSpPr>
          <p:nvPr>
            <p:ph sz="quarter" idx="13"/>
          </p:nvPr>
        </p:nvSpPr>
        <p:spPr/>
        <p:txBody>
          <a:bodyPr/>
          <a:lstStyle/>
          <a:p>
            <a:r>
              <a:rPr lang="en-US" dirty="0"/>
              <a:t>The main objective is to segregate the given dataset in the best possible way.</a:t>
            </a:r>
          </a:p>
          <a:p>
            <a:r>
              <a:rPr lang="en-US" dirty="0"/>
              <a:t>The distance between the either nearest points is known as the margin.</a:t>
            </a:r>
          </a:p>
          <a:p>
            <a:r>
              <a:rPr lang="en-US" dirty="0"/>
              <a:t>The objective is to select a hyperplane with the maximum possible margin between support vectors in the given dataset.</a:t>
            </a:r>
          </a:p>
          <a:p>
            <a:r>
              <a:rPr lang="en-US" dirty="0"/>
              <a:t>SVM searches for the maximum marginal hyperplane.</a:t>
            </a:r>
          </a:p>
        </p:txBody>
      </p:sp>
    </p:spTree>
    <p:extLst>
      <p:ext uri="{BB962C8B-B14F-4D97-AF65-F5344CB8AC3E}">
        <p14:creationId xmlns:p14="http://schemas.microsoft.com/office/powerpoint/2010/main" val="52591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near Separator">
            <a:extLst>
              <a:ext uri="{FF2B5EF4-FFF2-40B4-BE49-F238E27FC236}">
                <a16:creationId xmlns:a16="http://schemas.microsoft.com/office/drawing/2014/main" id="{ADF2BA46-2BA4-48AF-87F0-410A96F499C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5" y="1987565"/>
            <a:ext cx="6909479" cy="2891788"/>
          </a:xfrm>
          <a:prstGeom prst="roundRect">
            <a:avLst>
              <a:gd name="adj" fmla="val 298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2053" name="Picture 72">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E869E16-7D6C-45C7-B85E-C73483A9AFBA}"/>
              </a:ext>
            </a:extLst>
          </p:cNvPr>
          <p:cNvSpPr>
            <a:spLocks noGrp="1"/>
          </p:cNvSpPr>
          <p:nvPr>
            <p:ph type="title"/>
          </p:nvPr>
        </p:nvSpPr>
        <p:spPr>
          <a:xfrm>
            <a:off x="8196408" y="640831"/>
            <a:ext cx="3352128" cy="1573863"/>
          </a:xfrm>
        </p:spPr>
        <p:txBody>
          <a:bodyPr>
            <a:normAutofit/>
          </a:bodyPr>
          <a:lstStyle/>
          <a:p>
            <a:pPr algn="l"/>
            <a:r>
              <a:rPr lang="en-US" b="1" dirty="0"/>
              <a:t>How does SVM work?</a:t>
            </a:r>
            <a:endParaRPr lang="en-US" dirty="0"/>
          </a:p>
        </p:txBody>
      </p:sp>
      <p:sp>
        <p:nvSpPr>
          <p:cNvPr id="3" name="Content Placeholder 2">
            <a:extLst>
              <a:ext uri="{FF2B5EF4-FFF2-40B4-BE49-F238E27FC236}">
                <a16:creationId xmlns:a16="http://schemas.microsoft.com/office/drawing/2014/main" id="{F61F29E2-E771-407D-9F8E-B215765DCEDA}"/>
              </a:ext>
            </a:extLst>
          </p:cNvPr>
          <p:cNvSpPr>
            <a:spLocks noGrp="1"/>
          </p:cNvSpPr>
          <p:nvPr>
            <p:ph sz="quarter" idx="13"/>
          </p:nvPr>
        </p:nvSpPr>
        <p:spPr>
          <a:xfrm>
            <a:off x="8196408" y="2367092"/>
            <a:ext cx="3352128" cy="3881309"/>
          </a:xfrm>
        </p:spPr>
        <p:txBody>
          <a:bodyPr>
            <a:normAutofit fontScale="85000" lnSpcReduction="10000"/>
          </a:bodyPr>
          <a:lstStyle/>
          <a:p>
            <a:r>
              <a:rPr lang="en-US" dirty="0"/>
              <a:t>Generate hyperplanes which segregates the classes in the best way.</a:t>
            </a:r>
          </a:p>
          <a:p>
            <a:r>
              <a:rPr lang="en-US" dirty="0"/>
              <a:t>Left-hand side figure showing three hyperplanes black, blue and orange.</a:t>
            </a:r>
          </a:p>
          <a:p>
            <a:r>
              <a:rPr lang="en-US" dirty="0"/>
              <a:t>Here, the blue and orange have higher classification error, but the black is separating the two classes correctly</a:t>
            </a:r>
            <a:endParaRPr lang="en-US" sz="1800" dirty="0"/>
          </a:p>
        </p:txBody>
      </p:sp>
    </p:spTree>
    <p:extLst>
      <p:ext uri="{BB962C8B-B14F-4D97-AF65-F5344CB8AC3E}">
        <p14:creationId xmlns:p14="http://schemas.microsoft.com/office/powerpoint/2010/main" val="2849282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near Separator">
            <a:extLst>
              <a:ext uri="{FF2B5EF4-FFF2-40B4-BE49-F238E27FC236}">
                <a16:creationId xmlns:a16="http://schemas.microsoft.com/office/drawing/2014/main" id="{ADF2BA46-2BA4-48AF-87F0-410A96F499C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5" y="1987565"/>
            <a:ext cx="6909479" cy="2891788"/>
          </a:xfrm>
          <a:prstGeom prst="roundRect">
            <a:avLst>
              <a:gd name="adj" fmla="val 298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2053" name="Picture 72">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E869E16-7D6C-45C7-B85E-C73483A9AFBA}"/>
              </a:ext>
            </a:extLst>
          </p:cNvPr>
          <p:cNvSpPr>
            <a:spLocks noGrp="1"/>
          </p:cNvSpPr>
          <p:nvPr>
            <p:ph type="title"/>
          </p:nvPr>
        </p:nvSpPr>
        <p:spPr>
          <a:xfrm>
            <a:off x="8196408" y="640831"/>
            <a:ext cx="3352128" cy="1573863"/>
          </a:xfrm>
        </p:spPr>
        <p:txBody>
          <a:bodyPr>
            <a:normAutofit/>
          </a:bodyPr>
          <a:lstStyle/>
          <a:p>
            <a:pPr algn="l"/>
            <a:r>
              <a:rPr lang="en-US" b="1" dirty="0"/>
              <a:t>How does SVM work?</a:t>
            </a:r>
            <a:endParaRPr lang="en-US" dirty="0"/>
          </a:p>
        </p:txBody>
      </p:sp>
      <p:sp>
        <p:nvSpPr>
          <p:cNvPr id="3" name="Content Placeholder 2">
            <a:extLst>
              <a:ext uri="{FF2B5EF4-FFF2-40B4-BE49-F238E27FC236}">
                <a16:creationId xmlns:a16="http://schemas.microsoft.com/office/drawing/2014/main" id="{F61F29E2-E771-407D-9F8E-B215765DCEDA}"/>
              </a:ext>
            </a:extLst>
          </p:cNvPr>
          <p:cNvSpPr>
            <a:spLocks noGrp="1"/>
          </p:cNvSpPr>
          <p:nvPr>
            <p:ph sz="quarter" idx="13"/>
          </p:nvPr>
        </p:nvSpPr>
        <p:spPr>
          <a:xfrm>
            <a:off x="8196408" y="2367092"/>
            <a:ext cx="3352128" cy="3881309"/>
          </a:xfrm>
        </p:spPr>
        <p:txBody>
          <a:bodyPr>
            <a:normAutofit/>
          </a:bodyPr>
          <a:lstStyle/>
          <a:p>
            <a:r>
              <a:rPr lang="en-US" dirty="0"/>
              <a:t>Select the right hyperplane with the maximum segregation from the either nearest data points as shown in the right-hand side figure.</a:t>
            </a:r>
            <a:endParaRPr lang="en-US" sz="1800" dirty="0"/>
          </a:p>
        </p:txBody>
      </p:sp>
    </p:spTree>
    <p:extLst>
      <p:ext uri="{BB962C8B-B14F-4D97-AF65-F5344CB8AC3E}">
        <p14:creationId xmlns:p14="http://schemas.microsoft.com/office/powerpoint/2010/main" val="149799906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1013</Words>
  <Application>Microsoft Office PowerPoint</Application>
  <PresentationFormat>Widescreen</PresentationFormat>
  <Paragraphs>70</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Tw Cen MT</vt:lpstr>
      <vt:lpstr>Droplet</vt:lpstr>
      <vt:lpstr>svm</vt:lpstr>
      <vt:lpstr>Svm </vt:lpstr>
      <vt:lpstr>svm</vt:lpstr>
      <vt:lpstr>Support Vectors</vt:lpstr>
      <vt:lpstr>Hyperplane</vt:lpstr>
      <vt:lpstr>Margin</vt:lpstr>
      <vt:lpstr>How does SVM work?</vt:lpstr>
      <vt:lpstr>How does SVM work?</vt:lpstr>
      <vt:lpstr>How does SVM work?</vt:lpstr>
      <vt:lpstr>Dealing with non-linear and inseparable planes</vt:lpstr>
      <vt:lpstr>SVM Kernels</vt:lpstr>
      <vt:lpstr>kernel</vt:lpstr>
      <vt:lpstr>kernel</vt:lpstr>
      <vt:lpstr>Can you try to solve the given below problem linearly? The yellow and blue balls cannot be separated by a straight line as they are randomly distributed</vt:lpstr>
      <vt:lpstr>So how do we solve this problem? </vt:lpstr>
      <vt:lpstr>kernel</vt:lpstr>
      <vt:lpstr> For a good result, we need to introduce a kernel function here which will take the 2-D input data and transfer it to 3-D output data</vt:lpstr>
      <vt:lpstr>Advantages &amp;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dc:title>
  <dc:creator>Vishwesh, Kumar</dc:creator>
  <cp:lastModifiedBy>Vishwesh, Kumar</cp:lastModifiedBy>
  <cp:revision>1</cp:revision>
  <dcterms:created xsi:type="dcterms:W3CDTF">2019-05-17T20:04:15Z</dcterms:created>
  <dcterms:modified xsi:type="dcterms:W3CDTF">2019-05-17T20:11:46Z</dcterms:modified>
</cp:coreProperties>
</file>