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8" r:id="rId8"/>
    <p:sldId id="269" r:id="rId9"/>
    <p:sldId id="270" r:id="rId10"/>
    <p:sldId id="271" r:id="rId11"/>
    <p:sldId id="272" r:id="rId12"/>
    <p:sldId id="273" r:id="rId13"/>
    <p:sldId id="261" r:id="rId14"/>
    <p:sldId id="262" r:id="rId15"/>
    <p:sldId id="264" r:id="rId16"/>
    <p:sldId id="266" r:id="rId17"/>
    <p:sldId id="265" r:id="rId18"/>
    <p:sldId id="267"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5/15/2019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ataaspirant.com/2015/04/11/five-most-popular-similarity-measures-implementation-in-pyth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0AFB-4EDD-4BE0-9827-78E019C85300}"/>
              </a:ext>
            </a:extLst>
          </p:cNvPr>
          <p:cNvSpPr>
            <a:spLocks noGrp="1"/>
          </p:cNvSpPr>
          <p:nvPr>
            <p:ph type="ctrTitle"/>
          </p:nvPr>
        </p:nvSpPr>
        <p:spPr/>
        <p:txBody>
          <a:bodyPr/>
          <a:lstStyle/>
          <a:p>
            <a:r>
              <a:rPr lang="en-US" dirty="0"/>
              <a:t>KNN</a:t>
            </a:r>
          </a:p>
        </p:txBody>
      </p:sp>
      <p:sp>
        <p:nvSpPr>
          <p:cNvPr id="3" name="Subtitle 2">
            <a:extLst>
              <a:ext uri="{FF2B5EF4-FFF2-40B4-BE49-F238E27FC236}">
                <a16:creationId xmlns:a16="http://schemas.microsoft.com/office/drawing/2014/main" id="{CB31BD91-D033-4984-9538-34F8407708B5}"/>
              </a:ext>
            </a:extLst>
          </p:cNvPr>
          <p:cNvSpPr>
            <a:spLocks noGrp="1"/>
          </p:cNvSpPr>
          <p:nvPr>
            <p:ph type="subTitle" idx="1"/>
          </p:nvPr>
        </p:nvSpPr>
        <p:spPr/>
        <p:txBody>
          <a:bodyPr/>
          <a:lstStyle/>
          <a:p>
            <a:r>
              <a:rPr lang="en-US" b="1" dirty="0"/>
              <a:t>K-NEAREST NEIGHBOR ALGORITHM</a:t>
            </a:r>
          </a:p>
          <a:p>
            <a:endParaRPr lang="en-US" dirty="0"/>
          </a:p>
        </p:txBody>
      </p:sp>
    </p:spTree>
    <p:extLst>
      <p:ext uri="{BB962C8B-B14F-4D97-AF65-F5344CB8AC3E}">
        <p14:creationId xmlns:p14="http://schemas.microsoft.com/office/powerpoint/2010/main" val="2583674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61210F8D-F7F2-47FC-91CB-247E361A5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01" name="Picture 2" descr="manhattan">
            <a:extLst>
              <a:ext uri="{FF2B5EF4-FFF2-40B4-BE49-F238E27FC236}">
                <a16:creationId xmlns:a16="http://schemas.microsoft.com/office/drawing/2014/main" id="{726C8665-9C10-4B3A-AFFB-2343BA7CC2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803"/>
          <a:stretch/>
        </p:blipFill>
        <p:spPr bwMode="auto">
          <a:xfrm>
            <a:off x="643463" y="1387347"/>
            <a:ext cx="5452537" cy="4403852"/>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76" name="Picture 75">
            <a:extLst>
              <a:ext uri="{FF2B5EF4-FFF2-40B4-BE49-F238E27FC236}">
                <a16:creationId xmlns:a16="http://schemas.microsoft.com/office/drawing/2014/main" id="{41509D60-00A2-43CB-85EE-55A4E714BF9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79F9830-A23F-494B-9519-30E78D0687AD}"/>
              </a:ext>
            </a:extLst>
          </p:cNvPr>
          <p:cNvSpPr>
            <a:spLocks noGrp="1"/>
          </p:cNvSpPr>
          <p:nvPr>
            <p:ph type="title"/>
          </p:nvPr>
        </p:nvSpPr>
        <p:spPr>
          <a:xfrm>
            <a:off x="6417733" y="618518"/>
            <a:ext cx="4860494" cy="681774"/>
          </a:xfrm>
        </p:spPr>
        <p:txBody>
          <a:bodyPr>
            <a:normAutofit/>
          </a:bodyPr>
          <a:lstStyle/>
          <a:p>
            <a:r>
              <a:rPr lang="en-US" b="1" dirty="0"/>
              <a:t>Manhattan distance</a:t>
            </a:r>
            <a:endParaRPr lang="en-US" dirty="0"/>
          </a:p>
        </p:txBody>
      </p:sp>
      <p:sp>
        <p:nvSpPr>
          <p:cNvPr id="4103" name="Content Placeholder 4102">
            <a:extLst>
              <a:ext uri="{FF2B5EF4-FFF2-40B4-BE49-F238E27FC236}">
                <a16:creationId xmlns:a16="http://schemas.microsoft.com/office/drawing/2014/main" id="{3A2C0AB9-414A-4802-93A3-198B0BA156F9}"/>
              </a:ext>
            </a:extLst>
          </p:cNvPr>
          <p:cNvSpPr>
            <a:spLocks noGrp="1"/>
          </p:cNvSpPr>
          <p:nvPr>
            <p:ph sz="quarter" idx="13"/>
          </p:nvPr>
        </p:nvSpPr>
        <p:spPr>
          <a:xfrm>
            <a:off x="6417399" y="1656079"/>
            <a:ext cx="4860201" cy="4135119"/>
          </a:xfrm>
        </p:spPr>
        <p:txBody>
          <a:bodyPr>
            <a:normAutofit/>
          </a:bodyPr>
          <a:lstStyle/>
          <a:p>
            <a:r>
              <a:rPr lang="en-US" dirty="0"/>
              <a:t>In a plane with p1 at (x1, y1) and p2 at (x2, y2).</a:t>
            </a:r>
          </a:p>
          <a:p>
            <a:r>
              <a:rPr lang="es-ES" dirty="0"/>
              <a:t>Manhattan </a:t>
            </a:r>
            <a:r>
              <a:rPr lang="es-ES" dirty="0" err="1"/>
              <a:t>distance</a:t>
            </a:r>
            <a:r>
              <a:rPr lang="es-ES" dirty="0"/>
              <a:t> = |x1 – x2| + |y1 – y2|</a:t>
            </a:r>
            <a:endParaRPr lang="en-US" dirty="0"/>
          </a:p>
          <a:p>
            <a:r>
              <a:rPr lang="en-US" dirty="0"/>
              <a:t>This Manhattan distance metric is also known as Manhattan length, rectilinear distance, L1 distance or L1 norm, city block distance, </a:t>
            </a:r>
            <a:r>
              <a:rPr lang="en-US" dirty="0" err="1"/>
              <a:t>Minkowski’s</a:t>
            </a:r>
            <a:r>
              <a:rPr lang="en-US" dirty="0"/>
              <a:t> L1 distance, taxi-cab metric, or city block distance.</a:t>
            </a:r>
            <a:endParaRPr lang="en-US" sz="1800" dirty="0"/>
          </a:p>
        </p:txBody>
      </p:sp>
    </p:spTree>
    <p:extLst>
      <p:ext uri="{BB962C8B-B14F-4D97-AF65-F5344CB8AC3E}">
        <p14:creationId xmlns:p14="http://schemas.microsoft.com/office/powerpoint/2010/main" val="1390397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6E3254AE-C4CD-426D-A6E8-7FA13B0F8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5" name="Picture 2" descr="cosine">
            <a:extLst>
              <a:ext uri="{FF2B5EF4-FFF2-40B4-BE49-F238E27FC236}">
                <a16:creationId xmlns:a16="http://schemas.microsoft.com/office/drawing/2014/main" id="{A11F755E-B2AE-4091-A6D3-D4852F9D6E2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13040" y="1402080"/>
            <a:ext cx="4074160" cy="4389119"/>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76" name="Picture 75">
            <a:extLst>
              <a:ext uri="{FF2B5EF4-FFF2-40B4-BE49-F238E27FC236}">
                <a16:creationId xmlns:a16="http://schemas.microsoft.com/office/drawing/2014/main" id="{F5C53434-A0C7-4A81-8EB0-D460DAD9B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30F5708-1FDE-4C76-A7CE-BABA1A13860C}"/>
              </a:ext>
            </a:extLst>
          </p:cNvPr>
          <p:cNvSpPr>
            <a:spLocks noGrp="1"/>
          </p:cNvSpPr>
          <p:nvPr>
            <p:ph type="title"/>
          </p:nvPr>
        </p:nvSpPr>
        <p:spPr>
          <a:xfrm>
            <a:off x="913775" y="618518"/>
            <a:ext cx="10364451" cy="448284"/>
          </a:xfrm>
        </p:spPr>
        <p:txBody>
          <a:bodyPr>
            <a:normAutofit fontScale="90000"/>
          </a:bodyPr>
          <a:lstStyle/>
          <a:p>
            <a:r>
              <a:rPr lang="en-US" b="1" dirty="0"/>
              <a:t>Cosine similarity</a:t>
            </a:r>
            <a:endParaRPr lang="en-US" dirty="0"/>
          </a:p>
        </p:txBody>
      </p:sp>
      <p:sp>
        <p:nvSpPr>
          <p:cNvPr id="5127" name="Content Placeholder 5126">
            <a:extLst>
              <a:ext uri="{FF2B5EF4-FFF2-40B4-BE49-F238E27FC236}">
                <a16:creationId xmlns:a16="http://schemas.microsoft.com/office/drawing/2014/main" id="{8C36DE49-803F-4681-9CBF-52C9558A340E}"/>
              </a:ext>
            </a:extLst>
          </p:cNvPr>
          <p:cNvSpPr>
            <a:spLocks noGrp="1"/>
          </p:cNvSpPr>
          <p:nvPr>
            <p:ph sz="quarter" idx="13"/>
          </p:nvPr>
        </p:nvSpPr>
        <p:spPr>
          <a:xfrm>
            <a:off x="913774" y="1249680"/>
            <a:ext cx="6594466" cy="5140960"/>
          </a:xfrm>
        </p:spPr>
        <p:txBody>
          <a:bodyPr>
            <a:normAutofit fontScale="85000" lnSpcReduction="10000"/>
          </a:bodyPr>
          <a:lstStyle/>
          <a:p>
            <a:r>
              <a:rPr lang="en-US" dirty="0"/>
              <a:t>Cosine similarity metric finds the normalized dot product of the two attributes. By determining the cosine similarity, we would effectively try to find the cosine of the angle between the two objects</a:t>
            </a:r>
          </a:p>
          <a:p>
            <a:r>
              <a:rPr lang="en-US" dirty="0"/>
              <a:t>The cosine of 0° is 1, and it is less than 1 for any other angle.</a:t>
            </a:r>
          </a:p>
          <a:p>
            <a:r>
              <a:rPr lang="en-US" dirty="0"/>
              <a:t>It is thus a judgement of orientation and not magnitude: two vectors with the same orientation have a cosine similarity of 1, two vectors at 90° have a similarity of 0, and two vectors diametrically opposed have a similarity of -1, independent of their magnitude</a:t>
            </a:r>
          </a:p>
          <a:p>
            <a:r>
              <a:rPr lang="en-US" dirty="0"/>
              <a:t>Cosine similarity is particularly used in positive space, where the outcome is neatly bounded in [0,1]. One of the reasons for the popularity of cosine similarity is that it is very efficient to evaluate, especially for sparse vectors.</a:t>
            </a:r>
          </a:p>
        </p:txBody>
      </p:sp>
    </p:spTree>
    <p:extLst>
      <p:ext uri="{BB962C8B-B14F-4D97-AF65-F5344CB8AC3E}">
        <p14:creationId xmlns:p14="http://schemas.microsoft.com/office/powerpoint/2010/main" val="566283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181" name="Rectangle 84">
            <a:extLst>
              <a:ext uri="{FF2B5EF4-FFF2-40B4-BE49-F238E27FC236}">
                <a16:creationId xmlns:a16="http://schemas.microsoft.com/office/drawing/2014/main" id="{04F70D7F-3C45-403A-8C47-37564F9D5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82" name="Picture 2">
            <a:extLst>
              <a:ext uri="{FF2B5EF4-FFF2-40B4-BE49-F238E27FC236}">
                <a16:creationId xmlns:a16="http://schemas.microsoft.com/office/drawing/2014/main" id="{932EC2A1-8294-42F9-A793-42721FAEC1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7183" name="Rectangle 88">
            <a:extLst>
              <a:ext uri="{FF2B5EF4-FFF2-40B4-BE49-F238E27FC236}">
                <a16:creationId xmlns:a16="http://schemas.microsoft.com/office/drawing/2014/main" id="{7F570DF7-2B79-412F-8A71-E1567F4781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45119" y="-2"/>
            <a:ext cx="4846881" cy="68580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84" name="Straight Connector 89">
            <a:extLst>
              <a:ext uri="{FF2B5EF4-FFF2-40B4-BE49-F238E27FC236}">
                <a16:creationId xmlns:a16="http://schemas.microsoft.com/office/drawing/2014/main" id="{71BC4EFF-7422-48FC-8745-37C9353E24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47943" y="2285999"/>
            <a:ext cx="4818888" cy="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CC4FBBF-2941-4738-8128-EF72607E96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45119" y="4580896"/>
            <a:ext cx="4818888" cy="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5C26C8BD-5E6D-42C3-9B71-919A5266F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59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7" name="Picture 6" descr="jaccaard2">
            <a:extLst>
              <a:ext uri="{FF2B5EF4-FFF2-40B4-BE49-F238E27FC236}">
                <a16:creationId xmlns:a16="http://schemas.microsoft.com/office/drawing/2014/main" id="{81D7D6D7-E59A-463D-8564-7EA8D6676A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474"/>
          <a:stretch/>
        </p:blipFill>
        <p:spPr bwMode="auto">
          <a:xfrm>
            <a:off x="7666849" y="429265"/>
            <a:ext cx="3905173" cy="1414079"/>
          </a:xfrm>
          <a:prstGeom prst="rect">
            <a:avLst/>
          </a:prstGeom>
          <a:noFill/>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7178" name="Picture 10" descr="jaccard_similariyt">
            <a:extLst>
              <a:ext uri="{FF2B5EF4-FFF2-40B4-BE49-F238E27FC236}">
                <a16:creationId xmlns:a16="http://schemas.microsoft.com/office/drawing/2014/main" id="{D71CDACB-9F24-4E0B-9D56-0B54E3FDA9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3280"/>
          <a:stretch/>
        </p:blipFill>
        <p:spPr bwMode="auto">
          <a:xfrm>
            <a:off x="7666849" y="2744990"/>
            <a:ext cx="3905173" cy="13546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jaccaard3">
            <a:extLst>
              <a:ext uri="{FF2B5EF4-FFF2-40B4-BE49-F238E27FC236}">
                <a16:creationId xmlns:a16="http://schemas.microsoft.com/office/drawing/2014/main" id="{34495DB6-F8E8-4B33-A455-B55D93C66BB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666849" y="5048247"/>
            <a:ext cx="3905173" cy="132129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95">
            <a:extLst>
              <a:ext uri="{FF2B5EF4-FFF2-40B4-BE49-F238E27FC236}">
                <a16:creationId xmlns:a16="http://schemas.microsoft.com/office/drawing/2014/main" id="{FDC2BE61-91B3-47C9-97F7-721FCFA883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15FE81E-4A0F-468C-AE0F-04D019D68807}"/>
              </a:ext>
            </a:extLst>
          </p:cNvPr>
          <p:cNvSpPr>
            <a:spLocks noGrp="1"/>
          </p:cNvSpPr>
          <p:nvPr>
            <p:ph type="title"/>
          </p:nvPr>
        </p:nvSpPr>
        <p:spPr>
          <a:xfrm>
            <a:off x="913776" y="640831"/>
            <a:ext cx="5811365" cy="1573863"/>
          </a:xfrm>
        </p:spPr>
        <p:txBody>
          <a:bodyPr>
            <a:normAutofit/>
          </a:bodyPr>
          <a:lstStyle/>
          <a:p>
            <a:r>
              <a:rPr lang="en-US" b="1" dirty="0"/>
              <a:t>Jaccard similarity</a:t>
            </a:r>
            <a:endParaRPr lang="en-US" dirty="0"/>
          </a:p>
        </p:txBody>
      </p:sp>
      <p:sp>
        <p:nvSpPr>
          <p:cNvPr id="7179" name="Content Placeholder 7178">
            <a:extLst>
              <a:ext uri="{FF2B5EF4-FFF2-40B4-BE49-F238E27FC236}">
                <a16:creationId xmlns:a16="http://schemas.microsoft.com/office/drawing/2014/main" id="{A4C37E32-46D8-429B-BC77-113DDA94E487}"/>
              </a:ext>
            </a:extLst>
          </p:cNvPr>
          <p:cNvSpPr>
            <a:spLocks noGrp="1"/>
          </p:cNvSpPr>
          <p:nvPr>
            <p:ph sz="quarter" idx="13"/>
          </p:nvPr>
        </p:nvSpPr>
        <p:spPr>
          <a:xfrm>
            <a:off x="913774" y="2367092"/>
            <a:ext cx="5811367" cy="3881309"/>
          </a:xfrm>
        </p:spPr>
        <p:txBody>
          <a:bodyPr>
            <a:normAutofit/>
          </a:bodyPr>
          <a:lstStyle/>
          <a:p>
            <a:r>
              <a:rPr lang="en-US" sz="1800"/>
              <a:t>When we consider about Jaccard similarity this objects will be sets.</a:t>
            </a:r>
          </a:p>
          <a:p>
            <a:r>
              <a:rPr lang="en-US" sz="1800"/>
              <a:t>The Jaccard similarity measures the similarity between finite sample sets and is defined as the cardinality of the intersection of sets divided by the cardinality of the union of the sample sets.</a:t>
            </a:r>
          </a:p>
          <a:p>
            <a:endParaRPr lang="en-US" sz="1800"/>
          </a:p>
        </p:txBody>
      </p:sp>
    </p:spTree>
    <p:extLst>
      <p:ext uri="{BB962C8B-B14F-4D97-AF65-F5344CB8AC3E}">
        <p14:creationId xmlns:p14="http://schemas.microsoft.com/office/powerpoint/2010/main" val="1273668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34A6E-447B-46CC-96E9-1011CF9FE142}"/>
              </a:ext>
            </a:extLst>
          </p:cNvPr>
          <p:cNvSpPr>
            <a:spLocks noGrp="1"/>
          </p:cNvSpPr>
          <p:nvPr>
            <p:ph type="title"/>
          </p:nvPr>
        </p:nvSpPr>
        <p:spPr>
          <a:xfrm>
            <a:off x="913775" y="618517"/>
            <a:ext cx="10364451" cy="925803"/>
          </a:xfrm>
        </p:spPr>
        <p:txBody>
          <a:bodyPr/>
          <a:lstStyle/>
          <a:p>
            <a:r>
              <a:rPr lang="en-US" b="1" dirty="0"/>
              <a:t>K-nearest neighbor algorithm pseudocode</a:t>
            </a:r>
            <a:endParaRPr lang="en-US" dirty="0"/>
          </a:p>
        </p:txBody>
      </p:sp>
      <p:sp>
        <p:nvSpPr>
          <p:cNvPr id="3" name="Content Placeholder 2">
            <a:extLst>
              <a:ext uri="{FF2B5EF4-FFF2-40B4-BE49-F238E27FC236}">
                <a16:creationId xmlns:a16="http://schemas.microsoft.com/office/drawing/2014/main" id="{56694BFD-DD1D-4C41-8532-C80350568AA5}"/>
              </a:ext>
            </a:extLst>
          </p:cNvPr>
          <p:cNvSpPr>
            <a:spLocks noGrp="1"/>
          </p:cNvSpPr>
          <p:nvPr>
            <p:ph sz="quarter" idx="13"/>
          </p:nvPr>
        </p:nvSpPr>
        <p:spPr>
          <a:xfrm>
            <a:off x="913774" y="2367093"/>
            <a:ext cx="10363826" cy="2916108"/>
          </a:xfrm>
        </p:spPr>
        <p:txBody>
          <a:bodyPr/>
          <a:lstStyle/>
          <a:p>
            <a:r>
              <a:rPr lang="en-US" dirty="0"/>
              <a:t>Let (X</a:t>
            </a:r>
            <a:r>
              <a:rPr lang="en-US" baseline="-25000" dirty="0"/>
              <a:t>i</a:t>
            </a:r>
            <a:r>
              <a:rPr lang="en-US" dirty="0"/>
              <a:t>, C</a:t>
            </a:r>
            <a:r>
              <a:rPr lang="en-US" baseline="-25000" dirty="0"/>
              <a:t>i</a:t>
            </a:r>
            <a:r>
              <a:rPr lang="en-US" dirty="0"/>
              <a:t>) where </a:t>
            </a:r>
            <a:r>
              <a:rPr lang="en-US" dirty="0" err="1"/>
              <a:t>i</a:t>
            </a:r>
            <a:r>
              <a:rPr lang="en-US" dirty="0"/>
              <a:t> = 1, 2……., n be data points. X</a:t>
            </a:r>
            <a:r>
              <a:rPr lang="en-US" baseline="-25000" dirty="0"/>
              <a:t>i</a:t>
            </a:r>
            <a:r>
              <a:rPr lang="en-US" dirty="0"/>
              <a:t> denotes feature values &amp; C</a:t>
            </a:r>
            <a:r>
              <a:rPr lang="en-US" baseline="-25000" dirty="0"/>
              <a:t>i</a:t>
            </a:r>
            <a:r>
              <a:rPr lang="en-US" dirty="0"/>
              <a:t> denotes labels for X</a:t>
            </a:r>
            <a:r>
              <a:rPr lang="en-US" baseline="-25000" dirty="0"/>
              <a:t>i</a:t>
            </a:r>
            <a:r>
              <a:rPr lang="en-US" dirty="0"/>
              <a:t> for each </a:t>
            </a:r>
            <a:r>
              <a:rPr lang="en-US" dirty="0" err="1"/>
              <a:t>i</a:t>
            </a:r>
            <a:r>
              <a:rPr lang="en-US" dirty="0"/>
              <a:t>.</a:t>
            </a:r>
          </a:p>
          <a:p>
            <a:r>
              <a:rPr lang="en-US" dirty="0"/>
              <a:t>Assuming the number of classes as ‘c’</a:t>
            </a:r>
            <a:br>
              <a:rPr lang="en-US" dirty="0"/>
            </a:br>
            <a:r>
              <a:rPr lang="en-US" baseline="-25000" dirty="0"/>
              <a:t>Ci</a:t>
            </a:r>
            <a:r>
              <a:rPr lang="en-US" dirty="0"/>
              <a:t> ∈ {1, 2, 3, ……, c} for all values of I</a:t>
            </a:r>
          </a:p>
          <a:p>
            <a:r>
              <a:rPr lang="en-US" dirty="0"/>
              <a:t>Let x be a point for which label is not known, and we would like to find the label class using k-nearest neighbor algorithms.</a:t>
            </a:r>
          </a:p>
        </p:txBody>
      </p:sp>
    </p:spTree>
    <p:extLst>
      <p:ext uri="{BB962C8B-B14F-4D97-AF65-F5344CB8AC3E}">
        <p14:creationId xmlns:p14="http://schemas.microsoft.com/office/powerpoint/2010/main" val="2570516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BCB99-1C27-4695-A1CA-C0E31EED91BA}"/>
              </a:ext>
            </a:extLst>
          </p:cNvPr>
          <p:cNvSpPr>
            <a:spLocks noGrp="1"/>
          </p:cNvSpPr>
          <p:nvPr>
            <p:ph type="title"/>
          </p:nvPr>
        </p:nvSpPr>
        <p:spPr/>
        <p:txBody>
          <a:bodyPr/>
          <a:lstStyle/>
          <a:p>
            <a:r>
              <a:rPr lang="en-US" b="1" dirty="0" err="1"/>
              <a:t>Knn</a:t>
            </a:r>
            <a:r>
              <a:rPr lang="en-US" b="1" dirty="0"/>
              <a:t> Algorithm Pseudocode</a:t>
            </a:r>
            <a:br>
              <a:rPr lang="en-US" b="1" dirty="0"/>
            </a:br>
            <a:endParaRPr lang="en-US" dirty="0"/>
          </a:p>
        </p:txBody>
      </p:sp>
      <p:sp>
        <p:nvSpPr>
          <p:cNvPr id="3" name="Content Placeholder 2">
            <a:extLst>
              <a:ext uri="{FF2B5EF4-FFF2-40B4-BE49-F238E27FC236}">
                <a16:creationId xmlns:a16="http://schemas.microsoft.com/office/drawing/2014/main" id="{0B687C59-E85E-469B-B4B5-A88095A3D1A1}"/>
              </a:ext>
            </a:extLst>
          </p:cNvPr>
          <p:cNvSpPr>
            <a:spLocks noGrp="1"/>
          </p:cNvSpPr>
          <p:nvPr>
            <p:ph sz="quarter" idx="13"/>
          </p:nvPr>
        </p:nvSpPr>
        <p:spPr>
          <a:xfrm>
            <a:off x="913774" y="1808480"/>
            <a:ext cx="10363826" cy="4431003"/>
          </a:xfrm>
        </p:spPr>
        <p:txBody>
          <a:bodyPr>
            <a:normAutofit/>
          </a:bodyPr>
          <a:lstStyle/>
          <a:p>
            <a:r>
              <a:rPr lang="en-US" dirty="0"/>
              <a:t>Calculate “d(x, x</a:t>
            </a:r>
            <a:r>
              <a:rPr lang="en-US" baseline="-25000" dirty="0"/>
              <a:t>i</a:t>
            </a:r>
            <a:r>
              <a:rPr lang="en-US" dirty="0"/>
              <a:t>)” </a:t>
            </a:r>
            <a:r>
              <a:rPr lang="en-US" dirty="0" err="1"/>
              <a:t>i</a:t>
            </a:r>
            <a:r>
              <a:rPr lang="en-US" dirty="0"/>
              <a:t> =1, 2, ….., </a:t>
            </a:r>
            <a:r>
              <a:rPr lang="en-US" b="1" dirty="0"/>
              <a:t>n</a:t>
            </a:r>
            <a:r>
              <a:rPr lang="en-US" dirty="0"/>
              <a:t>; where </a:t>
            </a:r>
            <a:r>
              <a:rPr lang="en-US" b="1" dirty="0"/>
              <a:t>d</a:t>
            </a:r>
            <a:r>
              <a:rPr lang="en-US" dirty="0"/>
              <a:t> denotes the </a:t>
            </a:r>
            <a:r>
              <a:rPr lang="en-US" dirty="0">
                <a:hlinkClick r:id="rId2"/>
              </a:rPr>
              <a:t>Euclidean distance</a:t>
            </a:r>
            <a:r>
              <a:rPr lang="en-US" dirty="0"/>
              <a:t> between the points.</a:t>
            </a:r>
          </a:p>
          <a:p>
            <a:r>
              <a:rPr lang="en-US" dirty="0"/>
              <a:t>Arrange the calculated </a:t>
            </a:r>
            <a:r>
              <a:rPr lang="en-US" b="1" dirty="0"/>
              <a:t>n</a:t>
            </a:r>
            <a:r>
              <a:rPr lang="en-US" dirty="0"/>
              <a:t> Euclidean distances in non-decreasing order.</a:t>
            </a:r>
          </a:p>
          <a:p>
            <a:r>
              <a:rPr lang="en-US" dirty="0"/>
              <a:t>Let </a:t>
            </a:r>
            <a:r>
              <a:rPr lang="en-US" b="1" dirty="0"/>
              <a:t>k</a:t>
            </a:r>
            <a:r>
              <a:rPr lang="en-US" dirty="0"/>
              <a:t> be a +</a:t>
            </a:r>
            <a:r>
              <a:rPr lang="en-US" dirty="0" err="1"/>
              <a:t>ve</a:t>
            </a:r>
            <a:r>
              <a:rPr lang="en-US" dirty="0"/>
              <a:t> integer, take the first </a:t>
            </a:r>
            <a:r>
              <a:rPr lang="en-US" b="1" dirty="0"/>
              <a:t>k</a:t>
            </a:r>
            <a:r>
              <a:rPr lang="en-US" dirty="0"/>
              <a:t> distances from this sorted list.</a:t>
            </a:r>
          </a:p>
          <a:p>
            <a:r>
              <a:rPr lang="en-US" dirty="0"/>
              <a:t>Find those </a:t>
            </a:r>
            <a:r>
              <a:rPr lang="en-US" b="1" dirty="0"/>
              <a:t>k</a:t>
            </a:r>
            <a:r>
              <a:rPr lang="en-US" dirty="0"/>
              <a:t>-points corresponding to these </a:t>
            </a:r>
            <a:r>
              <a:rPr lang="en-US" b="1" dirty="0"/>
              <a:t>k</a:t>
            </a:r>
            <a:r>
              <a:rPr lang="en-US" dirty="0"/>
              <a:t>-distances.</a:t>
            </a:r>
          </a:p>
          <a:p>
            <a:r>
              <a:rPr lang="en-US" dirty="0"/>
              <a:t>Let </a:t>
            </a:r>
            <a:r>
              <a:rPr lang="en-US" b="1" dirty="0" err="1"/>
              <a:t>k</a:t>
            </a:r>
            <a:r>
              <a:rPr lang="en-US" baseline="-25000" dirty="0" err="1"/>
              <a:t>i</a:t>
            </a:r>
            <a:r>
              <a:rPr lang="en-US" dirty="0"/>
              <a:t> denotes the number of points belonging to the </a:t>
            </a:r>
            <a:r>
              <a:rPr lang="en-US" dirty="0" err="1"/>
              <a:t>i</a:t>
            </a:r>
            <a:r>
              <a:rPr lang="en-US" baseline="30000" dirty="0" err="1"/>
              <a:t>th</a:t>
            </a:r>
            <a:r>
              <a:rPr lang="en-US" dirty="0"/>
              <a:t> class among </a:t>
            </a:r>
            <a:r>
              <a:rPr lang="en-US" b="1" dirty="0"/>
              <a:t>k</a:t>
            </a:r>
            <a:r>
              <a:rPr lang="en-US" dirty="0"/>
              <a:t> points i.e. k ≥ 0</a:t>
            </a:r>
          </a:p>
          <a:p>
            <a:r>
              <a:rPr lang="en-US" dirty="0"/>
              <a:t>If </a:t>
            </a:r>
            <a:r>
              <a:rPr lang="en-US" dirty="0" err="1"/>
              <a:t>k</a:t>
            </a:r>
            <a:r>
              <a:rPr lang="en-US" baseline="-25000" dirty="0" err="1"/>
              <a:t>i</a:t>
            </a:r>
            <a:r>
              <a:rPr lang="en-US" dirty="0"/>
              <a:t> &gt;</a:t>
            </a:r>
            <a:r>
              <a:rPr lang="en-US" dirty="0" err="1"/>
              <a:t>k</a:t>
            </a:r>
            <a:r>
              <a:rPr lang="en-US" baseline="-25000" dirty="0" err="1"/>
              <a:t>j</a:t>
            </a:r>
            <a:r>
              <a:rPr lang="en-US" dirty="0"/>
              <a:t> ∀ </a:t>
            </a:r>
            <a:r>
              <a:rPr lang="en-US" dirty="0" err="1"/>
              <a:t>i</a:t>
            </a:r>
            <a:r>
              <a:rPr lang="en-US" dirty="0"/>
              <a:t> ≠ j then put x in class </a:t>
            </a:r>
            <a:r>
              <a:rPr lang="en-US" dirty="0" err="1"/>
              <a:t>i</a:t>
            </a:r>
            <a:r>
              <a:rPr lang="en-US" dirty="0"/>
              <a:t>.</a:t>
            </a:r>
          </a:p>
          <a:p>
            <a:endParaRPr lang="en-US" dirty="0"/>
          </a:p>
        </p:txBody>
      </p:sp>
    </p:spTree>
    <p:extLst>
      <p:ext uri="{BB962C8B-B14F-4D97-AF65-F5344CB8AC3E}">
        <p14:creationId xmlns:p14="http://schemas.microsoft.com/office/powerpoint/2010/main" val="2800078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6E3254AE-C4CD-426D-A6E8-7FA13B0F8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2" descr="k-nearest neighbor algorithm example">
            <a:extLst>
              <a:ext uri="{FF2B5EF4-FFF2-40B4-BE49-F238E27FC236}">
                <a16:creationId xmlns:a16="http://schemas.microsoft.com/office/drawing/2014/main" id="{875D7E42-DBBE-4DED-940C-D4D0A96FEB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80" b="19296"/>
          <a:stretch/>
        </p:blipFill>
        <p:spPr bwMode="auto">
          <a:xfrm>
            <a:off x="6096000" y="1686560"/>
            <a:ext cx="5760720" cy="3747159"/>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76" name="Picture 75">
            <a:extLst>
              <a:ext uri="{FF2B5EF4-FFF2-40B4-BE49-F238E27FC236}">
                <a16:creationId xmlns:a16="http://schemas.microsoft.com/office/drawing/2014/main" id="{F5C53434-A0C7-4A81-8EB0-D460DAD9B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967B180-F991-428F-9058-CE675D1F323F}"/>
              </a:ext>
            </a:extLst>
          </p:cNvPr>
          <p:cNvSpPr>
            <a:spLocks noGrp="1"/>
          </p:cNvSpPr>
          <p:nvPr>
            <p:ph type="title"/>
          </p:nvPr>
        </p:nvSpPr>
        <p:spPr>
          <a:xfrm>
            <a:off x="913775" y="618517"/>
            <a:ext cx="10364451" cy="681771"/>
          </a:xfrm>
        </p:spPr>
        <p:txBody>
          <a:bodyPr>
            <a:normAutofit fontScale="90000"/>
          </a:bodyPr>
          <a:lstStyle/>
          <a:p>
            <a:r>
              <a:rPr lang="en-US" b="1" dirty="0"/>
              <a:t>K- Nearest neighbor algorithm example</a:t>
            </a:r>
            <a:br>
              <a:rPr lang="en-US" b="1" dirty="0"/>
            </a:br>
            <a:endParaRPr lang="en-US" dirty="0"/>
          </a:p>
        </p:txBody>
      </p:sp>
      <p:sp>
        <p:nvSpPr>
          <p:cNvPr id="1031" name="Content Placeholder 1030">
            <a:extLst>
              <a:ext uri="{FF2B5EF4-FFF2-40B4-BE49-F238E27FC236}">
                <a16:creationId xmlns:a16="http://schemas.microsoft.com/office/drawing/2014/main" id="{77597CF3-2439-4031-A25A-F51CABFE03AB}"/>
              </a:ext>
            </a:extLst>
          </p:cNvPr>
          <p:cNvSpPr>
            <a:spLocks noGrp="1"/>
          </p:cNvSpPr>
          <p:nvPr>
            <p:ph sz="quarter" idx="13"/>
          </p:nvPr>
        </p:nvSpPr>
        <p:spPr>
          <a:xfrm>
            <a:off x="913774" y="1686560"/>
            <a:ext cx="4860493" cy="4104639"/>
          </a:xfrm>
        </p:spPr>
        <p:txBody>
          <a:bodyPr>
            <a:normAutofit/>
          </a:bodyPr>
          <a:lstStyle/>
          <a:p>
            <a:r>
              <a:rPr lang="en-US" dirty="0"/>
              <a:t>Let’s consider the image where we have two different target classes </a:t>
            </a:r>
            <a:r>
              <a:rPr lang="en-US" b="1" dirty="0"/>
              <a:t>white and orange</a:t>
            </a:r>
            <a:r>
              <a:rPr lang="en-US" dirty="0"/>
              <a:t> circles. We have total 26 training samples. Now we would like to predict the target class for the </a:t>
            </a:r>
            <a:r>
              <a:rPr lang="en-US" b="1" dirty="0"/>
              <a:t>blue circle. </a:t>
            </a:r>
            <a:r>
              <a:rPr lang="en-US" dirty="0"/>
              <a:t>Considering k value as </a:t>
            </a:r>
            <a:r>
              <a:rPr lang="en-US" b="1" dirty="0"/>
              <a:t>three</a:t>
            </a:r>
            <a:r>
              <a:rPr lang="en-US" dirty="0"/>
              <a:t>, we need to calculate the similarity distance using similarity measures like Euclidean distance.</a:t>
            </a:r>
          </a:p>
        </p:txBody>
      </p:sp>
    </p:spTree>
    <p:extLst>
      <p:ext uri="{BB962C8B-B14F-4D97-AF65-F5344CB8AC3E}">
        <p14:creationId xmlns:p14="http://schemas.microsoft.com/office/powerpoint/2010/main" val="4121273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6E3254AE-C4CD-426D-A6E8-7FA13B0F8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2" descr="k-nearest neighbor algorithm example">
            <a:extLst>
              <a:ext uri="{FF2B5EF4-FFF2-40B4-BE49-F238E27FC236}">
                <a16:creationId xmlns:a16="http://schemas.microsoft.com/office/drawing/2014/main" id="{875D7E42-DBBE-4DED-940C-D4D0A96FEB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80" b="19296"/>
          <a:stretch/>
        </p:blipFill>
        <p:spPr bwMode="auto">
          <a:xfrm>
            <a:off x="6096000" y="1686560"/>
            <a:ext cx="5760720" cy="3747159"/>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76" name="Picture 75">
            <a:extLst>
              <a:ext uri="{FF2B5EF4-FFF2-40B4-BE49-F238E27FC236}">
                <a16:creationId xmlns:a16="http://schemas.microsoft.com/office/drawing/2014/main" id="{F5C53434-A0C7-4A81-8EB0-D460DAD9B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967B180-F991-428F-9058-CE675D1F323F}"/>
              </a:ext>
            </a:extLst>
          </p:cNvPr>
          <p:cNvSpPr>
            <a:spLocks noGrp="1"/>
          </p:cNvSpPr>
          <p:nvPr>
            <p:ph type="title"/>
          </p:nvPr>
        </p:nvSpPr>
        <p:spPr>
          <a:xfrm>
            <a:off x="913775" y="618517"/>
            <a:ext cx="10364451" cy="681771"/>
          </a:xfrm>
        </p:spPr>
        <p:txBody>
          <a:bodyPr>
            <a:normAutofit fontScale="90000"/>
          </a:bodyPr>
          <a:lstStyle/>
          <a:p>
            <a:r>
              <a:rPr lang="en-US" b="1" dirty="0"/>
              <a:t>K- Nearest neighbor algorithm example</a:t>
            </a:r>
            <a:br>
              <a:rPr lang="en-US" b="1" dirty="0"/>
            </a:br>
            <a:endParaRPr lang="en-US" dirty="0"/>
          </a:p>
        </p:txBody>
      </p:sp>
      <p:sp>
        <p:nvSpPr>
          <p:cNvPr id="1031" name="Content Placeholder 1030">
            <a:extLst>
              <a:ext uri="{FF2B5EF4-FFF2-40B4-BE49-F238E27FC236}">
                <a16:creationId xmlns:a16="http://schemas.microsoft.com/office/drawing/2014/main" id="{77597CF3-2439-4031-A25A-F51CABFE03AB}"/>
              </a:ext>
            </a:extLst>
          </p:cNvPr>
          <p:cNvSpPr>
            <a:spLocks noGrp="1"/>
          </p:cNvSpPr>
          <p:nvPr>
            <p:ph sz="quarter" idx="13"/>
          </p:nvPr>
        </p:nvSpPr>
        <p:spPr>
          <a:xfrm>
            <a:off x="913774" y="1686561"/>
            <a:ext cx="4860493" cy="2235200"/>
          </a:xfrm>
        </p:spPr>
        <p:txBody>
          <a:bodyPr>
            <a:normAutofit/>
          </a:bodyPr>
          <a:lstStyle/>
          <a:p>
            <a:r>
              <a:rPr lang="en-US" dirty="0"/>
              <a:t>If the similarity score is less which means the classes are close. In the image, we have calculated distance and placed the less distance circles to blue circle inside the Big circle.</a:t>
            </a:r>
          </a:p>
        </p:txBody>
      </p:sp>
    </p:spTree>
    <p:extLst>
      <p:ext uri="{BB962C8B-B14F-4D97-AF65-F5344CB8AC3E}">
        <p14:creationId xmlns:p14="http://schemas.microsoft.com/office/powerpoint/2010/main" val="1724989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98BAA-935C-4426-90CD-9D1B804600D5}"/>
              </a:ext>
            </a:extLst>
          </p:cNvPr>
          <p:cNvSpPr>
            <a:spLocks noGrp="1"/>
          </p:cNvSpPr>
          <p:nvPr>
            <p:ph type="title"/>
          </p:nvPr>
        </p:nvSpPr>
        <p:spPr>
          <a:xfrm>
            <a:off x="913775" y="618517"/>
            <a:ext cx="10364451" cy="580363"/>
          </a:xfrm>
        </p:spPr>
        <p:txBody>
          <a:bodyPr>
            <a:normAutofit fontScale="90000"/>
          </a:bodyPr>
          <a:lstStyle/>
          <a:p>
            <a:r>
              <a:rPr lang="en-US" dirty="0"/>
              <a:t>KNN</a:t>
            </a:r>
          </a:p>
        </p:txBody>
      </p:sp>
      <p:sp>
        <p:nvSpPr>
          <p:cNvPr id="3" name="Content Placeholder 2">
            <a:extLst>
              <a:ext uri="{FF2B5EF4-FFF2-40B4-BE49-F238E27FC236}">
                <a16:creationId xmlns:a16="http://schemas.microsoft.com/office/drawing/2014/main" id="{09928319-F656-40AE-95EF-9D6ADB5F1AB5}"/>
              </a:ext>
            </a:extLst>
          </p:cNvPr>
          <p:cNvSpPr>
            <a:spLocks noGrp="1"/>
          </p:cNvSpPr>
          <p:nvPr>
            <p:ph sz="quarter" idx="13"/>
          </p:nvPr>
        </p:nvSpPr>
        <p:spPr>
          <a:xfrm>
            <a:off x="913774" y="1371600"/>
            <a:ext cx="10363826" cy="4419599"/>
          </a:xfrm>
        </p:spPr>
        <p:txBody>
          <a:bodyPr>
            <a:normAutofit/>
          </a:bodyPr>
          <a:lstStyle/>
          <a:p>
            <a:r>
              <a:rPr lang="en-US" dirty="0"/>
              <a:t>Let’s consider a setup with “n” training samples, where x</a:t>
            </a:r>
            <a:r>
              <a:rPr lang="en-US" baseline="-25000" dirty="0"/>
              <a:t>i</a:t>
            </a:r>
            <a:r>
              <a:rPr lang="en-US" dirty="0"/>
              <a:t> is the training data point. The training data points are categorized into “c” classes.</a:t>
            </a:r>
          </a:p>
          <a:p>
            <a:r>
              <a:rPr lang="en-US" dirty="0"/>
              <a:t> Using KNN, we want to predict class for the new data point. </a:t>
            </a:r>
          </a:p>
          <a:p>
            <a:r>
              <a:rPr lang="en-US" dirty="0"/>
              <a:t>So, the first step is to calculate the distance(Euclidean) between the new data point and all the training data points.</a:t>
            </a:r>
          </a:p>
          <a:p>
            <a:r>
              <a:rPr lang="en-US" dirty="0"/>
              <a:t>Next step is to arrange all the distances in non-decreasing order. Assuming a positive value of “K” and filtering “K” least values from the sorted list.</a:t>
            </a:r>
          </a:p>
          <a:p>
            <a:r>
              <a:rPr lang="en-US" dirty="0"/>
              <a:t>Now, we have K top distances. Let </a:t>
            </a:r>
            <a:r>
              <a:rPr lang="en-US" dirty="0" err="1"/>
              <a:t>k</a:t>
            </a:r>
            <a:r>
              <a:rPr lang="en-US" baseline="-25000" dirty="0" err="1"/>
              <a:t>i</a:t>
            </a:r>
            <a:r>
              <a:rPr lang="en-US" dirty="0" err="1"/>
              <a:t>denotes</a:t>
            </a:r>
            <a:r>
              <a:rPr lang="en-US" dirty="0"/>
              <a:t> no. of points belonging to the </a:t>
            </a:r>
            <a:r>
              <a:rPr lang="en-US" dirty="0" err="1"/>
              <a:t>i</a:t>
            </a:r>
            <a:r>
              <a:rPr lang="en-US" baseline="30000" dirty="0" err="1"/>
              <a:t>th</a:t>
            </a:r>
            <a:r>
              <a:rPr lang="en-US" dirty="0"/>
              <a:t> class among k points. </a:t>
            </a:r>
          </a:p>
          <a:p>
            <a:r>
              <a:rPr lang="en-US" dirty="0"/>
              <a:t>If </a:t>
            </a:r>
            <a:r>
              <a:rPr lang="en-US" dirty="0" err="1"/>
              <a:t>k</a:t>
            </a:r>
            <a:r>
              <a:rPr lang="en-US" baseline="-25000" dirty="0" err="1"/>
              <a:t>i</a:t>
            </a:r>
            <a:r>
              <a:rPr lang="en-US" dirty="0"/>
              <a:t> &gt;</a:t>
            </a:r>
            <a:r>
              <a:rPr lang="en-US" dirty="0" err="1"/>
              <a:t>k</a:t>
            </a:r>
            <a:r>
              <a:rPr lang="en-US" baseline="-25000" dirty="0" err="1"/>
              <a:t>j</a:t>
            </a:r>
            <a:r>
              <a:rPr lang="en-US" dirty="0"/>
              <a:t> ∀</a:t>
            </a:r>
            <a:r>
              <a:rPr lang="en-US" dirty="0" err="1"/>
              <a:t>i</a:t>
            </a:r>
            <a:r>
              <a:rPr lang="en-US" dirty="0"/>
              <a:t> ≠ j then put x in class </a:t>
            </a:r>
            <a:r>
              <a:rPr lang="en-US" dirty="0" err="1"/>
              <a:t>i</a:t>
            </a:r>
            <a:r>
              <a:rPr lang="en-US" dirty="0"/>
              <a:t>.</a:t>
            </a:r>
          </a:p>
        </p:txBody>
      </p:sp>
    </p:spTree>
    <p:extLst>
      <p:ext uri="{BB962C8B-B14F-4D97-AF65-F5344CB8AC3E}">
        <p14:creationId xmlns:p14="http://schemas.microsoft.com/office/powerpoint/2010/main" val="2533473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6A421-9EE7-4AF7-A4C0-E41F7411AEB7}"/>
              </a:ext>
            </a:extLst>
          </p:cNvPr>
          <p:cNvSpPr>
            <a:spLocks noGrp="1"/>
          </p:cNvSpPr>
          <p:nvPr>
            <p:ph type="title"/>
          </p:nvPr>
        </p:nvSpPr>
        <p:spPr/>
        <p:txBody>
          <a:bodyPr/>
          <a:lstStyle/>
          <a:p>
            <a:r>
              <a:rPr lang="en-US" b="1" dirty="0"/>
              <a:t>Nearest Neighbor Algorithm</a:t>
            </a:r>
            <a:endParaRPr lang="en-US" dirty="0"/>
          </a:p>
        </p:txBody>
      </p:sp>
      <p:sp>
        <p:nvSpPr>
          <p:cNvPr id="3" name="Content Placeholder 2">
            <a:extLst>
              <a:ext uri="{FF2B5EF4-FFF2-40B4-BE49-F238E27FC236}">
                <a16:creationId xmlns:a16="http://schemas.microsoft.com/office/drawing/2014/main" id="{D1DCC248-7C9D-47E7-9DE5-AB2DB60EE4E7}"/>
              </a:ext>
            </a:extLst>
          </p:cNvPr>
          <p:cNvSpPr>
            <a:spLocks noGrp="1"/>
          </p:cNvSpPr>
          <p:nvPr>
            <p:ph sz="quarter" idx="13"/>
          </p:nvPr>
        </p:nvSpPr>
        <p:spPr/>
        <p:txBody>
          <a:bodyPr/>
          <a:lstStyle/>
          <a:p>
            <a:r>
              <a:rPr lang="en-US" dirty="0"/>
              <a:t>Nearest neighbor is a special case of k-nearest neighbor class. Where  k value is 1 (k = 1). In this case, new data point target class will be assigned to the  1</a:t>
            </a:r>
            <a:r>
              <a:rPr lang="en-US" baseline="30000" dirty="0"/>
              <a:t>st</a:t>
            </a:r>
            <a:r>
              <a:rPr lang="en-US" dirty="0"/>
              <a:t> closest neighbor.	</a:t>
            </a:r>
          </a:p>
        </p:txBody>
      </p:sp>
    </p:spTree>
    <p:extLst>
      <p:ext uri="{BB962C8B-B14F-4D97-AF65-F5344CB8AC3E}">
        <p14:creationId xmlns:p14="http://schemas.microsoft.com/office/powerpoint/2010/main" val="3613007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13A7-A750-4A53-B786-4F9FF18FA316}"/>
              </a:ext>
            </a:extLst>
          </p:cNvPr>
          <p:cNvSpPr>
            <a:spLocks noGrp="1"/>
          </p:cNvSpPr>
          <p:nvPr>
            <p:ph type="title"/>
          </p:nvPr>
        </p:nvSpPr>
        <p:spPr/>
        <p:txBody>
          <a:bodyPr/>
          <a:lstStyle/>
          <a:p>
            <a:r>
              <a:rPr lang="en-US" b="1" dirty="0"/>
              <a:t>How to choose the value of K?</a:t>
            </a:r>
            <a:endParaRPr lang="en-US" dirty="0"/>
          </a:p>
        </p:txBody>
      </p:sp>
      <p:sp>
        <p:nvSpPr>
          <p:cNvPr id="3" name="Content Placeholder 2">
            <a:extLst>
              <a:ext uri="{FF2B5EF4-FFF2-40B4-BE49-F238E27FC236}">
                <a16:creationId xmlns:a16="http://schemas.microsoft.com/office/drawing/2014/main" id="{CEB456B4-F941-477C-AE54-2C748CDE7B88}"/>
              </a:ext>
            </a:extLst>
          </p:cNvPr>
          <p:cNvSpPr>
            <a:spLocks noGrp="1"/>
          </p:cNvSpPr>
          <p:nvPr>
            <p:ph sz="quarter" idx="13"/>
          </p:nvPr>
        </p:nvSpPr>
        <p:spPr/>
        <p:txBody>
          <a:bodyPr/>
          <a:lstStyle/>
          <a:p>
            <a:r>
              <a:rPr lang="en-US" dirty="0"/>
              <a:t>A small value of K means that noise will have a higher influence on the result i.e., the probability of overfitting is very high.</a:t>
            </a:r>
          </a:p>
          <a:p>
            <a:r>
              <a:rPr lang="en-US" dirty="0"/>
              <a:t>A large value of K makes it computationally expensive and defeats the basic idea behind KNN (that points that are near might have similar classes ). </a:t>
            </a:r>
          </a:p>
          <a:p>
            <a:r>
              <a:rPr lang="en-US" dirty="0"/>
              <a:t>A simple approach to select k is k = n^(1/2).</a:t>
            </a:r>
          </a:p>
          <a:p>
            <a:r>
              <a:rPr lang="en-US" dirty="0"/>
              <a:t>Using the cross-validation technique, we can test KNN algorithm with different values of K. The model which gives good accuracy can be considered to be an optimal choice.</a:t>
            </a:r>
          </a:p>
        </p:txBody>
      </p:sp>
    </p:spTree>
    <p:extLst>
      <p:ext uri="{BB962C8B-B14F-4D97-AF65-F5344CB8AC3E}">
        <p14:creationId xmlns:p14="http://schemas.microsoft.com/office/powerpoint/2010/main" val="3596487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0D2F4-B6B3-4768-A4A6-45D78E831E90}"/>
              </a:ext>
            </a:extLst>
          </p:cNvPr>
          <p:cNvSpPr>
            <a:spLocks noGrp="1"/>
          </p:cNvSpPr>
          <p:nvPr>
            <p:ph type="title"/>
          </p:nvPr>
        </p:nvSpPr>
        <p:spPr>
          <a:xfrm>
            <a:off x="913775" y="618517"/>
            <a:ext cx="10364451" cy="549883"/>
          </a:xfrm>
        </p:spPr>
        <p:txBody>
          <a:bodyPr>
            <a:normAutofit fontScale="90000"/>
          </a:bodyPr>
          <a:lstStyle/>
          <a:p>
            <a:r>
              <a:rPr lang="en-US" b="1" dirty="0"/>
              <a:t>INTRODUCTION</a:t>
            </a:r>
            <a:br>
              <a:rPr lang="en-US" b="1" dirty="0"/>
            </a:br>
            <a:endParaRPr lang="en-US" dirty="0"/>
          </a:p>
        </p:txBody>
      </p:sp>
      <p:sp>
        <p:nvSpPr>
          <p:cNvPr id="3" name="Content Placeholder 2">
            <a:extLst>
              <a:ext uri="{FF2B5EF4-FFF2-40B4-BE49-F238E27FC236}">
                <a16:creationId xmlns:a16="http://schemas.microsoft.com/office/drawing/2014/main" id="{80ACA59D-3F12-4DF4-989A-C223F13BFF1B}"/>
              </a:ext>
            </a:extLst>
          </p:cNvPr>
          <p:cNvSpPr>
            <a:spLocks noGrp="1"/>
          </p:cNvSpPr>
          <p:nvPr>
            <p:ph sz="quarter" idx="13"/>
          </p:nvPr>
        </p:nvSpPr>
        <p:spPr>
          <a:xfrm>
            <a:off x="913774" y="1168400"/>
            <a:ext cx="10363826" cy="5071083"/>
          </a:xfrm>
        </p:spPr>
        <p:txBody>
          <a:bodyPr>
            <a:normAutofit fontScale="92500"/>
          </a:bodyPr>
          <a:lstStyle/>
          <a:p>
            <a:r>
              <a:rPr lang="en-US" dirty="0"/>
              <a:t>Most of the machine learning algorithms are </a:t>
            </a:r>
            <a:r>
              <a:rPr lang="en-US" b="1" dirty="0"/>
              <a:t>parametric.</a:t>
            </a:r>
          </a:p>
          <a:p>
            <a:r>
              <a:rPr lang="en-US" dirty="0"/>
              <a:t>if we are trying to model an linear regression model with one dependent variable and one independent variable. The best fit we are looking is the line equations with optimized parameters. The parameters could be the intercept and coefficient.</a:t>
            </a:r>
          </a:p>
          <a:p>
            <a:r>
              <a:rPr lang="en-US" dirty="0"/>
              <a:t>For any classification algorithm, we will try to get a boundary. Which successfully separates different target classes.</a:t>
            </a:r>
          </a:p>
          <a:p>
            <a:r>
              <a:rPr lang="en-US" dirty="0"/>
              <a:t>But today we are going to learn a different kind of algorithm which is </a:t>
            </a:r>
            <a:r>
              <a:rPr lang="en-US" b="1" dirty="0"/>
              <a:t>non-parametric </a:t>
            </a:r>
            <a:r>
              <a:rPr lang="en-US" dirty="0"/>
              <a:t>classification algorithm.</a:t>
            </a:r>
          </a:p>
          <a:p>
            <a:r>
              <a:rPr lang="en-US" b="1" dirty="0"/>
              <a:t>The algorithm uses the neighbor points information to predict the target class.</a:t>
            </a:r>
          </a:p>
          <a:p>
            <a:r>
              <a:rPr lang="en-US" dirty="0"/>
              <a:t>The simple version of the K-nearest neighbor classifier algorithms is to predict the target label by finding the nearest neighbor class. The closest class will be identified using the distance measures like Euclidean distance.</a:t>
            </a:r>
          </a:p>
        </p:txBody>
      </p:sp>
    </p:spTree>
    <p:extLst>
      <p:ext uri="{BB962C8B-B14F-4D97-AF65-F5344CB8AC3E}">
        <p14:creationId xmlns:p14="http://schemas.microsoft.com/office/powerpoint/2010/main" val="3711311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FF1E7-1540-4C0B-A936-AB1570516533}"/>
              </a:ext>
            </a:extLst>
          </p:cNvPr>
          <p:cNvSpPr>
            <a:spLocks noGrp="1"/>
          </p:cNvSpPr>
          <p:nvPr>
            <p:ph type="title"/>
          </p:nvPr>
        </p:nvSpPr>
        <p:spPr/>
        <p:txBody>
          <a:bodyPr/>
          <a:lstStyle/>
          <a:p>
            <a:r>
              <a:rPr lang="en-US" b="1" dirty="0"/>
              <a:t>Condensed Nearest Neighbor Data Reduction Rule</a:t>
            </a:r>
            <a:endParaRPr lang="en-US" dirty="0"/>
          </a:p>
        </p:txBody>
      </p:sp>
      <p:sp>
        <p:nvSpPr>
          <p:cNvPr id="3" name="Content Placeholder 2">
            <a:extLst>
              <a:ext uri="{FF2B5EF4-FFF2-40B4-BE49-F238E27FC236}">
                <a16:creationId xmlns:a16="http://schemas.microsoft.com/office/drawing/2014/main" id="{67DC58EC-5063-4687-9B28-CD4757481E0F}"/>
              </a:ext>
            </a:extLst>
          </p:cNvPr>
          <p:cNvSpPr>
            <a:spLocks noGrp="1"/>
          </p:cNvSpPr>
          <p:nvPr>
            <p:ph sz="quarter" idx="13"/>
          </p:nvPr>
        </p:nvSpPr>
        <p:spPr/>
        <p:txBody>
          <a:bodyPr>
            <a:normAutofit fontScale="92500" lnSpcReduction="10000"/>
          </a:bodyPr>
          <a:lstStyle/>
          <a:p>
            <a:r>
              <a:rPr lang="en-US" dirty="0"/>
              <a:t>Using the condensed nearest neighbor rule, we can clean our data and can sort the important observations out of it.</a:t>
            </a:r>
          </a:p>
          <a:p>
            <a:r>
              <a:rPr lang="en-US" dirty="0"/>
              <a:t>But there is a chance of accuracy reduction.</a:t>
            </a:r>
          </a:p>
          <a:p>
            <a:r>
              <a:rPr lang="en-US" dirty="0"/>
              <a:t>The steps to condense is to divide data points into these:</a:t>
            </a:r>
          </a:p>
          <a:p>
            <a:pPr lvl="1"/>
            <a:r>
              <a:rPr lang="en-US" b="1" dirty="0"/>
              <a:t>Outliers:</a:t>
            </a:r>
            <a:r>
              <a:rPr lang="en-US" dirty="0"/>
              <a:t> Observations that lie at an abnormal distance from all the data points. Most of these are extreme values. Removing these observations will increase the accuracy of the model.</a:t>
            </a:r>
          </a:p>
          <a:p>
            <a:pPr lvl="1"/>
            <a:r>
              <a:rPr lang="en-US" b="1" dirty="0"/>
              <a:t>Prototypes:</a:t>
            </a:r>
            <a:r>
              <a:rPr lang="en-US" dirty="0"/>
              <a:t> Minimum points in training set required to recognize non-outlier points.</a:t>
            </a:r>
          </a:p>
          <a:p>
            <a:pPr lvl="1"/>
            <a:r>
              <a:rPr lang="en-US" b="1" dirty="0"/>
              <a:t>Absorbed points:</a:t>
            </a:r>
            <a:r>
              <a:rPr lang="en-US" dirty="0"/>
              <a:t> These are points that are correctly identified to be non-outlier points.</a:t>
            </a:r>
          </a:p>
          <a:p>
            <a:endParaRPr lang="en-US" dirty="0"/>
          </a:p>
        </p:txBody>
      </p:sp>
    </p:spTree>
    <p:extLst>
      <p:ext uri="{BB962C8B-B14F-4D97-AF65-F5344CB8AC3E}">
        <p14:creationId xmlns:p14="http://schemas.microsoft.com/office/powerpoint/2010/main" val="17216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D2513-5809-4D29-B03A-2C98E4678D86}"/>
              </a:ext>
            </a:extLst>
          </p:cNvPr>
          <p:cNvSpPr>
            <a:spLocks noGrp="1"/>
          </p:cNvSpPr>
          <p:nvPr>
            <p:ph type="title"/>
          </p:nvPr>
        </p:nvSpPr>
        <p:spPr>
          <a:xfrm>
            <a:off x="913775" y="618517"/>
            <a:ext cx="10364451" cy="1352523"/>
          </a:xfrm>
        </p:spPr>
        <p:txBody>
          <a:bodyPr/>
          <a:lstStyle/>
          <a:p>
            <a:r>
              <a:rPr lang="en-US" dirty="0"/>
              <a:t>Application</a:t>
            </a:r>
          </a:p>
        </p:txBody>
      </p:sp>
      <p:sp>
        <p:nvSpPr>
          <p:cNvPr id="3" name="Content Placeholder 2">
            <a:extLst>
              <a:ext uri="{FF2B5EF4-FFF2-40B4-BE49-F238E27FC236}">
                <a16:creationId xmlns:a16="http://schemas.microsoft.com/office/drawing/2014/main" id="{61FC7F48-8AC2-4AEA-9C14-7073A32C61D8}"/>
              </a:ext>
            </a:extLst>
          </p:cNvPr>
          <p:cNvSpPr>
            <a:spLocks noGrp="1"/>
          </p:cNvSpPr>
          <p:nvPr>
            <p:ph sz="quarter" idx="13"/>
          </p:nvPr>
        </p:nvSpPr>
        <p:spPr>
          <a:xfrm>
            <a:off x="913774" y="2184400"/>
            <a:ext cx="10363826" cy="3606799"/>
          </a:xfrm>
        </p:spPr>
        <p:txBody>
          <a:bodyPr>
            <a:normAutofit/>
          </a:bodyPr>
          <a:lstStyle/>
          <a:p>
            <a:r>
              <a:rPr lang="en-US" dirty="0"/>
              <a:t>Let’s assume a money lending company “XYZ”. Money lending XYZ company is interested in making the money lending system comfortable &amp; safe for lenders as well as for borrowers. The company holds a database of customer’s details.</a:t>
            </a:r>
          </a:p>
          <a:p>
            <a:r>
              <a:rPr lang="en-US" dirty="0"/>
              <a:t>Using customer’s detailed information from the database, it will calculate a credit score(discrete value) for each customer. The calculated credit score helps the company and lenders to understand the credibility of a customer clearly. So they can simply take a decision whether they should lend money to a particular customer or not</a:t>
            </a:r>
          </a:p>
        </p:txBody>
      </p:sp>
    </p:spTree>
    <p:extLst>
      <p:ext uri="{BB962C8B-B14F-4D97-AF65-F5344CB8AC3E}">
        <p14:creationId xmlns:p14="http://schemas.microsoft.com/office/powerpoint/2010/main" val="1511183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4487-029A-4113-837A-8016B85049F8}"/>
              </a:ext>
            </a:extLst>
          </p:cNvPr>
          <p:cNvSpPr>
            <a:spLocks noGrp="1"/>
          </p:cNvSpPr>
          <p:nvPr>
            <p:ph type="title"/>
          </p:nvPr>
        </p:nvSpPr>
        <p:spPr>
          <a:xfrm>
            <a:off x="913775" y="618517"/>
            <a:ext cx="10364451" cy="814043"/>
          </a:xfrm>
        </p:spPr>
        <p:txBody>
          <a:bodyPr/>
          <a:lstStyle/>
          <a:p>
            <a:r>
              <a:rPr lang="en-US" dirty="0"/>
              <a:t>APPLICATION</a:t>
            </a:r>
          </a:p>
        </p:txBody>
      </p:sp>
      <p:sp>
        <p:nvSpPr>
          <p:cNvPr id="3" name="Content Placeholder 2">
            <a:extLst>
              <a:ext uri="{FF2B5EF4-FFF2-40B4-BE49-F238E27FC236}">
                <a16:creationId xmlns:a16="http://schemas.microsoft.com/office/drawing/2014/main" id="{D0742FD0-F719-4102-B8A5-10DA404A6599}"/>
              </a:ext>
            </a:extLst>
          </p:cNvPr>
          <p:cNvSpPr>
            <a:spLocks noGrp="1"/>
          </p:cNvSpPr>
          <p:nvPr>
            <p:ph sz="quarter" idx="13"/>
          </p:nvPr>
        </p:nvSpPr>
        <p:spPr>
          <a:xfrm>
            <a:off x="913774" y="1727200"/>
            <a:ext cx="10363826" cy="4063999"/>
          </a:xfrm>
        </p:spPr>
        <p:txBody>
          <a:bodyPr>
            <a:normAutofit fontScale="85000" lnSpcReduction="20000"/>
          </a:bodyPr>
          <a:lstStyle/>
          <a:p>
            <a:r>
              <a:rPr lang="en-US" b="1" dirty="0"/>
              <a:t>The customer’s details could be:</a:t>
            </a:r>
            <a:endParaRPr lang="en-US" dirty="0"/>
          </a:p>
          <a:p>
            <a:r>
              <a:rPr lang="en-US" dirty="0"/>
              <a:t>Educational background details.</a:t>
            </a:r>
          </a:p>
          <a:p>
            <a:pPr lvl="1"/>
            <a:r>
              <a:rPr lang="en-US" dirty="0"/>
              <a:t>Highest graduated degree.</a:t>
            </a:r>
          </a:p>
          <a:p>
            <a:pPr lvl="1"/>
            <a:r>
              <a:rPr lang="en-US" dirty="0"/>
              <a:t>Cumulative grade points average (CGPA) or marks percentage.</a:t>
            </a:r>
          </a:p>
          <a:p>
            <a:pPr lvl="1"/>
            <a:r>
              <a:rPr lang="en-US" dirty="0"/>
              <a:t>The reputation of the college.</a:t>
            </a:r>
          </a:p>
          <a:p>
            <a:pPr lvl="1"/>
            <a:r>
              <a:rPr lang="en-US" dirty="0"/>
              <a:t>Consistency in his lower degrees.</a:t>
            </a:r>
          </a:p>
          <a:p>
            <a:pPr lvl="1"/>
            <a:r>
              <a:rPr lang="en-US" dirty="0"/>
              <a:t>Whether to take the education loan or not.</a:t>
            </a:r>
          </a:p>
          <a:p>
            <a:pPr lvl="1"/>
            <a:r>
              <a:rPr lang="en-US" dirty="0"/>
              <a:t>Cleared education loan dues.</a:t>
            </a:r>
          </a:p>
          <a:p>
            <a:r>
              <a:rPr lang="en-US" dirty="0"/>
              <a:t>Employment details.</a:t>
            </a:r>
          </a:p>
          <a:p>
            <a:pPr lvl="1"/>
            <a:r>
              <a:rPr lang="en-US" dirty="0"/>
              <a:t>Salary.</a:t>
            </a:r>
          </a:p>
          <a:p>
            <a:pPr lvl="1"/>
            <a:r>
              <a:rPr lang="en-US" dirty="0"/>
              <a:t>Year of experience.</a:t>
            </a:r>
          </a:p>
          <a:p>
            <a:pPr lvl="1"/>
            <a:r>
              <a:rPr lang="en-US" dirty="0"/>
              <a:t>Got any onsite opportunities.</a:t>
            </a:r>
          </a:p>
          <a:p>
            <a:pPr lvl="1"/>
            <a:r>
              <a:rPr lang="en-US" dirty="0"/>
              <a:t>Average job change duration.</a:t>
            </a:r>
          </a:p>
          <a:p>
            <a:endParaRPr lang="en-US" dirty="0"/>
          </a:p>
        </p:txBody>
      </p:sp>
    </p:spTree>
    <p:extLst>
      <p:ext uri="{BB962C8B-B14F-4D97-AF65-F5344CB8AC3E}">
        <p14:creationId xmlns:p14="http://schemas.microsoft.com/office/powerpoint/2010/main" val="35640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100DD-5AB9-4C07-B6AC-3452D3760A82}"/>
              </a:ext>
            </a:extLst>
          </p:cNvPr>
          <p:cNvSpPr>
            <a:spLocks noGrp="1"/>
          </p:cNvSpPr>
          <p:nvPr>
            <p:ph type="title"/>
          </p:nvPr>
        </p:nvSpPr>
        <p:spPr>
          <a:xfrm>
            <a:off x="913775" y="618517"/>
            <a:ext cx="10364451" cy="793723"/>
          </a:xfrm>
        </p:spPr>
        <p:txBody>
          <a:bodyPr/>
          <a:lstStyle/>
          <a:p>
            <a:r>
              <a:rPr lang="en-US" dirty="0"/>
              <a:t>APPLICATION</a:t>
            </a:r>
          </a:p>
        </p:txBody>
      </p:sp>
      <p:sp>
        <p:nvSpPr>
          <p:cNvPr id="3" name="Content Placeholder 2">
            <a:extLst>
              <a:ext uri="{FF2B5EF4-FFF2-40B4-BE49-F238E27FC236}">
                <a16:creationId xmlns:a16="http://schemas.microsoft.com/office/drawing/2014/main" id="{0616A2F4-B2A0-43C8-971E-C04FB30EDAB6}"/>
              </a:ext>
            </a:extLst>
          </p:cNvPr>
          <p:cNvSpPr>
            <a:spLocks noGrp="1"/>
          </p:cNvSpPr>
          <p:nvPr>
            <p:ph sz="quarter" idx="13"/>
          </p:nvPr>
        </p:nvSpPr>
        <p:spPr>
          <a:xfrm>
            <a:off x="913774" y="2062480"/>
            <a:ext cx="10363826" cy="3728719"/>
          </a:xfrm>
        </p:spPr>
        <p:txBody>
          <a:bodyPr/>
          <a:lstStyle/>
          <a:p>
            <a:r>
              <a:rPr lang="en-US" dirty="0"/>
              <a:t>The company(XYZ) use’s these kinds of details to calculate credit score of a customer. The process of calculating the credit score from the customer’s details is expensive. To reduce the cost of predicting credit score, they realized that the customers with similar background details are getting a similar credit score.</a:t>
            </a:r>
          </a:p>
          <a:p>
            <a:r>
              <a:rPr lang="en-US" dirty="0"/>
              <a:t>So, they decided to use already available data of customers and predict the credit score using it by comparing it with similar data. These kinds of problems are handled by the k-nearest neighbor classifier for finding the similar kind of customers.</a:t>
            </a:r>
          </a:p>
        </p:txBody>
      </p:sp>
    </p:spTree>
    <p:extLst>
      <p:ext uri="{BB962C8B-B14F-4D97-AF65-F5344CB8AC3E}">
        <p14:creationId xmlns:p14="http://schemas.microsoft.com/office/powerpoint/2010/main" val="2367518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C672-EB55-4759-AFA3-D942355771C5}"/>
              </a:ext>
            </a:extLst>
          </p:cNvPr>
          <p:cNvSpPr>
            <a:spLocks noGrp="1"/>
          </p:cNvSpPr>
          <p:nvPr>
            <p:ph type="title"/>
          </p:nvPr>
        </p:nvSpPr>
        <p:spPr>
          <a:xfrm>
            <a:off x="913775" y="618517"/>
            <a:ext cx="10364451" cy="1149323"/>
          </a:xfrm>
        </p:spPr>
        <p:txBody>
          <a:bodyPr/>
          <a:lstStyle/>
          <a:p>
            <a:r>
              <a:rPr lang="en-US" b="1" dirty="0"/>
              <a:t>SIMILARITY MEASURES</a:t>
            </a:r>
            <a:endParaRPr lang="en-US" dirty="0"/>
          </a:p>
        </p:txBody>
      </p:sp>
      <p:sp>
        <p:nvSpPr>
          <p:cNvPr id="3" name="Content Placeholder 2">
            <a:extLst>
              <a:ext uri="{FF2B5EF4-FFF2-40B4-BE49-F238E27FC236}">
                <a16:creationId xmlns:a16="http://schemas.microsoft.com/office/drawing/2014/main" id="{C701484A-2983-4B17-8A07-57B37636D1E0}"/>
              </a:ext>
            </a:extLst>
          </p:cNvPr>
          <p:cNvSpPr>
            <a:spLocks noGrp="1"/>
          </p:cNvSpPr>
          <p:nvPr>
            <p:ph sz="quarter" idx="13"/>
          </p:nvPr>
        </p:nvSpPr>
        <p:spPr>
          <a:xfrm>
            <a:off x="913774" y="1767840"/>
            <a:ext cx="10363826" cy="4023359"/>
          </a:xfrm>
        </p:spPr>
        <p:txBody>
          <a:bodyPr>
            <a:normAutofit fontScale="92500" lnSpcReduction="10000"/>
          </a:bodyPr>
          <a:lstStyle/>
          <a:p>
            <a:r>
              <a:rPr lang="en-US" dirty="0"/>
              <a:t>This similarity is the very basic building block for activities such as Recommendation engines, clustering, classification and anomaly detection.</a:t>
            </a:r>
          </a:p>
          <a:p>
            <a:r>
              <a:rPr lang="en-US" dirty="0"/>
              <a:t>The similarity measure is the measure of how much alike two data objects are.</a:t>
            </a:r>
          </a:p>
          <a:p>
            <a:r>
              <a:rPr lang="en-US" dirty="0"/>
              <a:t>Similarity measure in a data mining context is a distance with dimensions representing features of the objects.</a:t>
            </a:r>
          </a:p>
          <a:p>
            <a:r>
              <a:rPr lang="en-US" dirty="0"/>
              <a:t>If this distance is small, it will be the high degree of similarity where large distance will be the low degree of similarity.</a:t>
            </a:r>
          </a:p>
          <a:p>
            <a:r>
              <a:rPr lang="en-US" dirty="0"/>
              <a:t>The relative values of each element must be normalized, or one feature could end up dominating the distance calculation. </a:t>
            </a:r>
            <a:r>
              <a:rPr lang="en-US" b="1" dirty="0"/>
              <a:t>Similarity are measured in the range 0 to 1 [0,1].</a:t>
            </a:r>
            <a:endParaRPr lang="en-US" dirty="0"/>
          </a:p>
        </p:txBody>
      </p:sp>
    </p:spTree>
    <p:extLst>
      <p:ext uri="{BB962C8B-B14F-4D97-AF65-F5344CB8AC3E}">
        <p14:creationId xmlns:p14="http://schemas.microsoft.com/office/powerpoint/2010/main" val="2677611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EF24-BA1F-4C78-9524-6F53DB2691E3}"/>
              </a:ext>
            </a:extLst>
          </p:cNvPr>
          <p:cNvSpPr>
            <a:spLocks noGrp="1"/>
          </p:cNvSpPr>
          <p:nvPr>
            <p:ph type="title"/>
          </p:nvPr>
        </p:nvSpPr>
        <p:spPr/>
        <p:txBody>
          <a:bodyPr/>
          <a:lstStyle/>
          <a:p>
            <a:r>
              <a:rPr lang="en-US" b="1" dirty="0"/>
              <a:t>Two main consideration about similarity	</a:t>
            </a:r>
            <a:endParaRPr lang="en-US" dirty="0"/>
          </a:p>
        </p:txBody>
      </p:sp>
      <p:sp>
        <p:nvSpPr>
          <p:cNvPr id="3" name="Content Placeholder 2">
            <a:extLst>
              <a:ext uri="{FF2B5EF4-FFF2-40B4-BE49-F238E27FC236}">
                <a16:creationId xmlns:a16="http://schemas.microsoft.com/office/drawing/2014/main" id="{0B328B93-2E73-474E-BCD5-A4999B9E642D}"/>
              </a:ext>
            </a:extLst>
          </p:cNvPr>
          <p:cNvSpPr>
            <a:spLocks noGrp="1"/>
          </p:cNvSpPr>
          <p:nvPr>
            <p:ph sz="quarter" idx="13"/>
          </p:nvPr>
        </p:nvSpPr>
        <p:spPr/>
        <p:txBody>
          <a:bodyPr/>
          <a:lstStyle/>
          <a:p>
            <a:r>
              <a:rPr lang="en-US" dirty="0"/>
              <a:t>Similarity = 1 if X = Y         </a:t>
            </a:r>
          </a:p>
          <a:p>
            <a:r>
              <a:rPr lang="en-US" dirty="0"/>
              <a:t>Similarity = 0 if X ≠ Y</a:t>
            </a:r>
          </a:p>
          <a:p>
            <a:r>
              <a:rPr lang="en-US" dirty="0"/>
              <a:t>Where X, Y are two objects</a:t>
            </a:r>
          </a:p>
        </p:txBody>
      </p:sp>
    </p:spTree>
    <p:extLst>
      <p:ext uri="{BB962C8B-B14F-4D97-AF65-F5344CB8AC3E}">
        <p14:creationId xmlns:p14="http://schemas.microsoft.com/office/powerpoint/2010/main" val="1812896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3" name="Picture 2" descr="Euclidean">
            <a:extLst>
              <a:ext uri="{FF2B5EF4-FFF2-40B4-BE49-F238E27FC236}">
                <a16:creationId xmlns:a16="http://schemas.microsoft.com/office/drawing/2014/main" id="{723544F5-D6B2-481D-990C-539FCD3F63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09" b="6094"/>
          <a:stretch/>
        </p:blipFill>
        <p:spPr bwMode="auto">
          <a:xfrm>
            <a:off x="643465" y="1209039"/>
            <a:ext cx="5452535" cy="5039361"/>
          </a:xfrm>
          <a:prstGeom prst="roundRect">
            <a:avLst>
              <a:gd name="adj" fmla="val 298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76" name="Picture 75">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3B6A96E-A6B2-48D7-BFC5-B5DD90EC3864}"/>
              </a:ext>
            </a:extLst>
          </p:cNvPr>
          <p:cNvSpPr>
            <a:spLocks noGrp="1"/>
          </p:cNvSpPr>
          <p:nvPr>
            <p:ph type="title"/>
          </p:nvPr>
        </p:nvSpPr>
        <p:spPr>
          <a:xfrm>
            <a:off x="6309360" y="640831"/>
            <a:ext cx="5239176" cy="832369"/>
          </a:xfrm>
        </p:spPr>
        <p:txBody>
          <a:bodyPr>
            <a:normAutofit/>
          </a:bodyPr>
          <a:lstStyle/>
          <a:p>
            <a:pPr algn="l"/>
            <a:r>
              <a:rPr lang="en-US" b="1" dirty="0"/>
              <a:t>Euclidean distance</a:t>
            </a:r>
            <a:endParaRPr lang="en-US" dirty="0"/>
          </a:p>
        </p:txBody>
      </p:sp>
      <p:sp>
        <p:nvSpPr>
          <p:cNvPr id="2055" name="Content Placeholder 2054">
            <a:extLst>
              <a:ext uri="{FF2B5EF4-FFF2-40B4-BE49-F238E27FC236}">
                <a16:creationId xmlns:a16="http://schemas.microsoft.com/office/drawing/2014/main" id="{C3C35343-4D95-4C35-8951-DD47CDC02416}"/>
              </a:ext>
            </a:extLst>
          </p:cNvPr>
          <p:cNvSpPr>
            <a:spLocks noGrp="1"/>
          </p:cNvSpPr>
          <p:nvPr>
            <p:ph sz="quarter" idx="13"/>
          </p:nvPr>
        </p:nvSpPr>
        <p:spPr>
          <a:xfrm>
            <a:off x="6309360" y="1473200"/>
            <a:ext cx="5239176" cy="4775201"/>
          </a:xfrm>
        </p:spPr>
        <p:txBody>
          <a:bodyPr>
            <a:normAutofit/>
          </a:bodyPr>
          <a:lstStyle/>
          <a:p>
            <a:r>
              <a:rPr lang="en-US" dirty="0"/>
              <a:t>When data is dense or continuous, this is the best proximity measure.</a:t>
            </a:r>
          </a:p>
          <a:p>
            <a:r>
              <a:rPr lang="en-US" dirty="0"/>
              <a:t>The Euclidean distance between two points is the length of the path connecting them.</a:t>
            </a:r>
          </a:p>
          <a:p>
            <a:r>
              <a:rPr lang="en-US" dirty="0"/>
              <a:t>The Pythagorean theorem gives this distance between two points.</a:t>
            </a:r>
            <a:endParaRPr lang="en-US" sz="1800" dirty="0"/>
          </a:p>
        </p:txBody>
      </p:sp>
    </p:spTree>
    <p:extLst>
      <p:ext uri="{BB962C8B-B14F-4D97-AF65-F5344CB8AC3E}">
        <p14:creationId xmlns:p14="http://schemas.microsoft.com/office/powerpoint/2010/main" val="3948204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61210F8D-F7F2-47FC-91CB-247E361A5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01" name="Picture 2" descr="manhattan">
            <a:extLst>
              <a:ext uri="{FF2B5EF4-FFF2-40B4-BE49-F238E27FC236}">
                <a16:creationId xmlns:a16="http://schemas.microsoft.com/office/drawing/2014/main" id="{726C8665-9C10-4B3A-AFFB-2343BA7CC2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803"/>
          <a:stretch/>
        </p:blipFill>
        <p:spPr bwMode="auto">
          <a:xfrm>
            <a:off x="643463" y="1387347"/>
            <a:ext cx="5452537" cy="4403852"/>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76" name="Picture 75">
            <a:extLst>
              <a:ext uri="{FF2B5EF4-FFF2-40B4-BE49-F238E27FC236}">
                <a16:creationId xmlns:a16="http://schemas.microsoft.com/office/drawing/2014/main" id="{41509D60-00A2-43CB-85EE-55A4E714BF9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79F9830-A23F-494B-9519-30E78D0687AD}"/>
              </a:ext>
            </a:extLst>
          </p:cNvPr>
          <p:cNvSpPr>
            <a:spLocks noGrp="1"/>
          </p:cNvSpPr>
          <p:nvPr>
            <p:ph type="title"/>
          </p:nvPr>
        </p:nvSpPr>
        <p:spPr>
          <a:xfrm>
            <a:off x="6417733" y="618518"/>
            <a:ext cx="4860494" cy="681774"/>
          </a:xfrm>
        </p:spPr>
        <p:txBody>
          <a:bodyPr>
            <a:normAutofit/>
          </a:bodyPr>
          <a:lstStyle/>
          <a:p>
            <a:r>
              <a:rPr lang="en-US" b="1" dirty="0"/>
              <a:t>Manhattan distance</a:t>
            </a:r>
            <a:endParaRPr lang="en-US" dirty="0"/>
          </a:p>
        </p:txBody>
      </p:sp>
      <p:sp>
        <p:nvSpPr>
          <p:cNvPr id="4103" name="Content Placeholder 4102">
            <a:extLst>
              <a:ext uri="{FF2B5EF4-FFF2-40B4-BE49-F238E27FC236}">
                <a16:creationId xmlns:a16="http://schemas.microsoft.com/office/drawing/2014/main" id="{3A2C0AB9-414A-4802-93A3-198B0BA156F9}"/>
              </a:ext>
            </a:extLst>
          </p:cNvPr>
          <p:cNvSpPr>
            <a:spLocks noGrp="1"/>
          </p:cNvSpPr>
          <p:nvPr>
            <p:ph sz="quarter" idx="13"/>
          </p:nvPr>
        </p:nvSpPr>
        <p:spPr>
          <a:xfrm>
            <a:off x="6417399" y="1656079"/>
            <a:ext cx="4860201" cy="4135119"/>
          </a:xfrm>
        </p:spPr>
        <p:txBody>
          <a:bodyPr>
            <a:normAutofit fontScale="85000" lnSpcReduction="10000"/>
          </a:bodyPr>
          <a:lstStyle/>
          <a:p>
            <a:r>
              <a:rPr lang="en-US" dirty="0"/>
              <a:t>Manhattan distance is a metric in which the distance between two points is the sum of the absolute differences of their Cartesian coordinates.</a:t>
            </a:r>
          </a:p>
          <a:p>
            <a:r>
              <a:rPr lang="en-US" dirty="0"/>
              <a:t>In a simple way of saying it is the total sum of the difference between the x-coordinates  and y-coordinates.</a:t>
            </a:r>
          </a:p>
          <a:p>
            <a:r>
              <a:rPr lang="en-US" dirty="0"/>
              <a:t>Manhattan may be appropriate if different dimensions are not comparable.</a:t>
            </a:r>
          </a:p>
          <a:p>
            <a:r>
              <a:rPr lang="en-US" dirty="0"/>
              <a:t>Manhattan distance between two points measured along axes at right angles.</a:t>
            </a:r>
            <a:endParaRPr lang="en-US" sz="1800" dirty="0"/>
          </a:p>
        </p:txBody>
      </p:sp>
    </p:spTree>
    <p:extLst>
      <p:ext uri="{BB962C8B-B14F-4D97-AF65-F5344CB8AC3E}">
        <p14:creationId xmlns:p14="http://schemas.microsoft.com/office/powerpoint/2010/main" val="351630741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otalTime>45</TotalTime>
  <Words>622</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Tw Cen MT</vt:lpstr>
      <vt:lpstr>Droplet</vt:lpstr>
      <vt:lpstr>KNN</vt:lpstr>
      <vt:lpstr>INTRODUCTION </vt:lpstr>
      <vt:lpstr>Application</vt:lpstr>
      <vt:lpstr>APPLICATION</vt:lpstr>
      <vt:lpstr>APPLICATION</vt:lpstr>
      <vt:lpstr>SIMILARITY MEASURES</vt:lpstr>
      <vt:lpstr>Two main consideration about similarity </vt:lpstr>
      <vt:lpstr>Euclidean distance</vt:lpstr>
      <vt:lpstr>Manhattan distance</vt:lpstr>
      <vt:lpstr>Manhattan distance</vt:lpstr>
      <vt:lpstr>Cosine similarity</vt:lpstr>
      <vt:lpstr>Jaccard similarity</vt:lpstr>
      <vt:lpstr>K-nearest neighbor algorithm pseudocode</vt:lpstr>
      <vt:lpstr>Knn Algorithm Pseudocode </vt:lpstr>
      <vt:lpstr>K- Nearest neighbor algorithm example </vt:lpstr>
      <vt:lpstr>K- Nearest neighbor algorithm example </vt:lpstr>
      <vt:lpstr>KNN</vt:lpstr>
      <vt:lpstr>Nearest Neighbor Algorithm</vt:lpstr>
      <vt:lpstr>How to choose the value of K?</vt:lpstr>
      <vt:lpstr>Condensed Nearest Neighbor Data Reduction Rule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KNN</dc:title>
  <dc:creator>Vishwesh, Kumar</dc:creator>
  <cp:lastModifiedBy>Vishwesh, Kumar</cp:lastModifiedBy>
  <cp:revision>3</cp:revision>
  <dcterms:created xsi:type="dcterms:W3CDTF">2019-05-15T11:11:31Z</dcterms:created>
  <dcterms:modified xsi:type="dcterms:W3CDTF">2019-05-15T11:56:48Z</dcterms:modified>
</cp:coreProperties>
</file>