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8" r:id="rId7"/>
    <p:sldId id="269" r:id="rId8"/>
    <p:sldId id="270" r:id="rId9"/>
    <p:sldId id="271" r:id="rId10"/>
    <p:sldId id="272" r:id="rId11"/>
    <p:sldId id="273" r:id="rId12"/>
    <p:sldId id="262" r:id="rId13"/>
    <p:sldId id="263" r:id="rId14"/>
    <p:sldId id="264" r:id="rId15"/>
    <p:sldId id="265" r:id="rId16"/>
    <p:sldId id="266" r:id="rId17"/>
    <p:sldId id="267"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5/18/2019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B849-1997-4DF7-8A3C-E47F94E78FA1}"/>
              </a:ext>
            </a:extLst>
          </p:cNvPr>
          <p:cNvSpPr>
            <a:spLocks noGrp="1"/>
          </p:cNvSpPr>
          <p:nvPr>
            <p:ph type="ctrTitle"/>
          </p:nvPr>
        </p:nvSpPr>
        <p:spPr/>
        <p:txBody>
          <a:bodyPr/>
          <a:lstStyle/>
          <a:p>
            <a:r>
              <a:rPr lang="en-US" dirty="0"/>
              <a:t>Logistic regression</a:t>
            </a:r>
          </a:p>
        </p:txBody>
      </p:sp>
      <p:sp>
        <p:nvSpPr>
          <p:cNvPr id="3" name="Subtitle 2">
            <a:extLst>
              <a:ext uri="{FF2B5EF4-FFF2-40B4-BE49-F238E27FC236}">
                <a16:creationId xmlns:a16="http://schemas.microsoft.com/office/drawing/2014/main" id="{0EE881A4-5373-4633-84BF-2CE007A72F8B}"/>
              </a:ext>
            </a:extLst>
          </p:cNvPr>
          <p:cNvSpPr>
            <a:spLocks noGrp="1"/>
          </p:cNvSpPr>
          <p:nvPr>
            <p:ph type="subTitle" idx="1"/>
          </p:nvPr>
        </p:nvSpPr>
        <p:spPr/>
        <p:txBody>
          <a:bodyPr/>
          <a:lstStyle/>
          <a:p>
            <a:r>
              <a:rPr lang="en-US" dirty="0"/>
              <a:t>classification</a:t>
            </a:r>
          </a:p>
        </p:txBody>
      </p:sp>
    </p:spTree>
    <p:extLst>
      <p:ext uri="{BB962C8B-B14F-4D97-AF65-F5344CB8AC3E}">
        <p14:creationId xmlns:p14="http://schemas.microsoft.com/office/powerpoint/2010/main" val="3703456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C9CF-477B-4949-837D-1FF1BBF3606D}"/>
              </a:ext>
            </a:extLst>
          </p:cNvPr>
          <p:cNvSpPr>
            <a:spLocks noGrp="1"/>
          </p:cNvSpPr>
          <p:nvPr>
            <p:ph type="title"/>
          </p:nvPr>
        </p:nvSpPr>
        <p:spPr/>
        <p:txBody>
          <a:bodyPr/>
          <a:lstStyle/>
          <a:p>
            <a:r>
              <a:rPr lang="en-US" dirty="0"/>
              <a:t>Log odds</a:t>
            </a:r>
          </a:p>
        </p:txBody>
      </p:sp>
      <p:sp>
        <p:nvSpPr>
          <p:cNvPr id="3" name="Content Placeholder 2">
            <a:extLst>
              <a:ext uri="{FF2B5EF4-FFF2-40B4-BE49-F238E27FC236}">
                <a16:creationId xmlns:a16="http://schemas.microsoft.com/office/drawing/2014/main" id="{80AA0C19-D69F-46CC-BD8B-DCDEA9BAA85C}"/>
              </a:ext>
            </a:extLst>
          </p:cNvPr>
          <p:cNvSpPr>
            <a:spLocks noGrp="1"/>
          </p:cNvSpPr>
          <p:nvPr>
            <p:ph sz="quarter" idx="13"/>
          </p:nvPr>
        </p:nvSpPr>
        <p:spPr>
          <a:xfrm>
            <a:off x="913774" y="2367092"/>
            <a:ext cx="10363826" cy="3424107"/>
          </a:xfrm>
        </p:spPr>
        <p:txBody>
          <a:bodyPr>
            <a:normAutofit fontScale="77500" lnSpcReduction="20000"/>
          </a:bodyPr>
          <a:lstStyle/>
          <a:p>
            <a:r>
              <a:rPr lang="en-US" dirty="0"/>
              <a:t>Logistic regression is a linear method, but the predictions are transformed using the logistic function.</a:t>
            </a:r>
          </a:p>
          <a:p>
            <a:r>
              <a:rPr lang="en-US" dirty="0"/>
              <a:t>The impact of this is that we can no longer understand the predictions as a linear combination of the inputs as we can with linear regression, for example, the model can be stated as: </a:t>
            </a:r>
            <a:r>
              <a:rPr lang="pt-BR" dirty="0"/>
              <a:t>p(X) = e^(b0 + b1*X) / (1 + e^(b0 + b1*X))</a:t>
            </a:r>
          </a:p>
          <a:p>
            <a:pPr fontAlgn="base"/>
            <a:r>
              <a:rPr lang="en-US" dirty="0"/>
              <a:t>we can turn around the above equation as follows (remember we can remove the e from one side by adding a natural logarithm (ln) to the other): NEXT point</a:t>
            </a:r>
          </a:p>
          <a:p>
            <a:pPr fontAlgn="base"/>
            <a:r>
              <a:rPr lang="en-US" dirty="0"/>
              <a:t>ln(p(X) / 1 – p(X)) = b0 + b1 * X</a:t>
            </a:r>
          </a:p>
          <a:p>
            <a:pPr fontAlgn="base"/>
            <a:r>
              <a:rPr lang="en-US" dirty="0"/>
              <a:t>This is useful because we can see that the calculation of the output on the right is linear again (just like linear regression), and the input on the left is a log of the probability of the default class.</a:t>
            </a:r>
          </a:p>
          <a:p>
            <a:endParaRPr lang="pt-BR" dirty="0"/>
          </a:p>
          <a:p>
            <a:endParaRPr lang="en-US" dirty="0"/>
          </a:p>
        </p:txBody>
      </p:sp>
    </p:spTree>
    <p:extLst>
      <p:ext uri="{BB962C8B-B14F-4D97-AF65-F5344CB8AC3E}">
        <p14:creationId xmlns:p14="http://schemas.microsoft.com/office/powerpoint/2010/main" val="381895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0F39-0570-46F8-BCC5-565E20DCAABE}"/>
              </a:ext>
            </a:extLst>
          </p:cNvPr>
          <p:cNvSpPr>
            <a:spLocks noGrp="1"/>
          </p:cNvSpPr>
          <p:nvPr>
            <p:ph type="title"/>
          </p:nvPr>
        </p:nvSpPr>
        <p:spPr/>
        <p:txBody>
          <a:bodyPr/>
          <a:lstStyle/>
          <a:p>
            <a:r>
              <a:rPr lang="en-US" dirty="0"/>
              <a:t>Log odds</a:t>
            </a:r>
          </a:p>
        </p:txBody>
      </p:sp>
      <p:sp>
        <p:nvSpPr>
          <p:cNvPr id="3" name="Content Placeholder 2">
            <a:extLst>
              <a:ext uri="{FF2B5EF4-FFF2-40B4-BE49-F238E27FC236}">
                <a16:creationId xmlns:a16="http://schemas.microsoft.com/office/drawing/2014/main" id="{C734ABEC-1490-4537-BF9A-7545DE479654}"/>
              </a:ext>
            </a:extLst>
          </p:cNvPr>
          <p:cNvSpPr>
            <a:spLocks noGrp="1"/>
          </p:cNvSpPr>
          <p:nvPr>
            <p:ph sz="quarter" idx="13"/>
          </p:nvPr>
        </p:nvSpPr>
        <p:spPr/>
        <p:txBody>
          <a:bodyPr>
            <a:normAutofit fontScale="77500" lnSpcReduction="20000"/>
          </a:bodyPr>
          <a:lstStyle/>
          <a:p>
            <a:r>
              <a:rPr lang="en-US" dirty="0"/>
              <a:t>ln(p(X) / 1 – p(X)) = b0 + b1 * X</a:t>
            </a:r>
          </a:p>
          <a:p>
            <a:pPr fontAlgn="base"/>
            <a:r>
              <a:rPr lang="en-US" dirty="0"/>
              <a:t>This ratio on the left is called the odds of the default class.</a:t>
            </a:r>
          </a:p>
          <a:p>
            <a:pPr fontAlgn="base"/>
            <a:r>
              <a:rPr lang="en-US" dirty="0"/>
              <a:t>Odds are calculated as a ratio of the probability of the event divided by the probability of not the event, e.g. 0.8/(1-0.8) which has the odds of 4. So we could instead write: ln(odds) = b0 + b1 * X</a:t>
            </a:r>
          </a:p>
          <a:p>
            <a:pPr fontAlgn="base"/>
            <a:r>
              <a:rPr lang="en-US" dirty="0"/>
              <a:t>Because the odds are log transformed, we call this left hand side the log-odds or the </a:t>
            </a:r>
            <a:r>
              <a:rPr lang="en-US" dirty="0" err="1"/>
              <a:t>probit</a:t>
            </a:r>
            <a:r>
              <a:rPr lang="en-US" dirty="0"/>
              <a:t>.</a:t>
            </a:r>
          </a:p>
          <a:p>
            <a:pPr fontAlgn="base"/>
            <a:r>
              <a:rPr lang="en-US" dirty="0"/>
              <a:t>We can move the exponent back to the right and write it as:</a:t>
            </a:r>
          </a:p>
          <a:p>
            <a:pPr fontAlgn="base"/>
            <a:r>
              <a:rPr lang="en-US" dirty="0"/>
              <a:t>odds = e^(b0 + b1 * X)</a:t>
            </a:r>
          </a:p>
          <a:p>
            <a:pPr fontAlgn="base"/>
            <a:r>
              <a:rPr lang="en-US" dirty="0"/>
              <a:t>All of this helps us understand that indeed the model is still a linear combination of the inputs, but that this linear combination relates to the log-odds of the default class.</a:t>
            </a:r>
          </a:p>
          <a:p>
            <a:pPr fontAlgn="base"/>
            <a:endParaRPr lang="en-US" dirty="0"/>
          </a:p>
          <a:p>
            <a:endParaRPr lang="en-US" dirty="0"/>
          </a:p>
        </p:txBody>
      </p:sp>
    </p:spTree>
    <p:extLst>
      <p:ext uri="{BB962C8B-B14F-4D97-AF65-F5344CB8AC3E}">
        <p14:creationId xmlns:p14="http://schemas.microsoft.com/office/powerpoint/2010/main" val="159913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AF2918A-1C5B-42DB-81F0-39DF7ED15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2">
            <a:extLst>
              <a:ext uri="{FF2B5EF4-FFF2-40B4-BE49-F238E27FC236}">
                <a16:creationId xmlns:a16="http://schemas.microsoft.com/office/drawing/2014/main" id="{25F6D9BC-491D-426B-8C90-6B090419E1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cdn-images-1.medium.com/max/900/1*3o9_XoQP4TaceYPRZVHlxg.png">
            <a:extLst>
              <a:ext uri="{FF2B5EF4-FFF2-40B4-BE49-F238E27FC236}">
                <a16:creationId xmlns:a16="http://schemas.microsoft.com/office/drawing/2014/main" id="{43E0CA21-D125-4736-8C2E-1989FD6F54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21445" y="656842"/>
            <a:ext cx="3427091" cy="2655995"/>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3074" name="Picture 2" descr="https://cdn-images-1.medium.com/max/900/1*6EIZU5RiHx_Um_p-Zuh4Sw.png">
            <a:extLst>
              <a:ext uri="{FF2B5EF4-FFF2-40B4-BE49-F238E27FC236}">
                <a16:creationId xmlns:a16="http://schemas.microsoft.com/office/drawing/2014/main" id="{F80FC7A3-E85C-4D56-9600-C4088D7C834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21445" y="3644042"/>
            <a:ext cx="3427091" cy="2476072"/>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id="{B7F1914C-EC2D-465E-A932-04CD9F4E29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F3B802D-3C98-46B4-9B39-98A5167098D9}"/>
              </a:ext>
            </a:extLst>
          </p:cNvPr>
          <p:cNvSpPr>
            <a:spLocks noGrp="1"/>
          </p:cNvSpPr>
          <p:nvPr>
            <p:ph type="title"/>
          </p:nvPr>
        </p:nvSpPr>
        <p:spPr>
          <a:xfrm>
            <a:off x="913776" y="640831"/>
            <a:ext cx="6564205" cy="1573863"/>
          </a:xfrm>
        </p:spPr>
        <p:txBody>
          <a:bodyPr>
            <a:normAutofit/>
          </a:bodyPr>
          <a:lstStyle/>
          <a:p>
            <a:r>
              <a:rPr lang="en-US" b="1" dirty="0"/>
              <a:t>Cost Function</a:t>
            </a:r>
            <a:br>
              <a:rPr lang="en-US" b="1" dirty="0"/>
            </a:br>
            <a:endParaRPr lang="en-US" dirty="0"/>
          </a:p>
        </p:txBody>
      </p:sp>
      <p:sp>
        <p:nvSpPr>
          <p:cNvPr id="3" name="Content Placeholder 2">
            <a:extLst>
              <a:ext uri="{FF2B5EF4-FFF2-40B4-BE49-F238E27FC236}">
                <a16:creationId xmlns:a16="http://schemas.microsoft.com/office/drawing/2014/main" id="{F0711F21-09A0-4C4C-BE5A-CFCBE57B7ED7}"/>
              </a:ext>
            </a:extLst>
          </p:cNvPr>
          <p:cNvSpPr>
            <a:spLocks noGrp="1"/>
          </p:cNvSpPr>
          <p:nvPr>
            <p:ph sz="quarter" idx="13"/>
          </p:nvPr>
        </p:nvSpPr>
        <p:spPr>
          <a:xfrm>
            <a:off x="913774" y="2367092"/>
            <a:ext cx="6564207" cy="3881309"/>
          </a:xfrm>
        </p:spPr>
        <p:txBody>
          <a:bodyPr>
            <a:normAutofit/>
          </a:bodyPr>
          <a:lstStyle/>
          <a:p>
            <a:r>
              <a:rPr lang="en-US" dirty="0"/>
              <a:t>Linear regression uses</a:t>
            </a:r>
            <a:r>
              <a:rPr lang="en-US" b="1" dirty="0"/>
              <a:t> Least Squared Error </a:t>
            </a:r>
            <a:r>
              <a:rPr lang="en-US" dirty="0"/>
              <a:t>as loss function that gives a convex graph and then we can complete the optimization by finding its vertex as global minimum.</a:t>
            </a:r>
          </a:p>
          <a:p>
            <a:r>
              <a:rPr lang="en-US" dirty="0"/>
              <a:t>However, it’s not an option for logistic regression anymore. Since the hypothesis is changed, Least Squared Error will result in a non-convex graph with local minimums by calculating with sigmoid function applied on raw model output.</a:t>
            </a:r>
          </a:p>
        </p:txBody>
      </p:sp>
    </p:spTree>
    <p:extLst>
      <p:ext uri="{BB962C8B-B14F-4D97-AF65-F5344CB8AC3E}">
        <p14:creationId xmlns:p14="http://schemas.microsoft.com/office/powerpoint/2010/main" val="330791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D2CA358-2EA6-49C2-AAEF-0C79C1F76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
            <a:extLst>
              <a:ext uri="{FF2B5EF4-FFF2-40B4-BE49-F238E27FC236}">
                <a16:creationId xmlns:a16="http://schemas.microsoft.com/office/drawing/2014/main" id="{AAD74829-8970-4A28-B5F6-387E0E313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s://cdn-images-1.medium.com/max/1200/1*_NeTem-yeZ8Pr9cVUoi_HA.png">
            <a:extLst>
              <a:ext uri="{FF2B5EF4-FFF2-40B4-BE49-F238E27FC236}">
                <a16:creationId xmlns:a16="http://schemas.microsoft.com/office/drawing/2014/main" id="{A68D89D7-7C7C-433A-866F-178784EFA9F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0713" y="3115733"/>
            <a:ext cx="4208343" cy="2672744"/>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5" name="Picture 8" descr="https://cdn-images-1.medium.com/max/1800/1*PT9WfxoXFuE-2yiYrEu9Zg.png">
            <a:extLst>
              <a:ext uri="{FF2B5EF4-FFF2-40B4-BE49-F238E27FC236}">
                <a16:creationId xmlns:a16="http://schemas.microsoft.com/office/drawing/2014/main" id="{99DE6362-FDA1-475A-B10A-8E98E8C1CB1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0713" y="1156804"/>
            <a:ext cx="4208343" cy="1124157"/>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D976ACB9-C2D4-45C2-924A-2CF7CFF511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B12BC31-0718-461D-90FD-1730D57BB90E}"/>
              </a:ext>
            </a:extLst>
          </p:cNvPr>
          <p:cNvSpPr>
            <a:spLocks noGrp="1"/>
          </p:cNvSpPr>
          <p:nvPr>
            <p:ph type="title"/>
          </p:nvPr>
        </p:nvSpPr>
        <p:spPr>
          <a:xfrm>
            <a:off x="5282520" y="618517"/>
            <a:ext cx="5855416" cy="905483"/>
          </a:xfrm>
        </p:spPr>
        <p:txBody>
          <a:bodyPr>
            <a:normAutofit fontScale="90000"/>
          </a:bodyPr>
          <a:lstStyle/>
          <a:p>
            <a:r>
              <a:rPr lang="en-US" b="1" dirty="0"/>
              <a:t>Cost Function</a:t>
            </a:r>
            <a:br>
              <a:rPr lang="en-US" b="1" dirty="0"/>
            </a:br>
            <a:endParaRPr lang="en-US" dirty="0"/>
          </a:p>
        </p:txBody>
      </p:sp>
      <p:sp>
        <p:nvSpPr>
          <p:cNvPr id="29" name="Content Placeholder 16">
            <a:extLst>
              <a:ext uri="{FF2B5EF4-FFF2-40B4-BE49-F238E27FC236}">
                <a16:creationId xmlns:a16="http://schemas.microsoft.com/office/drawing/2014/main" id="{25DD1BBA-5192-4609-B562-0147A0D08DC4}"/>
              </a:ext>
            </a:extLst>
          </p:cNvPr>
          <p:cNvSpPr>
            <a:spLocks noGrp="1"/>
          </p:cNvSpPr>
          <p:nvPr>
            <p:ph sz="quarter" idx="13"/>
          </p:nvPr>
        </p:nvSpPr>
        <p:spPr>
          <a:xfrm>
            <a:off x="5282520" y="1363133"/>
            <a:ext cx="5855415" cy="4851403"/>
          </a:xfrm>
        </p:spPr>
        <p:txBody>
          <a:bodyPr>
            <a:normAutofit fontScale="92500" lnSpcReduction="20000"/>
          </a:bodyPr>
          <a:lstStyle/>
          <a:p>
            <a:r>
              <a:rPr lang="en-US" dirty="0"/>
              <a:t>Intuitively, we want to assign more punishment when predicting 1 while the actual is 0 and when predict 0 while the actual is 1.</a:t>
            </a:r>
          </a:p>
          <a:p>
            <a:r>
              <a:rPr lang="en-US" dirty="0"/>
              <a:t>The loss function of logistic regression is doing this exactly which is called </a:t>
            </a:r>
            <a:r>
              <a:rPr lang="en-US" b="1" dirty="0"/>
              <a:t>Logistic Loss</a:t>
            </a:r>
            <a:r>
              <a:rPr lang="en-US" dirty="0"/>
              <a:t>.</a:t>
            </a:r>
          </a:p>
          <a:p>
            <a:r>
              <a:rPr lang="en-US" dirty="0"/>
              <a:t>If y = 1, looking at the plot on left, when prediction = 1, the cost = 0, when prediction = 0, the learning algorithm is punished by a very large cost.</a:t>
            </a:r>
          </a:p>
          <a:p>
            <a:r>
              <a:rPr lang="en-US" dirty="0"/>
              <a:t>Similarly, if y = 0, the plot on right shows, predicting 0 has no punishment but predicting 1 has a large value of cost.</a:t>
            </a:r>
          </a:p>
        </p:txBody>
      </p:sp>
    </p:spTree>
    <p:extLst>
      <p:ext uri="{BB962C8B-B14F-4D97-AF65-F5344CB8AC3E}">
        <p14:creationId xmlns:p14="http://schemas.microsoft.com/office/powerpoint/2010/main" val="1015310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D2CA358-2EA6-49C2-AAEF-0C79C1F76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2">
            <a:extLst>
              <a:ext uri="{FF2B5EF4-FFF2-40B4-BE49-F238E27FC236}">
                <a16:creationId xmlns:a16="http://schemas.microsoft.com/office/drawing/2014/main" id="{AAD74829-8970-4A28-B5F6-387E0E313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cdn-images-1.medium.com/max/1800/1*5l-4fhD-fNiw7A9wuA4e8w.png">
            <a:extLst>
              <a:ext uri="{FF2B5EF4-FFF2-40B4-BE49-F238E27FC236}">
                <a16:creationId xmlns:a16="http://schemas.microsoft.com/office/drawing/2014/main" id="{FA13F525-F4B2-449D-B8FC-D2AA3B1174A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4" y="3183468"/>
            <a:ext cx="3995592" cy="2235418"/>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5122" name="Picture 2" descr="https://cdn-images-1.medium.com/max/1200/1*CQpbokNStSnBDA9MdJWU_A.png">
            <a:extLst>
              <a:ext uri="{FF2B5EF4-FFF2-40B4-BE49-F238E27FC236}">
                <a16:creationId xmlns:a16="http://schemas.microsoft.com/office/drawing/2014/main" id="{B86B7D66-4A4E-4CDC-BE25-E17B75576E4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3464" y="1718411"/>
            <a:ext cx="3995592" cy="1162572"/>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id="{D976ACB9-C2D4-45C2-924A-2CF7CFF511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6D66E69-757B-4B7B-912B-671280D0B48E}"/>
              </a:ext>
            </a:extLst>
          </p:cNvPr>
          <p:cNvSpPr>
            <a:spLocks noGrp="1"/>
          </p:cNvSpPr>
          <p:nvPr>
            <p:ph type="title"/>
          </p:nvPr>
        </p:nvSpPr>
        <p:spPr>
          <a:xfrm>
            <a:off x="5282520" y="618517"/>
            <a:ext cx="5855416" cy="1596177"/>
          </a:xfrm>
        </p:spPr>
        <p:txBody>
          <a:bodyPr>
            <a:normAutofit/>
          </a:bodyPr>
          <a:lstStyle/>
          <a:p>
            <a:r>
              <a:rPr lang="en-US" dirty="0"/>
              <a:t>cost function</a:t>
            </a:r>
          </a:p>
        </p:txBody>
      </p:sp>
      <p:sp>
        <p:nvSpPr>
          <p:cNvPr id="3" name="Content Placeholder 2">
            <a:extLst>
              <a:ext uri="{FF2B5EF4-FFF2-40B4-BE49-F238E27FC236}">
                <a16:creationId xmlns:a16="http://schemas.microsoft.com/office/drawing/2014/main" id="{87D9AEF1-EFE3-49CD-B32A-F4D3BB4682E9}"/>
              </a:ext>
            </a:extLst>
          </p:cNvPr>
          <p:cNvSpPr>
            <a:spLocks noGrp="1"/>
          </p:cNvSpPr>
          <p:nvPr>
            <p:ph sz="quarter" idx="13"/>
          </p:nvPr>
        </p:nvSpPr>
        <p:spPr>
          <a:xfrm>
            <a:off x="5282520" y="2367092"/>
            <a:ext cx="5855415" cy="3847444"/>
          </a:xfrm>
        </p:spPr>
        <p:txBody>
          <a:bodyPr>
            <a:normAutofit/>
          </a:bodyPr>
          <a:lstStyle/>
          <a:p>
            <a:r>
              <a:rPr lang="en-US" dirty="0"/>
              <a:t>Another advantage of this loss function is that although we are looking at it by y = 1 and y = 0 separately, it can be written as one single formula which brings convenience for calculation: top 1</a:t>
            </a:r>
            <a:r>
              <a:rPr lang="en-US" baseline="30000" dirty="0"/>
              <a:t>st</a:t>
            </a:r>
            <a:r>
              <a:rPr lang="en-US" dirty="0"/>
              <a:t> Picture</a:t>
            </a:r>
          </a:p>
          <a:p>
            <a:r>
              <a:rPr lang="en-US" dirty="0"/>
              <a:t>So the cost function of the model is the summation from all training data samples: 2</a:t>
            </a:r>
            <a:r>
              <a:rPr lang="en-US" baseline="30000" dirty="0"/>
              <a:t>nd</a:t>
            </a:r>
            <a:r>
              <a:rPr lang="en-US" dirty="0"/>
              <a:t> picture</a:t>
            </a:r>
          </a:p>
        </p:txBody>
      </p:sp>
    </p:spTree>
    <p:extLst>
      <p:ext uri="{BB962C8B-B14F-4D97-AF65-F5344CB8AC3E}">
        <p14:creationId xmlns:p14="http://schemas.microsoft.com/office/powerpoint/2010/main" val="2836125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4CD65-678F-470C-B2EE-F2E0083CCF4F}"/>
              </a:ext>
            </a:extLst>
          </p:cNvPr>
          <p:cNvSpPr>
            <a:spLocks noGrp="1"/>
          </p:cNvSpPr>
          <p:nvPr>
            <p:ph type="title"/>
          </p:nvPr>
        </p:nvSpPr>
        <p:spPr/>
        <p:txBody>
          <a:bodyPr/>
          <a:lstStyle/>
          <a:p>
            <a:r>
              <a:rPr lang="en-US" b="1" dirty="0"/>
              <a:t>Optimization</a:t>
            </a:r>
            <a:br>
              <a:rPr lang="en-US" b="1" dirty="0"/>
            </a:br>
            <a:endParaRPr lang="en-US" dirty="0"/>
          </a:p>
        </p:txBody>
      </p:sp>
      <p:sp>
        <p:nvSpPr>
          <p:cNvPr id="3" name="Content Placeholder 2">
            <a:extLst>
              <a:ext uri="{FF2B5EF4-FFF2-40B4-BE49-F238E27FC236}">
                <a16:creationId xmlns:a16="http://schemas.microsoft.com/office/drawing/2014/main" id="{638580C8-CA5D-408E-93D9-E68C9A62C223}"/>
              </a:ext>
            </a:extLst>
          </p:cNvPr>
          <p:cNvSpPr>
            <a:spLocks noGrp="1"/>
          </p:cNvSpPr>
          <p:nvPr>
            <p:ph sz="quarter" idx="13"/>
          </p:nvPr>
        </p:nvSpPr>
        <p:spPr/>
        <p:txBody>
          <a:bodyPr/>
          <a:lstStyle/>
          <a:p>
            <a:r>
              <a:rPr lang="en-US" dirty="0"/>
              <a:t>With the right learning algorithm, we can start to fit by minimizing J(θ) as a function of θ to find optimal parameters.</a:t>
            </a:r>
          </a:p>
          <a:p>
            <a:r>
              <a:rPr lang="en-US" dirty="0"/>
              <a:t>We can still apply </a:t>
            </a:r>
            <a:r>
              <a:rPr lang="en-US" b="1" dirty="0"/>
              <a:t>Gradient Descent </a:t>
            </a:r>
            <a:r>
              <a:rPr lang="en-US" dirty="0"/>
              <a:t>as the optimization algorithm.</a:t>
            </a:r>
          </a:p>
          <a:p>
            <a:r>
              <a:rPr lang="en-US" dirty="0"/>
              <a:t>It takes partial derivative of J with respect to θ (the slope of J), and updates θ via each iteration with a selected learning rate α until the Gradient Descent has converged.</a:t>
            </a:r>
          </a:p>
        </p:txBody>
      </p:sp>
    </p:spTree>
    <p:extLst>
      <p:ext uri="{BB962C8B-B14F-4D97-AF65-F5344CB8AC3E}">
        <p14:creationId xmlns:p14="http://schemas.microsoft.com/office/powerpoint/2010/main" val="1470288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https://cdn-images-1.medium.com/max/1200/1*HwgNPVfKtwM6jC5hgrgO5Q.png">
            <a:extLst>
              <a:ext uri="{FF2B5EF4-FFF2-40B4-BE49-F238E27FC236}">
                <a16:creationId xmlns:a16="http://schemas.microsoft.com/office/drawing/2014/main" id="{5BEFBFE3-A3CF-4142-97F1-BCF372F6FB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3267" y="2063020"/>
            <a:ext cx="4707465" cy="3685847"/>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D35E815-6103-48FB-84BC-CCAB4FF30949}"/>
              </a:ext>
            </a:extLst>
          </p:cNvPr>
          <p:cNvSpPr>
            <a:spLocks noGrp="1"/>
          </p:cNvSpPr>
          <p:nvPr>
            <p:ph type="title"/>
          </p:nvPr>
        </p:nvSpPr>
        <p:spPr>
          <a:xfrm>
            <a:off x="5282520" y="618517"/>
            <a:ext cx="5855416" cy="1596177"/>
          </a:xfrm>
        </p:spPr>
        <p:txBody>
          <a:bodyPr>
            <a:normAutofit/>
          </a:bodyPr>
          <a:lstStyle/>
          <a:p>
            <a:r>
              <a:rPr lang="en-US" b="1" dirty="0"/>
              <a:t>Newton’s Method</a:t>
            </a:r>
            <a:endParaRPr lang="en-US" dirty="0"/>
          </a:p>
        </p:txBody>
      </p:sp>
      <p:sp>
        <p:nvSpPr>
          <p:cNvPr id="3" name="Content Placeholder 2">
            <a:extLst>
              <a:ext uri="{FF2B5EF4-FFF2-40B4-BE49-F238E27FC236}">
                <a16:creationId xmlns:a16="http://schemas.microsoft.com/office/drawing/2014/main" id="{8DBB3629-0C8C-4DDB-84E3-BBA608E6B50F}"/>
              </a:ext>
            </a:extLst>
          </p:cNvPr>
          <p:cNvSpPr>
            <a:spLocks noGrp="1"/>
          </p:cNvSpPr>
          <p:nvPr>
            <p:ph sz="quarter" idx="13"/>
          </p:nvPr>
        </p:nvSpPr>
        <p:spPr>
          <a:xfrm>
            <a:off x="5282520" y="2367092"/>
            <a:ext cx="5855415" cy="3847444"/>
          </a:xfrm>
        </p:spPr>
        <p:txBody>
          <a:bodyPr>
            <a:normAutofit fontScale="85000" lnSpcReduction="20000"/>
          </a:bodyPr>
          <a:lstStyle/>
          <a:p>
            <a:r>
              <a:rPr lang="en-US" dirty="0"/>
              <a:t>another popular optimization algorithm, </a:t>
            </a:r>
            <a:r>
              <a:rPr lang="en-US" b="1" dirty="0"/>
              <a:t>Newton’s Method</a:t>
            </a:r>
            <a:r>
              <a:rPr lang="en-US" dirty="0"/>
              <a:t>, that applies different approach to reach the global minimum of cost function.</a:t>
            </a:r>
          </a:p>
          <a:p>
            <a:r>
              <a:rPr lang="en-US" dirty="0"/>
              <a:t>Similar to Gradient Descent, we firstly take the partial derivative of J(θ) that is the slope of J(θ), and note it as f(θ).</a:t>
            </a:r>
          </a:p>
          <a:p>
            <a:r>
              <a:rPr lang="en-US" dirty="0"/>
              <a:t>Instead of decreasing θ by a certain chosen learning rate α multiplied with f(θ) , Newton’s Method gets an updated θ at the point of intersection of the tangent line of f(θ) at previous θ and x axis.</a:t>
            </a:r>
          </a:p>
          <a:p>
            <a:r>
              <a:rPr lang="en-US" dirty="0"/>
              <a:t>After amount of iterations, Newton’s Method will converge at f(θ) = 0.</a:t>
            </a:r>
          </a:p>
        </p:txBody>
      </p:sp>
    </p:spTree>
    <p:extLst>
      <p:ext uri="{BB962C8B-B14F-4D97-AF65-F5344CB8AC3E}">
        <p14:creationId xmlns:p14="http://schemas.microsoft.com/office/powerpoint/2010/main" val="2560090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5D2CA358-2EA6-49C2-AAEF-0C79C1F76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2">
            <a:extLst>
              <a:ext uri="{FF2B5EF4-FFF2-40B4-BE49-F238E27FC236}">
                <a16:creationId xmlns:a16="http://schemas.microsoft.com/office/drawing/2014/main" id="{AAD74829-8970-4A28-B5F6-387E0E313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s://cdn-images-1.medium.com/max/1200/1*HwgNPVfKtwM6jC5hgrgO5Q.png">
            <a:extLst>
              <a:ext uri="{FF2B5EF4-FFF2-40B4-BE49-F238E27FC236}">
                <a16:creationId xmlns:a16="http://schemas.microsoft.com/office/drawing/2014/main" id="{2B577BCA-D219-412E-BDF7-7FB99A6376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1599" y="855133"/>
            <a:ext cx="6333067" cy="5367865"/>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81" name="Picture 80">
            <a:extLst>
              <a:ext uri="{FF2B5EF4-FFF2-40B4-BE49-F238E27FC236}">
                <a16:creationId xmlns:a16="http://schemas.microsoft.com/office/drawing/2014/main" id="{D976ACB9-C2D4-45C2-924A-2CF7CFF511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109C0C2-1CEE-4DDE-8D8B-6E65753874A4}"/>
              </a:ext>
            </a:extLst>
          </p:cNvPr>
          <p:cNvSpPr>
            <a:spLocks noGrp="1"/>
          </p:cNvSpPr>
          <p:nvPr>
            <p:ph type="title"/>
          </p:nvPr>
        </p:nvSpPr>
        <p:spPr>
          <a:xfrm>
            <a:off x="6824132" y="618517"/>
            <a:ext cx="4313803" cy="1596177"/>
          </a:xfrm>
        </p:spPr>
        <p:txBody>
          <a:bodyPr>
            <a:normAutofit/>
          </a:bodyPr>
          <a:lstStyle/>
          <a:p>
            <a:r>
              <a:rPr lang="en-US" b="1" dirty="0"/>
              <a:t>Newton’s Method</a:t>
            </a:r>
            <a:endParaRPr lang="en-US" dirty="0"/>
          </a:p>
        </p:txBody>
      </p:sp>
      <p:sp>
        <p:nvSpPr>
          <p:cNvPr id="3" name="Content Placeholder 2">
            <a:extLst>
              <a:ext uri="{FF2B5EF4-FFF2-40B4-BE49-F238E27FC236}">
                <a16:creationId xmlns:a16="http://schemas.microsoft.com/office/drawing/2014/main" id="{0229341E-1EC6-45ED-B66F-073AED37F423}"/>
              </a:ext>
            </a:extLst>
          </p:cNvPr>
          <p:cNvSpPr>
            <a:spLocks noGrp="1"/>
          </p:cNvSpPr>
          <p:nvPr>
            <p:ph sz="quarter" idx="13"/>
          </p:nvPr>
        </p:nvSpPr>
        <p:spPr>
          <a:xfrm>
            <a:off x="6824133" y="2367092"/>
            <a:ext cx="4313802" cy="3847444"/>
          </a:xfrm>
        </p:spPr>
        <p:txBody>
          <a:bodyPr>
            <a:normAutofit fontScale="92500"/>
          </a:bodyPr>
          <a:lstStyle/>
          <a:p>
            <a:r>
              <a:rPr lang="en-US" dirty="0"/>
              <a:t>See the simplified plot, Starting from the right, the yellow dotted line is the tangent of f(θ) at the θ0.</a:t>
            </a:r>
          </a:p>
          <a:p>
            <a:r>
              <a:rPr lang="en-US" dirty="0"/>
              <a:t>It determines the position of θ1, and the distance from the θ0 to θ1 is Δ.</a:t>
            </a:r>
          </a:p>
          <a:p>
            <a:r>
              <a:rPr lang="en-US" dirty="0"/>
              <a:t>This process repeats until finding the optimal θ that subjects to f(θ) = 0, which is θ3 in this plot.</a:t>
            </a:r>
          </a:p>
        </p:txBody>
      </p:sp>
    </p:spTree>
    <p:extLst>
      <p:ext uri="{BB962C8B-B14F-4D97-AF65-F5344CB8AC3E}">
        <p14:creationId xmlns:p14="http://schemas.microsoft.com/office/powerpoint/2010/main" val="2831003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23C8-3B42-4161-8F99-4FC167FAF417}"/>
              </a:ext>
            </a:extLst>
          </p:cNvPr>
          <p:cNvSpPr>
            <a:spLocks noGrp="1"/>
          </p:cNvSpPr>
          <p:nvPr>
            <p:ph type="title"/>
          </p:nvPr>
        </p:nvSpPr>
        <p:spPr/>
        <p:txBody>
          <a:bodyPr/>
          <a:lstStyle/>
          <a:p>
            <a:r>
              <a:rPr lang="en-US" b="1" dirty="0"/>
              <a:t>Maximum likelihood estimation</a:t>
            </a:r>
            <a:endParaRPr lang="en-US" dirty="0"/>
          </a:p>
        </p:txBody>
      </p:sp>
      <p:sp>
        <p:nvSpPr>
          <p:cNvPr id="3" name="Content Placeholder 2">
            <a:extLst>
              <a:ext uri="{FF2B5EF4-FFF2-40B4-BE49-F238E27FC236}">
                <a16:creationId xmlns:a16="http://schemas.microsoft.com/office/drawing/2014/main" id="{FA2896FB-ACFE-4220-9B46-C4A07C34D6DA}"/>
              </a:ext>
            </a:extLst>
          </p:cNvPr>
          <p:cNvSpPr>
            <a:spLocks noGrp="1"/>
          </p:cNvSpPr>
          <p:nvPr>
            <p:ph sz="quarter" idx="13"/>
          </p:nvPr>
        </p:nvSpPr>
        <p:spPr/>
        <p:txBody>
          <a:bodyPr>
            <a:normAutofit fontScale="92500" lnSpcReduction="20000"/>
          </a:bodyPr>
          <a:lstStyle/>
          <a:p>
            <a:r>
              <a:rPr lang="en-US" dirty="0"/>
              <a:t>Maximum-likelihood estimation is a common learning algorithm used by a variety of machine learning algorithms, although it does make assumptions about the distribution of your data.</a:t>
            </a:r>
          </a:p>
          <a:p>
            <a:r>
              <a:rPr lang="en-US" dirty="0"/>
              <a:t>the best coefficients would result in a model that would predict a value very close to 1 (e.g. male) for the default class and a value very close to 0 (e.g. female) for the other class.</a:t>
            </a:r>
          </a:p>
          <a:p>
            <a:r>
              <a:rPr lang="en-US" dirty="0"/>
              <a:t>The intuition for maximum-likelihood for logistic regression is that a search procedure seeks values for the coefficients (Beta values) that minimize the error in the probabilities predicted by the model to those in the data (e.g. probability of 1 if the data is the primary class).</a:t>
            </a:r>
          </a:p>
        </p:txBody>
      </p:sp>
    </p:spTree>
    <p:extLst>
      <p:ext uri="{BB962C8B-B14F-4D97-AF65-F5344CB8AC3E}">
        <p14:creationId xmlns:p14="http://schemas.microsoft.com/office/powerpoint/2010/main" val="237909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A77B5-C57E-4410-BE71-1546436F41E8}"/>
              </a:ext>
            </a:extLst>
          </p:cNvPr>
          <p:cNvSpPr>
            <a:spLocks noGrp="1"/>
          </p:cNvSpPr>
          <p:nvPr>
            <p:ph type="title"/>
          </p:nvPr>
        </p:nvSpPr>
        <p:spPr>
          <a:xfrm>
            <a:off x="913775" y="618518"/>
            <a:ext cx="10364451" cy="355150"/>
          </a:xfrm>
        </p:spPr>
        <p:txBody>
          <a:bodyPr>
            <a:normAutofit fontScale="90000"/>
          </a:bodyPr>
          <a:lstStyle/>
          <a:p>
            <a:r>
              <a:rPr lang="en-US" b="1" dirty="0"/>
              <a:t>Prepare Data for Logistic Regression</a:t>
            </a:r>
            <a:br>
              <a:rPr lang="en-US" b="1" dirty="0"/>
            </a:br>
            <a:endParaRPr lang="en-US" dirty="0"/>
          </a:p>
        </p:txBody>
      </p:sp>
      <p:sp>
        <p:nvSpPr>
          <p:cNvPr id="3" name="Content Placeholder 2">
            <a:extLst>
              <a:ext uri="{FF2B5EF4-FFF2-40B4-BE49-F238E27FC236}">
                <a16:creationId xmlns:a16="http://schemas.microsoft.com/office/drawing/2014/main" id="{4FD83A2E-852A-4251-A130-B5AB1AA6E9F2}"/>
              </a:ext>
            </a:extLst>
          </p:cNvPr>
          <p:cNvSpPr>
            <a:spLocks noGrp="1"/>
          </p:cNvSpPr>
          <p:nvPr>
            <p:ph sz="quarter" idx="13"/>
          </p:nvPr>
        </p:nvSpPr>
        <p:spPr>
          <a:xfrm>
            <a:off x="913774" y="1464734"/>
            <a:ext cx="10363826" cy="5012266"/>
          </a:xfrm>
        </p:spPr>
        <p:txBody>
          <a:bodyPr>
            <a:normAutofit fontScale="77500" lnSpcReduction="20000"/>
          </a:bodyPr>
          <a:lstStyle/>
          <a:p>
            <a:r>
              <a:rPr lang="en-US" dirty="0"/>
              <a:t>The assumptions made by logistic regression about the distribution and relationships in your data are much the same as the assumptions made in linear regression.</a:t>
            </a:r>
          </a:p>
          <a:p>
            <a:r>
              <a:rPr lang="en-US" b="1" dirty="0"/>
              <a:t>Binary Output Variable</a:t>
            </a:r>
            <a:r>
              <a:rPr lang="en-US" dirty="0"/>
              <a:t>: This might be obvious as we have already mentioned it, but logistic regression is intended for binary (two-class) classification problems. It will predict the probability of an instance belonging to the default class, which can be snapped into a 0 or 1 classification.</a:t>
            </a:r>
          </a:p>
          <a:p>
            <a:r>
              <a:rPr lang="en-US" b="1" dirty="0"/>
              <a:t>Remove Noise</a:t>
            </a:r>
            <a:r>
              <a:rPr lang="en-US" dirty="0"/>
              <a:t>: Logistic regression assumes no error in the output variable (y), consider removing outliers and possibly misclassified instances from your training data.</a:t>
            </a:r>
          </a:p>
          <a:p>
            <a:r>
              <a:rPr lang="en-US" b="1" dirty="0"/>
              <a:t>Remove Correlated Inputs</a:t>
            </a:r>
            <a:r>
              <a:rPr lang="en-US" dirty="0"/>
              <a:t>: Like linear regression, the model can overfit if you have multiple highly-correlated inputs. Consider calculating the pairwise correlations between all inputs and removing highly correlated inputs.</a:t>
            </a:r>
          </a:p>
          <a:p>
            <a:r>
              <a:rPr lang="en-US" dirty="0"/>
              <a:t>It does assume a linear relationship between the input variables with the output. Data transforms of your input variables that better expose this linear relationship can result in a more accurate model.</a:t>
            </a:r>
          </a:p>
          <a:p>
            <a:r>
              <a:rPr lang="en-US" b="1" dirty="0"/>
              <a:t>Fail to Converge</a:t>
            </a:r>
            <a:r>
              <a:rPr lang="en-US" dirty="0"/>
              <a:t>: It is possible for the expected likelihood estimation process that learns the coefficients to fail to converge. This can happen if there are many highly correlated inputs in your data or the data is very sparse (e.g. lots of zeros in your input data)</a:t>
            </a:r>
          </a:p>
        </p:txBody>
      </p:sp>
    </p:spTree>
    <p:extLst>
      <p:ext uri="{BB962C8B-B14F-4D97-AF65-F5344CB8AC3E}">
        <p14:creationId xmlns:p14="http://schemas.microsoft.com/office/powerpoint/2010/main" val="111216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9C5D-F089-490F-87F0-4DE792F9D28E}"/>
              </a:ext>
            </a:extLst>
          </p:cNvPr>
          <p:cNvSpPr>
            <a:spLocks noGrp="1"/>
          </p:cNvSpPr>
          <p:nvPr>
            <p:ph type="title"/>
          </p:nvPr>
        </p:nvSpPr>
        <p:spPr/>
        <p:txBody>
          <a:bodyPr/>
          <a:lstStyle/>
          <a:p>
            <a:r>
              <a:rPr lang="en-US" b="1" dirty="0"/>
              <a:t>Logistic Regression</a:t>
            </a:r>
            <a:r>
              <a:rPr lang="en-US" dirty="0"/>
              <a:t> </a:t>
            </a:r>
          </a:p>
        </p:txBody>
      </p:sp>
      <p:sp>
        <p:nvSpPr>
          <p:cNvPr id="3" name="Content Placeholder 2">
            <a:extLst>
              <a:ext uri="{FF2B5EF4-FFF2-40B4-BE49-F238E27FC236}">
                <a16:creationId xmlns:a16="http://schemas.microsoft.com/office/drawing/2014/main" id="{C2F093C8-665E-42B8-8468-562F3B01E452}"/>
              </a:ext>
            </a:extLst>
          </p:cNvPr>
          <p:cNvSpPr>
            <a:spLocks noGrp="1"/>
          </p:cNvSpPr>
          <p:nvPr>
            <p:ph sz="quarter" idx="13"/>
          </p:nvPr>
        </p:nvSpPr>
        <p:spPr/>
        <p:txBody>
          <a:bodyPr/>
          <a:lstStyle/>
          <a:p>
            <a:r>
              <a:rPr lang="en-US" b="1" dirty="0"/>
              <a:t>Logistic Regression</a:t>
            </a:r>
            <a:r>
              <a:rPr lang="en-US" dirty="0"/>
              <a:t> is a Machine Learning classification algorithm that is used to predict the probability of a categorical dependent variable.</a:t>
            </a:r>
          </a:p>
          <a:p>
            <a:r>
              <a:rPr lang="en-US" dirty="0"/>
              <a:t>In logistic regression, the dependent variable is a binary variable that contains data coded as 1 (yes, success, etc.) or 0 (no, failure, etc.). </a:t>
            </a:r>
          </a:p>
          <a:p>
            <a:r>
              <a:rPr lang="en-US" dirty="0"/>
              <a:t>In other words, the logistic regression model predicts P(Y=1) as a function of X.</a:t>
            </a:r>
          </a:p>
        </p:txBody>
      </p:sp>
    </p:spTree>
    <p:extLst>
      <p:ext uri="{BB962C8B-B14F-4D97-AF65-F5344CB8AC3E}">
        <p14:creationId xmlns:p14="http://schemas.microsoft.com/office/powerpoint/2010/main" val="1066597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63F54-9C77-4B57-88C8-71D79DBF095D}"/>
              </a:ext>
            </a:extLst>
          </p:cNvPr>
          <p:cNvSpPr>
            <a:spLocks noGrp="1"/>
          </p:cNvSpPr>
          <p:nvPr>
            <p:ph type="title"/>
          </p:nvPr>
        </p:nvSpPr>
        <p:spPr/>
        <p:txBody>
          <a:bodyPr/>
          <a:lstStyle/>
          <a:p>
            <a:r>
              <a:rPr lang="en-US" dirty="0"/>
              <a:t>Remember the hypothesis of linear regression</a:t>
            </a:r>
          </a:p>
        </p:txBody>
      </p:sp>
      <p:pic>
        <p:nvPicPr>
          <p:cNvPr id="1026" name="Picture 2" descr="https://cdn-images-1.medium.com/max/1800/1*WP6xNUvfdtHgjcjnOnQETw.png">
            <a:extLst>
              <a:ext uri="{FF2B5EF4-FFF2-40B4-BE49-F238E27FC236}">
                <a16:creationId xmlns:a16="http://schemas.microsoft.com/office/drawing/2014/main" id="{5582F2F9-67BE-4360-B617-CF028AA6EFB7}"/>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914400" y="2772167"/>
            <a:ext cx="10363200" cy="2613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261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639E-31CF-4B66-95CA-D2DBD0E8B589}"/>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541872ED-14A2-4270-B3CD-D6542311101E}"/>
              </a:ext>
            </a:extLst>
          </p:cNvPr>
          <p:cNvSpPr>
            <a:spLocks noGrp="1"/>
          </p:cNvSpPr>
          <p:nvPr>
            <p:ph sz="quarter" idx="13"/>
          </p:nvPr>
        </p:nvSpPr>
        <p:spPr/>
        <p:txBody>
          <a:bodyPr/>
          <a:lstStyle/>
          <a:p>
            <a:r>
              <a:rPr lang="en-US" dirty="0"/>
              <a:t>Logistic regression just has a transformation based on Linear regression hypothesis.</a:t>
            </a:r>
          </a:p>
          <a:p>
            <a:r>
              <a:rPr lang="en-US" dirty="0"/>
              <a:t>For logistic regression, focusing on binary classification here, we have class 0 and class 1.</a:t>
            </a:r>
          </a:p>
          <a:p>
            <a:r>
              <a:rPr lang="en-US" dirty="0"/>
              <a:t>To compare with the target, we want to constrain predictions to some values between 0 and 1. </a:t>
            </a:r>
          </a:p>
          <a:p>
            <a:r>
              <a:rPr lang="en-US" dirty="0"/>
              <a:t>That’s why </a:t>
            </a:r>
            <a:r>
              <a:rPr lang="en-US" b="1" dirty="0"/>
              <a:t>Sigmoid Function </a:t>
            </a:r>
            <a:r>
              <a:rPr lang="en-US" dirty="0"/>
              <a:t>is applied on the raw model output and provides the ability to predict with probability.</a:t>
            </a:r>
          </a:p>
        </p:txBody>
      </p:sp>
    </p:spTree>
    <p:extLst>
      <p:ext uri="{BB962C8B-B14F-4D97-AF65-F5344CB8AC3E}">
        <p14:creationId xmlns:p14="http://schemas.microsoft.com/office/powerpoint/2010/main" val="1496497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054" name="Rectangle 72">
            <a:extLst>
              <a:ext uri="{FF2B5EF4-FFF2-40B4-BE49-F238E27FC236}">
                <a16:creationId xmlns:a16="http://schemas.microsoft.com/office/drawing/2014/main" id="{61C5F934-4BC1-43BC-8C11-D7FF804251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5" name="Picture 2">
            <a:extLst>
              <a:ext uri="{FF2B5EF4-FFF2-40B4-BE49-F238E27FC236}">
                <a16:creationId xmlns:a16="http://schemas.microsoft.com/office/drawing/2014/main" id="{7949F07E-43A8-4AE5-8071-17DADB6072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056" name="Rounded Rectangle 14">
            <a:extLst>
              <a:ext uri="{FF2B5EF4-FFF2-40B4-BE49-F238E27FC236}">
                <a16:creationId xmlns:a16="http://schemas.microsoft.com/office/drawing/2014/main" id="{59C354C0-0CDD-46A0-8C70-01B09B611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8579" y="618517"/>
            <a:ext cx="3427091" cy="5596019"/>
          </a:xfrm>
          <a:prstGeom prst="roundRect">
            <a:avLst>
              <a:gd name="adj" fmla="val 483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s://cdn-images-1.medium.com/max/900/1*P1Wu65ic5sK8Jhq8Sl-WxQ.png">
            <a:extLst>
              <a:ext uri="{FF2B5EF4-FFF2-40B4-BE49-F238E27FC236}">
                <a16:creationId xmlns:a16="http://schemas.microsoft.com/office/drawing/2014/main" id="{996AAD51-1367-4597-B369-EDE8673B366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79439" y="1181677"/>
            <a:ext cx="3102501" cy="1752912"/>
          </a:xfrm>
          <a:prstGeom prst="roundRect">
            <a:avLst>
              <a:gd name="adj" fmla="val 5301"/>
            </a:avLst>
          </a:prstGeom>
          <a:noFill/>
          <a:ln w="82550" cap="sq">
            <a:noFill/>
            <a:miter lim="800000"/>
          </a:ln>
          <a:effectLst/>
          <a:extLst>
            <a:ext uri="{909E8E84-426E-40DD-AFC4-6F175D3DCCD1}">
              <a14:hiddenFill xmlns:a14="http://schemas.microsoft.com/office/drawing/2010/main">
                <a:solidFill>
                  <a:srgbClr val="FFFFFF"/>
                </a:solidFill>
              </a14:hiddenFill>
            </a:ext>
          </a:extLst>
        </p:spPr>
      </p:pic>
      <p:pic>
        <p:nvPicPr>
          <p:cNvPr id="2052" name="Picture 4" descr="https://cdn-images-1.medium.com/max/900/1*LFUX3uWdiZ-UTc5Vl4RVjA.png">
            <a:extLst>
              <a:ext uri="{FF2B5EF4-FFF2-40B4-BE49-F238E27FC236}">
                <a16:creationId xmlns:a16="http://schemas.microsoft.com/office/drawing/2014/main" id="{4ABFF7AF-D266-44DB-952B-CDE9BDC6637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279439" y="3778347"/>
            <a:ext cx="3102501" cy="2016625"/>
          </a:xfrm>
          <a:prstGeom prst="roundRect">
            <a:avLst>
              <a:gd name="adj" fmla="val 5301"/>
            </a:avLst>
          </a:prstGeom>
          <a:noFill/>
          <a:ln w="82550" cap="sq">
            <a:noFill/>
            <a:miter lim="800000"/>
          </a:ln>
          <a:effectLst/>
          <a:extLst>
            <a:ext uri="{909E8E84-426E-40DD-AFC4-6F175D3DCCD1}">
              <a14:hiddenFill xmlns:a14="http://schemas.microsoft.com/office/drawing/2010/main">
                <a:solidFill>
                  <a:srgbClr val="FFFFFF"/>
                </a:solidFill>
              </a14:hiddenFill>
            </a:ext>
          </a:extLst>
        </p:spPr>
      </p:pic>
      <p:pic>
        <p:nvPicPr>
          <p:cNvPr id="2057" name="Picture 78">
            <a:extLst>
              <a:ext uri="{FF2B5EF4-FFF2-40B4-BE49-F238E27FC236}">
                <a16:creationId xmlns:a16="http://schemas.microsoft.com/office/drawing/2014/main" id="{BB8235C7-5B79-431E-A6E2-DA88CDDFD3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2904084-DE9F-45AA-A1FE-F83741D3458A}"/>
              </a:ext>
            </a:extLst>
          </p:cNvPr>
          <p:cNvSpPr>
            <a:spLocks noGrp="1"/>
          </p:cNvSpPr>
          <p:nvPr>
            <p:ph type="title"/>
          </p:nvPr>
        </p:nvSpPr>
        <p:spPr>
          <a:xfrm>
            <a:off x="913776" y="640831"/>
            <a:ext cx="6564205" cy="1573863"/>
          </a:xfrm>
        </p:spPr>
        <p:txBody>
          <a:bodyPr>
            <a:normAutofit/>
          </a:bodyPr>
          <a:lstStyle/>
          <a:p>
            <a:r>
              <a:rPr lang="en-US" dirty="0"/>
              <a:t>Logistic regression</a:t>
            </a:r>
          </a:p>
        </p:txBody>
      </p:sp>
      <p:sp>
        <p:nvSpPr>
          <p:cNvPr id="3" name="Content Placeholder 2">
            <a:extLst>
              <a:ext uri="{FF2B5EF4-FFF2-40B4-BE49-F238E27FC236}">
                <a16:creationId xmlns:a16="http://schemas.microsoft.com/office/drawing/2014/main" id="{B3A93D8A-439B-4903-A9AE-2E678CB66326}"/>
              </a:ext>
            </a:extLst>
          </p:cNvPr>
          <p:cNvSpPr>
            <a:spLocks noGrp="1"/>
          </p:cNvSpPr>
          <p:nvPr>
            <p:ph sz="quarter" idx="13"/>
          </p:nvPr>
        </p:nvSpPr>
        <p:spPr>
          <a:xfrm>
            <a:off x="913774" y="2367092"/>
            <a:ext cx="6564207" cy="3881309"/>
          </a:xfrm>
        </p:spPr>
        <p:txBody>
          <a:bodyPr>
            <a:normAutofit/>
          </a:bodyPr>
          <a:lstStyle/>
          <a:p>
            <a:r>
              <a:rPr lang="en-US" dirty="0"/>
              <a:t>What hypothesis function returns is the probability that y = 1, given x, parameterized by θ, written as: h(x) = P(y = 1|x; θ). </a:t>
            </a:r>
          </a:p>
          <a:p>
            <a:r>
              <a:rPr lang="en-US" dirty="0"/>
              <a:t>Decision boundary can be described as: Predict 1, if </a:t>
            </a:r>
            <a:r>
              <a:rPr lang="en-US" dirty="0" err="1"/>
              <a:t>θᵀx</a:t>
            </a:r>
            <a:r>
              <a:rPr lang="en-US" dirty="0"/>
              <a:t> ≥ 0 → h(x) ≥ 0.5; Predict 0, if </a:t>
            </a:r>
            <a:r>
              <a:rPr lang="en-US" dirty="0" err="1"/>
              <a:t>θᵀx</a:t>
            </a:r>
            <a:r>
              <a:rPr lang="en-US" dirty="0"/>
              <a:t> &lt; 0 → h(x) &lt; 0.5.</a:t>
            </a:r>
          </a:p>
        </p:txBody>
      </p:sp>
    </p:spTree>
    <p:extLst>
      <p:ext uri="{BB962C8B-B14F-4D97-AF65-F5344CB8AC3E}">
        <p14:creationId xmlns:p14="http://schemas.microsoft.com/office/powerpoint/2010/main" val="10884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4F10C-57F2-46F3-9201-E8F65B263F08}"/>
              </a:ext>
            </a:extLst>
          </p:cNvPr>
          <p:cNvSpPr>
            <a:spLocks noGrp="1"/>
          </p:cNvSpPr>
          <p:nvPr>
            <p:ph type="title"/>
          </p:nvPr>
        </p:nvSpPr>
        <p:spPr/>
        <p:txBody>
          <a:bodyPr/>
          <a:lstStyle/>
          <a:p>
            <a:r>
              <a:rPr lang="en-US" b="1" dirty="0"/>
              <a:t>Logistic Function</a:t>
            </a:r>
            <a:br>
              <a:rPr lang="en-US" b="1" dirty="0"/>
            </a:br>
            <a:endParaRPr lang="en-US" dirty="0"/>
          </a:p>
        </p:txBody>
      </p:sp>
      <p:sp>
        <p:nvSpPr>
          <p:cNvPr id="3" name="Content Placeholder 2">
            <a:extLst>
              <a:ext uri="{FF2B5EF4-FFF2-40B4-BE49-F238E27FC236}">
                <a16:creationId xmlns:a16="http://schemas.microsoft.com/office/drawing/2014/main" id="{89153D29-F64E-43D3-A383-05B9E2B73C22}"/>
              </a:ext>
            </a:extLst>
          </p:cNvPr>
          <p:cNvSpPr>
            <a:spLocks noGrp="1"/>
          </p:cNvSpPr>
          <p:nvPr>
            <p:ph sz="quarter" idx="13"/>
          </p:nvPr>
        </p:nvSpPr>
        <p:spPr/>
        <p:txBody>
          <a:bodyPr>
            <a:normAutofit/>
          </a:bodyPr>
          <a:lstStyle/>
          <a:p>
            <a:pPr fontAlgn="base"/>
            <a:r>
              <a:rPr lang="en-US" dirty="0"/>
              <a:t>The logistic function, also called the sigmoid function was developed by statisticians to describe properties of population growth in ecology, rising quickly and maxing out at the carrying capacity of the environment. It’s an S-shaped curve that can take any real-valued number and map it into a value between 0 and 1, but never exactly at those limits : 1 / (1 + e^-value)</a:t>
            </a:r>
          </a:p>
          <a:p>
            <a:pPr fontAlgn="base"/>
            <a:r>
              <a:rPr lang="en-US" dirty="0"/>
              <a:t>Where e is the base of the natural logarithms (Euler’s number or the EXP() function in your spreadsheet) and value is the actual numerical value that you want to transform.</a:t>
            </a:r>
          </a:p>
        </p:txBody>
      </p:sp>
    </p:spTree>
    <p:extLst>
      <p:ext uri="{BB962C8B-B14F-4D97-AF65-F5344CB8AC3E}">
        <p14:creationId xmlns:p14="http://schemas.microsoft.com/office/powerpoint/2010/main" val="2868332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196" name="Rectangle 70">
            <a:extLst>
              <a:ext uri="{FF2B5EF4-FFF2-40B4-BE49-F238E27FC236}">
                <a16:creationId xmlns:a16="http://schemas.microsoft.com/office/drawing/2014/main" id="{10D21FCB-56CB-4EFA-A79A-A9A8EC0F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Logistic Function">
            <a:extLst>
              <a:ext uri="{FF2B5EF4-FFF2-40B4-BE49-F238E27FC236}">
                <a16:creationId xmlns:a16="http://schemas.microsoft.com/office/drawing/2014/main" id="{261AF472-7F10-41FE-8EDA-ADDC180D9B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8061" y="1283516"/>
            <a:ext cx="6200163" cy="3833767"/>
          </a:xfrm>
          <a:prstGeom prst="roundRect">
            <a:avLst>
              <a:gd name="adj" fmla="val 2392"/>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8197" name="Picture 72">
            <a:extLst>
              <a:ext uri="{FF2B5EF4-FFF2-40B4-BE49-F238E27FC236}">
                <a16:creationId xmlns:a16="http://schemas.microsoft.com/office/drawing/2014/main" id="{B1027BD9-272C-4CC4-9396-1708F8B1F4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C20A23E-403A-49F6-A7AF-13C3F35203A9}"/>
              </a:ext>
            </a:extLst>
          </p:cNvPr>
          <p:cNvSpPr>
            <a:spLocks noGrp="1"/>
          </p:cNvSpPr>
          <p:nvPr>
            <p:ph type="title"/>
          </p:nvPr>
        </p:nvSpPr>
        <p:spPr>
          <a:xfrm>
            <a:off x="913776" y="618517"/>
            <a:ext cx="3893976" cy="1596177"/>
          </a:xfrm>
        </p:spPr>
        <p:txBody>
          <a:bodyPr anchor="b">
            <a:normAutofit/>
          </a:bodyPr>
          <a:lstStyle/>
          <a:p>
            <a:pPr algn="l"/>
            <a:r>
              <a:rPr lang="en-US" sz="3200" b="1" dirty="0"/>
              <a:t>Logistic Function</a:t>
            </a:r>
            <a:endParaRPr lang="en-US" sz="3200" dirty="0"/>
          </a:p>
        </p:txBody>
      </p:sp>
      <p:sp>
        <p:nvSpPr>
          <p:cNvPr id="3" name="Content Placeholder 2">
            <a:extLst>
              <a:ext uri="{FF2B5EF4-FFF2-40B4-BE49-F238E27FC236}">
                <a16:creationId xmlns:a16="http://schemas.microsoft.com/office/drawing/2014/main" id="{78003636-B425-4A36-8C49-47F459CA8433}"/>
              </a:ext>
            </a:extLst>
          </p:cNvPr>
          <p:cNvSpPr>
            <a:spLocks noGrp="1"/>
          </p:cNvSpPr>
          <p:nvPr>
            <p:ph sz="quarter" idx="13"/>
          </p:nvPr>
        </p:nvSpPr>
        <p:spPr>
          <a:xfrm>
            <a:off x="913774" y="2367092"/>
            <a:ext cx="3893978" cy="3424107"/>
          </a:xfrm>
        </p:spPr>
        <p:txBody>
          <a:bodyPr>
            <a:normAutofit/>
          </a:bodyPr>
          <a:lstStyle/>
          <a:p>
            <a:r>
              <a:rPr lang="en-US" dirty="0"/>
              <a:t>plot of the numbers between -5 and 5 transformed into the range 0 and 1 using the logistic function.</a:t>
            </a:r>
            <a:endParaRPr lang="en-US" sz="1600" dirty="0"/>
          </a:p>
        </p:txBody>
      </p:sp>
    </p:spTree>
    <p:extLst>
      <p:ext uri="{BB962C8B-B14F-4D97-AF65-F5344CB8AC3E}">
        <p14:creationId xmlns:p14="http://schemas.microsoft.com/office/powerpoint/2010/main" val="479143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90BA-575C-4950-BDD6-84E377729198}"/>
              </a:ext>
            </a:extLst>
          </p:cNvPr>
          <p:cNvSpPr>
            <a:spLocks noGrp="1"/>
          </p:cNvSpPr>
          <p:nvPr>
            <p:ph type="title"/>
          </p:nvPr>
        </p:nvSpPr>
        <p:spPr/>
        <p:txBody>
          <a:bodyPr/>
          <a:lstStyle/>
          <a:p>
            <a:r>
              <a:rPr lang="en-US" b="1" dirty="0"/>
              <a:t>	Logistic Regression</a:t>
            </a:r>
            <a:br>
              <a:rPr lang="en-US" b="1" dirty="0"/>
            </a:br>
            <a:endParaRPr lang="en-US" dirty="0"/>
          </a:p>
        </p:txBody>
      </p:sp>
      <p:sp>
        <p:nvSpPr>
          <p:cNvPr id="3" name="Content Placeholder 2">
            <a:extLst>
              <a:ext uri="{FF2B5EF4-FFF2-40B4-BE49-F238E27FC236}">
                <a16:creationId xmlns:a16="http://schemas.microsoft.com/office/drawing/2014/main" id="{86903E59-E427-4870-A81D-56742FBE1CAD}"/>
              </a:ext>
            </a:extLst>
          </p:cNvPr>
          <p:cNvSpPr>
            <a:spLocks noGrp="1"/>
          </p:cNvSpPr>
          <p:nvPr>
            <p:ph sz="quarter" idx="13"/>
          </p:nvPr>
        </p:nvSpPr>
        <p:spPr/>
        <p:txBody>
          <a:bodyPr>
            <a:normAutofit fontScale="70000" lnSpcReduction="20000"/>
          </a:bodyPr>
          <a:lstStyle/>
          <a:p>
            <a:pPr fontAlgn="base"/>
            <a:r>
              <a:rPr lang="en-US" dirty="0"/>
              <a:t>Input values (x) are combined linearly using weights or coefficient values (referred to as the Greek capital letter Beta) to predict an output value (y).</a:t>
            </a:r>
          </a:p>
          <a:p>
            <a:pPr fontAlgn="base"/>
            <a:r>
              <a:rPr lang="en-US" dirty="0"/>
              <a:t>A key difference from linear regression is that the output value being modeled is a binary values (0 or 1) rather than a numeric value.</a:t>
            </a:r>
          </a:p>
          <a:p>
            <a:pPr fontAlgn="base"/>
            <a:r>
              <a:rPr lang="en-US" dirty="0"/>
              <a:t>Below is an example logistic regression equation:</a:t>
            </a:r>
          </a:p>
          <a:p>
            <a:pPr fontAlgn="base"/>
            <a:r>
              <a:rPr lang="en-US" dirty="0"/>
              <a:t>y = e^(b0 + b1*x) / (1 + e^(b0 + b1*x))</a:t>
            </a:r>
          </a:p>
          <a:p>
            <a:pPr fontAlgn="base"/>
            <a:r>
              <a:rPr lang="en-US" dirty="0"/>
              <a:t>Where y is the predicted output, b0 is the bias or intercept term and b1 is the coefficient for the single input value (x). </a:t>
            </a:r>
          </a:p>
          <a:p>
            <a:pPr fontAlgn="base"/>
            <a:r>
              <a:rPr lang="en-US" dirty="0"/>
              <a:t>Each column in your input data has an associated b coefficient (a constant real value) that must be learned from your training data.</a:t>
            </a:r>
          </a:p>
          <a:p>
            <a:pPr fontAlgn="base"/>
            <a:r>
              <a:rPr lang="en-US" dirty="0"/>
              <a:t>The actual representation of the model that you would store in memory or in a file are the coefficients in the equation (the beta value or b’s)</a:t>
            </a:r>
          </a:p>
          <a:p>
            <a:endParaRPr lang="en-US" dirty="0"/>
          </a:p>
        </p:txBody>
      </p:sp>
    </p:spTree>
    <p:extLst>
      <p:ext uri="{BB962C8B-B14F-4D97-AF65-F5344CB8AC3E}">
        <p14:creationId xmlns:p14="http://schemas.microsoft.com/office/powerpoint/2010/main" val="2174921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E95EC-F482-4425-ADDE-FEFFC581011C}"/>
              </a:ext>
            </a:extLst>
          </p:cNvPr>
          <p:cNvSpPr>
            <a:spLocks noGrp="1"/>
          </p:cNvSpPr>
          <p:nvPr>
            <p:ph type="title"/>
          </p:nvPr>
        </p:nvSpPr>
        <p:spPr/>
        <p:txBody>
          <a:bodyPr/>
          <a:lstStyle/>
          <a:p>
            <a:r>
              <a:rPr lang="en-US" b="1" dirty="0"/>
              <a:t>Technical Interlude</a:t>
            </a:r>
            <a:br>
              <a:rPr lang="en-US" b="1" dirty="0"/>
            </a:br>
            <a:endParaRPr lang="en-US" dirty="0"/>
          </a:p>
        </p:txBody>
      </p:sp>
      <p:sp>
        <p:nvSpPr>
          <p:cNvPr id="3" name="Content Placeholder 2">
            <a:extLst>
              <a:ext uri="{FF2B5EF4-FFF2-40B4-BE49-F238E27FC236}">
                <a16:creationId xmlns:a16="http://schemas.microsoft.com/office/drawing/2014/main" id="{60D28394-652E-438F-9383-D720CCF59F10}"/>
              </a:ext>
            </a:extLst>
          </p:cNvPr>
          <p:cNvSpPr>
            <a:spLocks noGrp="1"/>
          </p:cNvSpPr>
          <p:nvPr>
            <p:ph sz="quarter" idx="13"/>
          </p:nvPr>
        </p:nvSpPr>
        <p:spPr/>
        <p:txBody>
          <a:bodyPr>
            <a:normAutofit fontScale="92500"/>
          </a:bodyPr>
          <a:lstStyle/>
          <a:p>
            <a:r>
              <a:rPr lang="en-US" dirty="0"/>
              <a:t>Logistic regression models the probability of the default class (e.g. the first class).</a:t>
            </a:r>
          </a:p>
          <a:p>
            <a:pPr fontAlgn="base"/>
            <a:r>
              <a:rPr lang="en-US" dirty="0"/>
              <a:t>For example, if we are modeling people’s sex as male or female from their height, then the first class could be male and the logistic regression model could be written as the probability of male given a person’s height, or more formally like below point.</a:t>
            </a:r>
          </a:p>
          <a:p>
            <a:pPr fontAlgn="base"/>
            <a:r>
              <a:rPr lang="en-US" dirty="0"/>
              <a:t>P(sex=</a:t>
            </a:r>
            <a:r>
              <a:rPr lang="en-US" dirty="0" err="1"/>
              <a:t>male|height</a:t>
            </a:r>
            <a:r>
              <a:rPr lang="en-US" dirty="0"/>
              <a:t>)</a:t>
            </a:r>
          </a:p>
          <a:p>
            <a:pPr fontAlgn="base"/>
            <a:r>
              <a:rPr lang="en-US" dirty="0"/>
              <a:t>Written another way, we are modeling the probability that an input (X) belongs to the default class (Y=1), we can write this formally as below point.</a:t>
            </a:r>
          </a:p>
          <a:p>
            <a:pPr fontAlgn="base"/>
            <a:r>
              <a:rPr lang="en-US" dirty="0"/>
              <a:t>P(X) = P(Y=1|X)</a:t>
            </a:r>
          </a:p>
          <a:p>
            <a:pPr fontAlgn="base"/>
            <a:endParaRPr lang="en-US" dirty="0"/>
          </a:p>
          <a:p>
            <a:endParaRPr lang="en-US" dirty="0"/>
          </a:p>
        </p:txBody>
      </p:sp>
    </p:spTree>
    <p:extLst>
      <p:ext uri="{BB962C8B-B14F-4D97-AF65-F5344CB8AC3E}">
        <p14:creationId xmlns:p14="http://schemas.microsoft.com/office/powerpoint/2010/main" val="424993969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92</TotalTime>
  <Words>999</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Tw Cen MT</vt:lpstr>
      <vt:lpstr>Droplet</vt:lpstr>
      <vt:lpstr>Logistic regression</vt:lpstr>
      <vt:lpstr>Logistic Regression </vt:lpstr>
      <vt:lpstr>Remember the hypothesis of linear regression</vt:lpstr>
      <vt:lpstr>Logistic regression</vt:lpstr>
      <vt:lpstr>Logistic regression</vt:lpstr>
      <vt:lpstr>Logistic Function </vt:lpstr>
      <vt:lpstr>Logistic Function</vt:lpstr>
      <vt:lpstr> Logistic Regression </vt:lpstr>
      <vt:lpstr>Technical Interlude </vt:lpstr>
      <vt:lpstr>Log odds</vt:lpstr>
      <vt:lpstr>Log odds</vt:lpstr>
      <vt:lpstr>Cost Function </vt:lpstr>
      <vt:lpstr>Cost Function </vt:lpstr>
      <vt:lpstr>cost function</vt:lpstr>
      <vt:lpstr>Optimization </vt:lpstr>
      <vt:lpstr>Newton’s Method</vt:lpstr>
      <vt:lpstr>Newton’s Method</vt:lpstr>
      <vt:lpstr>Maximum likelihood estimation</vt:lpstr>
      <vt:lpstr>Prepare Data for Logistic Regression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Vishwesh, Kumar</dc:creator>
  <cp:lastModifiedBy>Vishwesh, Kumar</cp:lastModifiedBy>
  <cp:revision>6</cp:revision>
  <dcterms:created xsi:type="dcterms:W3CDTF">2019-05-16T19:13:04Z</dcterms:created>
  <dcterms:modified xsi:type="dcterms:W3CDTF">2019-05-17T18:48:19Z</dcterms:modified>
</cp:coreProperties>
</file>