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75"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08958-B437-4953-AC34-2946525BE0CF}"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64C0A-4841-4AC2-BC40-8EB6BD901555}" type="slidenum">
              <a:rPr lang="en-US" smtClean="0"/>
              <a:t>‹#›</a:t>
            </a:fld>
            <a:endParaRPr lang="en-US"/>
          </a:p>
        </p:txBody>
      </p:sp>
    </p:spTree>
    <p:extLst>
      <p:ext uri="{BB962C8B-B14F-4D97-AF65-F5344CB8AC3E}">
        <p14:creationId xmlns:p14="http://schemas.microsoft.com/office/powerpoint/2010/main" val="2277146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partial derivatives</a:t>
            </a:r>
          </a:p>
          <a:p>
            <a:r>
              <a:rPr lang="en-US" sz="1200" b="0" i="0" kern="1200" dirty="0">
                <a:solidFill>
                  <a:schemeClr val="tx1"/>
                </a:solidFill>
                <a:effectLst/>
                <a:latin typeface="+mn-lt"/>
                <a:ea typeface="+mn-ea"/>
                <a:cs typeface="+mn-cs"/>
              </a:rPr>
              <a:t>we want to see how the function changes as we </a:t>
            </a:r>
            <a:r>
              <a:rPr lang="en-US" sz="1200" b="0" i="1" kern="1200" dirty="0">
                <a:solidFill>
                  <a:schemeClr val="tx1"/>
                </a:solidFill>
                <a:effectLst/>
                <a:latin typeface="+mn-lt"/>
                <a:ea typeface="+mn-ea"/>
                <a:cs typeface="+mn-cs"/>
              </a:rPr>
              <a:t>let just one of those variables change</a:t>
            </a:r>
            <a:r>
              <a:rPr lang="en-US" sz="1200" b="0" i="0" kern="1200" dirty="0">
                <a:solidFill>
                  <a:schemeClr val="tx1"/>
                </a:solidFill>
                <a:effectLst/>
                <a:latin typeface="+mn-lt"/>
                <a:ea typeface="+mn-ea"/>
                <a:cs typeface="+mn-cs"/>
              </a:rPr>
              <a:t> while holding all the others constant.</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gradient</a:t>
            </a:r>
            <a:r>
              <a:rPr lang="en-US" sz="1200" b="0" i="0" kern="1200" dirty="0">
                <a:solidFill>
                  <a:schemeClr val="tx1"/>
                </a:solidFill>
                <a:effectLst/>
                <a:latin typeface="+mn-lt"/>
                <a:ea typeface="+mn-ea"/>
                <a:cs typeface="+mn-cs"/>
              </a:rPr>
              <a:t> of a function f, is the collection of all its partial derivatives into a vector.</a:t>
            </a:r>
            <a:endParaRPr lang="en-US" dirty="0"/>
          </a:p>
        </p:txBody>
      </p:sp>
      <p:sp>
        <p:nvSpPr>
          <p:cNvPr id="4" name="Slide Number Placeholder 3"/>
          <p:cNvSpPr>
            <a:spLocks noGrp="1"/>
          </p:cNvSpPr>
          <p:nvPr>
            <p:ph type="sldNum" sz="quarter" idx="5"/>
          </p:nvPr>
        </p:nvSpPr>
        <p:spPr/>
        <p:txBody>
          <a:bodyPr/>
          <a:lstStyle/>
          <a:p>
            <a:fld id="{F6964C0A-4841-4AC2-BC40-8EB6BD901555}" type="slidenum">
              <a:rPr lang="en-US" smtClean="0"/>
              <a:t>10</a:t>
            </a:fld>
            <a:endParaRPr lang="en-US"/>
          </a:p>
        </p:txBody>
      </p:sp>
    </p:spTree>
    <p:extLst>
      <p:ext uri="{BB962C8B-B14F-4D97-AF65-F5344CB8AC3E}">
        <p14:creationId xmlns:p14="http://schemas.microsoft.com/office/powerpoint/2010/main" val="2048846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5/15/2019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C4FC-B20A-4FFE-B637-C7C207D38281}"/>
              </a:ext>
            </a:extLst>
          </p:cNvPr>
          <p:cNvSpPr>
            <a:spLocks noGrp="1"/>
          </p:cNvSpPr>
          <p:nvPr>
            <p:ph type="ctrTitle"/>
          </p:nvPr>
        </p:nvSpPr>
        <p:spPr/>
        <p:txBody>
          <a:bodyPr/>
          <a:lstStyle/>
          <a:p>
            <a:r>
              <a:rPr lang="en-US" dirty="0"/>
              <a:t>Regression</a:t>
            </a:r>
          </a:p>
        </p:txBody>
      </p:sp>
      <p:sp>
        <p:nvSpPr>
          <p:cNvPr id="3" name="Subtitle 2">
            <a:extLst>
              <a:ext uri="{FF2B5EF4-FFF2-40B4-BE49-F238E27FC236}">
                <a16:creationId xmlns:a16="http://schemas.microsoft.com/office/drawing/2014/main" id="{2777BF5D-950B-4B4E-B4BB-279838564E7A}"/>
              </a:ext>
            </a:extLst>
          </p:cNvPr>
          <p:cNvSpPr>
            <a:spLocks noGrp="1"/>
          </p:cNvSpPr>
          <p:nvPr>
            <p:ph type="subTitle" idx="1"/>
          </p:nvPr>
        </p:nvSpPr>
        <p:spPr/>
        <p:txBody>
          <a:bodyPr/>
          <a:lstStyle/>
          <a:p>
            <a:r>
              <a:rPr lang="en-US" dirty="0"/>
              <a:t>Linear Regression</a:t>
            </a:r>
          </a:p>
        </p:txBody>
      </p:sp>
    </p:spTree>
    <p:extLst>
      <p:ext uri="{BB962C8B-B14F-4D97-AF65-F5344CB8AC3E}">
        <p14:creationId xmlns:p14="http://schemas.microsoft.com/office/powerpoint/2010/main" val="63083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3AFE-D90F-43E6-BC39-225FCC858879}"/>
              </a:ext>
            </a:extLst>
          </p:cNvPr>
          <p:cNvSpPr>
            <a:spLocks noGrp="1"/>
          </p:cNvSpPr>
          <p:nvPr>
            <p:ph type="title"/>
          </p:nvPr>
        </p:nvSpPr>
        <p:spPr>
          <a:xfrm>
            <a:off x="913775" y="618517"/>
            <a:ext cx="10364451" cy="1069481"/>
          </a:xfrm>
        </p:spPr>
        <p:txBody>
          <a:bodyPr/>
          <a:lstStyle/>
          <a:p>
            <a:r>
              <a:rPr lang="en-US" dirty="0"/>
              <a:t>gradient descent</a:t>
            </a:r>
          </a:p>
        </p:txBody>
      </p:sp>
      <p:sp>
        <p:nvSpPr>
          <p:cNvPr id="3" name="Content Placeholder 2">
            <a:extLst>
              <a:ext uri="{FF2B5EF4-FFF2-40B4-BE49-F238E27FC236}">
                <a16:creationId xmlns:a16="http://schemas.microsoft.com/office/drawing/2014/main" id="{377C5B92-BB2D-4F02-97D9-CB1F3F36155A}"/>
              </a:ext>
            </a:extLst>
          </p:cNvPr>
          <p:cNvSpPr>
            <a:spLocks noGrp="1"/>
          </p:cNvSpPr>
          <p:nvPr>
            <p:ph sz="quarter" idx="13"/>
          </p:nvPr>
        </p:nvSpPr>
        <p:spPr>
          <a:xfrm>
            <a:off x="861544" y="1832740"/>
            <a:ext cx="10820280" cy="3337262"/>
          </a:xfrm>
        </p:spPr>
        <p:txBody>
          <a:bodyPr/>
          <a:lstStyle/>
          <a:p>
            <a:r>
              <a:rPr lang="en-US" dirty="0"/>
              <a:t>We first initialize the model parameters with some random values. This is also called as </a:t>
            </a:r>
            <a:r>
              <a:rPr lang="en-US" b="1" i="1" dirty="0"/>
              <a:t>random initialization</a:t>
            </a:r>
            <a:r>
              <a:rPr lang="en-US" dirty="0"/>
              <a:t>.</a:t>
            </a:r>
          </a:p>
          <a:p>
            <a:r>
              <a:rPr lang="en-US" dirty="0"/>
              <a:t>Now we need to measure how the cost function changes with change in it’s parameters. Therefore we compute the partial derivatives of the cost function w.r.t to the parameters </a:t>
            </a:r>
            <a:r>
              <a:rPr lang="en-US" i="1" dirty="0"/>
              <a:t>θ</a:t>
            </a:r>
            <a:r>
              <a:rPr lang="en-US" dirty="0"/>
              <a:t>₀, </a:t>
            </a:r>
            <a:r>
              <a:rPr lang="en-US" i="1" dirty="0"/>
              <a:t>θ</a:t>
            </a:r>
            <a:r>
              <a:rPr lang="en-US" dirty="0"/>
              <a:t>₁, … , </a:t>
            </a:r>
            <a:r>
              <a:rPr lang="en-US" i="1" dirty="0"/>
              <a:t>θ</a:t>
            </a:r>
            <a:r>
              <a:rPr lang="en-US" dirty="0"/>
              <a:t>ₙ</a:t>
            </a:r>
          </a:p>
          <a:p>
            <a:endParaRPr lang="en-US" dirty="0"/>
          </a:p>
        </p:txBody>
      </p:sp>
      <p:pic>
        <p:nvPicPr>
          <p:cNvPr id="7170" name="Picture 2" descr="https://cdn-images-1.medium.com/max/1200/1*1DbFTHQGx1yW_bygxQjDCw.png">
            <a:extLst>
              <a:ext uri="{FF2B5EF4-FFF2-40B4-BE49-F238E27FC236}">
                <a16:creationId xmlns:a16="http://schemas.microsoft.com/office/drawing/2014/main" id="{DE471CF3-1B7C-4554-8130-B512D8626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268" y="4036692"/>
            <a:ext cx="3221930" cy="78930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cdn-images-1.medium.com/max/1200/1*CuDapkX9GEW7kTWd5g6uoA.png">
            <a:extLst>
              <a:ext uri="{FF2B5EF4-FFF2-40B4-BE49-F238E27FC236}">
                <a16:creationId xmlns:a16="http://schemas.microsoft.com/office/drawing/2014/main" id="{F97E07C3-C87E-4883-831D-E1F1E177E1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887" y="4036692"/>
            <a:ext cx="3480719" cy="78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30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95BB-9E75-40D2-9484-69283173676C}"/>
              </a:ext>
            </a:extLst>
          </p:cNvPr>
          <p:cNvSpPr>
            <a:spLocks noGrp="1"/>
          </p:cNvSpPr>
          <p:nvPr>
            <p:ph type="title"/>
          </p:nvPr>
        </p:nvSpPr>
        <p:spPr>
          <a:xfrm>
            <a:off x="913775" y="618517"/>
            <a:ext cx="10364451" cy="935963"/>
          </a:xfrm>
        </p:spPr>
        <p:txBody>
          <a:bodyPr/>
          <a:lstStyle/>
          <a:p>
            <a:r>
              <a:rPr lang="en-US" dirty="0"/>
              <a:t>gradient descent</a:t>
            </a:r>
          </a:p>
        </p:txBody>
      </p:sp>
      <p:sp>
        <p:nvSpPr>
          <p:cNvPr id="3" name="Content Placeholder 2">
            <a:extLst>
              <a:ext uri="{FF2B5EF4-FFF2-40B4-BE49-F238E27FC236}">
                <a16:creationId xmlns:a16="http://schemas.microsoft.com/office/drawing/2014/main" id="{B1252E83-CCD1-4C6B-B470-C9A40A936193}"/>
              </a:ext>
            </a:extLst>
          </p:cNvPr>
          <p:cNvSpPr>
            <a:spLocks noGrp="1"/>
          </p:cNvSpPr>
          <p:nvPr>
            <p:ph sz="quarter" idx="13"/>
          </p:nvPr>
        </p:nvSpPr>
        <p:spPr>
          <a:xfrm>
            <a:off x="913773" y="1869441"/>
            <a:ext cx="10363826" cy="3921758"/>
          </a:xfrm>
        </p:spPr>
        <p:txBody>
          <a:bodyPr>
            <a:normAutofit fontScale="92500" lnSpcReduction="20000"/>
          </a:bodyPr>
          <a:lstStyle/>
          <a:p>
            <a:r>
              <a:rPr lang="en-US" dirty="0"/>
              <a:t>the partial derivative of the cost function w.r.t to any parameter can be denoted by:</a:t>
            </a:r>
          </a:p>
          <a:p>
            <a:pPr marL="0" indent="0">
              <a:buNone/>
            </a:pPr>
            <a:endParaRPr lang="en-US" dirty="0"/>
          </a:p>
          <a:p>
            <a:endParaRPr lang="en-US" dirty="0"/>
          </a:p>
          <a:p>
            <a:r>
              <a:rPr lang="en-US" dirty="0"/>
              <a:t>We can compute the partial derivatives for all parameters at once using:</a:t>
            </a:r>
          </a:p>
          <a:p>
            <a:endParaRPr lang="en-US" dirty="0"/>
          </a:p>
          <a:p>
            <a:endParaRPr lang="en-US" dirty="0"/>
          </a:p>
          <a:p>
            <a:endParaRPr lang="en-US" dirty="0"/>
          </a:p>
          <a:p>
            <a:endParaRPr lang="en-US" dirty="0"/>
          </a:p>
          <a:p>
            <a:r>
              <a:rPr lang="en-US" dirty="0"/>
              <a:t>where </a:t>
            </a:r>
            <a:r>
              <a:rPr lang="en-US" i="1" dirty="0"/>
              <a:t>h(x) </a:t>
            </a:r>
            <a:r>
              <a:rPr lang="en-US" dirty="0"/>
              <a:t>is</a:t>
            </a:r>
          </a:p>
          <a:p>
            <a:endParaRPr lang="en-US" dirty="0"/>
          </a:p>
        </p:txBody>
      </p:sp>
      <p:pic>
        <p:nvPicPr>
          <p:cNvPr id="8194" name="Picture 2" descr="https://cdn-images-1.medium.com/max/1200/1*lM1cKDM6kxfIhPWVRf2n_g.png">
            <a:extLst>
              <a:ext uri="{FF2B5EF4-FFF2-40B4-BE49-F238E27FC236}">
                <a16:creationId xmlns:a16="http://schemas.microsoft.com/office/drawing/2014/main" id="{FC5F3B84-933A-4885-B44D-3490639B6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367" y="2289970"/>
            <a:ext cx="3364498" cy="63087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cdn-images-1.medium.com/max/1200/1*PhHcLbn6vlzVYbi9xPJakQ.png">
            <a:extLst>
              <a:ext uri="{FF2B5EF4-FFF2-40B4-BE49-F238E27FC236}">
                <a16:creationId xmlns:a16="http://schemas.microsoft.com/office/drawing/2014/main" id="{971DD5CF-88C4-4C96-ADB2-22509AED2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055" y="3606486"/>
            <a:ext cx="421381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cdn-images-1.medium.com/max/1200/1*U918Cc_opofphkgbP9Kkpg.png">
            <a:extLst>
              <a:ext uri="{FF2B5EF4-FFF2-40B4-BE49-F238E27FC236}">
                <a16:creationId xmlns:a16="http://schemas.microsoft.com/office/drawing/2014/main" id="{1DC5B02E-777E-4E59-9F5C-9962EB3EA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5740" y="5381943"/>
            <a:ext cx="4715329" cy="409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265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95BB-9E75-40D2-9484-69283173676C}"/>
              </a:ext>
            </a:extLst>
          </p:cNvPr>
          <p:cNvSpPr>
            <a:spLocks noGrp="1"/>
          </p:cNvSpPr>
          <p:nvPr>
            <p:ph type="title"/>
          </p:nvPr>
        </p:nvSpPr>
        <p:spPr>
          <a:xfrm>
            <a:off x="913775" y="618518"/>
            <a:ext cx="10364451" cy="448284"/>
          </a:xfrm>
        </p:spPr>
        <p:txBody>
          <a:bodyPr>
            <a:normAutofit fontScale="90000"/>
          </a:bodyPr>
          <a:lstStyle/>
          <a:p>
            <a:r>
              <a:rPr lang="en-US" dirty="0"/>
              <a:t>gradient descent</a:t>
            </a:r>
          </a:p>
        </p:txBody>
      </p:sp>
      <p:sp>
        <p:nvSpPr>
          <p:cNvPr id="3" name="Content Placeholder 2">
            <a:extLst>
              <a:ext uri="{FF2B5EF4-FFF2-40B4-BE49-F238E27FC236}">
                <a16:creationId xmlns:a16="http://schemas.microsoft.com/office/drawing/2014/main" id="{B1252E83-CCD1-4C6B-B470-C9A40A936193}"/>
              </a:ext>
            </a:extLst>
          </p:cNvPr>
          <p:cNvSpPr>
            <a:spLocks noGrp="1"/>
          </p:cNvSpPr>
          <p:nvPr>
            <p:ph sz="quarter" idx="13"/>
          </p:nvPr>
        </p:nvSpPr>
        <p:spPr>
          <a:xfrm>
            <a:off x="913773" y="1330960"/>
            <a:ext cx="10363826" cy="4460239"/>
          </a:xfrm>
        </p:spPr>
        <p:txBody>
          <a:bodyPr>
            <a:normAutofit/>
          </a:bodyPr>
          <a:lstStyle/>
          <a:p>
            <a:r>
              <a:rPr lang="en-US" dirty="0"/>
              <a:t>After computing the derivative we update the parameters as given below</a:t>
            </a:r>
          </a:p>
          <a:p>
            <a:endParaRPr lang="en-US" dirty="0"/>
          </a:p>
          <a:p>
            <a:endParaRPr lang="en-US" dirty="0"/>
          </a:p>
          <a:p>
            <a:r>
              <a:rPr lang="en-US" dirty="0"/>
              <a:t>where </a:t>
            </a:r>
            <a:r>
              <a:rPr lang="en-US" b="1" i="1" dirty="0"/>
              <a:t>alpha</a:t>
            </a:r>
            <a:r>
              <a:rPr lang="en-US" i="1" dirty="0"/>
              <a:t> </a:t>
            </a:r>
            <a:r>
              <a:rPr lang="en-US" dirty="0"/>
              <a:t>is the </a:t>
            </a:r>
            <a:r>
              <a:rPr lang="en-US" b="1" i="1" dirty="0"/>
              <a:t>learning parameter</a:t>
            </a:r>
            <a:r>
              <a:rPr lang="en-US" dirty="0"/>
              <a:t>.</a:t>
            </a:r>
          </a:p>
          <a:p>
            <a:r>
              <a:rPr lang="en-US" dirty="0"/>
              <a:t>We can update all the parameters at once using:</a:t>
            </a:r>
          </a:p>
          <a:p>
            <a:endParaRPr lang="en-US" dirty="0"/>
          </a:p>
        </p:txBody>
      </p:sp>
      <p:pic>
        <p:nvPicPr>
          <p:cNvPr id="9218" name="Picture 2" descr="https://cdn-images-1.medium.com/max/1200/1*eCIJ2D7iEzr16XjNIIAX-Q.png">
            <a:extLst>
              <a:ext uri="{FF2B5EF4-FFF2-40B4-BE49-F238E27FC236}">
                <a16:creationId xmlns:a16="http://schemas.microsoft.com/office/drawing/2014/main" id="{20EE2468-FA62-47CE-99AB-46EDFA0AA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038" y="1807528"/>
            <a:ext cx="3214404" cy="76295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cdn-images-1.medium.com/max/1200/1*Gv_g5WHAGZUIeZLBmYncLw.png">
            <a:extLst>
              <a:ext uri="{FF2B5EF4-FFF2-40B4-BE49-F238E27FC236}">
                <a16:creationId xmlns:a16="http://schemas.microsoft.com/office/drawing/2014/main" id="{C454688D-9E4E-4015-832B-40F949E66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595" y="1898491"/>
            <a:ext cx="3051491" cy="67198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cdn-images-1.medium.com/max/1200/1*RtIwNf5fIewyRy_gVR5h1w.png">
            <a:extLst>
              <a:ext uri="{FF2B5EF4-FFF2-40B4-BE49-F238E27FC236}">
                <a16:creationId xmlns:a16="http://schemas.microsoft.com/office/drawing/2014/main" id="{E5703875-CCB2-4DB1-B246-4FF99DB97E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188" y="3907790"/>
            <a:ext cx="3214404" cy="1852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26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5" name="Picture 2" descr="https://cdn-images-1.medium.com/max/1200/1*n79s9gvd0E8ALe9dLUEKAw.png">
            <a:extLst>
              <a:ext uri="{FF2B5EF4-FFF2-40B4-BE49-F238E27FC236}">
                <a16:creationId xmlns:a16="http://schemas.microsoft.com/office/drawing/2014/main" id="{03EC2247-5F5A-4DE3-BF58-1B3753C3DE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822960"/>
            <a:ext cx="5899575" cy="5232399"/>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3C7B72-75F1-4222-9602-B4544E46AEEA}"/>
              </a:ext>
            </a:extLst>
          </p:cNvPr>
          <p:cNvSpPr>
            <a:spLocks noGrp="1"/>
          </p:cNvSpPr>
          <p:nvPr>
            <p:ph type="title"/>
          </p:nvPr>
        </p:nvSpPr>
        <p:spPr>
          <a:xfrm>
            <a:off x="6736080" y="640831"/>
            <a:ext cx="4812456" cy="1573863"/>
          </a:xfrm>
        </p:spPr>
        <p:txBody>
          <a:bodyPr>
            <a:normAutofit/>
          </a:bodyPr>
          <a:lstStyle/>
          <a:p>
            <a:pPr algn="l"/>
            <a:r>
              <a:rPr lang="en-US" dirty="0"/>
              <a:t>Gradient descent</a:t>
            </a:r>
          </a:p>
        </p:txBody>
      </p:sp>
      <p:sp>
        <p:nvSpPr>
          <p:cNvPr id="10247" name="Content Placeholder 10246">
            <a:extLst>
              <a:ext uri="{FF2B5EF4-FFF2-40B4-BE49-F238E27FC236}">
                <a16:creationId xmlns:a16="http://schemas.microsoft.com/office/drawing/2014/main" id="{B772E561-E7F9-492C-9F73-473623217FF5}"/>
              </a:ext>
            </a:extLst>
          </p:cNvPr>
          <p:cNvSpPr>
            <a:spLocks noGrp="1"/>
          </p:cNvSpPr>
          <p:nvPr>
            <p:ph sz="quarter" idx="13"/>
          </p:nvPr>
        </p:nvSpPr>
        <p:spPr>
          <a:xfrm>
            <a:off x="6736080" y="1818640"/>
            <a:ext cx="4812456" cy="4429761"/>
          </a:xfrm>
        </p:spPr>
        <p:txBody>
          <a:bodyPr>
            <a:normAutofit/>
          </a:bodyPr>
          <a:lstStyle/>
          <a:p>
            <a:r>
              <a:rPr lang="en-US" dirty="0"/>
              <a:t>We repeat the earlier steps until the cost function converges to the minimum value.</a:t>
            </a:r>
          </a:p>
          <a:p>
            <a:r>
              <a:rPr lang="en-US" dirty="0"/>
              <a:t>To demonstrate the gradient descent algorithm, we initialize the model parameters with 0. The equation becomes </a:t>
            </a:r>
            <a:r>
              <a:rPr lang="en-US" i="1" dirty="0"/>
              <a:t>Y = 0. </a:t>
            </a:r>
            <a:r>
              <a:rPr lang="en-US" dirty="0"/>
              <a:t>Gradient descent algorithm now tries to update the value of the parameters</a:t>
            </a:r>
            <a:r>
              <a:rPr lang="en-US" i="1" dirty="0"/>
              <a:t> </a:t>
            </a:r>
            <a:r>
              <a:rPr lang="en-US" dirty="0"/>
              <a:t>so that we arrive at the best fit line.</a:t>
            </a:r>
            <a:endParaRPr lang="en-US" sz="1800" dirty="0"/>
          </a:p>
        </p:txBody>
      </p:sp>
    </p:spTree>
    <p:extLst>
      <p:ext uri="{BB962C8B-B14F-4D97-AF65-F5344CB8AC3E}">
        <p14:creationId xmlns:p14="http://schemas.microsoft.com/office/powerpoint/2010/main" val="37722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7434-C2D4-40C5-81CF-A809CFCE82C9}"/>
              </a:ext>
            </a:extLst>
          </p:cNvPr>
          <p:cNvSpPr>
            <a:spLocks noGrp="1"/>
          </p:cNvSpPr>
          <p:nvPr>
            <p:ph type="title"/>
          </p:nvPr>
        </p:nvSpPr>
        <p:spPr>
          <a:xfrm>
            <a:off x="913775" y="618517"/>
            <a:ext cx="10364451" cy="448283"/>
          </a:xfrm>
        </p:spPr>
        <p:txBody>
          <a:bodyPr>
            <a:normAutofit fontScale="90000"/>
          </a:bodyPr>
          <a:lstStyle/>
          <a:p>
            <a:r>
              <a:rPr lang="en-US" dirty="0"/>
              <a:t>When the learning rate is very slow, the gradient descent takes larger time to find the best fit line.</a:t>
            </a:r>
          </a:p>
        </p:txBody>
      </p:sp>
      <p:pic>
        <p:nvPicPr>
          <p:cNvPr id="13314" name="Picture 2" descr="https://cdn-images-1.medium.com/max/1200/1*W00VUhSMPC5BQ_F8VJJy4Q.gif">
            <a:extLst>
              <a:ext uri="{FF2B5EF4-FFF2-40B4-BE49-F238E27FC236}">
                <a16:creationId xmlns:a16="http://schemas.microsoft.com/office/drawing/2014/main" id="{82E7CBB8-484C-4C2E-8B50-57A151ADE057}"/>
              </a:ext>
            </a:extLst>
          </p:cNvPr>
          <p:cNvPicPr>
            <a:picLocks noGrp="1" noChangeAspect="1" noChangeArrowheads="1" noCro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41015" y="1918680"/>
            <a:ext cx="5757545" cy="431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8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306D-7546-4C72-826A-4E0AEA45A4E8}"/>
              </a:ext>
            </a:extLst>
          </p:cNvPr>
          <p:cNvSpPr>
            <a:spLocks noGrp="1"/>
          </p:cNvSpPr>
          <p:nvPr>
            <p:ph type="title"/>
          </p:nvPr>
        </p:nvSpPr>
        <p:spPr/>
        <p:txBody>
          <a:bodyPr/>
          <a:lstStyle/>
          <a:p>
            <a:r>
              <a:rPr lang="en-US" dirty="0"/>
              <a:t>When the learning rate is normal</a:t>
            </a:r>
          </a:p>
        </p:txBody>
      </p:sp>
      <p:pic>
        <p:nvPicPr>
          <p:cNvPr id="14338" name="Picture 2" descr="https://cdn-images-1.medium.com/max/1200/1*58WjBE3gy7oU_WHd142jZA.gif">
            <a:extLst>
              <a:ext uri="{FF2B5EF4-FFF2-40B4-BE49-F238E27FC236}">
                <a16:creationId xmlns:a16="http://schemas.microsoft.com/office/drawing/2014/main" id="{3BFAE8D8-83F8-44DC-82A0-86B1F5019FDB}"/>
              </a:ext>
            </a:extLst>
          </p:cNvPr>
          <p:cNvPicPr>
            <a:picLocks noGrp="1" noChangeAspect="1" noChangeArrowheads="1" noCro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13175" y="2366963"/>
            <a:ext cx="4565649"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681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2F55-E03D-47B7-886B-909EB0F38620}"/>
              </a:ext>
            </a:extLst>
          </p:cNvPr>
          <p:cNvSpPr>
            <a:spLocks noGrp="1"/>
          </p:cNvSpPr>
          <p:nvPr>
            <p:ph type="title"/>
          </p:nvPr>
        </p:nvSpPr>
        <p:spPr>
          <a:xfrm>
            <a:off x="913775" y="618517"/>
            <a:ext cx="10364451" cy="956283"/>
          </a:xfrm>
        </p:spPr>
        <p:txBody>
          <a:bodyPr>
            <a:normAutofit fontScale="90000"/>
          </a:bodyPr>
          <a:lstStyle/>
          <a:p>
            <a:r>
              <a:rPr lang="en-US" dirty="0"/>
              <a:t>When the learning rate is arbitrarily high, gradient descent algorithm keeps overshooting the best fit line and may even fail to find the best line.</a:t>
            </a:r>
          </a:p>
        </p:txBody>
      </p:sp>
      <p:pic>
        <p:nvPicPr>
          <p:cNvPr id="15362" name="Picture 2" descr="https://cdn-images-1.medium.com/max/1200/1*qAlHti2Sw2Ln4R_ZP5Qjow.gif">
            <a:extLst>
              <a:ext uri="{FF2B5EF4-FFF2-40B4-BE49-F238E27FC236}">
                <a16:creationId xmlns:a16="http://schemas.microsoft.com/office/drawing/2014/main" id="{F5AA3BE0-E220-4A94-971B-FC4F7DC2679C}"/>
              </a:ext>
            </a:extLst>
          </p:cNvPr>
          <p:cNvPicPr>
            <a:picLocks noGrp="1" noChangeAspect="1" noChangeArrowheads="1" noCro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13175" y="2366963"/>
            <a:ext cx="4565649"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60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2837-9098-46A4-808F-C465111894A8}"/>
              </a:ext>
            </a:extLst>
          </p:cNvPr>
          <p:cNvSpPr>
            <a:spLocks noGrp="1"/>
          </p:cNvSpPr>
          <p:nvPr>
            <p:ph type="title"/>
          </p:nvPr>
        </p:nvSpPr>
        <p:spPr/>
        <p:txBody>
          <a:bodyPr/>
          <a:lstStyle/>
          <a:p>
            <a:r>
              <a:rPr lang="en-US" dirty="0"/>
              <a:t>Gradient descent</a:t>
            </a:r>
          </a:p>
        </p:txBody>
      </p:sp>
      <p:pic>
        <p:nvPicPr>
          <p:cNvPr id="16386" name="Picture 2" descr="https://raw.githubusercontent.com/mattnedrich/GradientDescentExample/master/gradient_descent_example.gif">
            <a:extLst>
              <a:ext uri="{FF2B5EF4-FFF2-40B4-BE49-F238E27FC236}">
                <a16:creationId xmlns:a16="http://schemas.microsoft.com/office/drawing/2014/main" id="{19D1843E-9E77-430F-B4C4-84E4B824B84D}"/>
              </a:ext>
            </a:extLst>
          </p:cNvPr>
          <p:cNvPicPr>
            <a:picLocks noGrp="1" noChangeAspect="1" noChangeArrowheads="1" noCro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842054" y="2366963"/>
            <a:ext cx="6507891" cy="34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82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AEE9-1EFF-45A5-9A92-D9A9A9AFF6BC}"/>
              </a:ext>
            </a:extLst>
          </p:cNvPr>
          <p:cNvSpPr>
            <a:spLocks noGrp="1"/>
          </p:cNvSpPr>
          <p:nvPr>
            <p:ph type="title"/>
          </p:nvPr>
        </p:nvSpPr>
        <p:spPr>
          <a:xfrm>
            <a:off x="913775" y="618517"/>
            <a:ext cx="10364451" cy="1748575"/>
          </a:xfrm>
        </p:spPr>
        <p:txBody>
          <a:bodyPr>
            <a:normAutofit/>
          </a:bodyPr>
          <a:lstStyle/>
          <a:p>
            <a:r>
              <a:rPr lang="en-US" b="1" dirty="0"/>
              <a:t>Evaluating the performance of the model</a:t>
            </a:r>
            <a:br>
              <a:rPr lang="en-US" b="1" dirty="0"/>
            </a:br>
            <a:endParaRPr lang="en-US" dirty="0"/>
          </a:p>
        </p:txBody>
      </p:sp>
      <p:sp>
        <p:nvSpPr>
          <p:cNvPr id="3" name="Content Placeholder 2">
            <a:extLst>
              <a:ext uri="{FF2B5EF4-FFF2-40B4-BE49-F238E27FC236}">
                <a16:creationId xmlns:a16="http://schemas.microsoft.com/office/drawing/2014/main" id="{10E4A613-8D8C-4A0C-B566-948238C458F8}"/>
              </a:ext>
            </a:extLst>
          </p:cNvPr>
          <p:cNvSpPr>
            <a:spLocks noGrp="1"/>
          </p:cNvSpPr>
          <p:nvPr>
            <p:ph sz="quarter" idx="13"/>
          </p:nvPr>
        </p:nvSpPr>
        <p:spPr/>
        <p:txBody>
          <a:bodyPr/>
          <a:lstStyle/>
          <a:p>
            <a:r>
              <a:rPr lang="en-US" dirty="0"/>
              <a:t>Root mean squared error(</a:t>
            </a:r>
            <a:r>
              <a:rPr lang="en-US" b="1" dirty="0"/>
              <a:t>RMSE</a:t>
            </a:r>
            <a:r>
              <a:rPr lang="en-US" dirty="0"/>
              <a:t>) and Coefficient of Determination(</a:t>
            </a:r>
            <a:r>
              <a:rPr lang="en-US" b="1" dirty="0"/>
              <a:t>R² </a:t>
            </a:r>
            <a:r>
              <a:rPr lang="en-US" dirty="0"/>
              <a:t>score) are popularly used to evaluate regression model.</a:t>
            </a:r>
          </a:p>
          <a:p>
            <a:r>
              <a:rPr lang="en-US" b="1" dirty="0"/>
              <a:t>RMSE </a:t>
            </a:r>
            <a:r>
              <a:rPr lang="en-US" dirty="0"/>
              <a:t>is the square root of the average of the sum of the squares of residuals.</a:t>
            </a:r>
          </a:p>
          <a:p>
            <a:r>
              <a:rPr lang="en-US" dirty="0"/>
              <a:t>RMSE is defined by</a:t>
            </a:r>
          </a:p>
          <a:p>
            <a:endParaRPr lang="en-US" dirty="0"/>
          </a:p>
        </p:txBody>
      </p:sp>
      <p:pic>
        <p:nvPicPr>
          <p:cNvPr id="17410" name="Picture 2" descr="https://cdn-images-1.medium.com/max/1200/1*-j7StdUGMAFvLGx7hD-Nzg.png">
            <a:extLst>
              <a:ext uri="{FF2B5EF4-FFF2-40B4-BE49-F238E27FC236}">
                <a16:creationId xmlns:a16="http://schemas.microsoft.com/office/drawing/2014/main" id="{5F6B646C-6DD8-4F83-855E-1D951F29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075" y="4378960"/>
            <a:ext cx="4752594" cy="128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43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75A5-C038-4B8A-8E95-0E9B32C1FC96}"/>
              </a:ext>
            </a:extLst>
          </p:cNvPr>
          <p:cNvSpPr>
            <a:spLocks noGrp="1"/>
          </p:cNvSpPr>
          <p:nvPr>
            <p:ph type="title"/>
          </p:nvPr>
        </p:nvSpPr>
        <p:spPr>
          <a:xfrm>
            <a:off x="913775" y="618517"/>
            <a:ext cx="10364451" cy="661643"/>
          </a:xfrm>
        </p:spPr>
        <p:txBody>
          <a:bodyPr/>
          <a:lstStyle/>
          <a:p>
            <a:r>
              <a:rPr lang="en-US" b="1" dirty="0"/>
              <a:t>Evaluating the performance of the model</a:t>
            </a:r>
            <a:endParaRPr lang="en-US" dirty="0"/>
          </a:p>
        </p:txBody>
      </p:sp>
      <p:sp>
        <p:nvSpPr>
          <p:cNvPr id="3" name="Content Placeholder 2">
            <a:extLst>
              <a:ext uri="{FF2B5EF4-FFF2-40B4-BE49-F238E27FC236}">
                <a16:creationId xmlns:a16="http://schemas.microsoft.com/office/drawing/2014/main" id="{CCF0D4F0-4F86-47FE-BDFD-CB92B7FCB703}"/>
              </a:ext>
            </a:extLst>
          </p:cNvPr>
          <p:cNvSpPr>
            <a:spLocks noGrp="1"/>
          </p:cNvSpPr>
          <p:nvPr>
            <p:ph sz="quarter" idx="13"/>
          </p:nvPr>
        </p:nvSpPr>
        <p:spPr>
          <a:xfrm>
            <a:off x="913774" y="1361440"/>
            <a:ext cx="10363826" cy="4429759"/>
          </a:xfrm>
        </p:spPr>
        <p:txBody>
          <a:bodyPr/>
          <a:lstStyle/>
          <a:p>
            <a:r>
              <a:rPr lang="en-US" b="1" i="1" dirty="0"/>
              <a:t>R² </a:t>
            </a:r>
            <a:r>
              <a:rPr lang="en-US" dirty="0"/>
              <a:t>is determined by</a:t>
            </a:r>
          </a:p>
          <a:p>
            <a:endParaRPr lang="en-US" dirty="0"/>
          </a:p>
          <a:p>
            <a:endParaRPr lang="en-US" dirty="0"/>
          </a:p>
          <a:p>
            <a:r>
              <a:rPr lang="en-US" b="1" i="1" dirty="0"/>
              <a:t>SSₜ </a:t>
            </a:r>
            <a:r>
              <a:rPr lang="en-US" dirty="0"/>
              <a:t>is the total sum of errors if we take the mean of the observed values as the predicted value.</a:t>
            </a:r>
          </a:p>
          <a:p>
            <a:endParaRPr lang="en-US" dirty="0"/>
          </a:p>
          <a:p>
            <a:endParaRPr lang="en-US" dirty="0"/>
          </a:p>
          <a:p>
            <a:r>
              <a:rPr lang="en-US" b="1" i="1" dirty="0"/>
              <a:t>SSᵣ</a:t>
            </a:r>
            <a:r>
              <a:rPr lang="en-US" i="1" dirty="0"/>
              <a:t> </a:t>
            </a:r>
            <a:r>
              <a:rPr lang="en-US" dirty="0"/>
              <a:t>is the sum of the square of residuals</a:t>
            </a:r>
          </a:p>
          <a:p>
            <a:endParaRPr lang="en-US" dirty="0"/>
          </a:p>
          <a:p>
            <a:endParaRPr lang="en-US" dirty="0"/>
          </a:p>
        </p:txBody>
      </p:sp>
      <p:pic>
        <p:nvPicPr>
          <p:cNvPr id="18434" name="Picture 2" descr="https://cdn-images-1.medium.com/max/1200/1*dUAJL0vVJw7gfb5cq3eluA.png">
            <a:extLst>
              <a:ext uri="{FF2B5EF4-FFF2-40B4-BE49-F238E27FC236}">
                <a16:creationId xmlns:a16="http://schemas.microsoft.com/office/drawing/2014/main" id="{68070382-D9B6-456A-B7DB-1EF80E553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280" y="1798320"/>
            <a:ext cx="170688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cdn-images-1.medium.com/max/1200/1*GAqVi6BDifcmeQeIXDaeiA.png">
            <a:extLst>
              <a:ext uri="{FF2B5EF4-FFF2-40B4-BE49-F238E27FC236}">
                <a16:creationId xmlns:a16="http://schemas.microsoft.com/office/drawing/2014/main" id="{07723018-4011-45CA-9126-2FDCBC955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859" y="3429000"/>
            <a:ext cx="2392097" cy="84836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s://cdn-images-1.medium.com/max/1200/1*YES7smJ6HquuEfYEZOxoWg.png">
            <a:extLst>
              <a:ext uri="{FF2B5EF4-FFF2-40B4-BE49-F238E27FC236}">
                <a16:creationId xmlns:a16="http://schemas.microsoft.com/office/drawing/2014/main" id="{A4F86F18-FEBE-48D9-B36A-89C3FCC7D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1555" y="5206047"/>
            <a:ext cx="3557730" cy="103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31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C293-08BC-4001-A9D3-B2422326B355}"/>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21D952A6-E2E7-4A90-A765-CDE60248C07C}"/>
              </a:ext>
            </a:extLst>
          </p:cNvPr>
          <p:cNvSpPr>
            <a:spLocks noGrp="1"/>
          </p:cNvSpPr>
          <p:nvPr>
            <p:ph sz="quarter" idx="13"/>
          </p:nvPr>
        </p:nvSpPr>
        <p:spPr/>
        <p:txBody>
          <a:bodyPr/>
          <a:lstStyle/>
          <a:p>
            <a:r>
              <a:rPr lang="en-US" dirty="0"/>
              <a:t>It is a simple model but everyone needs to master it as it lays the foundation for other machine learning algorithms.</a:t>
            </a:r>
          </a:p>
          <a:p>
            <a:r>
              <a:rPr lang="en-US" dirty="0"/>
              <a:t>It can be used to understand the factors that influence profitability.</a:t>
            </a:r>
          </a:p>
          <a:p>
            <a:r>
              <a:rPr lang="en-US" dirty="0"/>
              <a:t>It can be used to forecast sales in the coming months by analyzing the sales data for previous months.</a:t>
            </a:r>
          </a:p>
          <a:p>
            <a:r>
              <a:rPr lang="en-US" dirty="0"/>
              <a:t>It can also be used to gain various insights about customer </a:t>
            </a:r>
            <a:r>
              <a:rPr lang="en-US" dirty="0" err="1"/>
              <a:t>behaviour</a:t>
            </a:r>
            <a:r>
              <a:rPr lang="en-US" dirty="0"/>
              <a:t>.</a:t>
            </a:r>
          </a:p>
        </p:txBody>
      </p:sp>
    </p:spTree>
    <p:extLst>
      <p:ext uri="{BB962C8B-B14F-4D97-AF65-F5344CB8AC3E}">
        <p14:creationId xmlns:p14="http://schemas.microsoft.com/office/powerpoint/2010/main" val="1254129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AFB4-F559-49DE-ACDC-CF99D83F0A46}"/>
              </a:ext>
            </a:extLst>
          </p:cNvPr>
          <p:cNvSpPr>
            <a:spLocks noGrp="1"/>
          </p:cNvSpPr>
          <p:nvPr>
            <p:ph type="title"/>
          </p:nvPr>
        </p:nvSpPr>
        <p:spPr/>
        <p:txBody>
          <a:bodyPr/>
          <a:lstStyle/>
          <a:p>
            <a:r>
              <a:rPr lang="en-US" dirty="0"/>
              <a:t>R Square</a:t>
            </a:r>
          </a:p>
        </p:txBody>
      </p:sp>
      <p:sp>
        <p:nvSpPr>
          <p:cNvPr id="3" name="Content Placeholder 2">
            <a:extLst>
              <a:ext uri="{FF2B5EF4-FFF2-40B4-BE49-F238E27FC236}">
                <a16:creationId xmlns:a16="http://schemas.microsoft.com/office/drawing/2014/main" id="{28D3F83A-D322-489B-A17E-29BAF7061BBD}"/>
              </a:ext>
            </a:extLst>
          </p:cNvPr>
          <p:cNvSpPr>
            <a:spLocks noGrp="1"/>
          </p:cNvSpPr>
          <p:nvPr>
            <p:ph sz="quarter" idx="13"/>
          </p:nvPr>
        </p:nvSpPr>
        <p:spPr/>
        <p:txBody>
          <a:bodyPr/>
          <a:lstStyle/>
          <a:p>
            <a:r>
              <a:rPr lang="en-US" altLang="en-US" b="1" i="1" cap="none" dirty="0">
                <a:latin typeface="Menlo"/>
              </a:rPr>
              <a:t>SSₜ - </a:t>
            </a:r>
            <a:r>
              <a:rPr lang="en-US" altLang="en-US" cap="none" dirty="0">
                <a:latin typeface="Menlo"/>
              </a:rPr>
              <a:t>69.47588572871659</a:t>
            </a:r>
            <a:br>
              <a:rPr lang="en-US" altLang="en-US" cap="none" dirty="0">
                <a:latin typeface="Menlo"/>
              </a:rPr>
            </a:br>
            <a:r>
              <a:rPr lang="en-US" altLang="en-US" b="1" i="1" cap="none" dirty="0">
                <a:latin typeface="Menlo"/>
              </a:rPr>
              <a:t>SSᵣ - </a:t>
            </a:r>
            <a:r>
              <a:rPr lang="en-US" altLang="en-US" cap="none" dirty="0">
                <a:latin typeface="Menlo"/>
              </a:rPr>
              <a:t>7.64070234454893</a:t>
            </a:r>
            <a:br>
              <a:rPr lang="en-US" altLang="en-US" cap="none" dirty="0">
                <a:latin typeface="Menlo"/>
              </a:rPr>
            </a:br>
            <a:r>
              <a:rPr lang="en-US" altLang="en-US" b="1" cap="none" dirty="0">
                <a:latin typeface="Menlo"/>
              </a:rPr>
              <a:t>R²</a:t>
            </a:r>
            <a:r>
              <a:rPr lang="en-US" altLang="en-US" cap="none" dirty="0">
                <a:latin typeface="Menlo"/>
              </a:rPr>
              <a:t> score - 0.8900236785122296</a:t>
            </a:r>
            <a:r>
              <a:rPr lang="en-US" altLang="en-US" sz="1100" cap="none" dirty="0"/>
              <a:t> </a:t>
            </a:r>
          </a:p>
          <a:p>
            <a:r>
              <a:rPr lang="en-US" i="1" dirty="0"/>
              <a:t>If we use the mean of the observed values as the predicted value the variance is 69.47588572871659 and if we use regression the total variance is 7.64070234454893. We reduced the prediction error by ~ </a:t>
            </a:r>
            <a:r>
              <a:rPr lang="en-US" b="1" i="1" dirty="0"/>
              <a:t>89%</a:t>
            </a:r>
            <a:r>
              <a:rPr lang="en-US" i="1" dirty="0"/>
              <a:t> by using regression</a:t>
            </a:r>
            <a:endParaRPr lang="en-US" altLang="en-US" sz="3200" cap="none" dirty="0">
              <a:latin typeface="Arial" panose="020B0604020202020204" pitchFamily="34" charset="0"/>
            </a:endParaRPr>
          </a:p>
          <a:p>
            <a:endParaRPr lang="en-US" dirty="0"/>
          </a:p>
        </p:txBody>
      </p:sp>
      <p:sp>
        <p:nvSpPr>
          <p:cNvPr id="7" name="Rectangle 4">
            <a:extLst>
              <a:ext uri="{FF2B5EF4-FFF2-40B4-BE49-F238E27FC236}">
                <a16:creationId xmlns:a16="http://schemas.microsoft.com/office/drawing/2014/main" id="{B4119370-06F7-4AED-B363-3F3FBA14E282}"/>
              </a:ext>
            </a:extLst>
          </p:cNvPr>
          <p:cNvSpPr>
            <a:spLocks noChangeArrowheads="1"/>
          </p:cNvSpPr>
          <p:nvPr/>
        </p:nvSpPr>
        <p:spPr bwMode="auto">
          <a:xfrm>
            <a:off x="0" y="-76559"/>
            <a:ext cx="65" cy="61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3009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635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https://cdn-images-1.medium.com/max/1200/1*LEmBCYAttxS6uI6rEyPLMQ.png">
            <a:extLst>
              <a:ext uri="{FF2B5EF4-FFF2-40B4-BE49-F238E27FC236}">
                <a16:creationId xmlns:a16="http://schemas.microsoft.com/office/drawing/2014/main" id="{9CDF914F-AEDE-4310-A17B-5173CA3EDF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842404"/>
            <a:ext cx="4924215" cy="5182109"/>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7B2F8F-F0F5-4210-95AB-B0F112509951}"/>
              </a:ext>
            </a:extLst>
          </p:cNvPr>
          <p:cNvSpPr>
            <a:spLocks noGrp="1"/>
          </p:cNvSpPr>
          <p:nvPr>
            <p:ph type="title"/>
          </p:nvPr>
        </p:nvSpPr>
        <p:spPr>
          <a:xfrm>
            <a:off x="5811519" y="640831"/>
            <a:ext cx="5737018" cy="558049"/>
          </a:xfrm>
        </p:spPr>
        <p:txBody>
          <a:bodyPr>
            <a:normAutofit fontScale="90000"/>
          </a:bodyPr>
          <a:lstStyle/>
          <a:p>
            <a:pPr algn="l"/>
            <a:r>
              <a:rPr lang="en-US" dirty="0"/>
              <a:t>Linear regression</a:t>
            </a:r>
          </a:p>
        </p:txBody>
      </p:sp>
      <p:sp>
        <p:nvSpPr>
          <p:cNvPr id="1031" name="Content Placeholder 1030">
            <a:extLst>
              <a:ext uri="{FF2B5EF4-FFF2-40B4-BE49-F238E27FC236}">
                <a16:creationId xmlns:a16="http://schemas.microsoft.com/office/drawing/2014/main" id="{7F83D6C5-DEC3-4E76-883D-1A10A0E74BD3}"/>
              </a:ext>
            </a:extLst>
          </p:cNvPr>
          <p:cNvSpPr>
            <a:spLocks noGrp="1"/>
          </p:cNvSpPr>
          <p:nvPr>
            <p:ph sz="quarter" idx="13"/>
          </p:nvPr>
        </p:nvSpPr>
        <p:spPr>
          <a:xfrm>
            <a:off x="5811519" y="1839711"/>
            <a:ext cx="5737017" cy="4408690"/>
          </a:xfrm>
        </p:spPr>
        <p:txBody>
          <a:bodyPr>
            <a:normAutofit/>
          </a:bodyPr>
          <a:lstStyle/>
          <a:p>
            <a:r>
              <a:rPr lang="en-US" dirty="0"/>
              <a:t>The objective of a linear regression model is to find a relationship between one or more features(independent variables) and a continuous target variable(dependent variable).</a:t>
            </a:r>
          </a:p>
          <a:p>
            <a:r>
              <a:rPr lang="en-US" dirty="0"/>
              <a:t>When there is only feature it is called </a:t>
            </a:r>
            <a:r>
              <a:rPr lang="en-US" i="1" dirty="0"/>
              <a:t>Uni-variate</a:t>
            </a:r>
            <a:r>
              <a:rPr lang="en-US" dirty="0"/>
              <a:t> Linear Regression</a:t>
            </a:r>
          </a:p>
          <a:p>
            <a:r>
              <a:rPr lang="en-US" dirty="0"/>
              <a:t>if there are multiple features, it is called </a:t>
            </a:r>
            <a:r>
              <a:rPr lang="en-US" i="1" dirty="0"/>
              <a:t>Multi</a:t>
            </a:r>
            <a:r>
              <a:rPr lang="en-US" dirty="0"/>
              <a:t>ple Linear Regression.</a:t>
            </a:r>
          </a:p>
          <a:p>
            <a:endParaRPr lang="en-US" sz="1800" dirty="0"/>
          </a:p>
        </p:txBody>
      </p:sp>
    </p:spTree>
    <p:extLst>
      <p:ext uri="{BB962C8B-B14F-4D97-AF65-F5344CB8AC3E}">
        <p14:creationId xmlns:p14="http://schemas.microsoft.com/office/powerpoint/2010/main" val="36667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D749-E5D0-4EE5-91A2-E5F444321E03}"/>
              </a:ext>
            </a:extLst>
          </p:cNvPr>
          <p:cNvSpPr>
            <a:spLocks noGrp="1"/>
          </p:cNvSpPr>
          <p:nvPr>
            <p:ph type="title"/>
          </p:nvPr>
        </p:nvSpPr>
        <p:spPr>
          <a:xfrm>
            <a:off x="913775" y="618517"/>
            <a:ext cx="10364451" cy="905483"/>
          </a:xfrm>
        </p:spPr>
        <p:txBody>
          <a:bodyPr>
            <a:normAutofit fontScale="90000"/>
          </a:bodyPr>
          <a:lstStyle/>
          <a:p>
            <a:r>
              <a:rPr lang="en-US" b="1" dirty="0"/>
              <a:t>Hypothesis of Linear Regression</a:t>
            </a:r>
            <a:br>
              <a:rPr lang="en-US" b="1" dirty="0"/>
            </a:br>
            <a:endParaRPr lang="en-US" dirty="0"/>
          </a:p>
        </p:txBody>
      </p:sp>
      <p:sp>
        <p:nvSpPr>
          <p:cNvPr id="3" name="Content Placeholder 2">
            <a:extLst>
              <a:ext uri="{FF2B5EF4-FFF2-40B4-BE49-F238E27FC236}">
                <a16:creationId xmlns:a16="http://schemas.microsoft.com/office/drawing/2014/main" id="{BAE3FD7D-DCC0-4405-BD8B-7E45835EB113}"/>
              </a:ext>
            </a:extLst>
          </p:cNvPr>
          <p:cNvSpPr>
            <a:spLocks noGrp="1"/>
          </p:cNvSpPr>
          <p:nvPr>
            <p:ph sz="quarter" idx="13"/>
          </p:nvPr>
        </p:nvSpPr>
        <p:spPr>
          <a:xfrm>
            <a:off x="913774" y="2367092"/>
            <a:ext cx="10363826" cy="3424107"/>
          </a:xfrm>
        </p:spPr>
        <p:txBody>
          <a:bodyPr/>
          <a:lstStyle/>
          <a:p>
            <a:r>
              <a:rPr lang="en-US" dirty="0"/>
              <a:t>The linear regression model can be represented by the following equation</a:t>
            </a:r>
          </a:p>
          <a:p>
            <a:endParaRPr lang="en-US" dirty="0"/>
          </a:p>
          <a:p>
            <a:r>
              <a:rPr lang="en-US" i="1" dirty="0"/>
              <a:t>Y</a:t>
            </a:r>
            <a:r>
              <a:rPr lang="en-US" dirty="0"/>
              <a:t> is the predicted value</a:t>
            </a:r>
          </a:p>
          <a:p>
            <a:r>
              <a:rPr lang="en-US" i="1" dirty="0"/>
              <a:t>θ</a:t>
            </a:r>
            <a:r>
              <a:rPr lang="en-US" dirty="0"/>
              <a:t>₀ is the bias term.</a:t>
            </a:r>
          </a:p>
          <a:p>
            <a:r>
              <a:rPr lang="en-US" i="1" dirty="0"/>
              <a:t>θ</a:t>
            </a:r>
            <a:r>
              <a:rPr lang="en-US" dirty="0"/>
              <a:t>₁,…,</a:t>
            </a:r>
            <a:r>
              <a:rPr lang="en-US" i="1" dirty="0"/>
              <a:t>θ</a:t>
            </a:r>
            <a:r>
              <a:rPr lang="en-US" dirty="0"/>
              <a:t>ₙ are the model parameters</a:t>
            </a:r>
          </a:p>
          <a:p>
            <a:r>
              <a:rPr lang="en-US" i="1" dirty="0"/>
              <a:t>x</a:t>
            </a:r>
            <a:r>
              <a:rPr lang="en-US" dirty="0"/>
              <a:t>₁, </a:t>
            </a:r>
            <a:r>
              <a:rPr lang="en-US" i="1" dirty="0"/>
              <a:t>x</a:t>
            </a:r>
            <a:r>
              <a:rPr lang="en-US" dirty="0"/>
              <a:t>₂,…,</a:t>
            </a:r>
            <a:r>
              <a:rPr lang="en-US" i="1" dirty="0"/>
              <a:t>x</a:t>
            </a:r>
            <a:r>
              <a:rPr lang="en-US" dirty="0"/>
              <a:t>ₙ are the feature values.</a:t>
            </a:r>
          </a:p>
          <a:p>
            <a:endParaRPr lang="en-US" dirty="0"/>
          </a:p>
          <a:p>
            <a:endParaRPr lang="en-US" dirty="0"/>
          </a:p>
        </p:txBody>
      </p:sp>
      <p:pic>
        <p:nvPicPr>
          <p:cNvPr id="2050" name="Picture 2" descr="https://cdn-images-1.medium.com/max/1200/1*A32yDrkQKIU0Z-Nf7JD9Pg.png">
            <a:extLst>
              <a:ext uri="{FF2B5EF4-FFF2-40B4-BE49-F238E27FC236}">
                <a16:creationId xmlns:a16="http://schemas.microsoft.com/office/drawing/2014/main" id="{76C93834-0342-4173-9AA2-9C151B9C7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947987"/>
            <a:ext cx="5323840" cy="33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30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2" descr="https://cdn-images-1.medium.com/max/1200/1*w2w9hzrSYR-bSlmr0vEdhg.png">
            <a:extLst>
              <a:ext uri="{FF2B5EF4-FFF2-40B4-BE49-F238E27FC236}">
                <a16:creationId xmlns:a16="http://schemas.microsoft.com/office/drawing/2014/main" id="{AC2C550B-8DB2-49C5-A4B6-6E66ADDB22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6401" y="842404"/>
            <a:ext cx="4429760" cy="4745595"/>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4E3996E-FEB9-4371-B219-CD18067391FB}"/>
              </a:ext>
            </a:extLst>
          </p:cNvPr>
          <p:cNvSpPr>
            <a:spLocks noGrp="1"/>
          </p:cNvSpPr>
          <p:nvPr>
            <p:ph type="title"/>
          </p:nvPr>
        </p:nvSpPr>
        <p:spPr>
          <a:xfrm>
            <a:off x="5080000" y="640831"/>
            <a:ext cx="6468536" cy="1573863"/>
          </a:xfrm>
        </p:spPr>
        <p:txBody>
          <a:bodyPr>
            <a:normAutofit/>
          </a:bodyPr>
          <a:lstStyle/>
          <a:p>
            <a:pPr algn="l"/>
            <a:r>
              <a:rPr lang="en-US" b="1" dirty="0"/>
              <a:t>Hypothesis of Linear Regression</a:t>
            </a:r>
            <a:endParaRPr lang="en-US" dirty="0"/>
          </a:p>
        </p:txBody>
      </p:sp>
      <p:sp>
        <p:nvSpPr>
          <p:cNvPr id="3079" name="Content Placeholder 3078">
            <a:extLst>
              <a:ext uri="{FF2B5EF4-FFF2-40B4-BE49-F238E27FC236}">
                <a16:creationId xmlns:a16="http://schemas.microsoft.com/office/drawing/2014/main" id="{9BFF56CD-3D59-4DD2-AA16-3B55AB985DDE}"/>
              </a:ext>
            </a:extLst>
          </p:cNvPr>
          <p:cNvSpPr>
            <a:spLocks noGrp="1"/>
          </p:cNvSpPr>
          <p:nvPr>
            <p:ph sz="quarter" idx="13"/>
          </p:nvPr>
        </p:nvSpPr>
        <p:spPr>
          <a:xfrm>
            <a:off x="5080000" y="2367092"/>
            <a:ext cx="6468536" cy="3881309"/>
          </a:xfrm>
        </p:spPr>
        <p:txBody>
          <a:bodyPr>
            <a:normAutofit/>
          </a:bodyPr>
          <a:lstStyle/>
          <a:p>
            <a:endParaRPr lang="en-US" dirty="0"/>
          </a:p>
          <a:p>
            <a:endParaRPr lang="en-US" dirty="0"/>
          </a:p>
          <a:p>
            <a:r>
              <a:rPr lang="en-US" i="1" dirty="0"/>
              <a:t>θ</a:t>
            </a:r>
            <a:r>
              <a:rPr lang="en-US" dirty="0"/>
              <a:t> is the model’s parameter vector including the bias term </a:t>
            </a:r>
            <a:r>
              <a:rPr lang="en-US" i="1" dirty="0"/>
              <a:t>θ</a:t>
            </a:r>
            <a:r>
              <a:rPr lang="en-US" dirty="0"/>
              <a:t>₀</a:t>
            </a:r>
          </a:p>
          <a:p>
            <a:r>
              <a:rPr lang="en-US" i="1" dirty="0"/>
              <a:t>x</a:t>
            </a:r>
            <a:r>
              <a:rPr lang="en-US" dirty="0"/>
              <a:t> is the feature vector with </a:t>
            </a:r>
            <a:r>
              <a:rPr lang="en-US" i="1" dirty="0"/>
              <a:t>x</a:t>
            </a:r>
            <a:r>
              <a:rPr lang="en-US" dirty="0"/>
              <a:t>₀ =1</a:t>
            </a:r>
          </a:p>
          <a:p>
            <a:r>
              <a:rPr lang="en-US" dirty="0"/>
              <a:t>Training of the model here means to find the parameters so that the model best fits the data.</a:t>
            </a:r>
            <a:endParaRPr lang="en-US" sz="1800" dirty="0"/>
          </a:p>
        </p:txBody>
      </p:sp>
      <p:pic>
        <p:nvPicPr>
          <p:cNvPr id="3078" name="Picture 6" descr="https://cdn-images-1.medium.com/max/1200/1*7pjcby7gESbxk54njwCUZg.png">
            <a:extLst>
              <a:ext uri="{FF2B5EF4-FFF2-40B4-BE49-F238E27FC236}">
                <a16:creationId xmlns:a16="http://schemas.microsoft.com/office/drawing/2014/main" id="{F4CEA1A6-A1BF-4491-86FA-6BBEEBADE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598" y="2855525"/>
            <a:ext cx="1435037" cy="35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63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2" descr="https://cdn-images-1.medium.com/max/1200/1*6lzTBeDt_J39XPvhI4NAMg.png">
            <a:extLst>
              <a:ext uri="{FF2B5EF4-FFF2-40B4-BE49-F238E27FC236}">
                <a16:creationId xmlns:a16="http://schemas.microsoft.com/office/drawing/2014/main" id="{C805A5C3-B235-4C9F-8A2F-F7A47ADF1A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864325"/>
            <a:ext cx="4507655" cy="5138267"/>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6" name="Picture 75">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29B4D2-B09F-4075-989A-14CD21977341}"/>
              </a:ext>
            </a:extLst>
          </p:cNvPr>
          <p:cNvSpPr>
            <a:spLocks noGrp="1"/>
          </p:cNvSpPr>
          <p:nvPr>
            <p:ph type="title"/>
          </p:nvPr>
        </p:nvSpPr>
        <p:spPr>
          <a:xfrm>
            <a:off x="6096000" y="640831"/>
            <a:ext cx="5452536" cy="1015249"/>
          </a:xfrm>
        </p:spPr>
        <p:txBody>
          <a:bodyPr>
            <a:normAutofit fontScale="90000"/>
          </a:bodyPr>
          <a:lstStyle/>
          <a:p>
            <a:pPr algn="l"/>
            <a:r>
              <a:rPr lang="en-US" b="1" i="1" dirty="0"/>
              <a:t>How do we determine the best fit line?</a:t>
            </a:r>
            <a:endParaRPr lang="en-US" dirty="0"/>
          </a:p>
        </p:txBody>
      </p:sp>
      <p:sp>
        <p:nvSpPr>
          <p:cNvPr id="4103" name="Content Placeholder 4102">
            <a:extLst>
              <a:ext uri="{FF2B5EF4-FFF2-40B4-BE49-F238E27FC236}">
                <a16:creationId xmlns:a16="http://schemas.microsoft.com/office/drawing/2014/main" id="{5395DD63-B9C4-43B2-B271-FCCE265C7DD7}"/>
              </a:ext>
            </a:extLst>
          </p:cNvPr>
          <p:cNvSpPr>
            <a:spLocks noGrp="1"/>
          </p:cNvSpPr>
          <p:nvPr>
            <p:ph sz="quarter" idx="13"/>
          </p:nvPr>
        </p:nvSpPr>
        <p:spPr>
          <a:xfrm>
            <a:off x="6096000" y="2296911"/>
            <a:ext cx="5452536" cy="3189489"/>
          </a:xfrm>
        </p:spPr>
        <p:txBody>
          <a:bodyPr>
            <a:normAutofit/>
          </a:bodyPr>
          <a:lstStyle/>
          <a:p>
            <a:r>
              <a:rPr lang="en-US" dirty="0"/>
              <a:t>The line for which the </a:t>
            </a:r>
            <a:r>
              <a:rPr lang="en-US" i="1" dirty="0"/>
              <a:t>error (Residuals) </a:t>
            </a:r>
            <a:r>
              <a:rPr lang="en-US" dirty="0"/>
              <a:t>between the predicted values and the observed values is minimum is called the best fit line or the </a:t>
            </a:r>
            <a:r>
              <a:rPr lang="en-US" b="1" dirty="0"/>
              <a:t>regression </a:t>
            </a:r>
            <a:r>
              <a:rPr lang="en-US" dirty="0"/>
              <a:t>line.</a:t>
            </a:r>
          </a:p>
          <a:p>
            <a:r>
              <a:rPr lang="en-US" dirty="0"/>
              <a:t>To define and measure the error of our model we define the cost function as the sum of the squares of the residuals. </a:t>
            </a:r>
          </a:p>
          <a:p>
            <a:endParaRPr lang="en-US" dirty="0"/>
          </a:p>
          <a:p>
            <a:endParaRPr lang="en-US" dirty="0"/>
          </a:p>
          <a:p>
            <a:endParaRPr lang="en-US" sz="1800" dirty="0"/>
          </a:p>
        </p:txBody>
      </p:sp>
    </p:spTree>
    <p:extLst>
      <p:ext uri="{BB962C8B-B14F-4D97-AF65-F5344CB8AC3E}">
        <p14:creationId xmlns:p14="http://schemas.microsoft.com/office/powerpoint/2010/main" val="21271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94E2-2445-436D-ACE3-E2DE7BE5B933}"/>
              </a:ext>
            </a:extLst>
          </p:cNvPr>
          <p:cNvSpPr>
            <a:spLocks noGrp="1"/>
          </p:cNvSpPr>
          <p:nvPr>
            <p:ph type="title"/>
          </p:nvPr>
        </p:nvSpPr>
        <p:spPr/>
        <p:txBody>
          <a:bodyPr/>
          <a:lstStyle/>
          <a:p>
            <a:r>
              <a:rPr lang="en-US" dirty="0"/>
              <a:t>The cost function</a:t>
            </a:r>
          </a:p>
        </p:txBody>
      </p:sp>
      <p:sp>
        <p:nvSpPr>
          <p:cNvPr id="3" name="Content Placeholder 2">
            <a:extLst>
              <a:ext uri="{FF2B5EF4-FFF2-40B4-BE49-F238E27FC236}">
                <a16:creationId xmlns:a16="http://schemas.microsoft.com/office/drawing/2014/main" id="{DAA07594-C838-4E9C-AA03-74ADEDD00EBD}"/>
              </a:ext>
            </a:extLst>
          </p:cNvPr>
          <p:cNvSpPr>
            <a:spLocks noGrp="1"/>
          </p:cNvSpPr>
          <p:nvPr>
            <p:ph sz="quarter" idx="13"/>
          </p:nvPr>
        </p:nvSpPr>
        <p:spPr>
          <a:xfrm>
            <a:off x="875390" y="2632139"/>
            <a:ext cx="10402210" cy="3159059"/>
          </a:xfrm>
        </p:spPr>
        <p:txBody>
          <a:bodyPr/>
          <a:lstStyle/>
          <a:p>
            <a:r>
              <a:rPr lang="en-US" dirty="0"/>
              <a:t>The cost function is denoted by:</a:t>
            </a:r>
          </a:p>
          <a:p>
            <a:endParaRPr lang="en-US" dirty="0"/>
          </a:p>
          <a:p>
            <a:endParaRPr lang="en-US" dirty="0"/>
          </a:p>
          <a:p>
            <a:r>
              <a:rPr lang="en-US" dirty="0"/>
              <a:t>where the hypothesis function </a:t>
            </a:r>
            <a:r>
              <a:rPr lang="en-US" i="1" dirty="0"/>
              <a:t>h(x) </a:t>
            </a:r>
            <a:r>
              <a:rPr lang="en-US" dirty="0"/>
              <a:t>is denoted by</a:t>
            </a:r>
          </a:p>
          <a:p>
            <a:endParaRPr lang="en-US" dirty="0"/>
          </a:p>
          <a:p>
            <a:r>
              <a:rPr lang="en-US" i="1" dirty="0"/>
              <a:t>m</a:t>
            </a:r>
            <a:r>
              <a:rPr lang="en-US" dirty="0"/>
              <a:t> is the total number of training examples in our data-set.</a:t>
            </a:r>
          </a:p>
        </p:txBody>
      </p:sp>
      <p:pic>
        <p:nvPicPr>
          <p:cNvPr id="5122" name="Picture 2" descr="https://cdn-images-1.medium.com/max/1200/1*cUnU05zgo8BEzjm22oszLw.png">
            <a:extLst>
              <a:ext uri="{FF2B5EF4-FFF2-40B4-BE49-F238E27FC236}">
                <a16:creationId xmlns:a16="http://schemas.microsoft.com/office/drawing/2014/main" id="{786F849F-0463-4042-8194-A985A169B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040" y="2997200"/>
            <a:ext cx="4246880" cy="7945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cdn-images-1.medium.com/max/1200/1*U918Cc_opofphkgbP9Kkpg.png">
            <a:extLst>
              <a:ext uri="{FF2B5EF4-FFF2-40B4-BE49-F238E27FC236}">
                <a16:creationId xmlns:a16="http://schemas.microsoft.com/office/drawing/2014/main" id="{F30CCD8A-3FB2-4B55-812C-4E842E364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040" y="4688442"/>
            <a:ext cx="4547511" cy="37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4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B6FD-B6AA-4285-AB7D-17188383D4BB}"/>
              </a:ext>
            </a:extLst>
          </p:cNvPr>
          <p:cNvSpPr>
            <a:spLocks noGrp="1"/>
          </p:cNvSpPr>
          <p:nvPr>
            <p:ph type="title"/>
          </p:nvPr>
        </p:nvSpPr>
        <p:spPr/>
        <p:txBody>
          <a:bodyPr/>
          <a:lstStyle/>
          <a:p>
            <a:r>
              <a:rPr lang="en-US" b="1" dirty="0"/>
              <a:t>Training a Linear Regression Model</a:t>
            </a:r>
            <a:br>
              <a:rPr lang="en-US" b="1" dirty="0"/>
            </a:br>
            <a:endParaRPr lang="en-US" dirty="0"/>
          </a:p>
        </p:txBody>
      </p:sp>
      <p:sp>
        <p:nvSpPr>
          <p:cNvPr id="3" name="Content Placeholder 2">
            <a:extLst>
              <a:ext uri="{FF2B5EF4-FFF2-40B4-BE49-F238E27FC236}">
                <a16:creationId xmlns:a16="http://schemas.microsoft.com/office/drawing/2014/main" id="{0EC2A372-AB1E-4AEF-BBC3-1616FB490B72}"/>
              </a:ext>
            </a:extLst>
          </p:cNvPr>
          <p:cNvSpPr>
            <a:spLocks noGrp="1"/>
          </p:cNvSpPr>
          <p:nvPr>
            <p:ph sz="quarter" idx="13"/>
          </p:nvPr>
        </p:nvSpPr>
        <p:spPr/>
        <p:txBody>
          <a:bodyPr/>
          <a:lstStyle/>
          <a:p>
            <a:r>
              <a:rPr lang="en-US" b="1" dirty="0"/>
              <a:t>Why do we take the square of the residuals and not the absolute value of the residuals ?</a:t>
            </a:r>
          </a:p>
          <a:p>
            <a:r>
              <a:rPr lang="en-US" i="1" dirty="0"/>
              <a:t>We want to penalize the points which are farther from the regression line much more than the points which lie close to the line.</a:t>
            </a:r>
          </a:p>
          <a:p>
            <a:r>
              <a:rPr lang="en-US" dirty="0"/>
              <a:t>Our objective is to find the model parameters so that the cost function is minimum. We will use Gradient Descent to find this.</a:t>
            </a:r>
          </a:p>
        </p:txBody>
      </p:sp>
    </p:spTree>
    <p:extLst>
      <p:ext uri="{BB962C8B-B14F-4D97-AF65-F5344CB8AC3E}">
        <p14:creationId xmlns:p14="http://schemas.microsoft.com/office/powerpoint/2010/main" val="153392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gradient descent">
            <a:extLst>
              <a:ext uri="{FF2B5EF4-FFF2-40B4-BE49-F238E27FC236}">
                <a16:creationId xmlns:a16="http://schemas.microsoft.com/office/drawing/2014/main" id="{852E3D82-E080-46F2-80DE-7571CE47C8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8061" y="1448180"/>
            <a:ext cx="6200163" cy="3504439"/>
          </a:xfrm>
          <a:prstGeom prst="roundRect">
            <a:avLst>
              <a:gd name="adj" fmla="val 2392"/>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1B61E9-F812-4518-8DC1-2E4964D920AB}"/>
              </a:ext>
            </a:extLst>
          </p:cNvPr>
          <p:cNvSpPr>
            <a:spLocks noGrp="1"/>
          </p:cNvSpPr>
          <p:nvPr>
            <p:ph type="title"/>
          </p:nvPr>
        </p:nvSpPr>
        <p:spPr>
          <a:xfrm>
            <a:off x="913776" y="618517"/>
            <a:ext cx="3893976" cy="1596177"/>
          </a:xfrm>
        </p:spPr>
        <p:txBody>
          <a:bodyPr anchor="b">
            <a:normAutofit/>
          </a:bodyPr>
          <a:lstStyle/>
          <a:p>
            <a:pPr algn="l"/>
            <a:r>
              <a:rPr lang="en-US" sz="3200" b="1"/>
              <a:t>Gradient descent</a:t>
            </a:r>
            <a:endParaRPr lang="en-US" sz="3200"/>
          </a:p>
        </p:txBody>
      </p:sp>
      <p:sp>
        <p:nvSpPr>
          <p:cNvPr id="3" name="Content Placeholder 2">
            <a:extLst>
              <a:ext uri="{FF2B5EF4-FFF2-40B4-BE49-F238E27FC236}">
                <a16:creationId xmlns:a16="http://schemas.microsoft.com/office/drawing/2014/main" id="{6C2BB35C-D795-4512-A3E4-D0777D7B4E7C}"/>
              </a:ext>
            </a:extLst>
          </p:cNvPr>
          <p:cNvSpPr>
            <a:spLocks noGrp="1"/>
          </p:cNvSpPr>
          <p:nvPr>
            <p:ph sz="quarter" idx="13"/>
          </p:nvPr>
        </p:nvSpPr>
        <p:spPr>
          <a:xfrm>
            <a:off x="913774" y="2367092"/>
            <a:ext cx="3893978" cy="3424107"/>
          </a:xfrm>
        </p:spPr>
        <p:txBody>
          <a:bodyPr>
            <a:normAutofit/>
          </a:bodyPr>
          <a:lstStyle/>
          <a:p>
            <a:r>
              <a:rPr lang="en-US" sz="1600"/>
              <a:t>Gradient descent is a generic optimization algorithm used in many machine learning algorithms.</a:t>
            </a:r>
          </a:p>
          <a:p>
            <a:r>
              <a:rPr lang="en-US" sz="1600"/>
              <a:t>It iteratively tweaks the parameters of the model in order to minimize the cost function.</a:t>
            </a:r>
          </a:p>
        </p:txBody>
      </p:sp>
    </p:spTree>
    <p:extLst>
      <p:ext uri="{BB962C8B-B14F-4D97-AF65-F5344CB8AC3E}">
        <p14:creationId xmlns:p14="http://schemas.microsoft.com/office/powerpoint/2010/main" val="7851435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406</Words>
  <Application>Microsoft Office PowerPoint</Application>
  <PresentationFormat>Widescreen</PresentationFormat>
  <Paragraphs>87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Menlo</vt:lpstr>
      <vt:lpstr>Tw Cen MT</vt:lpstr>
      <vt:lpstr>Droplet</vt:lpstr>
      <vt:lpstr>Regression</vt:lpstr>
      <vt:lpstr>Linear Regression</vt:lpstr>
      <vt:lpstr>Linear regression</vt:lpstr>
      <vt:lpstr>Hypothesis of Linear Regression </vt:lpstr>
      <vt:lpstr>Hypothesis of Linear Regression</vt:lpstr>
      <vt:lpstr>How do we determine the best fit line?</vt:lpstr>
      <vt:lpstr>The cost function</vt:lpstr>
      <vt:lpstr>Training a Linear Regression Model </vt:lpstr>
      <vt:lpstr>Gradient descent</vt:lpstr>
      <vt:lpstr>gradient descent</vt:lpstr>
      <vt:lpstr>gradient descent</vt:lpstr>
      <vt:lpstr>gradient descent</vt:lpstr>
      <vt:lpstr>Gradient descent</vt:lpstr>
      <vt:lpstr>When the learning rate is very slow, the gradient descent takes larger time to find the best fit line.</vt:lpstr>
      <vt:lpstr>When the learning rate is normal</vt:lpstr>
      <vt:lpstr>When the learning rate is arbitrarily high, gradient descent algorithm keeps overshooting the best fit line and may even fail to find the best line.</vt:lpstr>
      <vt:lpstr>Gradient descent</vt:lpstr>
      <vt:lpstr>Evaluating the performance of the model </vt:lpstr>
      <vt:lpstr>Evaluating the performance of the model</vt:lpstr>
      <vt:lpstr>R Square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Vishwesh, Kumar</dc:creator>
  <cp:lastModifiedBy>Vishwesh, Kumar</cp:lastModifiedBy>
  <cp:revision>4</cp:revision>
  <dcterms:created xsi:type="dcterms:W3CDTF">2019-05-15T17:08:35Z</dcterms:created>
  <dcterms:modified xsi:type="dcterms:W3CDTF">2019-05-15T20:19:32Z</dcterms:modified>
</cp:coreProperties>
</file>