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ontserra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a69c70e9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a69c70e9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a69c70e9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a69c70e9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a69c70e9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a69c70e9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a69c70e9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a69c70e9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a69c70e9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a69c70e9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a69c70e9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a69c70e9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a69c70e9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a69c70e9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a69c70e9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a69c70e9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a69c70e9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a69c70e9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a69c70e9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a69c70e9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a69c70e9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a69c70e9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a69c70e9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a69c70e9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a69c70e9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a69c70e9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a69c70e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a69c70e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a69c70e9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a69c70e9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a69c70e9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a69c70e9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a69c70e9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a69c70e9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a69c70e9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a69c70e9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a69c70e9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a69c70e9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a69c70e9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a69c70e9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Natural Language Processing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Video data</a:t>
            </a:r>
            <a:endParaRPr>
              <a:latin typeface="Montserrat"/>
              <a:ea typeface="Montserrat"/>
              <a:cs typeface="Montserrat"/>
              <a:sym typeface="Montserrat"/>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5" name="Google Shape;115;p22"/>
          <p:cNvPicPr preferRelativeResize="0"/>
          <p:nvPr/>
        </p:nvPicPr>
        <p:blipFill>
          <a:blip r:embed="rId3">
            <a:alphaModFix/>
          </a:blip>
          <a:stretch>
            <a:fillRect/>
          </a:stretch>
        </p:blipFill>
        <p:spPr>
          <a:xfrm>
            <a:off x="742950" y="1717675"/>
            <a:ext cx="7658100" cy="228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Text data</a:t>
            </a:r>
            <a:endParaRPr>
              <a:latin typeface="Montserrat"/>
              <a:ea typeface="Montserrat"/>
              <a:cs typeface="Montserrat"/>
              <a:sym typeface="Montserrat"/>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2" name="Google Shape;122;p23"/>
          <p:cNvPicPr preferRelativeResize="0"/>
          <p:nvPr/>
        </p:nvPicPr>
        <p:blipFill>
          <a:blip r:embed="rId3">
            <a:alphaModFix/>
          </a:blip>
          <a:stretch>
            <a:fillRect/>
          </a:stretch>
        </p:blipFill>
        <p:spPr>
          <a:xfrm>
            <a:off x="1571937" y="1256251"/>
            <a:ext cx="6000124" cy="3312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Montserrat"/>
                <a:ea typeface="Montserrat"/>
                <a:cs typeface="Montserrat"/>
                <a:sym typeface="Montserrat"/>
              </a:rPr>
              <a:t>Example of TEXT data:</a:t>
            </a:r>
            <a:endParaRPr sz="2400">
              <a:latin typeface="Montserrat"/>
              <a:ea typeface="Montserrat"/>
              <a:cs typeface="Montserrat"/>
              <a:sym typeface="Montserrat"/>
            </a:endParaRPr>
          </a:p>
          <a:p>
            <a:pPr indent="-381000" lvl="0" marL="457200" rtl="0" algn="l">
              <a:spcBef>
                <a:spcPts val="1600"/>
              </a:spcBef>
              <a:spcAft>
                <a:spcPts val="0"/>
              </a:spcAft>
              <a:buSzPts val="2400"/>
              <a:buFont typeface="Montserrat"/>
              <a:buChar char="●"/>
            </a:pPr>
            <a:r>
              <a:rPr lang="en-GB" sz="2400">
                <a:latin typeface="Montserrat"/>
                <a:ea typeface="Montserrat"/>
                <a:cs typeface="Montserrat"/>
                <a:sym typeface="Montserrat"/>
              </a:rPr>
              <a:t>Social media: tweets, posts, comments.</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GB" sz="2400">
                <a:latin typeface="Montserrat"/>
                <a:ea typeface="Montserrat"/>
                <a:cs typeface="Montserrat"/>
                <a:sym typeface="Montserrat"/>
              </a:rPr>
              <a:t>Conversations: messages, emails, chats.</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GB" sz="2400">
                <a:latin typeface="Montserrat"/>
                <a:ea typeface="Montserrat"/>
                <a:cs typeface="Montserrat"/>
                <a:sym typeface="Montserrat"/>
              </a:rPr>
              <a:t>Articles: news, blogs, transcripts.</a:t>
            </a:r>
            <a:endParaRPr sz="24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Thus,</a:t>
            </a:r>
            <a:endParaRPr>
              <a:latin typeface="Montserrat"/>
              <a:ea typeface="Montserrat"/>
              <a:cs typeface="Montserrat"/>
              <a:sym typeface="Montserrat"/>
            </a:endParaRPr>
          </a:p>
          <a:p>
            <a:pPr indent="0" lvl="0" marL="0" rtl="0" algn="l">
              <a:spcBef>
                <a:spcPts val="1600"/>
              </a:spcBef>
              <a:spcAft>
                <a:spcPts val="1600"/>
              </a:spcAft>
              <a:buNone/>
            </a:pPr>
            <a:r>
              <a:rPr lang="en-GB">
                <a:latin typeface="Montserrat"/>
                <a:ea typeface="Montserrat"/>
                <a:cs typeface="Montserrat"/>
                <a:sym typeface="Montserrat"/>
              </a:rPr>
              <a:t>Unstructured</a:t>
            </a:r>
            <a:r>
              <a:rPr lang="en-GB">
                <a:latin typeface="Montserrat"/>
                <a:ea typeface="Montserrat"/>
                <a:cs typeface="Montserrat"/>
                <a:sym typeface="Montserrat"/>
              </a:rPr>
              <a:t> data cannot be represented in a well defined tabular format.</a:t>
            </a:r>
            <a:endParaRPr>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Natural Language Processing in Real Life</a:t>
            </a:r>
            <a:endParaRPr b="1">
              <a:latin typeface="Montserrat"/>
              <a:ea typeface="Montserrat"/>
              <a:cs typeface="Montserrat"/>
              <a:sym typeface="Montserrat"/>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Montserrat"/>
              <a:buAutoNum type="arabicPeriod"/>
            </a:pPr>
            <a:r>
              <a:rPr lang="en-GB" sz="2400">
                <a:solidFill>
                  <a:schemeClr val="dk1"/>
                </a:solidFill>
                <a:highlight>
                  <a:srgbClr val="FFFFFF"/>
                </a:highlight>
                <a:latin typeface="Montserrat"/>
                <a:ea typeface="Montserrat"/>
                <a:cs typeface="Montserrat"/>
                <a:sym typeface="Montserrat"/>
              </a:rPr>
              <a:t>spam filter:</a:t>
            </a:r>
            <a:endParaRPr sz="2400">
              <a:solidFill>
                <a:schemeClr val="dk1"/>
              </a:solidFill>
              <a:highlight>
                <a:srgbClr val="FFFFFF"/>
              </a:highlight>
              <a:latin typeface="Montserrat"/>
              <a:ea typeface="Montserrat"/>
              <a:cs typeface="Montserrat"/>
              <a:sym typeface="Montserrat"/>
            </a:endParaRPr>
          </a:p>
          <a:p>
            <a:pPr indent="-381000" lvl="0" marL="457200" rtl="0" algn="l">
              <a:spcBef>
                <a:spcPts val="0"/>
              </a:spcBef>
              <a:spcAft>
                <a:spcPts val="0"/>
              </a:spcAft>
              <a:buClr>
                <a:schemeClr val="dk1"/>
              </a:buClr>
              <a:buSzPts val="2400"/>
              <a:buFont typeface="Montserrat"/>
              <a:buChar char="●"/>
            </a:pPr>
            <a:r>
              <a:rPr lang="en-GB" sz="2400">
                <a:solidFill>
                  <a:schemeClr val="dk1"/>
                </a:solidFill>
                <a:highlight>
                  <a:srgbClr val="FFFFFF"/>
                </a:highlight>
                <a:latin typeface="Montserrat"/>
                <a:ea typeface="Montserrat"/>
                <a:cs typeface="Montserrat"/>
                <a:sym typeface="Montserrat"/>
              </a:rPr>
              <a:t>where your email server is determining whether an incoming email is spam or not, based on the content of the body, the subject, and maybe the email domain. </a:t>
            </a:r>
            <a:endParaRPr sz="2400">
              <a:solidFill>
                <a:schemeClr val="dk1"/>
              </a:solidFill>
              <a:highlight>
                <a:srgbClr val="FFFFFF"/>
              </a:highlight>
              <a:latin typeface="Montserrat"/>
              <a:ea typeface="Montserrat"/>
              <a:cs typeface="Montserrat"/>
              <a:sym typeface="Montserrat"/>
            </a:endParaRPr>
          </a:p>
          <a:p>
            <a:pPr indent="0" lvl="0" marL="0" rtl="0" algn="l">
              <a:spcBef>
                <a:spcPts val="1600"/>
              </a:spcBef>
              <a:spcAft>
                <a:spcPts val="1600"/>
              </a:spcAft>
              <a:buNone/>
            </a:pPr>
            <a:r>
              <a:t/>
            </a:r>
            <a:endParaRPr sz="2400">
              <a:solidFill>
                <a:schemeClr val="dk1"/>
              </a:solidFill>
              <a:highlight>
                <a:srgbClr val="FFFFFF"/>
              </a:highlight>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7"/>
          <p:cNvPicPr preferRelativeResize="0"/>
          <p:nvPr/>
        </p:nvPicPr>
        <p:blipFill>
          <a:blip r:embed="rId3">
            <a:alphaModFix/>
          </a:blip>
          <a:stretch>
            <a:fillRect/>
          </a:stretch>
        </p:blipFill>
        <p:spPr>
          <a:xfrm>
            <a:off x="0" y="203437"/>
            <a:ext cx="9144002" cy="473662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Montserrat"/>
                <a:ea typeface="Montserrat"/>
                <a:cs typeface="Montserrat"/>
                <a:sym typeface="Montserrat"/>
              </a:rPr>
              <a:t>2. Auto-complete</a:t>
            </a:r>
            <a:endParaRPr sz="2400">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GB">
                <a:solidFill>
                  <a:schemeClr val="dk1"/>
                </a:solidFill>
                <a:highlight>
                  <a:srgbClr val="FFFFFF"/>
                </a:highlight>
                <a:latin typeface="Montserrat"/>
                <a:ea typeface="Montserrat"/>
                <a:cs typeface="Montserrat"/>
                <a:sym typeface="Montserrat"/>
              </a:rPr>
              <a:t>where Google is basically predicting what you're interested in searching for based on what you've already entered and what others commonly search for with those same phrases. </a:t>
            </a:r>
            <a:endParaRPr>
              <a:solidFill>
                <a:schemeClr val="dk1"/>
              </a:solidFill>
              <a:highlight>
                <a:srgbClr val="FFFFFF"/>
              </a:highlight>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solidFill>
                  <a:schemeClr val="dk1"/>
                </a:solidFill>
                <a:highlight>
                  <a:srgbClr val="FFFFFF"/>
                </a:highlight>
                <a:latin typeface="Montserrat"/>
                <a:ea typeface="Montserrat"/>
                <a:cs typeface="Montserrat"/>
                <a:sym typeface="Montserrat"/>
              </a:rPr>
              <a:t>So if I search for natural language processing, it knows that many other people are interested in learning NLP with Python, or learning it through a course, or looking for jobs related to natural language processing. So it can auto-complete your search for you</a:t>
            </a:r>
            <a:endParaRPr b="1">
              <a:highlight>
                <a:srgbClr val="FFFFFF"/>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0" name="Google Shape;160;p29"/>
          <p:cNvPicPr preferRelativeResize="0"/>
          <p:nvPr/>
        </p:nvPicPr>
        <p:blipFill>
          <a:blip r:embed="rId3">
            <a:alphaModFix/>
          </a:blip>
          <a:stretch>
            <a:fillRect/>
          </a:stretch>
        </p:blipFill>
        <p:spPr>
          <a:xfrm>
            <a:off x="2301063" y="550160"/>
            <a:ext cx="4541874" cy="40431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Montserrat"/>
                <a:ea typeface="Montserrat"/>
                <a:cs typeface="Montserrat"/>
                <a:sym typeface="Montserrat"/>
              </a:rPr>
              <a:t>3. Auto-correct</a:t>
            </a:r>
            <a:endParaRPr sz="2400">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GB">
                <a:solidFill>
                  <a:schemeClr val="dk1"/>
                </a:solidFill>
                <a:highlight>
                  <a:srgbClr val="FFFFFF"/>
                </a:highlight>
                <a:latin typeface="Montserrat"/>
                <a:ea typeface="Montserrat"/>
                <a:cs typeface="Montserrat"/>
                <a:sym typeface="Montserrat"/>
              </a:rPr>
              <a:t>The last is auto-correct, where say iPhone is trying to help you correct a misspelling.</a:t>
            </a:r>
            <a:endParaRPr b="1">
              <a:highlight>
                <a:srgbClr val="FFFFFF"/>
              </a:highlight>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highlight>
                  <a:srgbClr val="FFFFFF"/>
                </a:highlight>
                <a:latin typeface="Montserrat"/>
                <a:ea typeface="Montserrat"/>
                <a:cs typeface="Montserrat"/>
                <a:sym typeface="Montserrat"/>
              </a:rPr>
              <a:t>NLP is a very broad umbrella that encompasses many topics.:</a:t>
            </a:r>
            <a:endParaRPr sz="2400">
              <a:highlight>
                <a:srgbClr val="FFFFFF"/>
              </a:highlight>
              <a:latin typeface="Montserrat"/>
              <a:ea typeface="Montserrat"/>
              <a:cs typeface="Montserrat"/>
              <a:sym typeface="Montserrat"/>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GB">
                <a:latin typeface="Montserrat"/>
                <a:ea typeface="Montserrat"/>
                <a:cs typeface="Montserrat"/>
                <a:sym typeface="Montserrat"/>
              </a:rPr>
              <a:t>Sentiment analysis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Topic modelling</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Text classification</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Part-of-speech tagging or sentence segmentation</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Text summarizer</a:t>
            </a:r>
            <a:endParaRPr>
              <a:latin typeface="Montserrat"/>
              <a:ea typeface="Montserrat"/>
              <a:cs typeface="Montserrat"/>
              <a:sym typeface="Montserrat"/>
            </a:endParaRPr>
          </a:p>
          <a:p>
            <a:pPr indent="0" lvl="0" marL="0" rtl="0" algn="l">
              <a:spcBef>
                <a:spcPts val="1600"/>
              </a:spcBef>
              <a:spcAft>
                <a:spcPts val="1600"/>
              </a:spcAft>
              <a:buNone/>
            </a:pPr>
            <a:r>
              <a:rPr lang="en-GB" sz="1400">
                <a:solidFill>
                  <a:schemeClr val="dk1"/>
                </a:solidFill>
                <a:highlight>
                  <a:srgbClr val="FFFFFF"/>
                </a:highlight>
                <a:latin typeface="Montserrat"/>
                <a:ea typeface="Montserrat"/>
                <a:cs typeface="Montserrat"/>
                <a:sym typeface="Montserrat"/>
              </a:rPr>
              <a:t>The core component of natural language processing is </a:t>
            </a:r>
            <a:r>
              <a:rPr b="1" lang="en-GB" sz="1400">
                <a:solidFill>
                  <a:schemeClr val="dk1"/>
                </a:solidFill>
                <a:highlight>
                  <a:srgbClr val="FFFFFF"/>
                </a:highlight>
                <a:latin typeface="Montserrat"/>
                <a:ea typeface="Montserrat"/>
                <a:cs typeface="Montserrat"/>
                <a:sym typeface="Montserrat"/>
              </a:rPr>
              <a:t>extracting all the information</a:t>
            </a:r>
            <a:r>
              <a:rPr lang="en-GB" sz="1400">
                <a:solidFill>
                  <a:schemeClr val="dk1"/>
                </a:solidFill>
                <a:highlight>
                  <a:srgbClr val="FFFFFF"/>
                </a:highlight>
                <a:latin typeface="Montserrat"/>
                <a:ea typeface="Montserrat"/>
                <a:cs typeface="Montserrat"/>
                <a:sym typeface="Montserrat"/>
              </a:rPr>
              <a:t> from a </a:t>
            </a:r>
            <a:r>
              <a:rPr b="1" lang="en-GB" sz="1400">
                <a:solidFill>
                  <a:schemeClr val="dk1"/>
                </a:solidFill>
                <a:highlight>
                  <a:srgbClr val="FFFFFF"/>
                </a:highlight>
                <a:latin typeface="Montserrat"/>
                <a:ea typeface="Montserrat"/>
                <a:cs typeface="Montserrat"/>
                <a:sym typeface="Montserrat"/>
              </a:rPr>
              <a:t>block of tex</a:t>
            </a:r>
            <a:r>
              <a:rPr lang="en-GB" sz="1400">
                <a:solidFill>
                  <a:schemeClr val="dk1"/>
                </a:solidFill>
                <a:highlight>
                  <a:srgbClr val="FFFFFF"/>
                </a:highlight>
                <a:latin typeface="Montserrat"/>
                <a:ea typeface="Montserrat"/>
                <a:cs typeface="Montserrat"/>
                <a:sym typeface="Montserrat"/>
              </a:rPr>
              <a:t>t that is </a:t>
            </a:r>
            <a:r>
              <a:rPr b="1" lang="en-GB" sz="1400">
                <a:solidFill>
                  <a:schemeClr val="dk1"/>
                </a:solidFill>
                <a:highlight>
                  <a:srgbClr val="FFFFFF"/>
                </a:highlight>
                <a:latin typeface="Montserrat"/>
                <a:ea typeface="Montserrat"/>
                <a:cs typeface="Montserrat"/>
                <a:sym typeface="Montserrat"/>
              </a:rPr>
              <a:t>relevant </a:t>
            </a:r>
            <a:r>
              <a:rPr lang="en-GB" sz="1400">
                <a:solidFill>
                  <a:schemeClr val="dk1"/>
                </a:solidFill>
                <a:highlight>
                  <a:srgbClr val="FFFFFF"/>
                </a:highlight>
                <a:latin typeface="Montserrat"/>
                <a:ea typeface="Montserrat"/>
                <a:cs typeface="Montserrat"/>
                <a:sym typeface="Montserrat"/>
              </a:rPr>
              <a:t>to a computer understanding the language.This is task specific, as well. Different information is relevant for a sentiment analysis task than is relevant for a topic modeling task.</a:t>
            </a:r>
            <a:endParaRPr sz="1400">
              <a:highlight>
                <a:srgbClr val="FFFFFF"/>
              </a:highlight>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What’s there:</a:t>
            </a:r>
            <a:endParaRPr>
              <a:latin typeface="Montserrat"/>
              <a:ea typeface="Montserrat"/>
              <a:cs typeface="Montserrat"/>
              <a:sym typeface="Montserrat"/>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311688" y="1236300"/>
            <a:ext cx="6810375" cy="3095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Most popular NLP library: NLTK</a:t>
            </a:r>
            <a:endParaRPr>
              <a:latin typeface="Montserrat"/>
              <a:ea typeface="Montserrat"/>
              <a:cs typeface="Montserrat"/>
              <a:sym typeface="Montserrat"/>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highlight>
                  <a:srgbClr val="FFFFFF"/>
                </a:highlight>
                <a:latin typeface="Montserrat"/>
                <a:ea typeface="Montserrat"/>
                <a:cs typeface="Montserrat"/>
                <a:sym typeface="Montserrat"/>
              </a:rPr>
              <a:t> 1. </a:t>
            </a:r>
            <a:r>
              <a:rPr lang="en-GB" sz="1400">
                <a:solidFill>
                  <a:schemeClr val="dk1"/>
                </a:solidFill>
                <a:highlight>
                  <a:srgbClr val="FFFFFF"/>
                </a:highlight>
                <a:latin typeface="Montserrat"/>
                <a:ea typeface="Montserrat"/>
                <a:cs typeface="Montserrat"/>
                <a:sym typeface="Montserrat"/>
              </a:rPr>
              <a:t>The natural language toolkit is the most utilized package for handling natural language processing tasks in Python. Usually called NLTK for short, </a:t>
            </a:r>
            <a:endParaRPr sz="1400">
              <a:solidFill>
                <a:schemeClr val="dk1"/>
              </a:solidFill>
              <a:highlight>
                <a:srgbClr val="FFFFFF"/>
              </a:highlight>
              <a:latin typeface="Montserrat"/>
              <a:ea typeface="Montserrat"/>
              <a:cs typeface="Montserrat"/>
              <a:sym typeface="Montserrat"/>
            </a:endParaRPr>
          </a:p>
          <a:p>
            <a:pPr indent="0" lvl="0" marL="0" rtl="0" algn="l">
              <a:spcBef>
                <a:spcPts val="1600"/>
              </a:spcBef>
              <a:spcAft>
                <a:spcPts val="0"/>
              </a:spcAft>
              <a:buNone/>
            </a:pPr>
            <a:r>
              <a:rPr lang="en-GB" sz="1400">
                <a:solidFill>
                  <a:schemeClr val="dk1"/>
                </a:solidFill>
                <a:highlight>
                  <a:srgbClr val="FFFFFF"/>
                </a:highlight>
                <a:latin typeface="Montserrat"/>
                <a:ea typeface="Montserrat"/>
                <a:cs typeface="Montserrat"/>
                <a:sym typeface="Montserrat"/>
              </a:rPr>
              <a:t>2. It is a suite of open-source tools originally created in 2001 at the University of Pennsylvania for the purpose of making building NLP processes in Python easier. </a:t>
            </a:r>
            <a:endParaRPr sz="1400">
              <a:solidFill>
                <a:schemeClr val="dk1"/>
              </a:solidFill>
              <a:highlight>
                <a:srgbClr val="FFFFFF"/>
              </a:highlight>
              <a:latin typeface="Montserrat"/>
              <a:ea typeface="Montserrat"/>
              <a:cs typeface="Montserrat"/>
              <a:sym typeface="Montserrat"/>
            </a:endParaRPr>
          </a:p>
          <a:p>
            <a:pPr indent="0" lvl="0" marL="0" rtl="0" algn="l">
              <a:spcBef>
                <a:spcPts val="1600"/>
              </a:spcBef>
              <a:spcAft>
                <a:spcPts val="0"/>
              </a:spcAft>
              <a:buNone/>
            </a:pPr>
            <a:r>
              <a:rPr lang="en-GB" sz="1400">
                <a:solidFill>
                  <a:schemeClr val="dk1"/>
                </a:solidFill>
                <a:highlight>
                  <a:srgbClr val="FFFFFF"/>
                </a:highlight>
                <a:latin typeface="Montserrat"/>
                <a:ea typeface="Montserrat"/>
                <a:cs typeface="Montserrat"/>
                <a:sym typeface="Montserrat"/>
              </a:rPr>
              <a:t>3. This package has been expanded through the extensive contributions of open-source users in the years since its original development. </a:t>
            </a:r>
            <a:endParaRPr sz="1400">
              <a:solidFill>
                <a:schemeClr val="dk1"/>
              </a:solidFill>
              <a:highlight>
                <a:srgbClr val="FFFFFF"/>
              </a:highlight>
              <a:latin typeface="Montserrat"/>
              <a:ea typeface="Montserrat"/>
              <a:cs typeface="Montserrat"/>
              <a:sym typeface="Montserrat"/>
            </a:endParaRPr>
          </a:p>
          <a:p>
            <a:pPr indent="0" lvl="0" marL="0" rtl="0" algn="l">
              <a:spcBef>
                <a:spcPts val="1600"/>
              </a:spcBef>
              <a:spcAft>
                <a:spcPts val="0"/>
              </a:spcAft>
              <a:buNone/>
            </a:pPr>
            <a:r>
              <a:rPr lang="en-GB" sz="1400">
                <a:solidFill>
                  <a:schemeClr val="dk1"/>
                </a:solidFill>
                <a:highlight>
                  <a:srgbClr val="FFFFFF"/>
                </a:highlight>
                <a:latin typeface="Montserrat"/>
                <a:ea typeface="Montserrat"/>
                <a:cs typeface="Montserrat"/>
                <a:sym typeface="Montserrat"/>
              </a:rPr>
              <a:t>4. NLTK is great because it basically provides a jumpstart to building any NLP process by giving you the basic tools that you can then chain together to accomplish your goal rather than having to build all those tools from scratch. </a:t>
            </a:r>
            <a:endParaRPr sz="1400">
              <a:solidFill>
                <a:schemeClr val="dk1"/>
              </a:solidFill>
              <a:highlight>
                <a:srgbClr val="FFFFFF"/>
              </a:highlight>
              <a:latin typeface="Montserrat"/>
              <a:ea typeface="Montserrat"/>
              <a:cs typeface="Montserrat"/>
              <a:sym typeface="Montserrat"/>
            </a:endParaRPr>
          </a:p>
          <a:p>
            <a:pPr indent="0" lvl="0" marL="0" rtl="0" algn="l">
              <a:spcBef>
                <a:spcPts val="1600"/>
              </a:spcBef>
              <a:spcAft>
                <a:spcPts val="1600"/>
              </a:spcAft>
              <a:buNone/>
            </a:pPr>
            <a:r>
              <a:rPr lang="en-GB" sz="1400">
                <a:solidFill>
                  <a:schemeClr val="dk1"/>
                </a:solidFill>
                <a:highlight>
                  <a:srgbClr val="FFFFFF"/>
                </a:highlight>
                <a:latin typeface="Montserrat"/>
                <a:ea typeface="Montserrat"/>
                <a:cs typeface="Montserrat"/>
                <a:sym typeface="Montserrat"/>
              </a:rPr>
              <a:t>5. A lot of tools are packaged into NLTK,</a:t>
            </a:r>
            <a:endParaRPr sz="1400">
              <a:highlight>
                <a:srgbClr val="FFFFFF"/>
              </a:highlight>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GB" sz="2400">
                <a:highlight>
                  <a:srgbClr val="FFFFFF"/>
                </a:highlight>
                <a:latin typeface="Montserrat"/>
                <a:ea typeface="Montserrat"/>
                <a:cs typeface="Montserrat"/>
                <a:sym typeface="Montserrat"/>
              </a:rPr>
              <a:t>Natural language processing:</a:t>
            </a:r>
            <a:endParaRPr b="1" sz="2400"/>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highlight>
                  <a:srgbClr val="FFFFFF"/>
                </a:highlight>
                <a:latin typeface="Montserrat"/>
                <a:ea typeface="Montserrat"/>
                <a:cs typeface="Montserrat"/>
                <a:sym typeface="Montserrat"/>
              </a:rPr>
              <a:t>Field concerned with the ability of a computer to understand,analyze, manipulate, and potentially generate human language.</a:t>
            </a:r>
            <a:endParaRPr>
              <a:solidFill>
                <a:schemeClr val="dk1"/>
              </a:solidFill>
              <a:highlight>
                <a:srgbClr val="FFFFFF"/>
              </a:highlight>
              <a:latin typeface="Montserrat"/>
              <a:ea typeface="Montserrat"/>
              <a:cs typeface="Montserrat"/>
              <a:sym typeface="Montserrat"/>
            </a:endParaRPr>
          </a:p>
          <a:p>
            <a:pPr indent="-317500" lvl="0" marL="457200" rtl="0" algn="l">
              <a:spcBef>
                <a:spcPts val="1600"/>
              </a:spcBef>
              <a:spcAft>
                <a:spcPts val="0"/>
              </a:spcAft>
              <a:buClr>
                <a:schemeClr val="dk1"/>
              </a:buClr>
              <a:buSzPts val="1400"/>
              <a:buFont typeface="Montserrat"/>
              <a:buChar char="●"/>
            </a:pPr>
            <a:r>
              <a:rPr lang="en-GB" sz="1400">
                <a:solidFill>
                  <a:schemeClr val="dk1"/>
                </a:solidFill>
                <a:highlight>
                  <a:srgbClr val="FFFFFF"/>
                </a:highlight>
                <a:latin typeface="Montserrat"/>
                <a:ea typeface="Montserrat"/>
                <a:cs typeface="Montserrat"/>
                <a:sym typeface="Montserrat"/>
              </a:rPr>
              <a:t>by human language, we're simply referring to any language used for everyday communication (</a:t>
            </a:r>
            <a:r>
              <a:rPr lang="en-GB" sz="1200">
                <a:solidFill>
                  <a:schemeClr val="dk1"/>
                </a:solidFill>
                <a:highlight>
                  <a:srgbClr val="FFFFFF"/>
                </a:highlight>
                <a:latin typeface="Roboto"/>
                <a:ea typeface="Roboto"/>
                <a:cs typeface="Roboto"/>
                <a:sym typeface="Roboto"/>
              </a:rPr>
              <a:t>This can be English, Spanish, French, anything like that</a:t>
            </a:r>
            <a:r>
              <a:rPr lang="en-GB" sz="1400">
                <a:solidFill>
                  <a:schemeClr val="dk1"/>
                </a:solidFill>
                <a:highlight>
                  <a:srgbClr val="FFFFFF"/>
                </a:highlight>
                <a:latin typeface="Montserrat"/>
                <a:ea typeface="Montserrat"/>
                <a:cs typeface="Montserrat"/>
                <a:sym typeface="Montserrat"/>
              </a:rPr>
              <a:t>)</a:t>
            </a:r>
            <a:endParaRPr sz="1400">
              <a:solidFill>
                <a:schemeClr val="dk1"/>
              </a:solidFill>
              <a:highlight>
                <a:srgbClr val="FFFFFF"/>
              </a:highlight>
              <a:latin typeface="Montserrat"/>
              <a:ea typeface="Montserrat"/>
              <a:cs typeface="Montserrat"/>
              <a:sym typeface="Montserrat"/>
            </a:endParaRPr>
          </a:p>
          <a:p>
            <a:pPr indent="0" lvl="0" marL="0" rtl="0" algn="l">
              <a:spcBef>
                <a:spcPts val="1600"/>
              </a:spcBef>
              <a:spcAft>
                <a:spcPts val="1600"/>
              </a:spcAft>
              <a:buNone/>
            </a:pPr>
            <a:r>
              <a:t/>
            </a:r>
            <a:endParaRPr sz="1400">
              <a:solidFill>
                <a:schemeClr val="dk1"/>
              </a:solidFill>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Dataset types:</a:t>
            </a:r>
            <a:endParaRPr>
              <a:latin typeface="Montserrat"/>
              <a:ea typeface="Montserrat"/>
              <a:cs typeface="Montserrat"/>
              <a:sym typeface="Montserrat"/>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Any form of data can be categorised into two types:</a:t>
            </a:r>
            <a:endParaRPr>
              <a:latin typeface="Montserrat"/>
              <a:ea typeface="Montserrat"/>
              <a:cs typeface="Montserrat"/>
              <a:sym typeface="Montserrat"/>
            </a:endParaRPr>
          </a:p>
          <a:p>
            <a:pPr indent="-342900" lvl="0" marL="457200" rtl="0" algn="l">
              <a:spcBef>
                <a:spcPts val="1600"/>
              </a:spcBef>
              <a:spcAft>
                <a:spcPts val="0"/>
              </a:spcAft>
              <a:buSzPts val="1800"/>
              <a:buFont typeface="Montserrat"/>
              <a:buAutoNum type="arabicPeriod"/>
            </a:pPr>
            <a:r>
              <a:rPr lang="en-GB">
                <a:latin typeface="Montserrat"/>
                <a:ea typeface="Montserrat"/>
                <a:cs typeface="Montserrat"/>
                <a:sym typeface="Montserrat"/>
              </a:rPr>
              <a:t>Structured data</a:t>
            </a:r>
            <a:endParaRPr>
              <a:latin typeface="Montserrat"/>
              <a:ea typeface="Montserrat"/>
              <a:cs typeface="Montserrat"/>
              <a:sym typeface="Montserrat"/>
            </a:endParaRPr>
          </a:p>
          <a:p>
            <a:pPr indent="0" lvl="0" marL="457200" rtl="0" algn="l">
              <a:spcBef>
                <a:spcPts val="1600"/>
              </a:spcBef>
              <a:spcAft>
                <a:spcPts val="0"/>
              </a:spcAft>
              <a:buNone/>
            </a:pPr>
            <a:r>
              <a:t/>
            </a:r>
            <a:endParaRPr>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GB">
                <a:latin typeface="Montserrat"/>
                <a:ea typeface="Montserrat"/>
                <a:cs typeface="Montserrat"/>
                <a:sym typeface="Montserrat"/>
              </a:rPr>
              <a:t>Fixed dimension, </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well-organized, </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tabular data, </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key-value pair.</a:t>
            </a:r>
            <a:endParaRPr>
              <a:latin typeface="Montserrat"/>
              <a:ea typeface="Montserrat"/>
              <a:cs typeface="Montserrat"/>
              <a:sym typeface="Montserrat"/>
            </a:endParaRPr>
          </a:p>
          <a:p>
            <a:pPr indent="0" lvl="0" marL="0" rtl="0" algn="l">
              <a:spcBef>
                <a:spcPts val="1600"/>
              </a:spcBef>
              <a:spcAft>
                <a:spcPts val="1600"/>
              </a:spcAft>
              <a:buNone/>
            </a:pPr>
            <a:r>
              <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683775" y="1619250"/>
            <a:ext cx="6307574" cy="2483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8" name="Google Shape;88;p18"/>
          <p:cNvPicPr preferRelativeResize="0"/>
          <p:nvPr/>
        </p:nvPicPr>
        <p:blipFill>
          <a:blip r:embed="rId3">
            <a:alphaModFix/>
          </a:blip>
          <a:stretch>
            <a:fillRect/>
          </a:stretch>
        </p:blipFill>
        <p:spPr>
          <a:xfrm>
            <a:off x="1927175" y="1393825"/>
            <a:ext cx="5105400" cy="2933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5" name="Google Shape;95;p19"/>
          <p:cNvPicPr preferRelativeResize="0"/>
          <p:nvPr/>
        </p:nvPicPr>
        <p:blipFill>
          <a:blip r:embed="rId3">
            <a:alphaModFix/>
          </a:blip>
          <a:stretch>
            <a:fillRect/>
          </a:stretch>
        </p:blipFill>
        <p:spPr>
          <a:xfrm>
            <a:off x="3190875" y="995363"/>
            <a:ext cx="2762250" cy="3152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2. Uns</a:t>
            </a:r>
            <a:r>
              <a:rPr lang="en-GB">
                <a:latin typeface="Montserrat"/>
                <a:ea typeface="Montserrat"/>
                <a:cs typeface="Montserrat"/>
                <a:sym typeface="Montserrat"/>
              </a:rPr>
              <a:t>tructured data</a:t>
            </a:r>
            <a:endParaRPr>
              <a:latin typeface="Montserrat"/>
              <a:ea typeface="Montserrat"/>
              <a:cs typeface="Montserrat"/>
              <a:sym typeface="Montserrat"/>
            </a:endParaRPr>
          </a:p>
          <a:p>
            <a:pPr indent="0" lvl="0" marL="457200" rtl="0" algn="l">
              <a:spcBef>
                <a:spcPts val="1600"/>
              </a:spcBef>
              <a:spcAft>
                <a:spcPts val="0"/>
              </a:spcAft>
              <a:buClr>
                <a:schemeClr val="dk1"/>
              </a:buClr>
              <a:buSzPts val="1100"/>
              <a:buFont typeface="Arial"/>
              <a:buNone/>
            </a:pPr>
            <a:r>
              <a:t/>
            </a:r>
            <a:endParaRPr>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GB">
                <a:latin typeface="Montserrat"/>
                <a:ea typeface="Montserrat"/>
                <a:cs typeface="Montserrat"/>
                <a:sym typeface="Montserrat"/>
              </a:rPr>
              <a:t>No Fixed dimension, </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GB">
                <a:latin typeface="Montserrat"/>
                <a:ea typeface="Montserrat"/>
                <a:cs typeface="Montserrat"/>
                <a:sym typeface="Montserrat"/>
              </a:rPr>
              <a:t>No structure</a:t>
            </a:r>
            <a:endParaRPr>
              <a:latin typeface="Montserrat"/>
              <a:ea typeface="Montserrat"/>
              <a:cs typeface="Montserrat"/>
              <a:sym typeface="Montserrat"/>
            </a:endParaRPr>
          </a:p>
          <a:p>
            <a:pPr indent="0" lvl="0" marL="9144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Image data</a:t>
            </a:r>
            <a:endParaRPr>
              <a:latin typeface="Montserrat"/>
              <a:ea typeface="Montserrat"/>
              <a:cs typeface="Montserrat"/>
              <a:sym typeface="Montserrat"/>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8" name="Google Shape;108;p21"/>
          <p:cNvPicPr preferRelativeResize="0"/>
          <p:nvPr/>
        </p:nvPicPr>
        <p:blipFill>
          <a:blip r:embed="rId3">
            <a:alphaModFix/>
          </a:blip>
          <a:stretch>
            <a:fillRect/>
          </a:stretch>
        </p:blipFill>
        <p:spPr>
          <a:xfrm>
            <a:off x="1227800" y="1434815"/>
            <a:ext cx="6688400" cy="2851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