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B7C-8F52-F8DA-9120-16917563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3604-A91D-8697-2FB0-B5A0E2234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21FA-2241-B7A2-0086-0A94B4DB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AFF4-1886-A914-D39E-7DE7FA4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B24C-5B79-2E03-D434-0F8EC906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8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5E6-5A23-724A-4869-04A7A52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27776-6661-543A-9093-F1EACC1C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3287-FF3C-7960-40B7-5CA4F9ED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4828-A0D7-5ACE-06C4-5FE0D22F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6A0B-E50A-1D30-E352-5822767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6D4AF-EE40-590F-77AC-8A55076AD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F6DB-60BE-0B58-E518-D5EA7C78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A663-D3D3-B36C-6804-F736C01E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A600-C435-93A9-0213-8D68716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2EC5-C348-5096-DF6A-F2A2A25B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8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14F-2715-33A3-7680-3FA59561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91EF-32C0-FB0A-B74D-7473CC2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25C3-50C8-3AFF-5AA7-A7A45033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D083-CDB1-9771-4D48-B2703F6A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1F4B-573F-0FEB-C144-00CF9653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4A5-3A99-CFAD-6548-1362E5DD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0251-66BD-5213-C8C8-FE15B859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8253-E304-6BA0-0784-2ECD6EF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AC4F-04A6-8E26-9E12-C2D08540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7718-0222-A80C-F5A8-63D590BC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0DF-030E-0047-D7ED-28C3B3C0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7DDC-0D0C-A53D-2E16-7A0AE6A1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E3B3-F7E3-B89E-3A4C-D5A045D7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CC00-ADAC-0910-077B-382099A5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FF48F-AED8-E420-3419-DCD30FD5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E3AFD-E4A5-FD98-7AC0-2A32400A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89BF-D24E-7196-C8CC-20D5015C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EB4B-38F4-09B3-DEA0-963274FC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89DC1-8117-E6AC-7EE3-E9A43D1C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34B38-6D5F-0443-CA5A-4A021FC2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F6C21-41AB-E29C-F56B-0ABF55FBD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8A379-1FCF-6A18-6B33-FBF0AAC8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B0506-4ACB-5643-18A0-04556864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C6FF-7791-0FAC-C588-A74795D6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2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8632-091C-DF65-FA9A-73B0FAC5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CA346-9C9A-A408-D2C9-C1FE335E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03B-9EC2-F9A4-16CF-DD485D58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B1DDE-4055-395A-89C7-42415F6C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F43A3-53FC-22C6-90A1-2CCC5E4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42957-7788-8623-5135-D81A8FB1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7421-DB58-F494-4075-D854A6F3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E243-D8DE-EDA6-33B5-A8732550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B3FC-89AD-903E-BE9D-7FB501A8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253F-7399-E422-4AA5-8EF4B44D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58F3-CF6D-1AE0-32CE-59D0F0FD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24BCB-64DD-D572-DD5F-7E83F6D0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9FA9-69A1-A58B-DA73-24200C27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E62-A9B7-3933-1BCB-FEF9FEDE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6FF0E-1230-B4A0-958B-FD9C60BF3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64AC-67E2-7571-E8C0-3D013E1C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C1CA-1E2F-7CAE-BD07-44BD587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252B-A4EE-838B-6287-4465CE9F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47378-1BDA-FE49-2A37-C33EC786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4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43D03-83A7-4C95-F0DE-50ED6F6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7F2B-A7ED-A9E3-4267-30311A9B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1076-0E79-5053-10EC-B32A954C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62BD-0D69-4DB3-A1CA-5BEEE03533F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7D83-4B63-BF5A-DD01-B5D80F27E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4E3C-3CFC-DE00-2D04-CAF1BE6E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2E21-FB72-4FB7-8768-ED5226DCB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B3B0-3062-5E68-704A-6F22AA8E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AC57-8662-AF53-7D34-2B96E2695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D155F-E419-8268-7FEC-E7565AD3ABD5}"/>
              </a:ext>
            </a:extLst>
          </p:cNvPr>
          <p:cNvSpPr txBox="1"/>
          <p:nvPr/>
        </p:nvSpPr>
        <p:spPr>
          <a:xfrm>
            <a:off x="811763" y="5934269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 Sinha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29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7BDF-E7B9-BF3D-B2CB-C14E5D5B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9BB85-2DE5-17F3-4EAA-3C67BD25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05" y="1280957"/>
            <a:ext cx="6119390" cy="4930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A79CD-9C61-C12C-CBFA-820F549104AB}"/>
              </a:ext>
            </a:extLst>
          </p:cNvPr>
          <p:cNvSpPr txBox="1"/>
          <p:nvPr/>
        </p:nvSpPr>
        <p:spPr>
          <a:xfrm>
            <a:off x="3233056" y="6308209"/>
            <a:ext cx="64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annual income insures higher chances of loan repayment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1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A9A2-095E-F307-5749-CA4DA330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DTI &amp; Revolving balance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7A72-05F9-A67C-A8DD-83C2E403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" y="1336940"/>
            <a:ext cx="5147945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91612-DE8E-8A94-23C2-34713876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8" y="1336940"/>
            <a:ext cx="5458971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2FD8C-8F68-5A04-1E59-813B7614ADBB}"/>
              </a:ext>
            </a:extLst>
          </p:cNvPr>
          <p:cNvSpPr txBox="1"/>
          <p:nvPr/>
        </p:nvSpPr>
        <p:spPr>
          <a:xfrm>
            <a:off x="3179027" y="6123543"/>
            <a:ext cx="64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DTI &amp; revolving balance higher chances of charged-off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6CE9-2416-387E-192C-B794241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and Sub-grade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4E73-4013-A37A-B991-D8402E618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6050"/>
            <a:ext cx="4359018" cy="4732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1CF1B-7C74-6DE4-FBFB-9118F57FB709}"/>
              </a:ext>
            </a:extLst>
          </p:cNvPr>
          <p:cNvSpPr txBox="1"/>
          <p:nvPr/>
        </p:nvSpPr>
        <p:spPr>
          <a:xfrm>
            <a:off x="615820" y="6232849"/>
            <a:ext cx="458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D, E, F and G have very high default rate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85252-D8A0-E8E6-ADFA-02751965E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99" y="2419262"/>
            <a:ext cx="4237087" cy="2019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5C8BF-AC4D-0EDB-9E82-22142C434ECC}"/>
              </a:ext>
            </a:extLst>
          </p:cNvPr>
          <p:cNvSpPr txBox="1"/>
          <p:nvPr/>
        </p:nvSpPr>
        <p:spPr>
          <a:xfrm>
            <a:off x="6287243" y="5771184"/>
            <a:ext cx="458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G3 and F5 sub categories have above 40% default rate. This field is a clear indicator of the default percent.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239-12BA-618E-E6B0-BD8EA6B8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66485-F93B-4761-C5C6-D40FA5039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6" y="1382852"/>
            <a:ext cx="4922947" cy="409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ACFBA-9BE8-3051-1B9E-ECD59686D7B2}"/>
              </a:ext>
            </a:extLst>
          </p:cNvPr>
          <p:cNvSpPr txBox="1"/>
          <p:nvPr/>
        </p:nvSpPr>
        <p:spPr>
          <a:xfrm>
            <a:off x="3805300" y="5598367"/>
            <a:ext cx="45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verified customers showing more defaults so verification has a flaw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6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73DE-B2A2-320D-7EB4-0C3D2F6E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93E12-EDCB-9B24-29CB-CB2CE474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7" y="1295215"/>
            <a:ext cx="5143946" cy="426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CA2D9-EE88-46DC-8597-BEC9AD4ADD87}"/>
              </a:ext>
            </a:extLst>
          </p:cNvPr>
          <p:cNvSpPr txBox="1"/>
          <p:nvPr/>
        </p:nvSpPr>
        <p:spPr>
          <a:xfrm>
            <a:off x="3047223" y="57184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small business purpose, Renewable and Education loan has maximum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92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177-5D72-869B-1685-E9F291D0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state &amp; Bankruptcy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8A981-C287-73E4-C21E-08FD04825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57" y="1550734"/>
            <a:ext cx="4252328" cy="209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45E47-FD59-36F7-32D4-9D771918F3C7}"/>
              </a:ext>
            </a:extLst>
          </p:cNvPr>
          <p:cNvSpPr txBox="1"/>
          <p:nvPr/>
        </p:nvSpPr>
        <p:spPr>
          <a:xfrm>
            <a:off x="632927" y="4832025"/>
            <a:ext cx="5058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From the above table we can see that the some of the risky states are NE, NV, SD, AK, FL, MO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24480-D16C-3D96-7E59-603816F9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22" y="1550734"/>
            <a:ext cx="4397121" cy="3353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99769-78B6-95D2-FC2E-0ED00442B22D}"/>
              </a:ext>
            </a:extLst>
          </p:cNvPr>
          <p:cNvSpPr txBox="1"/>
          <p:nvPr/>
        </p:nvSpPr>
        <p:spPr>
          <a:xfrm>
            <a:off x="6700935" y="4832024"/>
            <a:ext cx="5058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Higher the number of public bankruptcy records, bigger the chance of defaulting the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29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1DC-F0F9-05B5-8B63-4987FFD5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F7B89-4B21-EC7A-9B1A-22CC4433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62" y="1593834"/>
            <a:ext cx="5486875" cy="335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24B3B-935E-50C8-A3F6-3505EB38CB84}"/>
              </a:ext>
            </a:extLst>
          </p:cNvPr>
          <p:cNvSpPr txBox="1"/>
          <p:nvPr/>
        </p:nvSpPr>
        <p:spPr>
          <a:xfrm>
            <a:off x="3047222" y="501223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Above figure shows that for higher installments for any income group have more number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16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237-049D-5A56-AC35-0F18AE94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A62F-C77F-39B5-6CA3-2D7FDF2E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Applicant with loan amount more than 10k are more likely to be a risk.</a:t>
            </a:r>
          </a:p>
          <a:p>
            <a:r>
              <a:rPr lang="en-US" sz="2400" dirty="0"/>
              <a:t>Loans with Interest rates more than 12% are under risk.</a:t>
            </a:r>
          </a:p>
          <a:p>
            <a:r>
              <a:rPr lang="en-US" sz="2400" dirty="0"/>
              <a:t>Installment amount more than 320/- is likely to be a risk.</a:t>
            </a:r>
          </a:p>
          <a:p>
            <a:r>
              <a:rPr lang="en-US" sz="2400" dirty="0"/>
              <a:t>Annual income more than 36k mostly ensures good repayment chances.</a:t>
            </a:r>
          </a:p>
          <a:p>
            <a:r>
              <a:rPr lang="en-US" sz="2400" dirty="0"/>
              <a:t>DTI more than 15 and revolving balance more than 13k is under risk.</a:t>
            </a:r>
          </a:p>
          <a:p>
            <a:r>
              <a:rPr lang="en-US" sz="2400" dirty="0"/>
              <a:t>Grades D, E, F, G and G3, F5 have default percent more than 40. It is a clear risk.</a:t>
            </a:r>
          </a:p>
          <a:p>
            <a:r>
              <a:rPr lang="en-US" sz="2400" dirty="0"/>
              <a:t>Verified customer showing higher defaulters which is a sign of ill verification process.</a:t>
            </a:r>
          </a:p>
          <a:p>
            <a:r>
              <a:rPr lang="en-US" sz="2400" dirty="0"/>
              <a:t> Loans for education, small business and renewable is under risk.</a:t>
            </a:r>
          </a:p>
          <a:p>
            <a:r>
              <a:rPr lang="en-US" sz="2400" dirty="0"/>
              <a:t>Risky states are NE, NV, SD, AK, FL, MO from default point of view.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137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BFDD-581C-A7FB-B70E-CCC6E401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5ABC-1BFA-07C7-70DF-5F44558B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EDA to evaluate risk in lending loans to the potential customers.</a:t>
            </a:r>
          </a:p>
          <a:p>
            <a:r>
              <a:rPr lang="en-US" dirty="0"/>
              <a:t>Figure out potential customers for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5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C622-B72F-323D-F013-4741D99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35C3-78CF-1E46-A0BD-BB33ADF3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You work for a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consumer finance company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which </a:t>
            </a:r>
            <a:r>
              <a:rPr lang="en-US" sz="1800" b="0" i="0" dirty="0" err="1">
                <a:solidFill>
                  <a:srgbClr val="091E42"/>
                </a:solidFill>
                <a:effectLst/>
                <a:latin typeface="+mj-lt"/>
              </a:rPr>
              <a:t>specialises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 in lending various types of loans to urban customers. When the company receives a loan application, the company has to make a decision for loan approval based on the applicant’s profile. Two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types of risks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 are associated with the bank’s decision: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If the applicant is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 likely to repay the loan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, then not approving the loan results in a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loss of business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 to the company.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If the applicant is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not likely to repay the loan,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 i.e. he/she is likely to default, then approving the loan may lead to a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+mj-lt"/>
              </a:rPr>
              <a:t>financial loss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+mj-lt"/>
              </a:rPr>
              <a:t> for the company.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91E42"/>
              </a:solidFill>
              <a:latin typeface="+mj-lt"/>
            </a:endParaRPr>
          </a:p>
          <a:p>
            <a:pPr marL="0" indent="0" algn="just" rtl="0">
              <a:buNone/>
            </a:pPr>
            <a:r>
              <a:rPr lang="en-US" sz="1800" dirty="0">
                <a:solidFill>
                  <a:srgbClr val="091E42"/>
                </a:solidFill>
                <a:latin typeface="+mj-lt"/>
              </a:rPr>
              <a:t>The company wants to understand the driving factors (or driver variables) behind loan default, i.e. the variables which are strong indicators of default.  The company can </a:t>
            </a:r>
            <a:r>
              <a:rPr lang="en-US" sz="1800" dirty="0" err="1">
                <a:solidFill>
                  <a:srgbClr val="091E42"/>
                </a:solidFill>
                <a:latin typeface="+mj-lt"/>
              </a:rPr>
              <a:t>utilise</a:t>
            </a:r>
            <a:r>
              <a:rPr lang="en-US" sz="1800" dirty="0">
                <a:solidFill>
                  <a:srgbClr val="091E42"/>
                </a:solidFill>
                <a:latin typeface="+mj-lt"/>
              </a:rPr>
              <a:t> this knowledge for its portfolio and risk assessment. </a:t>
            </a:r>
          </a:p>
          <a:p>
            <a:pPr algn="just"/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1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53A7-94E5-8F23-29D0-13B0BD39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in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1D19-5394-B610-693E-39C1FF0D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r>
              <a:rPr lang="en-US" dirty="0"/>
              <a:t> Data cleansing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NaNs</a:t>
            </a:r>
            <a:r>
              <a:rPr lang="en-US" dirty="0"/>
              <a:t> removal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Single value columns removal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Removal of columns adding no value due to be distinctive nature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Final data for analysis</a:t>
            </a:r>
          </a:p>
          <a:p>
            <a:r>
              <a:rPr lang="en-US" dirty="0"/>
              <a:t>Outliers treatment</a:t>
            </a:r>
          </a:p>
          <a:p>
            <a:r>
              <a:rPr lang="en-US" dirty="0"/>
              <a:t>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Recommendations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3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23F6-CA3F-190F-CC17-5345FDFB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DF03-4EED-AB02-BDBE-59B9C805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Available data was checked for nulls, single values, duplicate values and outliers.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D5423-3F43-4AF2-2094-F8B61A64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82" y="2696787"/>
            <a:ext cx="5765435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7994D-840A-959F-809A-BB0E02E0565B}"/>
              </a:ext>
            </a:extLst>
          </p:cNvPr>
          <p:cNvSpPr txBox="1"/>
          <p:nvPr/>
        </p:nvSpPr>
        <p:spPr>
          <a:xfrm>
            <a:off x="4752391" y="5726125"/>
            <a:ext cx="268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Showing null columns in histogram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848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FDC1-77B7-D956-1224-C0AA590E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6B6FE-9DEA-B9E7-E374-B01D415C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982"/>
            <a:ext cx="3987692" cy="28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765FF-F15C-A068-DFFD-7B36FCBF5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62" y="1406982"/>
            <a:ext cx="3744561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3BCB4-D43E-A9BB-03A7-49AE9547B981}"/>
              </a:ext>
            </a:extLst>
          </p:cNvPr>
          <p:cNvSpPr txBox="1"/>
          <p:nvPr/>
        </p:nvSpPr>
        <p:spPr>
          <a:xfrm>
            <a:off x="1544421" y="4385388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 in interest rate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69AEF-E7DE-952C-58B5-0FD9C202E121}"/>
              </a:ext>
            </a:extLst>
          </p:cNvPr>
          <p:cNvSpPr txBox="1"/>
          <p:nvPr/>
        </p:nvSpPr>
        <p:spPr>
          <a:xfrm>
            <a:off x="7050317" y="428698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in annual income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04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39A1-EABD-E6BE-595F-EBFF3FB8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vs loan status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6CDFB-3EB8-9B9C-6DEE-90F0864B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952"/>
            <a:ext cx="4809600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7C75F-5560-30A0-DFD6-62687F0EA5FF}"/>
              </a:ext>
            </a:extLst>
          </p:cNvPr>
          <p:cNvSpPr txBox="1"/>
          <p:nvPr/>
        </p:nvSpPr>
        <p:spPr>
          <a:xfrm>
            <a:off x="3455437" y="6003215"/>
            <a:ext cx="52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the loan amount more likely to be charged off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F1304-6EC2-820D-B83B-C9D6F99E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0" y="1269000"/>
            <a:ext cx="536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C261-B74C-D8BF-5EE9-7EC1DBE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53F2E-61DD-5246-84E3-615AA69D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15" y="1261905"/>
            <a:ext cx="6111770" cy="4968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B4817-1C30-5C2A-1230-88AF8DF21B0F}"/>
              </a:ext>
            </a:extLst>
          </p:cNvPr>
          <p:cNvSpPr txBox="1"/>
          <p:nvPr/>
        </p:nvSpPr>
        <p:spPr>
          <a:xfrm>
            <a:off x="3040115" y="6230576"/>
            <a:ext cx="52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interest rates more likely to be charged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38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2931-1E1B-06A5-E196-70F3609A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Installment amount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AF40C-B7AA-14B5-926E-FF501608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49" y="1310659"/>
            <a:ext cx="6012701" cy="494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1C516-4E98-D9CF-A6C6-A62CDEAF5A84}"/>
              </a:ext>
            </a:extLst>
          </p:cNvPr>
          <p:cNvSpPr txBox="1"/>
          <p:nvPr/>
        </p:nvSpPr>
        <p:spPr>
          <a:xfrm>
            <a:off x="3233056" y="6308209"/>
            <a:ext cx="57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installment amount more likely to be charged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583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Lending club case study</vt:lpstr>
      <vt:lpstr>PURPOSE</vt:lpstr>
      <vt:lpstr>Business understanding</vt:lpstr>
      <vt:lpstr>Steps taken in analysis</vt:lpstr>
      <vt:lpstr>Data understanding</vt:lpstr>
      <vt:lpstr>Outliers </vt:lpstr>
      <vt:lpstr>Loan amount vs loan status</vt:lpstr>
      <vt:lpstr>Interest rates</vt:lpstr>
      <vt:lpstr>Installment amount</vt:lpstr>
      <vt:lpstr>Annual income</vt:lpstr>
      <vt:lpstr>DTI &amp; Revolving balance</vt:lpstr>
      <vt:lpstr>Grade and Sub-grade</vt:lpstr>
      <vt:lpstr>VERIFICATION </vt:lpstr>
      <vt:lpstr>Purpose</vt:lpstr>
      <vt:lpstr>Address state &amp; Bankruptcy </vt:lpstr>
      <vt:lpstr>Bivariate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RAHUL SINHA</dc:creator>
  <cp:lastModifiedBy>RAHUL SINHA</cp:lastModifiedBy>
  <cp:revision>10</cp:revision>
  <dcterms:created xsi:type="dcterms:W3CDTF">2024-01-16T18:45:17Z</dcterms:created>
  <dcterms:modified xsi:type="dcterms:W3CDTF">2024-01-17T06:16:36Z</dcterms:modified>
</cp:coreProperties>
</file>