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8" r:id="rId6"/>
    <p:sldId id="262" r:id="rId7"/>
    <p:sldId id="263" r:id="rId8"/>
    <p:sldId id="264" r:id="rId9"/>
    <p:sldId id="266"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5" d="100"/>
          <a:sy n="85" d="100"/>
        </p:scale>
        <p:origin x="590" y="6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D12534-649B-4286-8FF2-D9403E6F1CAF}"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4044966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12534-649B-4286-8FF2-D9403E6F1CAF}"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313563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12534-649B-4286-8FF2-D9403E6F1CAF}"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4217502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12534-649B-4286-8FF2-D9403E6F1CAF}"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418182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D12534-649B-4286-8FF2-D9403E6F1CAF}"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4081557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D12534-649B-4286-8FF2-D9403E6F1CAF}"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3831604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D12534-649B-4286-8FF2-D9403E6F1CAF}" type="datetimeFigureOut">
              <a:rPr lang="en-IN" smtClean="0"/>
              <a:t>09-06-2025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66878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D12534-649B-4286-8FF2-D9403E6F1CAF}" type="datetimeFigureOut">
              <a:rPr lang="en-IN" smtClean="0"/>
              <a:t>09-06-2025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3183041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12534-649B-4286-8FF2-D9403E6F1CAF}" type="datetimeFigureOut">
              <a:rPr lang="en-IN" smtClean="0"/>
              <a:t>09-06-2025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407875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D12534-649B-4286-8FF2-D9403E6F1CAF}"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3641686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D12534-649B-4286-8FF2-D9403E6F1CAF}"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1D7172-83BA-47F1-95B2-F8BE5109DE75}" type="slidenum">
              <a:rPr lang="en-IN" smtClean="0"/>
              <a:t>‹#›</a:t>
            </a:fld>
            <a:endParaRPr lang="en-IN"/>
          </a:p>
        </p:txBody>
      </p:sp>
    </p:spTree>
    <p:extLst>
      <p:ext uri="{BB962C8B-B14F-4D97-AF65-F5344CB8AC3E}">
        <p14:creationId xmlns:p14="http://schemas.microsoft.com/office/powerpoint/2010/main" val="2958019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12534-649B-4286-8FF2-D9403E6F1CAF}" type="datetimeFigureOut">
              <a:rPr lang="en-IN" smtClean="0"/>
              <a:t>09-06-2025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D7172-83BA-47F1-95B2-F8BE5109DE75}" type="slidenum">
              <a:rPr lang="en-IN" smtClean="0"/>
              <a:t>‹#›</a:t>
            </a:fld>
            <a:endParaRPr lang="en-IN"/>
          </a:p>
        </p:txBody>
      </p:sp>
    </p:spTree>
    <p:extLst>
      <p:ext uri="{BB962C8B-B14F-4D97-AF65-F5344CB8AC3E}">
        <p14:creationId xmlns:p14="http://schemas.microsoft.com/office/powerpoint/2010/main" val="267516597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4221-B8AF-4347-A5E1-35F9F0D83DF0}"/>
              </a:ext>
            </a:extLst>
          </p:cNvPr>
          <p:cNvSpPr>
            <a:spLocks noGrp="1"/>
          </p:cNvSpPr>
          <p:nvPr>
            <p:ph type="ctrTitle"/>
          </p:nvPr>
        </p:nvSpPr>
        <p:spPr>
          <a:xfrm>
            <a:off x="990600" y="1452282"/>
            <a:ext cx="10210800" cy="1466010"/>
          </a:xfrm>
        </p:spPr>
        <p:txBody>
          <a:bodyPr>
            <a:normAutofit fontScale="90000"/>
          </a:bodyPr>
          <a:lstStyle/>
          <a:p>
            <a:r>
              <a:rPr lang="en-IN" dirty="0">
                <a:latin typeface="Segoe UI Semibold" panose="020B0702040204020203" pitchFamily="34" charset="0"/>
                <a:cs typeface="Segoe UI Semibold" panose="020B0702040204020203" pitchFamily="34" charset="0"/>
              </a:rPr>
              <a:t>Attrition Intelligence Dashboard</a:t>
            </a:r>
          </a:p>
        </p:txBody>
      </p:sp>
      <p:sp>
        <p:nvSpPr>
          <p:cNvPr id="3" name="Subtitle 2">
            <a:extLst>
              <a:ext uri="{FF2B5EF4-FFF2-40B4-BE49-F238E27FC236}">
                <a16:creationId xmlns:a16="http://schemas.microsoft.com/office/drawing/2014/main" id="{2D339156-C6BE-427A-B080-50A73A39B710}"/>
              </a:ext>
            </a:extLst>
          </p:cNvPr>
          <p:cNvSpPr>
            <a:spLocks noGrp="1"/>
          </p:cNvSpPr>
          <p:nvPr>
            <p:ph type="subTitle" idx="1"/>
          </p:nvPr>
        </p:nvSpPr>
        <p:spPr/>
        <p:txBody>
          <a:bodyPr/>
          <a:lstStyle/>
          <a:p>
            <a:r>
              <a:rPr lang="en-US" dirty="0"/>
              <a:t>From </a:t>
            </a:r>
            <a:r>
              <a:rPr lang="en-US" dirty="0">
                <a:solidFill>
                  <a:srgbClr val="92D050"/>
                </a:solidFill>
              </a:rPr>
              <a:t>Hiring</a:t>
            </a:r>
            <a:r>
              <a:rPr lang="en-US" dirty="0"/>
              <a:t> to </a:t>
            </a:r>
            <a:r>
              <a:rPr lang="en-US" dirty="0">
                <a:solidFill>
                  <a:srgbClr val="FF0000"/>
                </a:solidFill>
              </a:rPr>
              <a:t>Exit</a:t>
            </a:r>
            <a:r>
              <a:rPr lang="en-US" dirty="0"/>
              <a:t>: </a:t>
            </a:r>
            <a:r>
              <a:rPr lang="en-US" dirty="0">
                <a:solidFill>
                  <a:schemeClr val="accent4"/>
                </a:solidFill>
              </a:rPr>
              <a:t>Understanding &amp; Reducing Talent Attrition</a:t>
            </a:r>
            <a:endParaRPr lang="en-IN" dirty="0">
              <a:solidFill>
                <a:schemeClr val="accent4"/>
              </a:solidFill>
            </a:endParaRPr>
          </a:p>
        </p:txBody>
      </p:sp>
      <p:sp>
        <p:nvSpPr>
          <p:cNvPr id="4" name="Subtitle 2">
            <a:extLst>
              <a:ext uri="{FF2B5EF4-FFF2-40B4-BE49-F238E27FC236}">
                <a16:creationId xmlns:a16="http://schemas.microsoft.com/office/drawing/2014/main" id="{A8760364-D187-405F-9FD7-1655EF98FF79}"/>
              </a:ext>
            </a:extLst>
          </p:cNvPr>
          <p:cNvSpPr txBox="1">
            <a:spLocks/>
          </p:cNvSpPr>
          <p:nvPr/>
        </p:nvSpPr>
        <p:spPr>
          <a:xfrm>
            <a:off x="0" y="5522259"/>
            <a:ext cx="3872753" cy="5647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Presented by: Shubham Sinha</a:t>
            </a:r>
            <a:br>
              <a:rPr lang="en-US" sz="1600" dirty="0"/>
            </a:br>
            <a:r>
              <a:rPr lang="en-US" sz="1600" dirty="0"/>
              <a:t>Last Updated: June 9</a:t>
            </a:r>
            <a:r>
              <a:rPr lang="en-US" sz="1600" baseline="30000" dirty="0"/>
              <a:t>th</a:t>
            </a:r>
            <a:r>
              <a:rPr lang="en-US" sz="1600" dirty="0"/>
              <a:t>, 2025</a:t>
            </a:r>
            <a:endParaRPr lang="en-IN" sz="1600" dirty="0"/>
          </a:p>
        </p:txBody>
      </p:sp>
    </p:spTree>
    <p:extLst>
      <p:ext uri="{BB962C8B-B14F-4D97-AF65-F5344CB8AC3E}">
        <p14:creationId xmlns:p14="http://schemas.microsoft.com/office/powerpoint/2010/main" val="1711805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B1EE4-EFAE-4750-80F0-CDA3D105E5B6}"/>
              </a:ext>
            </a:extLst>
          </p:cNvPr>
          <p:cNvSpPr>
            <a:spLocks noGrp="1"/>
          </p:cNvSpPr>
          <p:nvPr>
            <p:ph type="title"/>
          </p:nvPr>
        </p:nvSpPr>
        <p:spPr>
          <a:xfrm>
            <a:off x="4129881" y="206189"/>
            <a:ext cx="3932237" cy="1636059"/>
          </a:xfrm>
        </p:spPr>
        <p:txBody>
          <a:bodyPr/>
          <a:lstStyle/>
          <a:p>
            <a:pPr algn="ctr"/>
            <a:r>
              <a:rPr lang="en-US" dirty="0">
                <a:latin typeface="Segoe UI Semibold" panose="020B0702040204020203" pitchFamily="34" charset="0"/>
                <a:cs typeface="Segoe UI Semibold" panose="020B0702040204020203" pitchFamily="34" charset="0"/>
              </a:rPr>
              <a:t>Predictive Metric </a:t>
            </a:r>
            <a:endParaRPr lang="en-IN" dirty="0">
              <a:latin typeface="Segoe UI Semibold" panose="020B0702040204020203" pitchFamily="34" charset="0"/>
              <a:cs typeface="Segoe UI Semibold" panose="020B0702040204020203" pitchFamily="34" charset="0"/>
            </a:endParaRPr>
          </a:p>
        </p:txBody>
      </p:sp>
      <p:pic>
        <p:nvPicPr>
          <p:cNvPr id="8" name="Picture 7">
            <a:extLst>
              <a:ext uri="{FF2B5EF4-FFF2-40B4-BE49-F238E27FC236}">
                <a16:creationId xmlns:a16="http://schemas.microsoft.com/office/drawing/2014/main" id="{8A6D630A-A0E6-4180-951D-456ED024F5F7}"/>
              </a:ext>
            </a:extLst>
          </p:cNvPr>
          <p:cNvPicPr>
            <a:picLocks noChangeAspect="1"/>
          </p:cNvPicPr>
          <p:nvPr/>
        </p:nvPicPr>
        <p:blipFill>
          <a:blip r:embed="rId2"/>
          <a:stretch>
            <a:fillRect/>
          </a:stretch>
        </p:blipFill>
        <p:spPr>
          <a:xfrm>
            <a:off x="1425557" y="1980187"/>
            <a:ext cx="9340885" cy="4392886"/>
          </a:xfrm>
          <a:prstGeom prst="rect">
            <a:avLst/>
          </a:prstGeom>
        </p:spPr>
      </p:pic>
    </p:spTree>
    <p:extLst>
      <p:ext uri="{BB962C8B-B14F-4D97-AF65-F5344CB8AC3E}">
        <p14:creationId xmlns:p14="http://schemas.microsoft.com/office/powerpoint/2010/main" val="268252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74A4-18A6-436F-A700-F3A37EF8EAEE}"/>
              </a:ext>
            </a:extLst>
          </p:cNvPr>
          <p:cNvSpPr>
            <a:spLocks noGrp="1"/>
          </p:cNvSpPr>
          <p:nvPr>
            <p:ph type="ctrTitle"/>
          </p:nvPr>
        </p:nvSpPr>
        <p:spPr>
          <a:xfrm>
            <a:off x="2641599" y="203199"/>
            <a:ext cx="6437745" cy="960727"/>
          </a:xfrm>
        </p:spPr>
        <p:txBody>
          <a:bodyPr>
            <a:normAutofit/>
          </a:bodyPr>
          <a:lstStyle/>
          <a:p>
            <a:r>
              <a:rPr lang="en-US" sz="5000" dirty="0">
                <a:latin typeface="Segoe UI Semibold" panose="020B0702040204020203" pitchFamily="34" charset="0"/>
                <a:cs typeface="Segoe UI Semibold" panose="020B0702040204020203" pitchFamily="34" charset="0"/>
              </a:rPr>
              <a:t>Recommendation:</a:t>
            </a:r>
            <a:endParaRPr lang="en-IN" sz="5000" dirty="0">
              <a:latin typeface="Segoe UI Semibold" panose="020B0702040204020203" pitchFamily="34" charset="0"/>
              <a:cs typeface="Segoe UI Semibold" panose="020B0702040204020203" pitchFamily="34" charset="0"/>
            </a:endParaRPr>
          </a:p>
        </p:txBody>
      </p:sp>
      <p:sp>
        <p:nvSpPr>
          <p:cNvPr id="4" name="Rectangle 1">
            <a:extLst>
              <a:ext uri="{FF2B5EF4-FFF2-40B4-BE49-F238E27FC236}">
                <a16:creationId xmlns:a16="http://schemas.microsoft.com/office/drawing/2014/main" id="{A95787D4-5D9D-482D-8EA2-162FD73890EF}"/>
              </a:ext>
            </a:extLst>
          </p:cNvPr>
          <p:cNvSpPr>
            <a:spLocks noGrp="1" noChangeArrowheads="1"/>
          </p:cNvSpPr>
          <p:nvPr>
            <p:ph type="subTitle" idx="1"/>
          </p:nvPr>
        </p:nvSpPr>
        <p:spPr bwMode="auto">
          <a:xfrm>
            <a:off x="950259" y="1901043"/>
            <a:ext cx="1018390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fontAlgn="base" hangingPunct="0">
              <a:lnSpc>
                <a:spcPct val="100000"/>
              </a:lnSpc>
              <a:spcBef>
                <a:spcPct val="0"/>
              </a:spcBef>
              <a:spcAft>
                <a:spcPct val="0"/>
              </a:spcAft>
              <a:buFontTx/>
              <a:buChar char="•"/>
            </a:pPr>
            <a:r>
              <a:rPr lang="en-US" altLang="en-US" sz="1400" dirty="0">
                <a:latin typeface="Arial" panose="020B0604020202020204" pitchFamily="34" charset="0"/>
              </a:rPr>
              <a:t> Sales Representatives at level 1 show the highest attrition rate (42.1%), followed by Human Resources and Laboratory Technicians at level 3. </a:t>
            </a:r>
          </a:p>
          <a:p>
            <a:pPr lvl="0" algn="l" eaLnBrk="0" fontAlgn="base" hangingPunct="0">
              <a:lnSpc>
                <a:spcPct val="100000"/>
              </a:lnSpc>
              <a:spcBef>
                <a:spcPct val="0"/>
              </a:spcBef>
              <a:spcAft>
                <a:spcPct val="0"/>
              </a:spcAft>
              <a:buFontTx/>
              <a:buChar char="•"/>
            </a:pPr>
            <a:endParaRPr lang="en-US" altLang="en-US" sz="1400" dirty="0">
              <a:latin typeface="Arial" panose="020B0604020202020204" pitchFamily="34" charset="0"/>
            </a:endParaRPr>
          </a:p>
          <a:p>
            <a:pPr lvl="0" algn="l" eaLnBrk="0" fontAlgn="base" hangingPunct="0">
              <a:lnSpc>
                <a:spcPct val="100000"/>
              </a:lnSpc>
              <a:spcBef>
                <a:spcPct val="0"/>
              </a:spcBef>
              <a:spcAft>
                <a:spcPct val="0"/>
              </a:spcAft>
              <a:buFontTx/>
              <a:buChar char="•"/>
            </a:pPr>
            <a:r>
              <a:rPr lang="en-US" altLang="en-US" sz="1400" dirty="0">
                <a:latin typeface="Arial" panose="020B0604020202020204" pitchFamily="34" charset="0"/>
              </a:rPr>
              <a:t> These segments require focused </a:t>
            </a:r>
            <a:r>
              <a:rPr lang="en-US" altLang="en-US" sz="1400" dirty="0" err="1">
                <a:latin typeface="Arial" panose="020B0604020202020204" pitchFamily="34" charset="0"/>
              </a:rPr>
              <a:t>intervention.Roles</a:t>
            </a:r>
            <a:r>
              <a:rPr lang="en-US" altLang="en-US" sz="1400" dirty="0">
                <a:latin typeface="Arial" panose="020B0604020202020204" pitchFamily="34" charset="0"/>
              </a:rPr>
              <a:t> and Levels where Business Travel is Very Frequent and </a:t>
            </a:r>
            <a:r>
              <a:rPr lang="en-US" altLang="en-US" sz="1400" dirty="0" err="1">
                <a:latin typeface="Arial" panose="020B0604020202020204" pitchFamily="34" charset="0"/>
              </a:rPr>
              <a:t>OverTime</a:t>
            </a:r>
            <a:r>
              <a:rPr lang="en-US" altLang="en-US" sz="1400" dirty="0">
                <a:latin typeface="Arial" panose="020B0604020202020204" pitchFamily="34" charset="0"/>
              </a:rPr>
              <a:t> is high appear to be one of the major reasons behind attrition.</a:t>
            </a:r>
            <a:br>
              <a:rPr lang="en-US" altLang="en-US" sz="1400" dirty="0">
                <a:latin typeface="Arial" panose="020B0604020202020204" pitchFamily="34" charset="0"/>
              </a:rPr>
            </a:br>
            <a:endParaRPr lang="en-US" altLang="en-US" sz="1400" dirty="0">
              <a:latin typeface="Arial" panose="020B0604020202020204" pitchFamily="34" charset="0"/>
            </a:endParaRPr>
          </a:p>
          <a:p>
            <a:pPr lvl="0" algn="l" eaLnBrk="0" fontAlgn="base" hangingPunct="0">
              <a:lnSpc>
                <a:spcPct val="100000"/>
              </a:lnSpc>
              <a:spcBef>
                <a:spcPct val="0"/>
              </a:spcBef>
              <a:spcAft>
                <a:spcPct val="0"/>
              </a:spcAft>
              <a:buFontTx/>
              <a:buChar char="•"/>
            </a:pPr>
            <a:r>
              <a:rPr lang="en-US" altLang="en-US" sz="1400" dirty="0">
                <a:latin typeface="Arial" panose="020B0604020202020204" pitchFamily="34" charset="0"/>
              </a:rPr>
              <a:t> People who are younger (below 30) seem to switch jobs more frequently compared to those above 30. When correlated with tenure brackets, it becomes evident that younger employees with lower tenure are more likely to leave.</a:t>
            </a:r>
            <a:br>
              <a:rPr lang="en-US" altLang="en-US" sz="1400" dirty="0">
                <a:latin typeface="Arial" panose="020B0604020202020204" pitchFamily="34" charset="0"/>
              </a:rPr>
            </a:br>
            <a:endParaRPr lang="en-US" altLang="en-US" sz="1400" dirty="0">
              <a:latin typeface="Arial" panose="020B0604020202020204" pitchFamily="34" charset="0"/>
            </a:endParaRPr>
          </a:p>
          <a:p>
            <a:pPr lvl="0" algn="l" eaLnBrk="0" fontAlgn="base" hangingPunct="0">
              <a:lnSpc>
                <a:spcPct val="100000"/>
              </a:lnSpc>
              <a:spcBef>
                <a:spcPct val="0"/>
              </a:spcBef>
              <a:spcAft>
                <a:spcPct val="0"/>
              </a:spcAft>
              <a:buFontTx/>
              <a:buChar char="•"/>
            </a:pPr>
            <a:r>
              <a:rPr lang="en-US" altLang="en-US" sz="1400" dirty="0">
                <a:latin typeface="Arial" panose="020B0604020202020204" pitchFamily="34" charset="0"/>
              </a:rPr>
              <a:t> People who perform better are more likely to leave, and this requires serious attention to ensure high performers are engaged and retained.</a:t>
            </a:r>
          </a:p>
          <a:p>
            <a:pPr lvl="0" algn="l" eaLnBrk="0" fontAlgn="base" hangingPunct="0">
              <a:lnSpc>
                <a:spcPct val="100000"/>
              </a:lnSpc>
              <a:spcBef>
                <a:spcPct val="0"/>
              </a:spcBef>
              <a:spcAft>
                <a:spcPct val="0"/>
              </a:spcAft>
              <a:buFontTx/>
              <a:buChar char="•"/>
            </a:pPr>
            <a:endParaRPr lang="en-US" altLang="en-US" sz="1400" dirty="0">
              <a:latin typeface="Arial" panose="020B0604020202020204" pitchFamily="34" charset="0"/>
            </a:endParaRPr>
          </a:p>
          <a:p>
            <a:pPr lvl="0" algn="l" eaLnBrk="0" fontAlgn="base" hangingPunct="0">
              <a:lnSpc>
                <a:spcPct val="100000"/>
              </a:lnSpc>
              <a:spcBef>
                <a:spcPct val="0"/>
              </a:spcBef>
              <a:spcAft>
                <a:spcPct val="0"/>
              </a:spcAft>
              <a:buFontTx/>
              <a:buChar char="•"/>
            </a:pPr>
            <a:r>
              <a:rPr lang="en-US" altLang="en-US" sz="1400" dirty="0">
                <a:latin typeface="Arial" panose="020B0604020202020204" pitchFamily="34" charset="0"/>
              </a:rPr>
              <a:t> Total Working Years, Monthly Income, and Age are the top three correlated variables with attrition. This clearly shows that career stage and financials are stronger predictors than location-related factors like Distance From Home.</a:t>
            </a:r>
          </a:p>
          <a:p>
            <a:pPr lvl="0" algn="l" eaLnBrk="0" fontAlgn="base" hangingPunct="0">
              <a:lnSpc>
                <a:spcPct val="100000"/>
              </a:lnSpc>
              <a:spcBef>
                <a:spcPct val="0"/>
              </a:spcBef>
              <a:spcAft>
                <a:spcPct val="0"/>
              </a:spcAft>
              <a:buFontTx/>
              <a:buChar char="•"/>
            </a:pPr>
            <a:endParaRPr lang="en-US" altLang="en-US" sz="1400" dirty="0">
              <a:latin typeface="Arial" panose="020B0604020202020204" pitchFamily="34" charset="0"/>
            </a:endParaRPr>
          </a:p>
          <a:p>
            <a:pPr lvl="0" algn="l" eaLnBrk="0" fontAlgn="base" hangingPunct="0">
              <a:lnSpc>
                <a:spcPct val="100000"/>
              </a:lnSpc>
              <a:spcBef>
                <a:spcPct val="0"/>
              </a:spcBef>
              <a:spcAft>
                <a:spcPct val="0"/>
              </a:spcAft>
              <a:buFontTx/>
              <a:buChar char="•"/>
            </a:pPr>
            <a:r>
              <a:rPr lang="en-US" altLang="en-US" sz="1400" dirty="0">
                <a:latin typeface="Arial" panose="020B0604020202020204" pitchFamily="34" charset="0"/>
              </a:rPr>
              <a:t>The current training programs show no strong direct relationship with retention or performance improvement. High attrition exists across both low and high training frequencies, while performance remains nearly flat. Training quality, relevance, and timing should be re-evaluated rather than increasing quantity.</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510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076B-EECE-486E-A4E3-C0F81276EB52}"/>
              </a:ext>
            </a:extLst>
          </p:cNvPr>
          <p:cNvSpPr>
            <a:spLocks noGrp="1"/>
          </p:cNvSpPr>
          <p:nvPr>
            <p:ph type="ctrTitle"/>
          </p:nvPr>
        </p:nvSpPr>
        <p:spPr>
          <a:xfrm>
            <a:off x="726140" y="3498009"/>
            <a:ext cx="3818965" cy="805049"/>
          </a:xfrm>
        </p:spPr>
        <p:txBody>
          <a:bodyPr>
            <a:normAutofit/>
          </a:bodyPr>
          <a:lstStyle/>
          <a:p>
            <a:r>
              <a:rPr lang="en-US" sz="4000" b="1" dirty="0">
                <a:latin typeface="Segoe UI Semibold" panose="020B0702040204020203" pitchFamily="34" charset="0"/>
                <a:cs typeface="Segoe UI Semibold" panose="020B0702040204020203" pitchFamily="34" charset="0"/>
              </a:rPr>
              <a:t>Deliverables</a:t>
            </a:r>
            <a:endParaRPr lang="en-IN" sz="4000" b="1" dirty="0">
              <a:latin typeface="Segoe UI Semibold" panose="020B0702040204020203" pitchFamily="34" charset="0"/>
              <a:cs typeface="Segoe UI Semibold" panose="020B0702040204020203" pitchFamily="34" charset="0"/>
            </a:endParaRPr>
          </a:p>
        </p:txBody>
      </p:sp>
      <p:sp>
        <p:nvSpPr>
          <p:cNvPr id="3" name="Subtitle 2">
            <a:extLst>
              <a:ext uri="{FF2B5EF4-FFF2-40B4-BE49-F238E27FC236}">
                <a16:creationId xmlns:a16="http://schemas.microsoft.com/office/drawing/2014/main" id="{716C69F8-4033-4A36-9AFA-C786320B1D7C}"/>
              </a:ext>
            </a:extLst>
          </p:cNvPr>
          <p:cNvSpPr>
            <a:spLocks noGrp="1"/>
          </p:cNvSpPr>
          <p:nvPr>
            <p:ph type="subTitle" idx="1"/>
          </p:nvPr>
        </p:nvSpPr>
        <p:spPr>
          <a:xfrm>
            <a:off x="1138517" y="2393576"/>
            <a:ext cx="9395012" cy="1035424"/>
          </a:xfrm>
        </p:spPr>
        <p:txBody>
          <a:bodyPr>
            <a:normAutofit/>
          </a:bodyPr>
          <a:lstStyle/>
          <a:p>
            <a:pPr algn="l"/>
            <a:r>
              <a:rPr lang="en-US" sz="1900" b="0" i="0" u="none" strike="noStrike" dirty="0">
                <a:solidFill>
                  <a:srgbClr val="000000"/>
                </a:solidFill>
                <a:effectLst/>
                <a:latin typeface="+mj-lt"/>
              </a:rPr>
              <a:t>An </a:t>
            </a:r>
            <a:r>
              <a:rPr lang="en-US" sz="1900" b="0" i="0" u="none" strike="noStrike" dirty="0">
                <a:solidFill>
                  <a:srgbClr val="000000"/>
                </a:solidFill>
                <a:effectLst/>
              </a:rPr>
              <a:t>HR</a:t>
            </a:r>
            <a:r>
              <a:rPr lang="en-US" sz="1900" b="0" i="0" u="none" strike="noStrike" dirty="0">
                <a:solidFill>
                  <a:srgbClr val="000000"/>
                </a:solidFill>
                <a:effectLst/>
                <a:latin typeface="+mj-lt"/>
              </a:rPr>
              <a:t> department wants to overhaul their reporting by creating a </a:t>
            </a:r>
            <a:r>
              <a:rPr lang="en-US" sz="1900" b="0" i="0" u="none" strike="noStrike" dirty="0">
                <a:solidFill>
                  <a:schemeClr val="accent2"/>
                </a:solidFill>
                <a:effectLst/>
                <a:latin typeface="+mj-lt"/>
              </a:rPr>
              <a:t>full-journey dashboard</a:t>
            </a:r>
            <a:r>
              <a:rPr lang="en-US" sz="1900" b="0" i="0" u="none" strike="noStrike" dirty="0">
                <a:solidFill>
                  <a:srgbClr val="000000"/>
                </a:solidFill>
                <a:effectLst/>
                <a:latin typeface="+mj-lt"/>
              </a:rPr>
              <a:t> from </a:t>
            </a:r>
            <a:r>
              <a:rPr lang="en-US" sz="1900" b="0" i="0" u="none" strike="noStrike" dirty="0">
                <a:solidFill>
                  <a:schemeClr val="accent6"/>
                </a:solidFill>
                <a:effectLst/>
                <a:latin typeface="+mj-lt"/>
              </a:rPr>
              <a:t>hiring</a:t>
            </a:r>
            <a:r>
              <a:rPr lang="en-US" sz="1900" b="0" i="0" u="none" strike="noStrike" dirty="0">
                <a:solidFill>
                  <a:srgbClr val="000000"/>
                </a:solidFill>
                <a:effectLst/>
                <a:latin typeface="+mj-lt"/>
              </a:rPr>
              <a:t> to </a:t>
            </a:r>
            <a:r>
              <a:rPr lang="en-US" sz="1900" b="0" i="0" u="none" strike="noStrike" dirty="0">
                <a:solidFill>
                  <a:srgbClr val="FF0000"/>
                </a:solidFill>
                <a:effectLst/>
                <a:latin typeface="+mj-lt"/>
              </a:rPr>
              <a:t>resignation</a:t>
            </a:r>
            <a:r>
              <a:rPr lang="en-US" sz="1900" b="0" i="0" u="none" strike="noStrike" dirty="0">
                <a:solidFill>
                  <a:srgbClr val="000000"/>
                </a:solidFill>
                <a:effectLst/>
                <a:latin typeface="+mj-lt"/>
              </a:rPr>
              <a:t>. The aim is to </a:t>
            </a:r>
            <a:r>
              <a:rPr lang="en-US" sz="1900" b="0" i="0" u="none" strike="noStrike" dirty="0">
                <a:solidFill>
                  <a:schemeClr val="accent1"/>
                </a:solidFill>
                <a:effectLst/>
                <a:latin typeface="+mj-lt"/>
              </a:rPr>
              <a:t>improve talent retention</a:t>
            </a:r>
            <a:r>
              <a:rPr lang="en-US" sz="1900" b="0" i="0" u="none" strike="noStrike" dirty="0">
                <a:solidFill>
                  <a:srgbClr val="000000"/>
                </a:solidFill>
                <a:effectLst/>
                <a:latin typeface="+mj-lt"/>
              </a:rPr>
              <a:t> and </a:t>
            </a:r>
            <a:r>
              <a:rPr lang="en-US" sz="1900" b="0" i="0" u="none" strike="noStrike" dirty="0">
                <a:solidFill>
                  <a:schemeClr val="accent1"/>
                </a:solidFill>
                <a:effectLst/>
                <a:latin typeface="+mj-lt"/>
              </a:rPr>
              <a:t>manager effectiveness</a:t>
            </a:r>
            <a:r>
              <a:rPr lang="en-US" sz="1900" b="0" i="0" u="none" strike="noStrike" dirty="0">
                <a:solidFill>
                  <a:srgbClr val="000000"/>
                </a:solidFill>
                <a:effectLst/>
                <a:latin typeface="+mj-lt"/>
              </a:rPr>
              <a:t>.</a:t>
            </a:r>
            <a:endParaRPr lang="en-IN" sz="1900" dirty="0">
              <a:latin typeface="+mj-lt"/>
            </a:endParaRPr>
          </a:p>
        </p:txBody>
      </p:sp>
      <p:sp>
        <p:nvSpPr>
          <p:cNvPr id="4" name="Title 1">
            <a:extLst>
              <a:ext uri="{FF2B5EF4-FFF2-40B4-BE49-F238E27FC236}">
                <a16:creationId xmlns:a16="http://schemas.microsoft.com/office/drawing/2014/main" id="{8DC4C0A1-7F1D-471C-B07E-7CF799255379}"/>
              </a:ext>
            </a:extLst>
          </p:cNvPr>
          <p:cNvSpPr txBox="1">
            <a:spLocks/>
          </p:cNvSpPr>
          <p:nvPr/>
        </p:nvSpPr>
        <p:spPr>
          <a:xfrm>
            <a:off x="726140" y="1292692"/>
            <a:ext cx="3818965" cy="80504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000" b="1" dirty="0">
                <a:latin typeface="Segoe UI Semibold" panose="020B0702040204020203" pitchFamily="34" charset="0"/>
                <a:cs typeface="Segoe UI Semibold" panose="020B0702040204020203" pitchFamily="34" charset="0"/>
              </a:rPr>
              <a:t>Objective</a:t>
            </a:r>
            <a:endParaRPr lang="en-IN" sz="5000" b="1" dirty="0">
              <a:latin typeface="Segoe UI Semibold" panose="020B0702040204020203" pitchFamily="34" charset="0"/>
              <a:cs typeface="Segoe UI Semibold" panose="020B0702040204020203" pitchFamily="34" charset="0"/>
            </a:endParaRPr>
          </a:p>
        </p:txBody>
      </p:sp>
      <p:sp>
        <p:nvSpPr>
          <p:cNvPr id="5" name="Subtitle 2">
            <a:extLst>
              <a:ext uri="{FF2B5EF4-FFF2-40B4-BE49-F238E27FC236}">
                <a16:creationId xmlns:a16="http://schemas.microsoft.com/office/drawing/2014/main" id="{9F0BF67F-89CA-49BF-BAEB-F5FE12B8B434}"/>
              </a:ext>
            </a:extLst>
          </p:cNvPr>
          <p:cNvSpPr txBox="1">
            <a:spLocks/>
          </p:cNvSpPr>
          <p:nvPr/>
        </p:nvSpPr>
        <p:spPr>
          <a:xfrm>
            <a:off x="1138517" y="4381031"/>
            <a:ext cx="9395012" cy="10354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b="0" i="0" u="none" strike="noStrike" dirty="0">
                <a:solidFill>
                  <a:schemeClr val="tx1">
                    <a:lumMod val="50000"/>
                    <a:lumOff val="50000"/>
                  </a:schemeClr>
                </a:solidFill>
                <a:effectLst/>
                <a:latin typeface="Arial" panose="020B0604020202020204" pitchFamily="34" charset="0"/>
              </a:rPr>
              <a:t>Attrition heatmaps and forecasting indicators</a:t>
            </a:r>
          </a:p>
          <a:p>
            <a:pPr marL="285750" indent="-285750" algn="l">
              <a:buFont typeface="Arial" panose="020B0604020202020204" pitchFamily="34" charset="0"/>
              <a:buChar char="•"/>
            </a:pPr>
            <a:r>
              <a:rPr lang="en-US" sz="1600" b="0" i="0" u="none" strike="noStrike" dirty="0">
                <a:solidFill>
                  <a:schemeClr val="tx1">
                    <a:lumMod val="50000"/>
                    <a:lumOff val="50000"/>
                  </a:schemeClr>
                </a:solidFill>
                <a:effectLst/>
                <a:latin typeface="Arial" panose="020B0604020202020204" pitchFamily="34" charset="0"/>
              </a:rPr>
              <a:t>Correlation matrix between job roles, satisfaction, and turnover</a:t>
            </a:r>
            <a:endParaRPr lang="en-US" sz="1600" dirty="0">
              <a:solidFill>
                <a:schemeClr val="tx1">
                  <a:lumMod val="50000"/>
                  <a:lumOff val="50000"/>
                </a:schemeClr>
              </a:solidFill>
              <a:latin typeface="Arial" panose="020B0604020202020204" pitchFamily="34" charset="0"/>
            </a:endParaRPr>
          </a:p>
          <a:p>
            <a:pPr marL="285750" indent="-285750" algn="l">
              <a:buFont typeface="Arial" panose="020B0604020202020204" pitchFamily="34" charset="0"/>
              <a:buChar char="•"/>
            </a:pPr>
            <a:r>
              <a:rPr lang="en-US" sz="1600" b="0" i="0" u="none" strike="noStrike" dirty="0">
                <a:solidFill>
                  <a:schemeClr val="tx1">
                    <a:lumMod val="50000"/>
                    <a:lumOff val="50000"/>
                  </a:schemeClr>
                </a:solidFill>
                <a:effectLst/>
                <a:latin typeface="Arial" panose="020B0604020202020204" pitchFamily="34" charset="0"/>
              </a:rPr>
              <a:t>HR KPI report with filters by tenure and department</a:t>
            </a:r>
            <a:endParaRPr lang="en-IN" sz="1600" dirty="0">
              <a:solidFill>
                <a:schemeClr val="tx1">
                  <a:lumMod val="50000"/>
                  <a:lumOff val="50000"/>
                </a:schemeClr>
              </a:solidFill>
            </a:endParaRPr>
          </a:p>
        </p:txBody>
      </p:sp>
    </p:spTree>
    <p:extLst>
      <p:ext uri="{BB962C8B-B14F-4D97-AF65-F5344CB8AC3E}">
        <p14:creationId xmlns:p14="http://schemas.microsoft.com/office/powerpoint/2010/main" val="401305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CDE8-AF52-4E51-AC41-3B84DC34BAA4}"/>
              </a:ext>
            </a:extLst>
          </p:cNvPr>
          <p:cNvSpPr>
            <a:spLocks noGrp="1"/>
          </p:cNvSpPr>
          <p:nvPr>
            <p:ph type="ctrTitle"/>
          </p:nvPr>
        </p:nvSpPr>
        <p:spPr>
          <a:xfrm>
            <a:off x="1255057" y="474906"/>
            <a:ext cx="9144000" cy="739869"/>
          </a:xfrm>
        </p:spPr>
        <p:txBody>
          <a:bodyPr>
            <a:normAutofit/>
          </a:bodyPr>
          <a:lstStyle/>
          <a:p>
            <a:r>
              <a:rPr lang="en-US" sz="4500" b="1" u="sng" dirty="0">
                <a:latin typeface="Segoe UI Semibold" panose="020B0702040204020203" pitchFamily="34" charset="0"/>
                <a:cs typeface="Segoe UI Semibold" panose="020B0702040204020203" pitchFamily="34" charset="0"/>
              </a:rPr>
              <a:t>Overview of Dashboard</a:t>
            </a:r>
            <a:endParaRPr lang="en-IN" sz="4500" b="1" u="sng" dirty="0">
              <a:latin typeface="Segoe UI Semibold" panose="020B0702040204020203" pitchFamily="34" charset="0"/>
              <a:cs typeface="Segoe UI Semibold" panose="020B0702040204020203" pitchFamily="34" charset="0"/>
            </a:endParaRPr>
          </a:p>
        </p:txBody>
      </p:sp>
      <p:pic>
        <p:nvPicPr>
          <p:cNvPr id="8" name="Picture 7">
            <a:extLst>
              <a:ext uri="{FF2B5EF4-FFF2-40B4-BE49-F238E27FC236}">
                <a16:creationId xmlns:a16="http://schemas.microsoft.com/office/drawing/2014/main" id="{9725E987-5478-463B-89FD-FC3C68A84EA4}"/>
              </a:ext>
            </a:extLst>
          </p:cNvPr>
          <p:cNvPicPr>
            <a:picLocks noChangeAspect="1"/>
          </p:cNvPicPr>
          <p:nvPr/>
        </p:nvPicPr>
        <p:blipFill>
          <a:blip r:embed="rId2"/>
          <a:stretch>
            <a:fillRect/>
          </a:stretch>
        </p:blipFill>
        <p:spPr>
          <a:xfrm>
            <a:off x="804837" y="1367397"/>
            <a:ext cx="10044441" cy="5015697"/>
          </a:xfrm>
          <a:prstGeom prst="rect">
            <a:avLst/>
          </a:prstGeom>
        </p:spPr>
      </p:pic>
    </p:spTree>
    <p:extLst>
      <p:ext uri="{BB962C8B-B14F-4D97-AF65-F5344CB8AC3E}">
        <p14:creationId xmlns:p14="http://schemas.microsoft.com/office/powerpoint/2010/main" val="190842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8801F-7DB9-4C70-A9B0-D1BC2B9609D0}"/>
              </a:ext>
            </a:extLst>
          </p:cNvPr>
          <p:cNvSpPr>
            <a:spLocks noGrp="1"/>
          </p:cNvSpPr>
          <p:nvPr>
            <p:ph type="title"/>
          </p:nvPr>
        </p:nvSpPr>
        <p:spPr>
          <a:xfrm>
            <a:off x="839788" y="1434352"/>
            <a:ext cx="3932237" cy="623047"/>
          </a:xfrm>
        </p:spPr>
        <p:txBody>
          <a:bodyPr>
            <a:normAutofit fontScale="90000"/>
          </a:bodyPr>
          <a:lstStyle/>
          <a:p>
            <a:r>
              <a:rPr lang="en-IN" sz="2800" b="1" dirty="0">
                <a:latin typeface="Segoe UI Semibold" panose="020B0702040204020203" pitchFamily="34" charset="0"/>
                <a:cs typeface="Segoe UI Semibold" panose="020B0702040204020203" pitchFamily="34" charset="0"/>
              </a:rPr>
              <a:t>Departmental Breakdown </a:t>
            </a:r>
          </a:p>
        </p:txBody>
      </p:sp>
      <p:sp>
        <p:nvSpPr>
          <p:cNvPr id="4" name="Text Placeholder 3">
            <a:extLst>
              <a:ext uri="{FF2B5EF4-FFF2-40B4-BE49-F238E27FC236}">
                <a16:creationId xmlns:a16="http://schemas.microsoft.com/office/drawing/2014/main" id="{183041DD-ED2F-4D1D-AF10-DFB81D5B0194}"/>
              </a:ext>
            </a:extLst>
          </p:cNvPr>
          <p:cNvSpPr>
            <a:spLocks noGrp="1"/>
          </p:cNvSpPr>
          <p:nvPr>
            <p:ph type="body" sz="half" idx="2"/>
          </p:nvPr>
        </p:nvSpPr>
        <p:spPr>
          <a:xfrm>
            <a:off x="839788" y="2506106"/>
            <a:ext cx="3932237" cy="3362881"/>
          </a:xfrm>
        </p:spPr>
        <p: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Sales Representatives at Level 1 are the ones with the highest attrition rate at 42.1%, followed by Human Resources and Laboratory Technicians at Level 3.</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From an overview, it is clear that the Research and Development department is doing well in terms of Attrition.</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5">
            <a:extLst>
              <a:ext uri="{FF2B5EF4-FFF2-40B4-BE49-F238E27FC236}">
                <a16:creationId xmlns:a16="http://schemas.microsoft.com/office/drawing/2014/main" id="{6F1E2526-5E51-498C-A396-67D9175B4A24}"/>
              </a:ext>
            </a:extLst>
          </p:cNvPr>
          <p:cNvPicPr>
            <a:picLocks noChangeAspect="1"/>
          </p:cNvPicPr>
          <p:nvPr/>
        </p:nvPicPr>
        <p:blipFill>
          <a:blip r:embed="rId2"/>
          <a:stretch>
            <a:fillRect/>
          </a:stretch>
        </p:blipFill>
        <p:spPr>
          <a:xfrm>
            <a:off x="5180012" y="2127238"/>
            <a:ext cx="6172200" cy="2603524"/>
          </a:xfrm>
          <a:prstGeom prst="rect">
            <a:avLst/>
          </a:prstGeom>
        </p:spPr>
      </p:pic>
    </p:spTree>
    <p:extLst>
      <p:ext uri="{BB962C8B-B14F-4D97-AF65-F5344CB8AC3E}">
        <p14:creationId xmlns:p14="http://schemas.microsoft.com/office/powerpoint/2010/main" val="2336109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5D46-B2B9-44CA-8ABB-65C74EDD7DCA}"/>
              </a:ext>
            </a:extLst>
          </p:cNvPr>
          <p:cNvSpPr>
            <a:spLocks noGrp="1"/>
          </p:cNvSpPr>
          <p:nvPr>
            <p:ph type="title"/>
          </p:nvPr>
        </p:nvSpPr>
        <p:spPr>
          <a:xfrm>
            <a:off x="307788" y="493059"/>
            <a:ext cx="4252165" cy="1600200"/>
          </a:xfrm>
        </p:spPr>
        <p:txBody>
          <a:bodyPr/>
          <a:lstStyle/>
          <a:p>
            <a:r>
              <a:rPr lang="en-IN" sz="3200" b="1" dirty="0">
                <a:latin typeface="Segoe UI Semibold" panose="020B0702040204020203" pitchFamily="34" charset="0"/>
                <a:cs typeface="Segoe UI Semibold" panose="020B0702040204020203" pitchFamily="34" charset="0"/>
              </a:rPr>
              <a:t>Travel and Over Time</a:t>
            </a:r>
            <a:endParaRPr lang="en-IN" dirty="0">
              <a:latin typeface="Segoe UI Semibold" panose="020B0702040204020203" pitchFamily="34" charset="0"/>
              <a:cs typeface="Segoe UI Semibold" panose="020B0702040204020203" pitchFamily="34" charset="0"/>
            </a:endParaRPr>
          </a:p>
        </p:txBody>
      </p:sp>
      <p:sp>
        <p:nvSpPr>
          <p:cNvPr id="4" name="Text Placeholder 3">
            <a:extLst>
              <a:ext uri="{FF2B5EF4-FFF2-40B4-BE49-F238E27FC236}">
                <a16:creationId xmlns:a16="http://schemas.microsoft.com/office/drawing/2014/main" id="{BC7ABAB1-787C-48FE-9186-FF521349F605}"/>
              </a:ext>
            </a:extLst>
          </p:cNvPr>
          <p:cNvSpPr>
            <a:spLocks noGrp="1"/>
          </p:cNvSpPr>
          <p:nvPr>
            <p:ph type="body" sz="half" idx="2"/>
          </p:nvPr>
        </p:nvSpPr>
        <p:spPr>
          <a:xfrm>
            <a:off x="428962" y="2241175"/>
            <a:ext cx="4017532" cy="3161647"/>
          </a:xfrm>
        </p:spPr>
        <p:txBody>
          <a:bodyPr/>
          <a:lstStyle/>
          <a:p>
            <a:pPr marL="285750" indent="-285750">
              <a:buFontTx/>
              <a:buChar char="-"/>
            </a:pPr>
            <a:r>
              <a:rPr lang="en-US" dirty="0">
                <a:latin typeface="Calibri" panose="020F0502020204030204" pitchFamily="34" charset="0"/>
                <a:ea typeface="Calibri" panose="020F0502020204030204" pitchFamily="34" charset="0"/>
                <a:cs typeface="Calibri" panose="020F0502020204030204" pitchFamily="34" charset="0"/>
              </a:rPr>
              <a:t>One of the major factors for Attrition Rate is Over Time and Travel Frequency</a:t>
            </a:r>
          </a:p>
          <a:p>
            <a:pPr marL="285750" indent="-285750">
              <a:buFontTx/>
              <a:buChar char="-"/>
            </a:pPr>
            <a:r>
              <a:rPr lang="en-US" dirty="0">
                <a:latin typeface="Calibri" panose="020F0502020204030204" pitchFamily="34" charset="0"/>
                <a:ea typeface="Calibri" panose="020F0502020204030204" pitchFamily="34" charset="0"/>
                <a:cs typeface="Calibri" panose="020F0502020204030204" pitchFamily="34" charset="0"/>
              </a:rPr>
              <a:t>Across different job roles, Level 1 and Level 2 are most affected by this.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223DE9AF-FD3F-4E44-AC2E-1C67A8E11A85}"/>
              </a:ext>
            </a:extLst>
          </p:cNvPr>
          <p:cNvPicPr>
            <a:picLocks noChangeAspect="1"/>
          </p:cNvPicPr>
          <p:nvPr/>
        </p:nvPicPr>
        <p:blipFill>
          <a:blip r:embed="rId2"/>
          <a:stretch>
            <a:fillRect/>
          </a:stretch>
        </p:blipFill>
        <p:spPr>
          <a:xfrm>
            <a:off x="4772025" y="1560979"/>
            <a:ext cx="6991013" cy="3736041"/>
          </a:xfrm>
          <a:prstGeom prst="rect">
            <a:avLst/>
          </a:prstGeom>
        </p:spPr>
      </p:pic>
    </p:spTree>
    <p:extLst>
      <p:ext uri="{BB962C8B-B14F-4D97-AF65-F5344CB8AC3E}">
        <p14:creationId xmlns:p14="http://schemas.microsoft.com/office/powerpoint/2010/main" val="22870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F308-4754-4EF1-BD6B-898526A73337}"/>
              </a:ext>
            </a:extLst>
          </p:cNvPr>
          <p:cNvSpPr>
            <a:spLocks noGrp="1"/>
          </p:cNvSpPr>
          <p:nvPr>
            <p:ph type="title"/>
          </p:nvPr>
        </p:nvSpPr>
        <p:spPr>
          <a:xfrm>
            <a:off x="7947398" y="295835"/>
            <a:ext cx="3932237" cy="1600200"/>
          </a:xfrm>
        </p:spPr>
        <p:txBody>
          <a:bodyPr/>
          <a:lstStyle/>
          <a:p>
            <a:r>
              <a:rPr lang="en-IN" sz="3200" b="1" dirty="0">
                <a:latin typeface="Segoe UI Semibold" panose="020B0702040204020203" pitchFamily="34" charset="0"/>
                <a:cs typeface="Segoe UI Semibold" panose="020B0702040204020203" pitchFamily="34" charset="0"/>
              </a:rPr>
              <a:t>Attrition By Age</a:t>
            </a:r>
            <a:endParaRPr lang="en-IN" dirty="0">
              <a:latin typeface="Segoe UI Semibold" panose="020B0702040204020203" pitchFamily="34" charset="0"/>
              <a:cs typeface="Segoe UI Semibold" panose="020B0702040204020203" pitchFamily="34" charset="0"/>
            </a:endParaRPr>
          </a:p>
        </p:txBody>
      </p:sp>
      <p:sp>
        <p:nvSpPr>
          <p:cNvPr id="4" name="Text Placeholder 3">
            <a:extLst>
              <a:ext uri="{FF2B5EF4-FFF2-40B4-BE49-F238E27FC236}">
                <a16:creationId xmlns:a16="http://schemas.microsoft.com/office/drawing/2014/main" id="{849DCD40-5C9D-4A45-B6D7-9D36DAEF3760}"/>
              </a:ext>
            </a:extLst>
          </p:cNvPr>
          <p:cNvSpPr>
            <a:spLocks noGrp="1"/>
          </p:cNvSpPr>
          <p:nvPr>
            <p:ph type="body" sz="half" idx="2"/>
          </p:nvPr>
        </p:nvSpPr>
        <p:spPr>
          <a:xfrm>
            <a:off x="7207624" y="2057400"/>
            <a:ext cx="4383740" cy="2801471"/>
          </a:xfrm>
        </p:spPr>
        <p:txBody>
          <a:bodyPr>
            <a:normAutofit/>
          </a:bodyPr>
          <a:lstStyle/>
          <a:p>
            <a:pPr marL="285750" indent="-285750">
              <a:buFont typeface="Arial" panose="020B0604020202020204" pitchFamily="34" charset="0"/>
              <a:buChar char="•"/>
            </a:pPr>
            <a:r>
              <a:rPr lang="en-US" dirty="0"/>
              <a:t>People who are younger (below 30) seem to switch jobs more frequently compared to those above 30. </a:t>
            </a:r>
          </a:p>
          <a:p>
            <a:pPr marL="285750" indent="-285750">
              <a:buFont typeface="Arial" panose="020B0604020202020204" pitchFamily="34" charset="0"/>
              <a:buChar char="•"/>
            </a:pPr>
            <a:r>
              <a:rPr lang="en-US" dirty="0"/>
              <a:t>And if we correlate this with Tenure Bracket, it becomes very clear — younger employees with shorter tenure are significantly more likely to leave.</a:t>
            </a:r>
            <a:endParaRPr lang="en-IN" dirty="0"/>
          </a:p>
        </p:txBody>
      </p:sp>
      <p:pic>
        <p:nvPicPr>
          <p:cNvPr id="10" name="Picture 9">
            <a:extLst>
              <a:ext uri="{FF2B5EF4-FFF2-40B4-BE49-F238E27FC236}">
                <a16:creationId xmlns:a16="http://schemas.microsoft.com/office/drawing/2014/main" id="{CC9243A9-C406-4EB4-864D-F1227A4DDBB2}"/>
              </a:ext>
            </a:extLst>
          </p:cNvPr>
          <p:cNvPicPr>
            <a:picLocks noChangeAspect="1"/>
          </p:cNvPicPr>
          <p:nvPr/>
        </p:nvPicPr>
        <p:blipFill>
          <a:blip r:embed="rId2"/>
          <a:stretch>
            <a:fillRect/>
          </a:stretch>
        </p:blipFill>
        <p:spPr>
          <a:xfrm>
            <a:off x="312365" y="300838"/>
            <a:ext cx="5867908" cy="3513124"/>
          </a:xfrm>
          <a:prstGeom prst="rect">
            <a:avLst/>
          </a:prstGeom>
        </p:spPr>
      </p:pic>
      <p:pic>
        <p:nvPicPr>
          <p:cNvPr id="11" name="Picture 10">
            <a:extLst>
              <a:ext uri="{FF2B5EF4-FFF2-40B4-BE49-F238E27FC236}">
                <a16:creationId xmlns:a16="http://schemas.microsoft.com/office/drawing/2014/main" id="{758244F0-3354-4062-93CB-33AA1ED2C3E5}"/>
              </a:ext>
            </a:extLst>
          </p:cNvPr>
          <p:cNvPicPr>
            <a:picLocks noChangeAspect="1"/>
          </p:cNvPicPr>
          <p:nvPr/>
        </p:nvPicPr>
        <p:blipFill>
          <a:blip r:embed="rId3"/>
          <a:stretch>
            <a:fillRect/>
          </a:stretch>
        </p:blipFill>
        <p:spPr>
          <a:xfrm>
            <a:off x="312365" y="3981587"/>
            <a:ext cx="5740367" cy="1996613"/>
          </a:xfrm>
          <a:prstGeom prst="rect">
            <a:avLst/>
          </a:prstGeom>
        </p:spPr>
      </p:pic>
    </p:spTree>
    <p:extLst>
      <p:ext uri="{BB962C8B-B14F-4D97-AF65-F5344CB8AC3E}">
        <p14:creationId xmlns:p14="http://schemas.microsoft.com/office/powerpoint/2010/main" val="200390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F3B2-2431-4F43-BA5F-688D85A6981D}"/>
              </a:ext>
            </a:extLst>
          </p:cNvPr>
          <p:cNvSpPr>
            <a:spLocks noGrp="1"/>
          </p:cNvSpPr>
          <p:nvPr>
            <p:ph type="title"/>
          </p:nvPr>
        </p:nvSpPr>
        <p:spPr/>
        <p:txBody>
          <a:bodyPr/>
          <a:lstStyle/>
          <a:p>
            <a:r>
              <a:rPr lang="en-US" dirty="0">
                <a:latin typeface="Segoe UI Semibold" panose="020B0702040204020203" pitchFamily="34" charset="0"/>
                <a:cs typeface="Segoe UI Semibold" panose="020B0702040204020203" pitchFamily="34" charset="0"/>
              </a:rPr>
              <a:t>Performance Rating</a:t>
            </a:r>
            <a:endParaRPr lang="en-IN" dirty="0">
              <a:latin typeface="Segoe UI Semibold" panose="020B0702040204020203" pitchFamily="34" charset="0"/>
              <a:cs typeface="Segoe UI Semibold" panose="020B0702040204020203" pitchFamily="34" charset="0"/>
            </a:endParaRPr>
          </a:p>
        </p:txBody>
      </p:sp>
      <p:sp>
        <p:nvSpPr>
          <p:cNvPr id="4" name="Text Placeholder 3">
            <a:extLst>
              <a:ext uri="{FF2B5EF4-FFF2-40B4-BE49-F238E27FC236}">
                <a16:creationId xmlns:a16="http://schemas.microsoft.com/office/drawing/2014/main" id="{349C65AB-C858-4386-9DA8-21CB511789BB}"/>
              </a:ext>
            </a:extLst>
          </p:cNvPr>
          <p:cNvSpPr>
            <a:spLocks noGrp="1"/>
          </p:cNvSpPr>
          <p:nvPr>
            <p:ph type="body" sz="half" idx="2"/>
          </p:nvPr>
        </p:nvSpPr>
        <p:spPr>
          <a:xfrm>
            <a:off x="839788" y="2281518"/>
            <a:ext cx="3932237" cy="3811588"/>
          </a:xfrm>
        </p:spPr>
        <p:txBody>
          <a:bodyPr/>
          <a:lstStyle/>
          <a:p>
            <a:r>
              <a:rPr lang="en-US" dirty="0"/>
              <a:t>- People who perform better are more likely to leave, and this requires some serious measures.</a:t>
            </a:r>
            <a:endParaRPr lang="en-IN" dirty="0"/>
          </a:p>
        </p:txBody>
      </p:sp>
      <p:pic>
        <p:nvPicPr>
          <p:cNvPr id="6" name="Picture 5">
            <a:extLst>
              <a:ext uri="{FF2B5EF4-FFF2-40B4-BE49-F238E27FC236}">
                <a16:creationId xmlns:a16="http://schemas.microsoft.com/office/drawing/2014/main" id="{2D1C0E3C-B7F0-4541-B950-CA7E272BB51B}"/>
              </a:ext>
            </a:extLst>
          </p:cNvPr>
          <p:cNvPicPr>
            <a:picLocks noChangeAspect="1"/>
          </p:cNvPicPr>
          <p:nvPr/>
        </p:nvPicPr>
        <p:blipFill>
          <a:blip r:embed="rId2"/>
          <a:stretch>
            <a:fillRect/>
          </a:stretch>
        </p:blipFill>
        <p:spPr>
          <a:xfrm>
            <a:off x="5243161" y="2057281"/>
            <a:ext cx="5935827" cy="2743438"/>
          </a:xfrm>
          <a:prstGeom prst="rect">
            <a:avLst/>
          </a:prstGeom>
        </p:spPr>
      </p:pic>
    </p:spTree>
    <p:extLst>
      <p:ext uri="{BB962C8B-B14F-4D97-AF65-F5344CB8AC3E}">
        <p14:creationId xmlns:p14="http://schemas.microsoft.com/office/powerpoint/2010/main" val="3908306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5B34-2E3F-401A-8E81-3E1951436AA6}"/>
              </a:ext>
            </a:extLst>
          </p:cNvPr>
          <p:cNvSpPr>
            <a:spLocks noGrp="1"/>
          </p:cNvSpPr>
          <p:nvPr>
            <p:ph type="title"/>
          </p:nvPr>
        </p:nvSpPr>
        <p:spPr/>
        <p:txBody>
          <a:bodyPr/>
          <a:lstStyle/>
          <a:p>
            <a:r>
              <a:rPr lang="en-IN" dirty="0">
                <a:latin typeface="Segoe UI Semibold" panose="020B0702040204020203" pitchFamily="34" charset="0"/>
                <a:cs typeface="Segoe UI Semibold" panose="020B0702040204020203" pitchFamily="34" charset="0"/>
              </a:rPr>
              <a:t>Correlation Chart</a:t>
            </a:r>
          </a:p>
        </p:txBody>
      </p:sp>
      <p:sp>
        <p:nvSpPr>
          <p:cNvPr id="4" name="Text Placeholder 3">
            <a:extLst>
              <a:ext uri="{FF2B5EF4-FFF2-40B4-BE49-F238E27FC236}">
                <a16:creationId xmlns:a16="http://schemas.microsoft.com/office/drawing/2014/main" id="{9824D283-2445-415E-A26C-CD717115C9B8}"/>
              </a:ext>
            </a:extLst>
          </p:cNvPr>
          <p:cNvSpPr>
            <a:spLocks noGrp="1"/>
          </p:cNvSpPr>
          <p:nvPr>
            <p:ph type="body" sz="half" idx="2"/>
          </p:nvPr>
        </p:nvSpPr>
        <p:spPr>
          <a:xfrm>
            <a:off x="839788" y="2245659"/>
            <a:ext cx="5094847" cy="3811588"/>
          </a:xfrm>
        </p:spPr>
        <p:txBody>
          <a:bodyPr>
            <a:normAutofit/>
          </a:bodyPr>
          <a:lstStyle/>
          <a:p>
            <a:r>
              <a:rPr lang="en-US" dirty="0"/>
              <a:t>Total Working Years has the highest correlation (0.170) with attrition, indicating that people with more or fewer years of experience show different patterns of leaving the organization.</a:t>
            </a:r>
          </a:p>
          <a:p>
            <a:r>
              <a:rPr lang="en-US" dirty="0"/>
              <a:t>Monthly Income and Age also show moderate correlation (0.160 and 0.150, respectively), suggesting compensation and age group are key drivers behind attrition behavior.</a:t>
            </a:r>
          </a:p>
          <a:p>
            <a:r>
              <a:rPr lang="en-US" dirty="0"/>
              <a:t>Job Satisfaction shows a lower correlation (0.100), meaning it’s important but not the strongest predictor in isolation.</a:t>
            </a:r>
          </a:p>
          <a:p>
            <a:r>
              <a:rPr lang="en-US" dirty="0"/>
              <a:t>Distance From Home has the weakest correlation (0.070), implying it's not a primary factor for attrition in this dataset.</a:t>
            </a:r>
            <a:endParaRPr lang="en-IN" dirty="0"/>
          </a:p>
        </p:txBody>
      </p:sp>
      <p:pic>
        <p:nvPicPr>
          <p:cNvPr id="6" name="Picture 5">
            <a:extLst>
              <a:ext uri="{FF2B5EF4-FFF2-40B4-BE49-F238E27FC236}">
                <a16:creationId xmlns:a16="http://schemas.microsoft.com/office/drawing/2014/main" id="{34D0A0D6-2D16-4574-88A9-9A465DA1FBA5}"/>
              </a:ext>
            </a:extLst>
          </p:cNvPr>
          <p:cNvPicPr>
            <a:picLocks noChangeAspect="1"/>
          </p:cNvPicPr>
          <p:nvPr/>
        </p:nvPicPr>
        <p:blipFill>
          <a:blip r:embed="rId2"/>
          <a:stretch>
            <a:fillRect/>
          </a:stretch>
        </p:blipFill>
        <p:spPr>
          <a:xfrm>
            <a:off x="6396334" y="2057400"/>
            <a:ext cx="5266747" cy="2738718"/>
          </a:xfrm>
          <a:prstGeom prst="rect">
            <a:avLst/>
          </a:prstGeom>
        </p:spPr>
      </p:pic>
    </p:spTree>
    <p:extLst>
      <p:ext uri="{BB962C8B-B14F-4D97-AF65-F5344CB8AC3E}">
        <p14:creationId xmlns:p14="http://schemas.microsoft.com/office/powerpoint/2010/main" val="159768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F419-0539-4F83-9B76-A9656B06FB1D}"/>
              </a:ext>
            </a:extLst>
          </p:cNvPr>
          <p:cNvSpPr>
            <a:spLocks noGrp="1"/>
          </p:cNvSpPr>
          <p:nvPr>
            <p:ph type="title"/>
          </p:nvPr>
        </p:nvSpPr>
        <p:spPr>
          <a:xfrm>
            <a:off x="1192306" y="0"/>
            <a:ext cx="10159906" cy="1600200"/>
          </a:xfrm>
        </p:spPr>
        <p:txBody>
          <a:bodyPr/>
          <a:lstStyle/>
          <a:p>
            <a:r>
              <a:rPr lang="en-US" dirty="0">
                <a:latin typeface="Segoe UI Semibold" panose="020B0702040204020203" pitchFamily="34" charset="0"/>
                <a:cs typeface="Segoe UI Semibold" panose="020B0702040204020203" pitchFamily="34" charset="0"/>
              </a:rPr>
              <a:t>Attrition vs Performance by Training Time</a:t>
            </a:r>
            <a:endParaRPr lang="en-IN" dirty="0">
              <a:latin typeface="Segoe UI Semibold" panose="020B0702040204020203" pitchFamily="34" charset="0"/>
              <a:cs typeface="Segoe UI Semibold" panose="020B0702040204020203" pitchFamily="34" charset="0"/>
            </a:endParaRPr>
          </a:p>
        </p:txBody>
      </p:sp>
      <p:sp>
        <p:nvSpPr>
          <p:cNvPr id="4" name="Text Placeholder 3">
            <a:extLst>
              <a:ext uri="{FF2B5EF4-FFF2-40B4-BE49-F238E27FC236}">
                <a16:creationId xmlns:a16="http://schemas.microsoft.com/office/drawing/2014/main" id="{AE323FC0-DA2E-48F4-8E5A-449F4AAA228A}"/>
              </a:ext>
            </a:extLst>
          </p:cNvPr>
          <p:cNvSpPr>
            <a:spLocks noGrp="1"/>
          </p:cNvSpPr>
          <p:nvPr>
            <p:ph type="body" sz="half" idx="2"/>
          </p:nvPr>
        </p:nvSpPr>
        <p:spPr>
          <a:xfrm>
            <a:off x="599438" y="2070847"/>
            <a:ext cx="4521106" cy="3811588"/>
          </a:xfrm>
        </p:spPr>
        <p:txBody>
          <a:bodyPr>
            <a:normAutofit/>
          </a:bodyPr>
          <a:lstStyle/>
          <a:p>
            <a:r>
              <a:rPr lang="en-US" dirty="0"/>
              <a:t>Employees who received 0 or 1 training sessions show higher average performance ratings (3.19 and 3.13) but still experience notably high attrition.</a:t>
            </a:r>
          </a:p>
          <a:p>
            <a:r>
              <a:rPr lang="en-US" dirty="0"/>
              <a:t>Training Time = 2 is where attrition spikes to its highest, while performance slightly drops to 3.16, suggesting this group may be disengaged despite moderate performance.</a:t>
            </a:r>
          </a:p>
          <a:p>
            <a:r>
              <a:rPr lang="en-US" dirty="0"/>
              <a:t>Across all training frequencies, the performance rating remains fairly stable (around 3.13 to 3.19), but attrition fluctuates, indicating training alone doesn’t directly influence performance.</a:t>
            </a:r>
          </a:p>
          <a:p>
            <a:r>
              <a:rPr lang="en-US" dirty="0"/>
              <a:t>Notably, higher training frequencies (5 and 6) don’t show clear reduction in attrition or notable increase in performance.</a:t>
            </a:r>
            <a:endParaRPr lang="en-IN" dirty="0"/>
          </a:p>
        </p:txBody>
      </p:sp>
      <p:pic>
        <p:nvPicPr>
          <p:cNvPr id="6" name="Picture 5">
            <a:extLst>
              <a:ext uri="{FF2B5EF4-FFF2-40B4-BE49-F238E27FC236}">
                <a16:creationId xmlns:a16="http://schemas.microsoft.com/office/drawing/2014/main" id="{96C58BF8-7F8F-413D-8B39-7A91FCB87986}"/>
              </a:ext>
            </a:extLst>
          </p:cNvPr>
          <p:cNvPicPr>
            <a:picLocks noChangeAspect="1"/>
          </p:cNvPicPr>
          <p:nvPr/>
        </p:nvPicPr>
        <p:blipFill>
          <a:blip r:embed="rId2"/>
          <a:stretch>
            <a:fillRect/>
          </a:stretch>
        </p:blipFill>
        <p:spPr>
          <a:xfrm>
            <a:off x="5469061" y="2057400"/>
            <a:ext cx="6534679" cy="3482788"/>
          </a:xfrm>
          <a:prstGeom prst="rect">
            <a:avLst/>
          </a:prstGeom>
        </p:spPr>
      </p:pic>
    </p:spTree>
    <p:extLst>
      <p:ext uri="{BB962C8B-B14F-4D97-AF65-F5344CB8AC3E}">
        <p14:creationId xmlns:p14="http://schemas.microsoft.com/office/powerpoint/2010/main" val="5400968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664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 Semibold</vt:lpstr>
      <vt:lpstr>Office Theme</vt:lpstr>
      <vt:lpstr>Attrition Intelligence Dashboard</vt:lpstr>
      <vt:lpstr>Deliverables</vt:lpstr>
      <vt:lpstr>Overview of Dashboard</vt:lpstr>
      <vt:lpstr>Departmental Breakdown </vt:lpstr>
      <vt:lpstr>Travel and Over Time</vt:lpstr>
      <vt:lpstr>Attrition By Age</vt:lpstr>
      <vt:lpstr>Performance Rating</vt:lpstr>
      <vt:lpstr>Correlation Chart</vt:lpstr>
      <vt:lpstr>Attrition vs Performance by Training Time</vt:lpstr>
      <vt:lpstr>Predictive Metric </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Attrition Intelligence Dashboard</dc:title>
  <dc:creator>Shubham Sinha</dc:creator>
  <cp:lastModifiedBy>Shubham Sinha</cp:lastModifiedBy>
  <cp:revision>2</cp:revision>
  <dcterms:created xsi:type="dcterms:W3CDTF">2025-06-08T14:24:22Z</dcterms:created>
  <dcterms:modified xsi:type="dcterms:W3CDTF">2025-06-09T06:05:59Z</dcterms:modified>
</cp:coreProperties>
</file>