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4.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3" r:id="rId6"/>
    <p:sldId id="314" r:id="rId7"/>
    <p:sldId id="315" r:id="rId8"/>
    <p:sldId id="316" r:id="rId9"/>
    <p:sldId id="317" r:id="rId10"/>
    <p:sldId id="318" r:id="rId11"/>
    <p:sldId id="319" r:id="rId12"/>
    <p:sldId id="320" r:id="rId13"/>
    <p:sldId id="321" r:id="rId14"/>
    <p:sldId id="322" r:id="rId15"/>
    <p:sldId id="3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D:\Vaibhav\CPI%20Case%20Study\CPI_CASE_STUDY_V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D:\Vaibhav\CPI%20Case%20Study\CPI_CASE_STUDY_V1.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D:\Vaibhav\CPI%20Case%20Study\CPI_CASE_STUDY_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Vaibhav\CPI%20Case%20Study\CPI_CASE_STUDY_V1.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oleObject" Target="file:///D:\Vaibhav\CPI%20Case%20Study\CPI_CASE_STUDY_V1.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4.xml"/></Relationships>
</file>

<file path=ppt/charts/_rels/chart6.xml.rels><?xml version="1.0" encoding="UTF-8" standalone="yes"?>
<Relationships xmlns="http://schemas.openxmlformats.org/package/2006/relationships"><Relationship Id="rId3" Type="http://schemas.openxmlformats.org/officeDocument/2006/relationships/oleObject" Target="file:///D:\Vaibhav\CPI%20Case%20Study\CPI_CASE_STUDY_V1.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oleObject" Target="file:///D:\Vaibhav\CPI%20Case%20Study\CPI_CASE_STUDY_V1.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oleObject" Target="file:///D:\Vaibhav\CPI%20Case%20Study\CPI_CASE_STUDY_V1.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Broder Category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'Q1'!$E$5</c:f>
              <c:strCache>
                <c:ptCount val="1"/>
                <c:pt idx="0">
                  <c:v>% Rural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'Q1'!$C$6:$C$12</c:f>
              <c:strCache>
                <c:ptCount val="7"/>
                <c:pt idx="0">
                  <c:v>Food</c:v>
                </c:pt>
                <c:pt idx="1">
                  <c:v>Discretionary</c:v>
                </c:pt>
                <c:pt idx="2">
                  <c:v>Clothing</c:v>
                </c:pt>
                <c:pt idx="3">
                  <c:v>Housing</c:v>
                </c:pt>
                <c:pt idx="4">
                  <c:v>Energy</c:v>
                </c:pt>
                <c:pt idx="5">
                  <c:v>Health</c:v>
                </c:pt>
                <c:pt idx="6">
                  <c:v>Education</c:v>
                </c:pt>
              </c:strCache>
            </c:strRef>
          </c:cat>
          <c:val>
            <c:numRef>
              <c:f>'Q1'!$E$6:$E$12</c:f>
              <c:numCache>
                <c:formatCode>0.0%</c:formatCode>
                <c:ptCount val="7"/>
                <c:pt idx="0">
                  <c:v>0.38768115942028986</c:v>
                </c:pt>
                <c:pt idx="1">
                  <c:v>0.28556503956610646</c:v>
                </c:pt>
                <c:pt idx="2">
                  <c:v>0.12667822530452563</c:v>
                </c:pt>
                <c:pt idx="3">
                  <c:v>3.9966213212412192E-2</c:v>
                </c:pt>
                <c:pt idx="4">
                  <c:v>7.8287543344891949E-2</c:v>
                </c:pt>
                <c:pt idx="5">
                  <c:v>4.174446519071752E-2</c:v>
                </c:pt>
                <c:pt idx="6">
                  <c:v>4.0077353961056272E-2</c:v>
                </c:pt>
              </c:numCache>
            </c:numRef>
          </c:val>
          <c:extLst>
            <c:ext xmlns:c16="http://schemas.microsoft.com/office/drawing/2014/chart" uri="{C3380CC4-5D6E-409C-BE32-E72D297353CC}">
              <c16:uniqueId val="{00000000-7770-4EE0-8F13-F54944EC9507}"/>
            </c:ext>
          </c:extLst>
        </c:ser>
        <c:ser>
          <c:idx val="1"/>
          <c:order val="1"/>
          <c:tx>
            <c:strRef>
              <c:f>'Q1'!$G$5</c:f>
              <c:strCache>
                <c:ptCount val="1"/>
                <c:pt idx="0">
                  <c:v>% Urban</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'Q1'!$C$6:$C$12</c:f>
              <c:strCache>
                <c:ptCount val="7"/>
                <c:pt idx="0">
                  <c:v>Food</c:v>
                </c:pt>
                <c:pt idx="1">
                  <c:v>Discretionary</c:v>
                </c:pt>
                <c:pt idx="2">
                  <c:v>Clothing</c:v>
                </c:pt>
                <c:pt idx="3">
                  <c:v>Housing</c:v>
                </c:pt>
                <c:pt idx="4">
                  <c:v>Energy</c:v>
                </c:pt>
                <c:pt idx="5">
                  <c:v>Health</c:v>
                </c:pt>
                <c:pt idx="6">
                  <c:v>Education</c:v>
                </c:pt>
              </c:strCache>
            </c:strRef>
          </c:cat>
          <c:val>
            <c:numRef>
              <c:f>'Q1'!$G$6:$G$12</c:f>
              <c:numCache>
                <c:formatCode>0.0%</c:formatCode>
                <c:ptCount val="7"/>
                <c:pt idx="0">
                  <c:v>0.38535628865090826</c:v>
                </c:pt>
                <c:pt idx="1">
                  <c:v>0.27522678790751792</c:v>
                </c:pt>
                <c:pt idx="2">
                  <c:v>0.1139218686030727</c:v>
                </c:pt>
                <c:pt idx="3">
                  <c:v>7.4489861880238747E-2</c:v>
                </c:pt>
                <c:pt idx="4">
                  <c:v>7.4080458531750312E-2</c:v>
                </c:pt>
                <c:pt idx="5">
                  <c:v>3.9259626365575645E-2</c:v>
                </c:pt>
                <c:pt idx="6">
                  <c:v>3.766510806093646E-2</c:v>
                </c:pt>
              </c:numCache>
            </c:numRef>
          </c:val>
          <c:extLst>
            <c:ext xmlns:c16="http://schemas.microsoft.com/office/drawing/2014/chart" uri="{C3380CC4-5D6E-409C-BE32-E72D297353CC}">
              <c16:uniqueId val="{00000001-7770-4EE0-8F13-F54944EC9507}"/>
            </c:ext>
          </c:extLst>
        </c:ser>
        <c:ser>
          <c:idx val="2"/>
          <c:order val="2"/>
          <c:tx>
            <c:strRef>
              <c:f>'Q1'!$I$5</c:f>
              <c:strCache>
                <c:ptCount val="1"/>
                <c:pt idx="0">
                  <c:v>% Rural + Urban</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'Q1'!$C$6:$C$12</c:f>
              <c:strCache>
                <c:ptCount val="7"/>
                <c:pt idx="0">
                  <c:v>Food</c:v>
                </c:pt>
                <c:pt idx="1">
                  <c:v>Discretionary</c:v>
                </c:pt>
                <c:pt idx="2">
                  <c:v>Clothing</c:v>
                </c:pt>
                <c:pt idx="3">
                  <c:v>Housing</c:v>
                </c:pt>
                <c:pt idx="4">
                  <c:v>Energy</c:v>
                </c:pt>
                <c:pt idx="5">
                  <c:v>Health</c:v>
                </c:pt>
                <c:pt idx="6">
                  <c:v>Education</c:v>
                </c:pt>
              </c:strCache>
            </c:strRef>
          </c:cat>
          <c:val>
            <c:numRef>
              <c:f>'Q1'!$I$6:$I$12</c:f>
              <c:numCache>
                <c:formatCode>0.0%</c:formatCode>
                <c:ptCount val="7"/>
                <c:pt idx="0">
                  <c:v>0.37817978686833958</c:v>
                </c:pt>
                <c:pt idx="1">
                  <c:v>0.27496562392574769</c:v>
                </c:pt>
                <c:pt idx="2">
                  <c:v>0.11885527672739772</c:v>
                </c:pt>
                <c:pt idx="3">
                  <c:v>7.5369542798212424E-2</c:v>
                </c:pt>
                <c:pt idx="4">
                  <c:v>7.4682021313166036E-2</c:v>
                </c:pt>
                <c:pt idx="5">
                  <c:v>3.9897731179099338E-2</c:v>
                </c:pt>
                <c:pt idx="6">
                  <c:v>3.8050017188037119E-2</c:v>
                </c:pt>
              </c:numCache>
            </c:numRef>
          </c:val>
          <c:extLst>
            <c:ext xmlns:c16="http://schemas.microsoft.com/office/drawing/2014/chart" uri="{C3380CC4-5D6E-409C-BE32-E72D297353CC}">
              <c16:uniqueId val="{00000002-7770-4EE0-8F13-F54944EC9507}"/>
            </c:ext>
          </c:extLst>
        </c:ser>
        <c:dLbls>
          <c:showLegendKey val="0"/>
          <c:showVal val="0"/>
          <c:showCatName val="0"/>
          <c:showSerName val="0"/>
          <c:showPercent val="0"/>
          <c:showBubbleSize val="0"/>
        </c:dLbls>
        <c:gapWidth val="100"/>
        <c:overlap val="-24"/>
        <c:axId val="516382688"/>
        <c:axId val="516383672"/>
      </c:barChart>
      <c:catAx>
        <c:axId val="5163826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6383672"/>
        <c:crosses val="autoZero"/>
        <c:auto val="1"/>
        <c:lblAlgn val="ctr"/>
        <c:lblOffset val="100"/>
        <c:noMultiLvlLbl val="0"/>
      </c:catAx>
      <c:valAx>
        <c:axId val="51638367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6382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Rural + Urban CPI Growth</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5531496062992E-2"/>
          <c:y val="0.16245370370370371"/>
          <c:w val="0.88389129483814521"/>
          <c:h val="0.72088764946048411"/>
        </c:manualLayout>
      </c:layout>
      <c:barChart>
        <c:barDir val="col"/>
        <c:grouping val="clustered"/>
        <c:varyColors val="0"/>
        <c:ser>
          <c:idx val="0"/>
          <c:order val="0"/>
          <c:tx>
            <c:strRef>
              <c:f>'Q2'!$F$5</c:f>
              <c:strCache>
                <c:ptCount val="1"/>
                <c:pt idx="0">
                  <c:v>Rural + Urban</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'Q2'!$G$4:$L$4</c:f>
              <c:numCache>
                <c:formatCode>General</c:formatCode>
                <c:ptCount val="6"/>
                <c:pt idx="0">
                  <c:v>2017</c:v>
                </c:pt>
                <c:pt idx="1">
                  <c:v>2018</c:v>
                </c:pt>
                <c:pt idx="2">
                  <c:v>2019</c:v>
                </c:pt>
                <c:pt idx="3">
                  <c:v>2020</c:v>
                </c:pt>
                <c:pt idx="4">
                  <c:v>2021</c:v>
                </c:pt>
                <c:pt idx="5">
                  <c:v>2022</c:v>
                </c:pt>
              </c:numCache>
            </c:numRef>
          </c:cat>
          <c:val>
            <c:numRef>
              <c:f>'Q2'!$G$5:$L$5</c:f>
              <c:numCache>
                <c:formatCode>0.0%</c:formatCode>
                <c:ptCount val="6"/>
                <c:pt idx="0">
                  <c:v>3.7347560975609803E-2</c:v>
                </c:pt>
                <c:pt idx="1">
                  <c:v>2.3255813953488497E-2</c:v>
                </c:pt>
                <c:pt idx="2">
                  <c:v>4.5454545454545289E-2</c:v>
                </c:pt>
                <c:pt idx="3">
                  <c:v>5.2489905787348662E-2</c:v>
                </c:pt>
                <c:pt idx="4">
                  <c:v>4.4823232323232286E-2</c:v>
                </c:pt>
                <c:pt idx="5">
                  <c:v>5.9988002399520103E-2</c:v>
                </c:pt>
              </c:numCache>
            </c:numRef>
          </c:val>
          <c:extLst>
            <c:ext xmlns:c16="http://schemas.microsoft.com/office/drawing/2014/chart" uri="{C3380CC4-5D6E-409C-BE32-E72D297353CC}">
              <c16:uniqueId val="{00000000-07A1-4F2C-87BC-13343CEC698C}"/>
            </c:ext>
          </c:extLst>
        </c:ser>
        <c:dLbls>
          <c:dLblPos val="outEnd"/>
          <c:showLegendKey val="0"/>
          <c:showVal val="1"/>
          <c:showCatName val="0"/>
          <c:showSerName val="0"/>
          <c:showPercent val="0"/>
          <c:showBubbleSize val="0"/>
        </c:dLbls>
        <c:gapWidth val="100"/>
        <c:overlap val="-24"/>
        <c:axId val="841759360"/>
        <c:axId val="841758376"/>
      </c:barChart>
      <c:catAx>
        <c:axId val="8417593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1758376"/>
        <c:crosses val="autoZero"/>
        <c:auto val="1"/>
        <c:lblAlgn val="ctr"/>
        <c:lblOffset val="100"/>
        <c:noMultiLvlLbl val="0"/>
      </c:catAx>
      <c:valAx>
        <c:axId val="8417583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1759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Food Category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'Q3'!$D$21</c:f>
              <c:strCache>
                <c:ptCount val="1"/>
                <c:pt idx="0">
                  <c:v>% change</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'Q3'!$B$22:$B$31</c:f>
              <c:strCache>
                <c:ptCount val="10"/>
                <c:pt idx="0">
                  <c:v>Cereals and products</c:v>
                </c:pt>
                <c:pt idx="1">
                  <c:v>Meat and fish</c:v>
                </c:pt>
                <c:pt idx="2">
                  <c:v>Egg</c:v>
                </c:pt>
                <c:pt idx="3">
                  <c:v>Milk and products</c:v>
                </c:pt>
                <c:pt idx="4">
                  <c:v>Oils and fats</c:v>
                </c:pt>
                <c:pt idx="5">
                  <c:v>Fruits</c:v>
                </c:pt>
                <c:pt idx="6">
                  <c:v>Vegetables</c:v>
                </c:pt>
                <c:pt idx="7">
                  <c:v>Pulses and products</c:v>
                </c:pt>
                <c:pt idx="8">
                  <c:v>Sugar and Confectionery</c:v>
                </c:pt>
                <c:pt idx="9">
                  <c:v>Spices</c:v>
                </c:pt>
              </c:strCache>
            </c:strRef>
          </c:cat>
          <c:val>
            <c:numRef>
              <c:f>'Q3'!$D$22:$D$31</c:f>
              <c:numCache>
                <c:formatCode>0.0%</c:formatCode>
                <c:ptCount val="10"/>
                <c:pt idx="0">
                  <c:v>0.12613784135240558</c:v>
                </c:pt>
                <c:pt idx="1">
                  <c:v>-2.6243093922651884E-2</c:v>
                </c:pt>
                <c:pt idx="2">
                  <c:v>8.2547169811321101E-3</c:v>
                </c:pt>
                <c:pt idx="3">
                  <c:v>8.5852478839177682E-2</c:v>
                </c:pt>
                <c:pt idx="4">
                  <c:v>-0.16722729456991822</c:v>
                </c:pt>
                <c:pt idx="5">
                  <c:v>1.9300361881785213E-2</c:v>
                </c:pt>
                <c:pt idx="6">
                  <c:v>-0.11117752540346695</c:v>
                </c:pt>
                <c:pt idx="7">
                  <c:v>6.2575941676792299E-2</c:v>
                </c:pt>
                <c:pt idx="8">
                  <c:v>2.350965575146945E-2</c:v>
                </c:pt>
                <c:pt idx="9">
                  <c:v>0.16993118051879297</c:v>
                </c:pt>
              </c:numCache>
            </c:numRef>
          </c:val>
          <c:extLst>
            <c:ext xmlns:c16="http://schemas.microsoft.com/office/drawing/2014/chart" uri="{C3380CC4-5D6E-409C-BE32-E72D297353CC}">
              <c16:uniqueId val="{00000000-4D63-4EF5-B73F-5113064D1F41}"/>
            </c:ext>
          </c:extLst>
        </c:ser>
        <c:ser>
          <c:idx val="1"/>
          <c:order val="1"/>
          <c:tx>
            <c:strRef>
              <c:f>'Q3'!$F$21</c:f>
              <c:strCache>
                <c:ptCount val="1"/>
                <c:pt idx="0">
                  <c:v>% change</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'Q3'!$B$22:$B$31</c:f>
              <c:strCache>
                <c:ptCount val="10"/>
                <c:pt idx="0">
                  <c:v>Cereals and products</c:v>
                </c:pt>
                <c:pt idx="1">
                  <c:v>Meat and fish</c:v>
                </c:pt>
                <c:pt idx="2">
                  <c:v>Egg</c:v>
                </c:pt>
                <c:pt idx="3">
                  <c:v>Milk and products</c:v>
                </c:pt>
                <c:pt idx="4">
                  <c:v>Oils and fats</c:v>
                </c:pt>
                <c:pt idx="5">
                  <c:v>Fruits</c:v>
                </c:pt>
                <c:pt idx="6">
                  <c:v>Vegetables</c:v>
                </c:pt>
                <c:pt idx="7">
                  <c:v>Pulses and products</c:v>
                </c:pt>
                <c:pt idx="8">
                  <c:v>Sugar and Confectionery</c:v>
                </c:pt>
                <c:pt idx="9">
                  <c:v>Spices</c:v>
                </c:pt>
              </c:strCache>
            </c:strRef>
          </c:cat>
          <c:val>
            <c:numRef>
              <c:f>'Q3'!$F$22:$F$31</c:f>
              <c:numCache>
                <c:formatCode>0.0%</c:formatCode>
                <c:ptCount val="10"/>
                <c:pt idx="0">
                  <c:v>0.10920634920634914</c:v>
                </c:pt>
                <c:pt idx="1">
                  <c:v>-1.7905102954341987E-2</c:v>
                </c:pt>
                <c:pt idx="2">
                  <c:v>2.2569444444444312E-2</c:v>
                </c:pt>
                <c:pt idx="3">
                  <c:v>7.8125E-2</c:v>
                </c:pt>
                <c:pt idx="4">
                  <c:v>-0.12831389183457045</c:v>
                </c:pt>
                <c:pt idx="5">
                  <c:v>9.7645031591040623E-3</c:v>
                </c:pt>
                <c:pt idx="6">
                  <c:v>-0.12529550827423167</c:v>
                </c:pt>
                <c:pt idx="7">
                  <c:v>8.1295843520782465E-2</c:v>
                </c:pt>
                <c:pt idx="8">
                  <c:v>2.3064250411861591E-2</c:v>
                </c:pt>
                <c:pt idx="9">
                  <c:v>0.15476839237057224</c:v>
                </c:pt>
              </c:numCache>
            </c:numRef>
          </c:val>
          <c:extLst>
            <c:ext xmlns:c16="http://schemas.microsoft.com/office/drawing/2014/chart" uri="{C3380CC4-5D6E-409C-BE32-E72D297353CC}">
              <c16:uniqueId val="{00000001-4D63-4EF5-B73F-5113064D1F41}"/>
            </c:ext>
          </c:extLst>
        </c:ser>
        <c:ser>
          <c:idx val="2"/>
          <c:order val="2"/>
          <c:tx>
            <c:strRef>
              <c:f>'Q3'!$H$21</c:f>
              <c:strCache>
                <c:ptCount val="1"/>
                <c:pt idx="0">
                  <c:v>% change</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'Q3'!$B$22:$B$31</c:f>
              <c:strCache>
                <c:ptCount val="10"/>
                <c:pt idx="0">
                  <c:v>Cereals and products</c:v>
                </c:pt>
                <c:pt idx="1">
                  <c:v>Meat and fish</c:v>
                </c:pt>
                <c:pt idx="2">
                  <c:v>Egg</c:v>
                </c:pt>
                <c:pt idx="3">
                  <c:v>Milk and products</c:v>
                </c:pt>
                <c:pt idx="4">
                  <c:v>Oils and fats</c:v>
                </c:pt>
                <c:pt idx="5">
                  <c:v>Fruits</c:v>
                </c:pt>
                <c:pt idx="6">
                  <c:v>Vegetables</c:v>
                </c:pt>
                <c:pt idx="7">
                  <c:v>Pulses and products</c:v>
                </c:pt>
                <c:pt idx="8">
                  <c:v>Sugar and Confectionery</c:v>
                </c:pt>
                <c:pt idx="9">
                  <c:v>Spices</c:v>
                </c:pt>
              </c:strCache>
            </c:strRef>
          </c:cat>
          <c:val>
            <c:numRef>
              <c:f>'Q3'!$H$22:$H$31</c:f>
              <c:numCache>
                <c:formatCode>0.0%</c:formatCode>
                <c:ptCount val="10"/>
                <c:pt idx="0">
                  <c:v>0.1206451612903225</c:v>
                </c:pt>
                <c:pt idx="1">
                  <c:v>-2.3245214220601614E-2</c:v>
                </c:pt>
                <c:pt idx="2">
                  <c:v>1.4051522248243426E-2</c:v>
                </c:pt>
                <c:pt idx="3">
                  <c:v>8.2629674306393175E-2</c:v>
                </c:pt>
                <c:pt idx="4">
                  <c:v>-0.15380786460925835</c:v>
                </c:pt>
                <c:pt idx="5">
                  <c:v>1.4731879787860933E-2</c:v>
                </c:pt>
                <c:pt idx="6">
                  <c:v>-0.11684037301151953</c:v>
                </c:pt>
                <c:pt idx="7">
                  <c:v>6.8776628119293873E-2</c:v>
                </c:pt>
                <c:pt idx="8">
                  <c:v>2.3352793994995805E-2</c:v>
                </c:pt>
                <c:pt idx="9">
                  <c:v>0.16515232495991453</c:v>
                </c:pt>
              </c:numCache>
            </c:numRef>
          </c:val>
          <c:extLst>
            <c:ext xmlns:c16="http://schemas.microsoft.com/office/drawing/2014/chart" uri="{C3380CC4-5D6E-409C-BE32-E72D297353CC}">
              <c16:uniqueId val="{00000002-4D63-4EF5-B73F-5113064D1F41}"/>
            </c:ext>
          </c:extLst>
        </c:ser>
        <c:dLbls>
          <c:showLegendKey val="0"/>
          <c:showVal val="0"/>
          <c:showCatName val="0"/>
          <c:showSerName val="0"/>
          <c:showPercent val="0"/>
          <c:showBubbleSize val="0"/>
        </c:dLbls>
        <c:gapWidth val="100"/>
        <c:overlap val="-24"/>
        <c:axId val="850772616"/>
        <c:axId val="850768024"/>
      </c:barChart>
      <c:catAx>
        <c:axId val="8507726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0768024"/>
        <c:crosses val="autoZero"/>
        <c:auto val="1"/>
        <c:lblAlgn val="ctr"/>
        <c:lblOffset val="100"/>
        <c:noMultiLvlLbl val="0"/>
      </c:catAx>
      <c:valAx>
        <c:axId val="85076802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0772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General Index</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'Q4'!$S$4</c:f>
              <c:strCache>
                <c:ptCount val="1"/>
                <c:pt idx="0">
                  <c:v>Rural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'Q4'!$U$3:$AA$3</c:f>
              <c:numCache>
                <c:formatCode>General</c:formatCode>
                <c:ptCount val="7"/>
                <c:pt idx="0">
                  <c:v>2017</c:v>
                </c:pt>
                <c:pt idx="1">
                  <c:v>2018</c:v>
                </c:pt>
                <c:pt idx="2">
                  <c:v>2019</c:v>
                </c:pt>
                <c:pt idx="3">
                  <c:v>2020</c:v>
                </c:pt>
                <c:pt idx="4">
                  <c:v>2021</c:v>
                </c:pt>
                <c:pt idx="5">
                  <c:v>2022</c:v>
                </c:pt>
                <c:pt idx="6">
                  <c:v>2023</c:v>
                </c:pt>
              </c:numCache>
            </c:numRef>
          </c:cat>
          <c:val>
            <c:numRef>
              <c:f>'Q4'!$U$4:$AA$4</c:f>
              <c:numCache>
                <c:formatCode>0.0%</c:formatCode>
                <c:ptCount val="7"/>
                <c:pt idx="0">
                  <c:v>2.9457364341085361E-2</c:v>
                </c:pt>
                <c:pt idx="1">
                  <c:v>7.5301204819272819E-4</c:v>
                </c:pt>
                <c:pt idx="2">
                  <c:v>4.3641835966892271E-2</c:v>
                </c:pt>
                <c:pt idx="3">
                  <c:v>2.8839221341024203E-3</c:v>
                </c:pt>
                <c:pt idx="4">
                  <c:v>1.509705248023001E-2</c:v>
                </c:pt>
                <c:pt idx="5">
                  <c:v>8.1444759206799281E-3</c:v>
                </c:pt>
                <c:pt idx="6">
                  <c:v>5.2335792061819583E-2</c:v>
                </c:pt>
              </c:numCache>
            </c:numRef>
          </c:val>
          <c:extLst>
            <c:ext xmlns:c16="http://schemas.microsoft.com/office/drawing/2014/chart" uri="{C3380CC4-5D6E-409C-BE32-E72D297353CC}">
              <c16:uniqueId val="{00000000-B5B1-4F22-B550-07F3EC075622}"/>
            </c:ext>
          </c:extLst>
        </c:ser>
        <c:ser>
          <c:idx val="1"/>
          <c:order val="1"/>
          <c:tx>
            <c:strRef>
              <c:f>'Q4'!$S$5</c:f>
              <c:strCache>
                <c:ptCount val="1"/>
                <c:pt idx="0">
                  <c:v>Urban</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'Q4'!$U$3:$AA$3</c:f>
              <c:numCache>
                <c:formatCode>General</c:formatCode>
                <c:ptCount val="7"/>
                <c:pt idx="0">
                  <c:v>2017</c:v>
                </c:pt>
                <c:pt idx="1">
                  <c:v>2018</c:v>
                </c:pt>
                <c:pt idx="2">
                  <c:v>2019</c:v>
                </c:pt>
                <c:pt idx="3">
                  <c:v>2020</c:v>
                </c:pt>
                <c:pt idx="4">
                  <c:v>2021</c:v>
                </c:pt>
                <c:pt idx="5">
                  <c:v>2022</c:v>
                </c:pt>
                <c:pt idx="6">
                  <c:v>2023</c:v>
                </c:pt>
              </c:numCache>
            </c:numRef>
          </c:cat>
          <c:val>
            <c:numRef>
              <c:f>'Q4'!$U$5:$AA$5</c:f>
              <c:numCache>
                <c:formatCode>0.0%</c:formatCode>
                <c:ptCount val="7"/>
                <c:pt idx="0">
                  <c:v>2.7134876296887402E-2</c:v>
                </c:pt>
                <c:pt idx="1">
                  <c:v>3.1080031080031522E-3</c:v>
                </c:pt>
                <c:pt idx="2">
                  <c:v>3.7955073586367204E-2</c:v>
                </c:pt>
                <c:pt idx="3">
                  <c:v>5.9701492537314283E-3</c:v>
                </c:pt>
                <c:pt idx="4">
                  <c:v>3.4866468842729884E-2</c:v>
                </c:pt>
                <c:pt idx="5">
                  <c:v>7.1684587813620072E-3</c:v>
                </c:pt>
                <c:pt idx="6">
                  <c:v>4.8398576512455597E-2</c:v>
                </c:pt>
              </c:numCache>
            </c:numRef>
          </c:val>
          <c:extLst>
            <c:ext xmlns:c16="http://schemas.microsoft.com/office/drawing/2014/chart" uri="{C3380CC4-5D6E-409C-BE32-E72D297353CC}">
              <c16:uniqueId val="{00000001-B5B1-4F22-B550-07F3EC075622}"/>
            </c:ext>
          </c:extLst>
        </c:ser>
        <c:ser>
          <c:idx val="2"/>
          <c:order val="2"/>
          <c:tx>
            <c:strRef>
              <c:f>'Q4'!$S$6</c:f>
              <c:strCache>
                <c:ptCount val="1"/>
                <c:pt idx="0">
                  <c:v>Rural + Urban</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'Q4'!$U$3:$AA$3</c:f>
              <c:numCache>
                <c:formatCode>General</c:formatCode>
                <c:ptCount val="7"/>
                <c:pt idx="0">
                  <c:v>2017</c:v>
                </c:pt>
                <c:pt idx="1">
                  <c:v>2018</c:v>
                </c:pt>
                <c:pt idx="2">
                  <c:v>2019</c:v>
                </c:pt>
                <c:pt idx="3">
                  <c:v>2020</c:v>
                </c:pt>
                <c:pt idx="4">
                  <c:v>2021</c:v>
                </c:pt>
                <c:pt idx="5">
                  <c:v>2022</c:v>
                </c:pt>
                <c:pt idx="6">
                  <c:v>2023</c:v>
                </c:pt>
              </c:numCache>
            </c:numRef>
          </c:cat>
          <c:val>
            <c:numRef>
              <c:f>'Q4'!$U$6:$AA$6</c:f>
              <c:numCache>
                <c:formatCode>0.0%</c:formatCode>
                <c:ptCount val="7"/>
                <c:pt idx="0">
                  <c:v>2.8279654359780113E-2</c:v>
                </c:pt>
                <c:pt idx="1">
                  <c:v>1.5278838808249703E-3</c:v>
                </c:pt>
                <c:pt idx="2">
                  <c:v>4.1189931350114464E-2</c:v>
                </c:pt>
                <c:pt idx="3">
                  <c:v>4.395604395604354E-3</c:v>
                </c:pt>
                <c:pt idx="4">
                  <c:v>2.4070021881838159E-2</c:v>
                </c:pt>
                <c:pt idx="5">
                  <c:v>7.8347578347577936E-3</c:v>
                </c:pt>
                <c:pt idx="6">
                  <c:v>5.017667844522964E-2</c:v>
                </c:pt>
              </c:numCache>
            </c:numRef>
          </c:val>
          <c:extLst>
            <c:ext xmlns:c16="http://schemas.microsoft.com/office/drawing/2014/chart" uri="{C3380CC4-5D6E-409C-BE32-E72D297353CC}">
              <c16:uniqueId val="{00000002-B5B1-4F22-B550-07F3EC075622}"/>
            </c:ext>
          </c:extLst>
        </c:ser>
        <c:dLbls>
          <c:showLegendKey val="0"/>
          <c:showVal val="0"/>
          <c:showCatName val="0"/>
          <c:showSerName val="0"/>
          <c:showPercent val="0"/>
          <c:showBubbleSize val="0"/>
        </c:dLbls>
        <c:gapWidth val="100"/>
        <c:overlap val="-24"/>
        <c:axId val="854938368"/>
        <c:axId val="854930168"/>
      </c:barChart>
      <c:catAx>
        <c:axId val="8549383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930168"/>
        <c:crosses val="autoZero"/>
        <c:auto val="1"/>
        <c:lblAlgn val="ctr"/>
        <c:lblOffset val="100"/>
        <c:noMultiLvlLbl val="0"/>
      </c:catAx>
      <c:valAx>
        <c:axId val="854930168"/>
        <c:scaling>
          <c:orientation val="minMax"/>
          <c:max val="0.1"/>
          <c:min val="-4.0000000000000008E-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938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Food</a:t>
            </a:r>
          </a:p>
        </c:rich>
      </c:tx>
      <c:layout>
        <c:manualLayout>
          <c:xMode val="edge"/>
          <c:yMode val="edge"/>
          <c:x val="0.49036474790784684"/>
          <c:y val="2.166488684787837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'Q4'!$AW$4:$AX$4</c:f>
              <c:strCache>
                <c:ptCount val="2"/>
                <c:pt idx="0">
                  <c:v>Rural</c:v>
                </c:pt>
                <c:pt idx="1">
                  <c:v>Food</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'Q4'!$AY$3:$BE$3</c:f>
              <c:numCache>
                <c:formatCode>General</c:formatCode>
                <c:ptCount val="7"/>
                <c:pt idx="0">
                  <c:v>2017</c:v>
                </c:pt>
                <c:pt idx="1">
                  <c:v>2018</c:v>
                </c:pt>
                <c:pt idx="2">
                  <c:v>2019</c:v>
                </c:pt>
                <c:pt idx="3">
                  <c:v>2020</c:v>
                </c:pt>
                <c:pt idx="4">
                  <c:v>2021</c:v>
                </c:pt>
                <c:pt idx="5">
                  <c:v>2022</c:v>
                </c:pt>
                <c:pt idx="6">
                  <c:v>2023</c:v>
                </c:pt>
              </c:numCache>
            </c:numRef>
          </c:cat>
          <c:val>
            <c:numRef>
              <c:f>'Q4'!$AY$4:$BE$4</c:f>
              <c:numCache>
                <c:formatCode>0.0%</c:formatCode>
                <c:ptCount val="7"/>
                <c:pt idx="0">
                  <c:v>9.8699311400151958E-3</c:v>
                </c:pt>
                <c:pt idx="1">
                  <c:v>-1.969846200469836E-3</c:v>
                </c:pt>
                <c:pt idx="2">
                  <c:v>3.1959310711303354E-2</c:v>
                </c:pt>
                <c:pt idx="3">
                  <c:v>-2.7217890245695296E-3</c:v>
                </c:pt>
                <c:pt idx="4">
                  <c:v>-1.8883233753780267E-2</c:v>
                </c:pt>
                <c:pt idx="5">
                  <c:v>1.4284640252612413E-2</c:v>
                </c:pt>
                <c:pt idx="6">
                  <c:v>7.2048032021347436E-2</c:v>
                </c:pt>
              </c:numCache>
            </c:numRef>
          </c:val>
          <c:extLst>
            <c:ext xmlns:c16="http://schemas.microsoft.com/office/drawing/2014/chart" uri="{C3380CC4-5D6E-409C-BE32-E72D297353CC}">
              <c16:uniqueId val="{00000000-F681-4045-A37B-49B2BFE053D4}"/>
            </c:ext>
          </c:extLst>
        </c:ser>
        <c:ser>
          <c:idx val="1"/>
          <c:order val="1"/>
          <c:tx>
            <c:strRef>
              <c:f>'Q4'!$AW$5:$AX$5</c:f>
              <c:strCache>
                <c:ptCount val="2"/>
                <c:pt idx="0">
                  <c:v>Urban</c:v>
                </c:pt>
                <c:pt idx="1">
                  <c:v>Food</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'Q4'!$AY$3:$BE$3</c:f>
              <c:numCache>
                <c:formatCode>General</c:formatCode>
                <c:ptCount val="7"/>
                <c:pt idx="0">
                  <c:v>2017</c:v>
                </c:pt>
                <c:pt idx="1">
                  <c:v>2018</c:v>
                </c:pt>
                <c:pt idx="2">
                  <c:v>2019</c:v>
                </c:pt>
                <c:pt idx="3">
                  <c:v>2020</c:v>
                </c:pt>
                <c:pt idx="4">
                  <c:v>2021</c:v>
                </c:pt>
                <c:pt idx="5">
                  <c:v>2022</c:v>
                </c:pt>
                <c:pt idx="6">
                  <c:v>2023</c:v>
                </c:pt>
              </c:numCache>
            </c:numRef>
          </c:cat>
          <c:val>
            <c:numRef>
              <c:f>'Q4'!$AY$5:$BE$5</c:f>
              <c:numCache>
                <c:formatCode>0.0%</c:formatCode>
                <c:ptCount val="7"/>
                <c:pt idx="0">
                  <c:v>-7.8937381404175257E-3</c:v>
                </c:pt>
                <c:pt idx="1">
                  <c:v>9.1806288730781542E-4</c:v>
                </c:pt>
                <c:pt idx="2">
                  <c:v>-1.070090957731303E-3</c:v>
                </c:pt>
                <c:pt idx="3">
                  <c:v>1.9894406611065392E-3</c:v>
                </c:pt>
                <c:pt idx="4">
                  <c:v>2.8178694158075491E-2</c:v>
                </c:pt>
                <c:pt idx="5">
                  <c:v>1.7429193899782158E-2</c:v>
                </c:pt>
                <c:pt idx="6">
                  <c:v>6.3899162935565482E-2</c:v>
                </c:pt>
              </c:numCache>
            </c:numRef>
          </c:val>
          <c:extLst>
            <c:ext xmlns:c16="http://schemas.microsoft.com/office/drawing/2014/chart" uri="{C3380CC4-5D6E-409C-BE32-E72D297353CC}">
              <c16:uniqueId val="{00000001-F681-4045-A37B-49B2BFE053D4}"/>
            </c:ext>
          </c:extLst>
        </c:ser>
        <c:ser>
          <c:idx val="2"/>
          <c:order val="2"/>
          <c:tx>
            <c:strRef>
              <c:f>'Q4'!$AW$6:$AX$6</c:f>
              <c:strCache>
                <c:ptCount val="2"/>
                <c:pt idx="0">
                  <c:v>Rural + Urban</c:v>
                </c:pt>
                <c:pt idx="1">
                  <c:v>Food</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'Q4'!$AY$3:$BE$3</c:f>
              <c:numCache>
                <c:formatCode>General</c:formatCode>
                <c:ptCount val="7"/>
                <c:pt idx="0">
                  <c:v>2017</c:v>
                </c:pt>
                <c:pt idx="1">
                  <c:v>2018</c:v>
                </c:pt>
                <c:pt idx="2">
                  <c:v>2019</c:v>
                </c:pt>
                <c:pt idx="3">
                  <c:v>2020</c:v>
                </c:pt>
                <c:pt idx="4">
                  <c:v>2021</c:v>
                </c:pt>
                <c:pt idx="5">
                  <c:v>2022</c:v>
                </c:pt>
                <c:pt idx="6">
                  <c:v>2023</c:v>
                </c:pt>
              </c:numCache>
            </c:numRef>
          </c:cat>
          <c:val>
            <c:numRef>
              <c:f>'Q4'!$AY$6:$BE$6</c:f>
              <c:numCache>
                <c:formatCode>0.0%</c:formatCode>
                <c:ptCount val="7"/>
                <c:pt idx="0">
                  <c:v>4.1246562786435154E-3</c:v>
                </c:pt>
                <c:pt idx="1">
                  <c:v>-9.8889396014010481E-4</c:v>
                </c:pt>
                <c:pt idx="2">
                  <c:v>1.9797456788243357E-2</c:v>
                </c:pt>
                <c:pt idx="3">
                  <c:v>-3.7332935115341791E-4</c:v>
                </c:pt>
                <c:pt idx="4">
                  <c:v>-2.1661189124589863E-3</c:v>
                </c:pt>
                <c:pt idx="5">
                  <c:v>1.5520123761758455E-2</c:v>
                </c:pt>
                <c:pt idx="6">
                  <c:v>6.8969753556598568E-2</c:v>
                </c:pt>
              </c:numCache>
            </c:numRef>
          </c:val>
          <c:extLst>
            <c:ext xmlns:c16="http://schemas.microsoft.com/office/drawing/2014/chart" uri="{C3380CC4-5D6E-409C-BE32-E72D297353CC}">
              <c16:uniqueId val="{00000002-F681-4045-A37B-49B2BFE053D4}"/>
            </c:ext>
          </c:extLst>
        </c:ser>
        <c:dLbls>
          <c:showLegendKey val="0"/>
          <c:showVal val="0"/>
          <c:showCatName val="0"/>
          <c:showSerName val="0"/>
          <c:showPercent val="0"/>
          <c:showBubbleSize val="0"/>
        </c:dLbls>
        <c:gapWidth val="100"/>
        <c:overlap val="-24"/>
        <c:axId val="854938368"/>
        <c:axId val="854930168"/>
      </c:barChart>
      <c:catAx>
        <c:axId val="8549383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930168"/>
        <c:crosses val="autoZero"/>
        <c:auto val="1"/>
        <c:lblAlgn val="ctr"/>
        <c:lblOffset val="100"/>
        <c:noMultiLvlLbl val="0"/>
      </c:catAx>
      <c:valAx>
        <c:axId val="854930168"/>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938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Health</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'Q4'!$BG$4:$BH$4</c:f>
              <c:strCache>
                <c:ptCount val="2"/>
                <c:pt idx="0">
                  <c:v>Rural</c:v>
                </c:pt>
                <c:pt idx="1">
                  <c:v>Health</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'Q4'!$BI$3:$BO$3</c:f>
              <c:numCache>
                <c:formatCode>General</c:formatCode>
                <c:ptCount val="7"/>
                <c:pt idx="0">
                  <c:v>2017</c:v>
                </c:pt>
                <c:pt idx="1">
                  <c:v>2018</c:v>
                </c:pt>
                <c:pt idx="2">
                  <c:v>2019</c:v>
                </c:pt>
                <c:pt idx="3">
                  <c:v>2020</c:v>
                </c:pt>
                <c:pt idx="4">
                  <c:v>2021</c:v>
                </c:pt>
                <c:pt idx="5">
                  <c:v>2022</c:v>
                </c:pt>
                <c:pt idx="6">
                  <c:v>2023</c:v>
                </c:pt>
              </c:numCache>
            </c:numRef>
          </c:cat>
          <c:val>
            <c:numRef>
              <c:f>'Q4'!$BI$4:$BO$4</c:f>
              <c:numCache>
                <c:formatCode>0.0%</c:formatCode>
                <c:ptCount val="7"/>
                <c:pt idx="0">
                  <c:v>4.3130990415335392E-2</c:v>
                </c:pt>
                <c:pt idx="1">
                  <c:v>3.0627871362940711E-3</c:v>
                </c:pt>
                <c:pt idx="2">
                  <c:v>4.3511450381679299E-2</c:v>
                </c:pt>
                <c:pt idx="3">
                  <c:v>6.5837600585223538E-3</c:v>
                </c:pt>
                <c:pt idx="4">
                  <c:v>9.302325581395357E-2</c:v>
                </c:pt>
                <c:pt idx="5">
                  <c:v>2.9920212765956688E-3</c:v>
                </c:pt>
                <c:pt idx="6">
                  <c:v>3.8780245276764963E-2</c:v>
                </c:pt>
              </c:numCache>
            </c:numRef>
          </c:val>
          <c:extLst>
            <c:ext xmlns:c16="http://schemas.microsoft.com/office/drawing/2014/chart" uri="{C3380CC4-5D6E-409C-BE32-E72D297353CC}">
              <c16:uniqueId val="{00000000-1FB4-435E-9B9C-4E2898518391}"/>
            </c:ext>
          </c:extLst>
        </c:ser>
        <c:ser>
          <c:idx val="1"/>
          <c:order val="1"/>
          <c:tx>
            <c:strRef>
              <c:f>'Q4'!$BG$5:$BH$5</c:f>
              <c:strCache>
                <c:ptCount val="2"/>
                <c:pt idx="0">
                  <c:v>Urban</c:v>
                </c:pt>
                <c:pt idx="1">
                  <c:v>Health</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'Q4'!$BI$3:$BO$3</c:f>
              <c:numCache>
                <c:formatCode>General</c:formatCode>
                <c:ptCount val="7"/>
                <c:pt idx="0">
                  <c:v>2017</c:v>
                </c:pt>
                <c:pt idx="1">
                  <c:v>2018</c:v>
                </c:pt>
                <c:pt idx="2">
                  <c:v>2019</c:v>
                </c:pt>
                <c:pt idx="3">
                  <c:v>2020</c:v>
                </c:pt>
                <c:pt idx="4">
                  <c:v>2021</c:v>
                </c:pt>
                <c:pt idx="5">
                  <c:v>2022</c:v>
                </c:pt>
                <c:pt idx="6">
                  <c:v>2023</c:v>
                </c:pt>
              </c:numCache>
            </c:numRef>
          </c:cat>
          <c:val>
            <c:numRef>
              <c:f>'Q4'!$BI$5:$BO$5</c:f>
              <c:numCache>
                <c:formatCode>0.0%</c:formatCode>
                <c:ptCount val="7"/>
                <c:pt idx="0">
                  <c:v>2.5833333333333285E-2</c:v>
                </c:pt>
                <c:pt idx="1">
                  <c:v>2.4370430544273874E-3</c:v>
                </c:pt>
                <c:pt idx="2">
                  <c:v>5.753646677471632E-2</c:v>
                </c:pt>
                <c:pt idx="3">
                  <c:v>6.1302681992338034E-3</c:v>
                </c:pt>
                <c:pt idx="4">
                  <c:v>6.0167555217059993E-2</c:v>
                </c:pt>
                <c:pt idx="5">
                  <c:v>1.436781609195525E-3</c:v>
                </c:pt>
                <c:pt idx="6">
                  <c:v>4.0172166427546584E-2</c:v>
                </c:pt>
              </c:numCache>
            </c:numRef>
          </c:val>
          <c:extLst>
            <c:ext xmlns:c16="http://schemas.microsoft.com/office/drawing/2014/chart" uri="{C3380CC4-5D6E-409C-BE32-E72D297353CC}">
              <c16:uniqueId val="{00000001-1FB4-435E-9B9C-4E2898518391}"/>
            </c:ext>
          </c:extLst>
        </c:ser>
        <c:ser>
          <c:idx val="2"/>
          <c:order val="2"/>
          <c:tx>
            <c:strRef>
              <c:f>'Q4'!$BG$6:$BH$6</c:f>
              <c:strCache>
                <c:ptCount val="2"/>
                <c:pt idx="0">
                  <c:v>Rural + Urban</c:v>
                </c:pt>
                <c:pt idx="1">
                  <c:v>Health</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'Q4'!$BI$3:$BO$3</c:f>
              <c:numCache>
                <c:formatCode>General</c:formatCode>
                <c:ptCount val="7"/>
                <c:pt idx="0">
                  <c:v>2017</c:v>
                </c:pt>
                <c:pt idx="1">
                  <c:v>2018</c:v>
                </c:pt>
                <c:pt idx="2">
                  <c:v>2019</c:v>
                </c:pt>
                <c:pt idx="3">
                  <c:v>2020</c:v>
                </c:pt>
                <c:pt idx="4">
                  <c:v>2021</c:v>
                </c:pt>
                <c:pt idx="5">
                  <c:v>2022</c:v>
                </c:pt>
                <c:pt idx="6">
                  <c:v>2023</c:v>
                </c:pt>
              </c:numCache>
            </c:numRef>
          </c:cat>
          <c:val>
            <c:numRef>
              <c:f>'Q4'!$BI$6:$BO$6</c:f>
              <c:numCache>
                <c:formatCode>0.0%</c:formatCode>
                <c:ptCount val="7"/>
                <c:pt idx="0">
                  <c:v>3.7337662337662288E-2</c:v>
                </c:pt>
                <c:pt idx="1">
                  <c:v>2.3474178403755648E-3</c:v>
                </c:pt>
                <c:pt idx="2">
                  <c:v>4.8399687743950176E-2</c:v>
                </c:pt>
                <c:pt idx="3">
                  <c:v>6.7014147431122646E-3</c:v>
                </c:pt>
                <c:pt idx="4">
                  <c:v>8.1360946745562143E-2</c:v>
                </c:pt>
                <c:pt idx="5">
                  <c:v>2.1659826721387916E-3</c:v>
                </c:pt>
                <c:pt idx="6">
                  <c:v>3.9472187464452267E-2</c:v>
                </c:pt>
              </c:numCache>
            </c:numRef>
          </c:val>
          <c:extLst>
            <c:ext xmlns:c16="http://schemas.microsoft.com/office/drawing/2014/chart" uri="{C3380CC4-5D6E-409C-BE32-E72D297353CC}">
              <c16:uniqueId val="{00000002-1FB4-435E-9B9C-4E2898518391}"/>
            </c:ext>
          </c:extLst>
        </c:ser>
        <c:dLbls>
          <c:showLegendKey val="0"/>
          <c:showVal val="0"/>
          <c:showCatName val="0"/>
          <c:showSerName val="0"/>
          <c:showPercent val="0"/>
          <c:showBubbleSize val="0"/>
        </c:dLbls>
        <c:gapWidth val="100"/>
        <c:overlap val="-24"/>
        <c:axId val="854938368"/>
        <c:axId val="854930168"/>
      </c:barChart>
      <c:catAx>
        <c:axId val="8549383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930168"/>
        <c:crosses val="autoZero"/>
        <c:auto val="1"/>
        <c:lblAlgn val="ctr"/>
        <c:lblOffset val="100"/>
        <c:noMultiLvlLbl val="0"/>
      </c:catAx>
      <c:valAx>
        <c:axId val="854930168"/>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938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Essentials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'Q4'!$BQ$4:$BR$4</c:f>
              <c:strCache>
                <c:ptCount val="2"/>
                <c:pt idx="0">
                  <c:v>Rural</c:v>
                </c:pt>
                <c:pt idx="1">
                  <c:v>Essentials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'Q4'!$BS$3:$BY$3</c:f>
              <c:numCache>
                <c:formatCode>General</c:formatCode>
                <c:ptCount val="7"/>
                <c:pt idx="0">
                  <c:v>2017</c:v>
                </c:pt>
                <c:pt idx="1">
                  <c:v>2018</c:v>
                </c:pt>
                <c:pt idx="2">
                  <c:v>2019</c:v>
                </c:pt>
                <c:pt idx="3">
                  <c:v>2020</c:v>
                </c:pt>
                <c:pt idx="4">
                  <c:v>2021</c:v>
                </c:pt>
                <c:pt idx="5">
                  <c:v>2022</c:v>
                </c:pt>
                <c:pt idx="6">
                  <c:v>2023</c:v>
                </c:pt>
              </c:numCache>
            </c:numRef>
          </c:cat>
          <c:val>
            <c:numRef>
              <c:f>'Q4'!$BS$4:$BY$4</c:f>
              <c:numCache>
                <c:formatCode>0.0%</c:formatCode>
                <c:ptCount val="7"/>
                <c:pt idx="0">
                  <c:v>4.8787924988565157E-2</c:v>
                </c:pt>
                <c:pt idx="1">
                  <c:v>4.2157290303827862E-3</c:v>
                </c:pt>
                <c:pt idx="2">
                  <c:v>4.6757382744643486E-2</c:v>
                </c:pt>
                <c:pt idx="3">
                  <c:v>5.5317383487761039E-3</c:v>
                </c:pt>
                <c:pt idx="4">
                  <c:v>3.4933296657956393E-2</c:v>
                </c:pt>
                <c:pt idx="5">
                  <c:v>2.0819490586931641E-3</c:v>
                </c:pt>
                <c:pt idx="6">
                  <c:v>1.6090531341172453E-2</c:v>
                </c:pt>
              </c:numCache>
            </c:numRef>
          </c:val>
          <c:extLst>
            <c:ext xmlns:c16="http://schemas.microsoft.com/office/drawing/2014/chart" uri="{C3380CC4-5D6E-409C-BE32-E72D297353CC}">
              <c16:uniqueId val="{00000000-03B2-4AEA-A59D-89047050CA59}"/>
            </c:ext>
          </c:extLst>
        </c:ser>
        <c:ser>
          <c:idx val="1"/>
          <c:order val="1"/>
          <c:tx>
            <c:strRef>
              <c:f>'Q4'!$BQ$5:$BR$5</c:f>
              <c:strCache>
                <c:ptCount val="2"/>
                <c:pt idx="0">
                  <c:v>Urban</c:v>
                </c:pt>
                <c:pt idx="1">
                  <c:v>Essentials</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'Q4'!$BS$3:$BY$3</c:f>
              <c:numCache>
                <c:formatCode>General</c:formatCode>
                <c:ptCount val="7"/>
                <c:pt idx="0">
                  <c:v>2017</c:v>
                </c:pt>
                <c:pt idx="1">
                  <c:v>2018</c:v>
                </c:pt>
                <c:pt idx="2">
                  <c:v>2019</c:v>
                </c:pt>
                <c:pt idx="3">
                  <c:v>2020</c:v>
                </c:pt>
                <c:pt idx="4">
                  <c:v>2021</c:v>
                </c:pt>
                <c:pt idx="5">
                  <c:v>2022</c:v>
                </c:pt>
                <c:pt idx="6">
                  <c:v>2023</c:v>
                </c:pt>
              </c:numCache>
            </c:numRef>
          </c:cat>
          <c:val>
            <c:numRef>
              <c:f>'Q4'!$BS$5:$BY$5</c:f>
              <c:numCache>
                <c:formatCode>0.0%</c:formatCode>
                <c:ptCount val="7"/>
                <c:pt idx="0">
                  <c:v>3.1504472033106426E-2</c:v>
                </c:pt>
                <c:pt idx="1">
                  <c:v>3.6236573055519017E-3</c:v>
                </c:pt>
                <c:pt idx="2">
                  <c:v>4.3455834945196704E-2</c:v>
                </c:pt>
                <c:pt idx="3">
                  <c:v>8.1562036579339303E-3</c:v>
                </c:pt>
                <c:pt idx="4">
                  <c:v>4.045109095366483E-2</c:v>
                </c:pt>
                <c:pt idx="5">
                  <c:v>2.670436694941995E-3</c:v>
                </c:pt>
                <c:pt idx="6">
                  <c:v>2.8004073319755643E-2</c:v>
                </c:pt>
              </c:numCache>
            </c:numRef>
          </c:val>
          <c:extLst>
            <c:ext xmlns:c16="http://schemas.microsoft.com/office/drawing/2014/chart" uri="{C3380CC4-5D6E-409C-BE32-E72D297353CC}">
              <c16:uniqueId val="{00000001-03B2-4AEA-A59D-89047050CA59}"/>
            </c:ext>
          </c:extLst>
        </c:ser>
        <c:ser>
          <c:idx val="2"/>
          <c:order val="2"/>
          <c:tx>
            <c:strRef>
              <c:f>'Q4'!$BQ$6:$BR$6</c:f>
              <c:strCache>
                <c:ptCount val="2"/>
                <c:pt idx="0">
                  <c:v>Rural + Urban</c:v>
                </c:pt>
                <c:pt idx="1">
                  <c:v>Essentials</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numRef>
              <c:f>'Q4'!$BS$3:$BY$3</c:f>
              <c:numCache>
                <c:formatCode>General</c:formatCode>
                <c:ptCount val="7"/>
                <c:pt idx="0">
                  <c:v>2017</c:v>
                </c:pt>
                <c:pt idx="1">
                  <c:v>2018</c:v>
                </c:pt>
                <c:pt idx="2">
                  <c:v>2019</c:v>
                </c:pt>
                <c:pt idx="3">
                  <c:v>2020</c:v>
                </c:pt>
                <c:pt idx="4">
                  <c:v>2021</c:v>
                </c:pt>
                <c:pt idx="5">
                  <c:v>2022</c:v>
                </c:pt>
                <c:pt idx="6">
                  <c:v>2023</c:v>
                </c:pt>
              </c:numCache>
            </c:numRef>
          </c:cat>
          <c:val>
            <c:numRef>
              <c:f>'Q4'!$BS$6:$BY$6</c:f>
              <c:numCache>
                <c:formatCode>0.0%</c:formatCode>
                <c:ptCount val="7"/>
                <c:pt idx="0">
                  <c:v>4.0755208333333119E-2</c:v>
                </c:pt>
                <c:pt idx="1">
                  <c:v>4.2537220067560251E-3</c:v>
                </c:pt>
                <c:pt idx="2">
                  <c:v>4.7713965366886699E-2</c:v>
                </c:pt>
                <c:pt idx="3">
                  <c:v>7.0154577883471785E-3</c:v>
                </c:pt>
                <c:pt idx="4">
                  <c:v>3.6249852402881019E-2</c:v>
                </c:pt>
                <c:pt idx="5">
                  <c:v>2.3359161349134783E-3</c:v>
                </c:pt>
                <c:pt idx="6">
                  <c:v>2.3020519524811003E-2</c:v>
                </c:pt>
              </c:numCache>
            </c:numRef>
          </c:val>
          <c:extLst>
            <c:ext xmlns:c16="http://schemas.microsoft.com/office/drawing/2014/chart" uri="{C3380CC4-5D6E-409C-BE32-E72D297353CC}">
              <c16:uniqueId val="{00000002-03B2-4AEA-A59D-89047050CA59}"/>
            </c:ext>
          </c:extLst>
        </c:ser>
        <c:dLbls>
          <c:showLegendKey val="0"/>
          <c:showVal val="0"/>
          <c:showCatName val="0"/>
          <c:showSerName val="0"/>
          <c:showPercent val="0"/>
          <c:showBubbleSize val="0"/>
        </c:dLbls>
        <c:gapWidth val="100"/>
        <c:overlap val="-24"/>
        <c:axId val="854938368"/>
        <c:axId val="854930168"/>
      </c:barChart>
      <c:catAx>
        <c:axId val="8549383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930168"/>
        <c:crosses val="autoZero"/>
        <c:auto val="1"/>
        <c:lblAlgn val="ctr"/>
        <c:lblOffset val="100"/>
        <c:noMultiLvlLbl val="0"/>
      </c:catAx>
      <c:valAx>
        <c:axId val="854930168"/>
        <c:scaling>
          <c:orientation val="minMax"/>
          <c:max val="0.1"/>
          <c:min val="-4.0000000000000008E-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938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Correlation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'Q5'!$B$4:$I$4</c:f>
              <c:strCache>
                <c:ptCount val="8"/>
                <c:pt idx="0">
                  <c:v>Food</c:v>
                </c:pt>
                <c:pt idx="1">
                  <c:v>Discretionary</c:v>
                </c:pt>
                <c:pt idx="2">
                  <c:v>Clothing</c:v>
                </c:pt>
                <c:pt idx="3">
                  <c:v>Housing</c:v>
                </c:pt>
                <c:pt idx="4">
                  <c:v>Energy</c:v>
                </c:pt>
                <c:pt idx="5">
                  <c:v>Health</c:v>
                </c:pt>
                <c:pt idx="6">
                  <c:v>Education</c:v>
                </c:pt>
                <c:pt idx="7">
                  <c:v>General Index</c:v>
                </c:pt>
              </c:strCache>
            </c:strRef>
          </c:cat>
          <c:val>
            <c:numRef>
              <c:f>'Q5'!$B$5:$I$5</c:f>
              <c:numCache>
                <c:formatCode>0.00</c:formatCode>
                <c:ptCount val="8"/>
                <c:pt idx="0">
                  <c:v>0.27390573482998759</c:v>
                </c:pt>
                <c:pt idx="1">
                  <c:v>0.34427185225348633</c:v>
                </c:pt>
                <c:pt idx="2">
                  <c:v>0.32663032259666663</c:v>
                </c:pt>
                <c:pt idx="3">
                  <c:v>2.8174708513113156E-3</c:v>
                </c:pt>
                <c:pt idx="4">
                  <c:v>-1.7534972468880278E-2</c:v>
                </c:pt>
                <c:pt idx="5">
                  <c:v>0.39074815763140985</c:v>
                </c:pt>
                <c:pt idx="6">
                  <c:v>7.4865288880181957E-2</c:v>
                </c:pt>
                <c:pt idx="7">
                  <c:v>0.28689213668726837</c:v>
                </c:pt>
              </c:numCache>
            </c:numRef>
          </c:val>
          <c:extLst>
            <c:ext xmlns:c16="http://schemas.microsoft.com/office/drawing/2014/chart" uri="{C3380CC4-5D6E-409C-BE32-E72D297353CC}">
              <c16:uniqueId val="{00000000-5BFF-4AD7-A88E-A4FEF2921AD9}"/>
            </c:ext>
          </c:extLst>
        </c:ser>
        <c:dLbls>
          <c:showLegendKey val="0"/>
          <c:showVal val="0"/>
          <c:showCatName val="0"/>
          <c:showSerName val="0"/>
          <c:showPercent val="0"/>
          <c:showBubbleSize val="0"/>
        </c:dLbls>
        <c:gapWidth val="100"/>
        <c:overlap val="-24"/>
        <c:axId val="904787280"/>
        <c:axId val="904790560"/>
      </c:barChart>
      <c:catAx>
        <c:axId val="9047872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4790560"/>
        <c:crosses val="autoZero"/>
        <c:auto val="1"/>
        <c:lblAlgn val="ctr"/>
        <c:lblOffset val="100"/>
        <c:noMultiLvlLbl val="0"/>
      </c:catAx>
      <c:valAx>
        <c:axId val="9047905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4787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0.12328</cdr:x>
      <cdr:y>0.15029</cdr:y>
    </cdr:from>
    <cdr:to>
      <cdr:x>0.16938</cdr:x>
      <cdr:y>0.22969</cdr:y>
    </cdr:to>
    <cdr:sp macro="" textlink="">
      <cdr:nvSpPr>
        <cdr:cNvPr id="2" name="Star: 5 Points 1">
          <a:extLst xmlns:a="http://schemas.openxmlformats.org/drawingml/2006/main">
            <a:ext uri="{FF2B5EF4-FFF2-40B4-BE49-F238E27FC236}">
              <a16:creationId xmlns:a16="http://schemas.microsoft.com/office/drawing/2014/main" id="{5FB697E0-C89B-4493-BA0E-FAA2F172EA1F}"/>
            </a:ext>
          </a:extLst>
        </cdr:cNvPr>
        <cdr:cNvSpPr/>
      </cdr:nvSpPr>
      <cdr:spPr>
        <a:xfrm xmlns:a="http://schemas.openxmlformats.org/drawingml/2006/main">
          <a:off x="815227" y="486703"/>
          <a:ext cx="304862" cy="257154"/>
        </a:xfrm>
        <a:prstGeom xmlns:a="http://schemas.openxmlformats.org/drawingml/2006/main" prst="star5">
          <a:avLst/>
        </a:prstGeom>
        <a:solidFill xmlns:a="http://schemas.openxmlformats.org/drawingml/2006/main">
          <a:srgbClr val="FFFF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0.89318</cdr:x>
      <cdr:y>0.3</cdr:y>
    </cdr:from>
    <cdr:to>
      <cdr:x>0.89416</cdr:x>
      <cdr:y>0.85</cdr:y>
    </cdr:to>
    <cdr:cxnSp macro="">
      <cdr:nvCxnSpPr>
        <cdr:cNvPr id="3" name="Straight Arrow Connector 2">
          <a:extLst xmlns:a="http://schemas.openxmlformats.org/drawingml/2006/main">
            <a:ext uri="{FF2B5EF4-FFF2-40B4-BE49-F238E27FC236}">
              <a16:creationId xmlns:a16="http://schemas.microsoft.com/office/drawing/2014/main" id="{07E1EA7E-120B-48FF-A6C3-EDB8CC9245CD}"/>
            </a:ext>
          </a:extLst>
        </cdr:cNvPr>
        <cdr:cNvCxnSpPr/>
      </cdr:nvCxnSpPr>
      <cdr:spPr>
        <a:xfrm xmlns:a="http://schemas.openxmlformats.org/drawingml/2006/main" flipH="1" flipV="1">
          <a:off x="6880860" y="822960"/>
          <a:ext cx="7620" cy="1508760"/>
        </a:xfrm>
        <a:prstGeom xmlns:a="http://schemas.openxmlformats.org/drawingml/2006/main" prst="straightConnector1">
          <a:avLst/>
        </a:prstGeom>
        <a:ln xmlns:a="http://schemas.openxmlformats.org/drawingml/2006/main" w="28575">
          <a:solidFill>
            <a:srgbClr val="FFFF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0.5205</cdr:x>
      <cdr:y>0.12669</cdr:y>
    </cdr:from>
    <cdr:to>
      <cdr:x>0.52137</cdr:x>
      <cdr:y>0.6641</cdr:y>
    </cdr:to>
    <cdr:cxnSp macro="">
      <cdr:nvCxnSpPr>
        <cdr:cNvPr id="3" name="Straight Connector 2">
          <a:extLst xmlns:a="http://schemas.openxmlformats.org/drawingml/2006/main">
            <a:ext uri="{FF2B5EF4-FFF2-40B4-BE49-F238E27FC236}">
              <a16:creationId xmlns:a16="http://schemas.microsoft.com/office/drawing/2014/main" id="{DE9030D2-5547-4D18-930F-CDC90EE92AD5}"/>
            </a:ext>
          </a:extLst>
        </cdr:cNvPr>
        <cdr:cNvCxnSpPr/>
      </cdr:nvCxnSpPr>
      <cdr:spPr>
        <a:xfrm xmlns:a="http://schemas.openxmlformats.org/drawingml/2006/main">
          <a:off x="3839884" y="452800"/>
          <a:ext cx="6450" cy="1920785"/>
        </a:xfrm>
        <a:prstGeom xmlns:a="http://schemas.openxmlformats.org/drawingml/2006/main" prst="line">
          <a:avLst/>
        </a:prstGeom>
        <a:ln xmlns:a="http://schemas.openxmlformats.org/drawingml/2006/main" w="19050">
          <a:solidFill>
            <a:srgbClr val="FFFF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0.54987</cdr:x>
      <cdr:y>0.17399</cdr:y>
    </cdr:from>
    <cdr:to>
      <cdr:x>0.86923</cdr:x>
      <cdr:y>0.17399</cdr:y>
    </cdr:to>
    <cdr:cxnSp macro="">
      <cdr:nvCxnSpPr>
        <cdr:cNvPr id="7" name="Straight Arrow Connector 6">
          <a:extLst xmlns:a="http://schemas.openxmlformats.org/drawingml/2006/main">
            <a:ext uri="{FF2B5EF4-FFF2-40B4-BE49-F238E27FC236}">
              <a16:creationId xmlns:a16="http://schemas.microsoft.com/office/drawing/2014/main" id="{5CCCFB0C-9401-4CA6-A46E-9F549FAC113A}"/>
            </a:ext>
          </a:extLst>
        </cdr:cNvPr>
        <cdr:cNvCxnSpPr/>
      </cdr:nvCxnSpPr>
      <cdr:spPr>
        <a:xfrm xmlns:a="http://schemas.openxmlformats.org/drawingml/2006/main">
          <a:off x="4056541" y="621862"/>
          <a:ext cx="2356069" cy="0"/>
        </a:xfrm>
        <a:prstGeom xmlns:a="http://schemas.openxmlformats.org/drawingml/2006/main" prst="straightConnector1">
          <a:avLst/>
        </a:prstGeom>
        <a:ln xmlns:a="http://schemas.openxmlformats.org/drawingml/2006/main" w="1905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0.18185</cdr:x>
      <cdr:y>0.17701</cdr:y>
    </cdr:from>
    <cdr:to>
      <cdr:x>0.42944</cdr:x>
      <cdr:y>0.17701</cdr:y>
    </cdr:to>
    <cdr:cxnSp macro="">
      <cdr:nvCxnSpPr>
        <cdr:cNvPr id="4" name="Straight Arrow Connector 3">
          <a:extLst xmlns:a="http://schemas.openxmlformats.org/drawingml/2006/main">
            <a:ext uri="{FF2B5EF4-FFF2-40B4-BE49-F238E27FC236}">
              <a16:creationId xmlns:a16="http://schemas.microsoft.com/office/drawing/2014/main" id="{50D3F6DE-DE53-489B-9F3E-3B3FC8D5507D}"/>
            </a:ext>
          </a:extLst>
        </cdr:cNvPr>
        <cdr:cNvCxnSpPr/>
      </cdr:nvCxnSpPr>
      <cdr:spPr>
        <a:xfrm xmlns:a="http://schemas.openxmlformats.org/drawingml/2006/main" flipH="1">
          <a:off x="1338569" y="620598"/>
          <a:ext cx="1822515" cy="0"/>
        </a:xfrm>
        <a:prstGeom xmlns:a="http://schemas.openxmlformats.org/drawingml/2006/main" prst="straightConnector1">
          <a:avLst/>
        </a:prstGeom>
        <a:ln xmlns:a="http://schemas.openxmlformats.org/drawingml/2006/main" w="127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0.52289</cdr:x>
      <cdr:y>0.13649</cdr:y>
    </cdr:from>
    <cdr:to>
      <cdr:x>0.52368</cdr:x>
      <cdr:y>0.66489</cdr:y>
    </cdr:to>
    <cdr:cxnSp macro="">
      <cdr:nvCxnSpPr>
        <cdr:cNvPr id="3" name="Straight Connector 2">
          <a:extLst xmlns:a="http://schemas.openxmlformats.org/drawingml/2006/main">
            <a:ext uri="{FF2B5EF4-FFF2-40B4-BE49-F238E27FC236}">
              <a16:creationId xmlns:a16="http://schemas.microsoft.com/office/drawing/2014/main" id="{DE9030D2-5547-4D18-930F-CDC90EE92AD5}"/>
            </a:ext>
          </a:extLst>
        </cdr:cNvPr>
        <cdr:cNvCxnSpPr/>
      </cdr:nvCxnSpPr>
      <cdr:spPr>
        <a:xfrm xmlns:a="http://schemas.openxmlformats.org/drawingml/2006/main" flipH="1">
          <a:off x="3573518" y="480064"/>
          <a:ext cx="5456" cy="1858487"/>
        </a:xfrm>
        <a:prstGeom xmlns:a="http://schemas.openxmlformats.org/drawingml/2006/main" prst="line">
          <a:avLst/>
        </a:prstGeom>
        <a:ln xmlns:a="http://schemas.openxmlformats.org/drawingml/2006/main" w="19050">
          <a:solidFill>
            <a:srgbClr val="FFFF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0.54332</cdr:x>
      <cdr:y>0.18129</cdr:y>
    </cdr:from>
    <cdr:to>
      <cdr:x>0.88807</cdr:x>
      <cdr:y>0.18129</cdr:y>
    </cdr:to>
    <cdr:cxnSp macro="">
      <cdr:nvCxnSpPr>
        <cdr:cNvPr id="4" name="Straight Arrow Connector 3">
          <a:extLst xmlns:a="http://schemas.openxmlformats.org/drawingml/2006/main">
            <a:ext uri="{FF2B5EF4-FFF2-40B4-BE49-F238E27FC236}">
              <a16:creationId xmlns:a16="http://schemas.microsoft.com/office/drawing/2014/main" id="{A61998EF-093E-4114-A906-83523F39E585}"/>
            </a:ext>
          </a:extLst>
        </cdr:cNvPr>
        <cdr:cNvCxnSpPr/>
      </cdr:nvCxnSpPr>
      <cdr:spPr>
        <a:xfrm xmlns:a="http://schemas.openxmlformats.org/drawingml/2006/main">
          <a:off x="3713203" y="637627"/>
          <a:ext cx="2356069" cy="0"/>
        </a:xfrm>
        <a:prstGeom xmlns:a="http://schemas.openxmlformats.org/drawingml/2006/main" prst="straightConnector1">
          <a:avLst/>
        </a:prstGeom>
        <a:ln xmlns:a="http://schemas.openxmlformats.org/drawingml/2006/main" w="1905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0.60978</cdr:x>
      <cdr:y>0.11156</cdr:y>
    </cdr:from>
    <cdr:to>
      <cdr:x>0.74208</cdr:x>
      <cdr:y>0.19123</cdr:y>
    </cdr:to>
    <cdr:sp macro="" textlink="">
      <cdr:nvSpPr>
        <cdr:cNvPr id="6" name="TextBox 1">
          <a:extLst xmlns:a="http://schemas.openxmlformats.org/drawingml/2006/main">
            <a:ext uri="{FF2B5EF4-FFF2-40B4-BE49-F238E27FC236}">
              <a16:creationId xmlns:a16="http://schemas.microsoft.com/office/drawing/2014/main" id="{B1B54200-1FF3-4980-AE41-DD4EEEAB8509}"/>
            </a:ext>
          </a:extLst>
        </cdr:cNvPr>
        <cdr:cNvSpPr txBox="1"/>
      </cdr:nvSpPr>
      <cdr:spPr>
        <a:xfrm xmlns:a="http://schemas.openxmlformats.org/drawingml/2006/main">
          <a:off x="4167352" y="392386"/>
          <a:ext cx="904222" cy="2802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IN" sz="1200" b="1"/>
            <a:t>After Covid</a:t>
          </a:r>
        </a:p>
      </cdr:txBody>
    </cdr:sp>
  </cdr:relSizeAnchor>
  <cdr:relSizeAnchor xmlns:cdr="http://schemas.openxmlformats.org/drawingml/2006/chartDrawing">
    <cdr:from>
      <cdr:x>0.20118</cdr:x>
      <cdr:y>0.18573</cdr:y>
    </cdr:from>
    <cdr:to>
      <cdr:x>0.46808</cdr:x>
      <cdr:y>0.18573</cdr:y>
    </cdr:to>
    <cdr:cxnSp macro="">
      <cdr:nvCxnSpPr>
        <cdr:cNvPr id="5" name="Straight Arrow Connector 4">
          <a:extLst xmlns:a="http://schemas.openxmlformats.org/drawingml/2006/main">
            <a:ext uri="{FF2B5EF4-FFF2-40B4-BE49-F238E27FC236}">
              <a16:creationId xmlns:a16="http://schemas.microsoft.com/office/drawing/2014/main" id="{E1AF3DE2-4409-4315-A5AD-01781F69B301}"/>
            </a:ext>
          </a:extLst>
        </cdr:cNvPr>
        <cdr:cNvCxnSpPr/>
      </cdr:nvCxnSpPr>
      <cdr:spPr>
        <a:xfrm xmlns:a="http://schemas.openxmlformats.org/drawingml/2006/main" flipH="1">
          <a:off x="1366120" y="660951"/>
          <a:ext cx="1812417" cy="0"/>
        </a:xfrm>
        <a:prstGeom xmlns:a="http://schemas.openxmlformats.org/drawingml/2006/main" prst="straightConnector1">
          <a:avLst/>
        </a:prstGeom>
        <a:ln xmlns:a="http://schemas.openxmlformats.org/drawingml/2006/main" w="127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0.24787</cdr:x>
      <cdr:y>0.1131</cdr:y>
    </cdr:from>
    <cdr:to>
      <cdr:x>0.39491</cdr:x>
      <cdr:y>0.19426</cdr:y>
    </cdr:to>
    <cdr:sp macro="" textlink="">
      <cdr:nvSpPr>
        <cdr:cNvPr id="7" name="TextBox 6">
          <a:extLst xmlns:a="http://schemas.openxmlformats.org/drawingml/2006/main">
            <a:ext uri="{FF2B5EF4-FFF2-40B4-BE49-F238E27FC236}">
              <a16:creationId xmlns:a16="http://schemas.microsoft.com/office/drawing/2014/main" id="{876E54D9-1BD3-4EBE-9193-5FF689EF8DC8}"/>
            </a:ext>
          </a:extLst>
        </cdr:cNvPr>
        <cdr:cNvSpPr txBox="1"/>
      </cdr:nvSpPr>
      <cdr:spPr>
        <a:xfrm xmlns:a="http://schemas.openxmlformats.org/drawingml/2006/main">
          <a:off x="1683220" y="402480"/>
          <a:ext cx="998494" cy="28882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IN" sz="1200" b="1"/>
            <a:t>Before Covid</a:t>
          </a:r>
        </a:p>
      </cdr:txBody>
    </cdr:sp>
  </cdr:relSizeAnchor>
</c:userShapes>
</file>

<file path=ppt/drawings/drawing5.xml><?xml version="1.0" encoding="utf-8"?>
<c:userShapes xmlns:c="http://schemas.openxmlformats.org/drawingml/2006/chart">
  <cdr:relSizeAnchor xmlns:cdr="http://schemas.openxmlformats.org/drawingml/2006/chartDrawing">
    <cdr:from>
      <cdr:x>0.52374</cdr:x>
      <cdr:y>0.13404</cdr:y>
    </cdr:from>
    <cdr:to>
      <cdr:x>0.52374</cdr:x>
      <cdr:y>0.66165</cdr:y>
    </cdr:to>
    <cdr:cxnSp macro="">
      <cdr:nvCxnSpPr>
        <cdr:cNvPr id="3" name="Straight Connector 2">
          <a:extLst xmlns:a="http://schemas.openxmlformats.org/drawingml/2006/main">
            <a:ext uri="{FF2B5EF4-FFF2-40B4-BE49-F238E27FC236}">
              <a16:creationId xmlns:a16="http://schemas.microsoft.com/office/drawing/2014/main" id="{DE9030D2-5547-4D18-930F-CDC90EE92AD5}"/>
            </a:ext>
          </a:extLst>
        </cdr:cNvPr>
        <cdr:cNvCxnSpPr/>
      </cdr:nvCxnSpPr>
      <cdr:spPr>
        <a:xfrm xmlns:a="http://schemas.openxmlformats.org/drawingml/2006/main">
          <a:off x="3617349" y="479077"/>
          <a:ext cx="0" cy="1885751"/>
        </a:xfrm>
        <a:prstGeom xmlns:a="http://schemas.openxmlformats.org/drawingml/2006/main" prst="line">
          <a:avLst/>
        </a:prstGeom>
        <a:ln xmlns:a="http://schemas.openxmlformats.org/drawingml/2006/main" w="19050">
          <a:solidFill>
            <a:srgbClr val="FFFF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0.54497</cdr:x>
      <cdr:y>0.1436</cdr:y>
    </cdr:from>
    <cdr:to>
      <cdr:x>0.88609</cdr:x>
      <cdr:y>0.1436</cdr:y>
    </cdr:to>
    <cdr:cxnSp macro="">
      <cdr:nvCxnSpPr>
        <cdr:cNvPr id="4" name="Straight Arrow Connector 3">
          <a:extLst xmlns:a="http://schemas.openxmlformats.org/drawingml/2006/main">
            <a:ext uri="{FF2B5EF4-FFF2-40B4-BE49-F238E27FC236}">
              <a16:creationId xmlns:a16="http://schemas.microsoft.com/office/drawing/2014/main" id="{82AB38A2-4DB2-4079-BC63-84A1E4ED8CF0}"/>
            </a:ext>
          </a:extLst>
        </cdr:cNvPr>
        <cdr:cNvCxnSpPr/>
      </cdr:nvCxnSpPr>
      <cdr:spPr>
        <a:xfrm xmlns:a="http://schemas.openxmlformats.org/drawingml/2006/main">
          <a:off x="3764003" y="513255"/>
          <a:ext cx="2356069" cy="0"/>
        </a:xfrm>
        <a:prstGeom xmlns:a="http://schemas.openxmlformats.org/drawingml/2006/main" prst="straightConnector1">
          <a:avLst/>
        </a:prstGeom>
        <a:ln xmlns:a="http://schemas.openxmlformats.org/drawingml/2006/main" w="1905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0.60337</cdr:x>
      <cdr:y>0.06813</cdr:y>
    </cdr:from>
    <cdr:to>
      <cdr:x>0.73429</cdr:x>
      <cdr:y>0.14652</cdr:y>
    </cdr:to>
    <cdr:sp macro="" textlink="">
      <cdr:nvSpPr>
        <cdr:cNvPr id="5" name="TextBox 1">
          <a:extLst xmlns:a="http://schemas.openxmlformats.org/drawingml/2006/main">
            <a:ext uri="{FF2B5EF4-FFF2-40B4-BE49-F238E27FC236}">
              <a16:creationId xmlns:a16="http://schemas.microsoft.com/office/drawing/2014/main" id="{7204A2E0-A165-4E22-BB29-7FF4BDC886B4}"/>
            </a:ext>
          </a:extLst>
        </cdr:cNvPr>
        <cdr:cNvSpPr txBox="1"/>
      </cdr:nvSpPr>
      <cdr:spPr>
        <a:xfrm xmlns:a="http://schemas.openxmlformats.org/drawingml/2006/main">
          <a:off x="4167351" y="243490"/>
          <a:ext cx="904222" cy="2802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IN" sz="1200" b="1"/>
            <a:t>After Covid</a:t>
          </a:r>
        </a:p>
      </cdr:txBody>
    </cdr:sp>
  </cdr:relSizeAnchor>
  <cdr:relSizeAnchor xmlns:cdr="http://schemas.openxmlformats.org/drawingml/2006/chartDrawing">
    <cdr:from>
      <cdr:x>0.19291</cdr:x>
      <cdr:y>0.06602</cdr:y>
    </cdr:from>
    <cdr:to>
      <cdr:x>0.3384</cdr:x>
      <cdr:y>0.14594</cdr:y>
    </cdr:to>
    <cdr:sp macro="" textlink="">
      <cdr:nvSpPr>
        <cdr:cNvPr id="6" name="TextBox 6">
          <a:extLst xmlns:a="http://schemas.openxmlformats.org/drawingml/2006/main">
            <a:ext uri="{FF2B5EF4-FFF2-40B4-BE49-F238E27FC236}">
              <a16:creationId xmlns:a16="http://schemas.microsoft.com/office/drawing/2014/main" id="{876E54D9-1BD3-4EBE-9193-5FF689EF8DC8}"/>
            </a:ext>
          </a:extLst>
        </cdr:cNvPr>
        <cdr:cNvSpPr txBox="1"/>
      </cdr:nvSpPr>
      <cdr:spPr>
        <a:xfrm xmlns:a="http://schemas.openxmlformats.org/drawingml/2006/main">
          <a:off x="1331274" y="231480"/>
          <a:ext cx="1004057" cy="2802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IN" sz="1200" b="1"/>
            <a:t>Before Covid</a:t>
          </a:r>
        </a:p>
      </cdr:txBody>
    </cdr:sp>
  </cdr:relSizeAnchor>
  <cdr:relSizeAnchor xmlns:cdr="http://schemas.openxmlformats.org/drawingml/2006/chartDrawing">
    <cdr:from>
      <cdr:x>0.16088</cdr:x>
      <cdr:y>0.14997</cdr:y>
    </cdr:from>
    <cdr:to>
      <cdr:x>0.42497</cdr:x>
      <cdr:y>0.14997</cdr:y>
    </cdr:to>
    <cdr:cxnSp macro="">
      <cdr:nvCxnSpPr>
        <cdr:cNvPr id="7" name="Straight Arrow Connector 6">
          <a:extLst xmlns:a="http://schemas.openxmlformats.org/drawingml/2006/main">
            <a:ext uri="{FF2B5EF4-FFF2-40B4-BE49-F238E27FC236}">
              <a16:creationId xmlns:a16="http://schemas.microsoft.com/office/drawing/2014/main" id="{65486307-5592-4D2D-BE9E-8A70C960BC09}"/>
            </a:ext>
          </a:extLst>
        </cdr:cNvPr>
        <cdr:cNvCxnSpPr/>
      </cdr:nvCxnSpPr>
      <cdr:spPr>
        <a:xfrm xmlns:a="http://schemas.openxmlformats.org/drawingml/2006/main" flipH="1">
          <a:off x="1110231" y="525807"/>
          <a:ext cx="1822515" cy="0"/>
        </a:xfrm>
        <a:prstGeom xmlns:a="http://schemas.openxmlformats.org/drawingml/2006/main" prst="straightConnector1">
          <a:avLst/>
        </a:prstGeom>
        <a:ln xmlns:a="http://schemas.openxmlformats.org/drawingml/2006/main" w="127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6.xml><?xml version="1.0" encoding="utf-8"?>
<c:userShapes xmlns:c="http://schemas.openxmlformats.org/drawingml/2006/chart">
  <cdr:relSizeAnchor xmlns:cdr="http://schemas.openxmlformats.org/drawingml/2006/chartDrawing">
    <cdr:from>
      <cdr:x>0.52428</cdr:x>
      <cdr:y>0.14091</cdr:y>
    </cdr:from>
    <cdr:to>
      <cdr:x>0.52428</cdr:x>
      <cdr:y>0.66175</cdr:y>
    </cdr:to>
    <cdr:cxnSp macro="">
      <cdr:nvCxnSpPr>
        <cdr:cNvPr id="3" name="Straight Connector 2">
          <a:extLst xmlns:a="http://schemas.openxmlformats.org/drawingml/2006/main">
            <a:ext uri="{FF2B5EF4-FFF2-40B4-BE49-F238E27FC236}">
              <a16:creationId xmlns:a16="http://schemas.microsoft.com/office/drawing/2014/main" id="{DE9030D2-5547-4D18-930F-CDC90EE92AD5}"/>
            </a:ext>
          </a:extLst>
        </cdr:cNvPr>
        <cdr:cNvCxnSpPr/>
      </cdr:nvCxnSpPr>
      <cdr:spPr>
        <a:xfrm xmlns:a="http://schemas.openxmlformats.org/drawingml/2006/main">
          <a:off x="3573517" y="490481"/>
          <a:ext cx="0" cy="1813035"/>
        </a:xfrm>
        <a:prstGeom xmlns:a="http://schemas.openxmlformats.org/drawingml/2006/main" prst="line">
          <a:avLst/>
        </a:prstGeom>
        <a:ln xmlns:a="http://schemas.openxmlformats.org/drawingml/2006/main" w="19050">
          <a:solidFill>
            <a:srgbClr val="FFFF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0.61397</cdr:x>
      <cdr:y>0.12279</cdr:y>
    </cdr:from>
    <cdr:to>
      <cdr:x>0.74663</cdr:x>
      <cdr:y>0.20329</cdr:y>
    </cdr:to>
    <cdr:sp macro="" textlink="">
      <cdr:nvSpPr>
        <cdr:cNvPr id="4" name="TextBox 1">
          <a:extLst xmlns:a="http://schemas.openxmlformats.org/drawingml/2006/main">
            <a:ext uri="{FF2B5EF4-FFF2-40B4-BE49-F238E27FC236}">
              <a16:creationId xmlns:a16="http://schemas.microsoft.com/office/drawing/2014/main" id="{78886755-91C5-4AD4-8575-0A3F461AE1AD}"/>
            </a:ext>
          </a:extLst>
        </cdr:cNvPr>
        <cdr:cNvSpPr txBox="1"/>
      </cdr:nvSpPr>
      <cdr:spPr>
        <a:xfrm xmlns:a="http://schemas.openxmlformats.org/drawingml/2006/main">
          <a:off x="4184869" y="427421"/>
          <a:ext cx="904222" cy="2802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IN" sz="1200" b="1"/>
            <a:t>After Covid</a:t>
          </a:r>
        </a:p>
      </cdr:txBody>
    </cdr:sp>
  </cdr:relSizeAnchor>
  <cdr:relSizeAnchor xmlns:cdr="http://schemas.openxmlformats.org/drawingml/2006/chartDrawing">
    <cdr:from>
      <cdr:x>0.53912</cdr:x>
      <cdr:y>0.20733</cdr:y>
    </cdr:from>
    <cdr:to>
      <cdr:x>0.88478</cdr:x>
      <cdr:y>0.20733</cdr:y>
    </cdr:to>
    <cdr:cxnSp macro="">
      <cdr:nvCxnSpPr>
        <cdr:cNvPr id="5" name="Straight Arrow Connector 4">
          <a:extLst xmlns:a="http://schemas.openxmlformats.org/drawingml/2006/main">
            <a:ext uri="{FF2B5EF4-FFF2-40B4-BE49-F238E27FC236}">
              <a16:creationId xmlns:a16="http://schemas.microsoft.com/office/drawing/2014/main" id="{AF1DF61E-131B-439B-A9A7-35E2F0CF9AB7}"/>
            </a:ext>
          </a:extLst>
        </cdr:cNvPr>
        <cdr:cNvCxnSpPr/>
      </cdr:nvCxnSpPr>
      <cdr:spPr>
        <a:xfrm xmlns:a="http://schemas.openxmlformats.org/drawingml/2006/main">
          <a:off x="3674665" y="721710"/>
          <a:ext cx="2356069" cy="0"/>
        </a:xfrm>
        <a:prstGeom xmlns:a="http://schemas.openxmlformats.org/drawingml/2006/main" prst="straightConnector1">
          <a:avLst/>
        </a:prstGeom>
        <a:ln xmlns:a="http://schemas.openxmlformats.org/drawingml/2006/main" w="1905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0.21147</cdr:x>
      <cdr:y>0.21141</cdr:y>
    </cdr:from>
    <cdr:to>
      <cdr:x>0.47908</cdr:x>
      <cdr:y>0.21141</cdr:y>
    </cdr:to>
    <cdr:cxnSp macro="">
      <cdr:nvCxnSpPr>
        <cdr:cNvPr id="6" name="Straight Arrow Connector 5">
          <a:extLst xmlns:a="http://schemas.openxmlformats.org/drawingml/2006/main">
            <a:ext uri="{FF2B5EF4-FFF2-40B4-BE49-F238E27FC236}">
              <a16:creationId xmlns:a16="http://schemas.microsoft.com/office/drawing/2014/main" id="{65486307-5592-4D2D-BE9E-8A70C960BC09}"/>
            </a:ext>
          </a:extLst>
        </cdr:cNvPr>
        <cdr:cNvCxnSpPr/>
      </cdr:nvCxnSpPr>
      <cdr:spPr>
        <a:xfrm xmlns:a="http://schemas.openxmlformats.org/drawingml/2006/main" flipH="1">
          <a:off x="1440169" y="722198"/>
          <a:ext cx="1822515" cy="0"/>
        </a:xfrm>
        <a:prstGeom xmlns:a="http://schemas.openxmlformats.org/drawingml/2006/main" prst="straightConnector1">
          <a:avLst/>
        </a:prstGeom>
        <a:ln xmlns:a="http://schemas.openxmlformats.org/drawingml/2006/main" w="127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0.26238</cdr:x>
      <cdr:y>0.13215</cdr:y>
    </cdr:from>
    <cdr:to>
      <cdr:x>0.40981</cdr:x>
      <cdr:y>0.21418</cdr:y>
    </cdr:to>
    <cdr:sp macro="" textlink="">
      <cdr:nvSpPr>
        <cdr:cNvPr id="7" name="TextBox 6">
          <a:extLst xmlns:a="http://schemas.openxmlformats.org/drawingml/2006/main">
            <a:ext uri="{FF2B5EF4-FFF2-40B4-BE49-F238E27FC236}">
              <a16:creationId xmlns:a16="http://schemas.microsoft.com/office/drawing/2014/main" id="{2B432E7C-B1B9-45C1-8A3B-1B8A0E321989}"/>
            </a:ext>
          </a:extLst>
        </cdr:cNvPr>
        <cdr:cNvSpPr txBox="1"/>
      </cdr:nvSpPr>
      <cdr:spPr>
        <a:xfrm xmlns:a="http://schemas.openxmlformats.org/drawingml/2006/main">
          <a:off x="1786904" y="451439"/>
          <a:ext cx="1004057" cy="2802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IN" sz="1200" b="1"/>
            <a:t>Before Covid</a:t>
          </a:r>
        </a:p>
      </cdr:txBody>
    </cdr:sp>
  </cdr:relSizeAnchor>
</c:userShapes>
</file>

<file path=ppt/drawings/drawing7.xml><?xml version="1.0" encoding="utf-8"?>
<c:userShapes xmlns:c="http://schemas.openxmlformats.org/drawingml/2006/chart">
  <cdr:relSizeAnchor xmlns:cdr="http://schemas.openxmlformats.org/drawingml/2006/chartDrawing">
    <cdr:from>
      <cdr:x>0.6633</cdr:x>
      <cdr:y>0.67594</cdr:y>
    </cdr:from>
    <cdr:to>
      <cdr:x>0.70044</cdr:x>
      <cdr:y>0.88126</cdr:y>
    </cdr:to>
    <cdr:sp macro="" textlink="">
      <cdr:nvSpPr>
        <cdr:cNvPr id="3" name="Rectangle: Rounded Corners 2">
          <a:extLst xmlns:a="http://schemas.openxmlformats.org/drawingml/2006/main">
            <a:ext uri="{FF2B5EF4-FFF2-40B4-BE49-F238E27FC236}">
              <a16:creationId xmlns:a16="http://schemas.microsoft.com/office/drawing/2014/main" id="{75A4C607-9AAA-4DBA-A335-2147697B5E05}"/>
            </a:ext>
          </a:extLst>
        </cdr:cNvPr>
        <cdr:cNvSpPr/>
      </cdr:nvSpPr>
      <cdr:spPr>
        <a:xfrm xmlns:a="http://schemas.openxmlformats.org/drawingml/2006/main" rot="18788464">
          <a:off x="4015023" y="2041008"/>
          <a:ext cx="569080" cy="234198"/>
        </a:xfrm>
        <a:prstGeom xmlns:a="http://schemas.openxmlformats.org/drawingml/2006/main" prst="roundRect">
          <a:avLst/>
        </a:prstGeom>
        <a:noFill xmlns:a="http://schemas.openxmlformats.org/drawingml/2006/main"/>
        <a:ln xmlns:a="http://schemas.openxmlformats.org/drawingml/2006/main" w="571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5000" dirty="0"/>
              <a:t>CPI Analysis for National Statistical Office</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1800" dirty="0">
                <a:solidFill>
                  <a:schemeClr val="tx1">
                    <a:lumMod val="85000"/>
                    <a:lumOff val="15000"/>
                  </a:schemeClr>
                </a:solidFill>
              </a:rPr>
              <a:t>Shubham Sinha</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77DD1-D186-4C7A-B780-685CA8E13741}"/>
              </a:ext>
            </a:extLst>
          </p:cNvPr>
          <p:cNvSpPr txBox="1"/>
          <p:nvPr/>
        </p:nvSpPr>
        <p:spPr>
          <a:xfrm>
            <a:off x="457200" y="528029"/>
            <a:ext cx="6096000" cy="369332"/>
          </a:xfrm>
          <a:prstGeom prst="rect">
            <a:avLst/>
          </a:prstGeom>
          <a:noFill/>
        </p:spPr>
        <p:txBody>
          <a:bodyPr wrap="square">
            <a:spAutoFit/>
          </a:bodyPr>
          <a:lstStyle/>
          <a:p>
            <a:r>
              <a:rPr lang="en-US" b="1" dirty="0"/>
              <a:t>Influence of Global Oil Price Fluctuations (2021 - 2023)</a:t>
            </a:r>
            <a:endParaRPr lang="en-IN" b="1" dirty="0"/>
          </a:p>
        </p:txBody>
      </p:sp>
      <p:sp>
        <p:nvSpPr>
          <p:cNvPr id="5" name="TextBox 4">
            <a:extLst>
              <a:ext uri="{FF2B5EF4-FFF2-40B4-BE49-F238E27FC236}">
                <a16:creationId xmlns:a16="http://schemas.microsoft.com/office/drawing/2014/main" id="{D547FD18-9802-472C-9744-AE5DE6467896}"/>
              </a:ext>
            </a:extLst>
          </p:cNvPr>
          <p:cNvSpPr txBox="1"/>
          <p:nvPr/>
        </p:nvSpPr>
        <p:spPr>
          <a:xfrm>
            <a:off x="457199" y="1124635"/>
            <a:ext cx="8982635" cy="369332"/>
          </a:xfrm>
          <a:prstGeom prst="rect">
            <a:avLst/>
          </a:prstGeom>
          <a:noFill/>
        </p:spPr>
        <p:txBody>
          <a:bodyPr wrap="square">
            <a:spAutoFit/>
          </a:bodyPr>
          <a:lstStyle/>
          <a:p>
            <a:r>
              <a:rPr lang="en-US" b="1" dirty="0"/>
              <a:t>Objective:</a:t>
            </a:r>
            <a:r>
              <a:rPr lang="en-US" dirty="0"/>
              <a:t> Examine how global oil price changes affected inflation rates in India.</a:t>
            </a:r>
            <a:endParaRPr lang="en-IN" dirty="0"/>
          </a:p>
        </p:txBody>
      </p:sp>
      <p:sp>
        <p:nvSpPr>
          <p:cNvPr id="7" name="TextBox 6">
            <a:extLst>
              <a:ext uri="{FF2B5EF4-FFF2-40B4-BE49-F238E27FC236}">
                <a16:creationId xmlns:a16="http://schemas.microsoft.com/office/drawing/2014/main" id="{3BDDC2EB-265E-45F1-8237-4B4F30F657B5}"/>
              </a:ext>
            </a:extLst>
          </p:cNvPr>
          <p:cNvSpPr txBox="1"/>
          <p:nvPr/>
        </p:nvSpPr>
        <p:spPr>
          <a:xfrm>
            <a:off x="457199" y="1716323"/>
            <a:ext cx="8382000" cy="369332"/>
          </a:xfrm>
          <a:prstGeom prst="rect">
            <a:avLst/>
          </a:prstGeom>
          <a:noFill/>
        </p:spPr>
        <p:txBody>
          <a:bodyPr wrap="square">
            <a:spAutoFit/>
          </a:bodyPr>
          <a:lstStyle/>
          <a:p>
            <a:r>
              <a:rPr lang="en-US" b="1" dirty="0"/>
              <a:t>Analysis:</a:t>
            </a:r>
            <a:r>
              <a:rPr lang="en-US" dirty="0"/>
              <a:t> Monthly correlation between oil prices and inflation across CPI categories.</a:t>
            </a:r>
            <a:endParaRPr lang="en-IN" dirty="0"/>
          </a:p>
        </p:txBody>
      </p:sp>
      <p:sp>
        <p:nvSpPr>
          <p:cNvPr id="9" name="TextBox 8">
            <a:extLst>
              <a:ext uri="{FF2B5EF4-FFF2-40B4-BE49-F238E27FC236}">
                <a16:creationId xmlns:a16="http://schemas.microsoft.com/office/drawing/2014/main" id="{2F9668FE-DE5F-4B9D-A474-DCF775450089}"/>
              </a:ext>
            </a:extLst>
          </p:cNvPr>
          <p:cNvSpPr txBox="1"/>
          <p:nvPr/>
        </p:nvSpPr>
        <p:spPr>
          <a:xfrm>
            <a:off x="457199" y="2308011"/>
            <a:ext cx="10551460" cy="646331"/>
          </a:xfrm>
          <a:prstGeom prst="rect">
            <a:avLst/>
          </a:prstGeom>
          <a:noFill/>
        </p:spPr>
        <p:txBody>
          <a:bodyPr wrap="square">
            <a:spAutoFit/>
          </a:bodyPr>
          <a:lstStyle/>
          <a:p>
            <a:r>
              <a:rPr lang="en-US" b="1" dirty="0"/>
              <a:t>Key Finding:</a:t>
            </a:r>
            <a:r>
              <a:rPr lang="en-US" dirty="0"/>
              <a:t> Oil price hikes correlated with inflation in health, clothing, and discretionary categories but showed no link to education CPI.</a:t>
            </a:r>
            <a:endParaRPr lang="en-IN" dirty="0"/>
          </a:p>
        </p:txBody>
      </p:sp>
      <p:graphicFrame>
        <p:nvGraphicFramePr>
          <p:cNvPr id="10" name="Table 9">
            <a:extLst>
              <a:ext uri="{FF2B5EF4-FFF2-40B4-BE49-F238E27FC236}">
                <a16:creationId xmlns:a16="http://schemas.microsoft.com/office/drawing/2014/main" id="{95282450-B5AA-4B6B-A966-292D0C5D7366}"/>
              </a:ext>
            </a:extLst>
          </p:cNvPr>
          <p:cNvGraphicFramePr>
            <a:graphicFrameLocks noGrp="1"/>
          </p:cNvGraphicFramePr>
          <p:nvPr>
            <p:extLst>
              <p:ext uri="{D42A27DB-BD31-4B8C-83A1-F6EECF244321}">
                <p14:modId xmlns:p14="http://schemas.microsoft.com/office/powerpoint/2010/main" val="2676166350"/>
              </p:ext>
            </p:extLst>
          </p:nvPr>
        </p:nvGraphicFramePr>
        <p:xfrm>
          <a:off x="2248049" y="3120390"/>
          <a:ext cx="6807200" cy="617220"/>
        </p:xfrm>
        <a:graphic>
          <a:graphicData uri="http://schemas.openxmlformats.org/drawingml/2006/table">
            <a:tbl>
              <a:tblPr>
                <a:tableStyleId>{5940675A-B579-460E-94D1-54222C63F5DA}</a:tableStyleId>
              </a:tblPr>
              <a:tblGrid>
                <a:gridCol w="850900">
                  <a:extLst>
                    <a:ext uri="{9D8B030D-6E8A-4147-A177-3AD203B41FA5}">
                      <a16:colId xmlns:a16="http://schemas.microsoft.com/office/drawing/2014/main" val="222307949"/>
                    </a:ext>
                  </a:extLst>
                </a:gridCol>
                <a:gridCol w="850900">
                  <a:extLst>
                    <a:ext uri="{9D8B030D-6E8A-4147-A177-3AD203B41FA5}">
                      <a16:colId xmlns:a16="http://schemas.microsoft.com/office/drawing/2014/main" val="1982630703"/>
                    </a:ext>
                  </a:extLst>
                </a:gridCol>
                <a:gridCol w="850900">
                  <a:extLst>
                    <a:ext uri="{9D8B030D-6E8A-4147-A177-3AD203B41FA5}">
                      <a16:colId xmlns:a16="http://schemas.microsoft.com/office/drawing/2014/main" val="1510892074"/>
                    </a:ext>
                  </a:extLst>
                </a:gridCol>
                <a:gridCol w="850900">
                  <a:extLst>
                    <a:ext uri="{9D8B030D-6E8A-4147-A177-3AD203B41FA5}">
                      <a16:colId xmlns:a16="http://schemas.microsoft.com/office/drawing/2014/main" val="732890863"/>
                    </a:ext>
                  </a:extLst>
                </a:gridCol>
                <a:gridCol w="850900">
                  <a:extLst>
                    <a:ext uri="{9D8B030D-6E8A-4147-A177-3AD203B41FA5}">
                      <a16:colId xmlns:a16="http://schemas.microsoft.com/office/drawing/2014/main" val="1534010574"/>
                    </a:ext>
                  </a:extLst>
                </a:gridCol>
                <a:gridCol w="850900">
                  <a:extLst>
                    <a:ext uri="{9D8B030D-6E8A-4147-A177-3AD203B41FA5}">
                      <a16:colId xmlns:a16="http://schemas.microsoft.com/office/drawing/2014/main" val="4269888865"/>
                    </a:ext>
                  </a:extLst>
                </a:gridCol>
                <a:gridCol w="850900">
                  <a:extLst>
                    <a:ext uri="{9D8B030D-6E8A-4147-A177-3AD203B41FA5}">
                      <a16:colId xmlns:a16="http://schemas.microsoft.com/office/drawing/2014/main" val="3829804077"/>
                    </a:ext>
                  </a:extLst>
                </a:gridCol>
                <a:gridCol w="850900">
                  <a:extLst>
                    <a:ext uri="{9D8B030D-6E8A-4147-A177-3AD203B41FA5}">
                      <a16:colId xmlns:a16="http://schemas.microsoft.com/office/drawing/2014/main" val="1149729175"/>
                    </a:ext>
                  </a:extLst>
                </a:gridCol>
              </a:tblGrid>
              <a:tr h="236220">
                <a:tc gridSpan="8">
                  <a:txBody>
                    <a:bodyPr/>
                    <a:lstStyle/>
                    <a:p>
                      <a:pPr algn="ctr" fontAlgn="b"/>
                      <a:r>
                        <a:rPr lang="en-US" sz="1400" u="none" strike="noStrike">
                          <a:effectLst/>
                        </a:rPr>
                        <a:t>Correlation between crude oil price fluctuations and broader CPI categories</a:t>
                      </a:r>
                      <a:endParaRPr lang="en-US" sz="14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61889271"/>
                  </a:ext>
                </a:extLst>
              </a:tr>
              <a:tr h="190500">
                <a:tc>
                  <a:txBody>
                    <a:bodyPr/>
                    <a:lstStyle/>
                    <a:p>
                      <a:pPr algn="l" fontAlgn="b"/>
                      <a:r>
                        <a:rPr lang="en-IN" sz="1100" u="none" strike="noStrike">
                          <a:effectLst/>
                        </a:rPr>
                        <a:t>Food</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Discretionary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Clothing</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Housing</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Energy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Health</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Education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General Index</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7866381"/>
                  </a:ext>
                </a:extLst>
              </a:tr>
              <a:tr h="190500">
                <a:tc>
                  <a:txBody>
                    <a:bodyPr/>
                    <a:lstStyle/>
                    <a:p>
                      <a:pPr algn="r" fontAlgn="b"/>
                      <a:r>
                        <a:rPr lang="en-IN" sz="1100" u="none" strike="noStrike">
                          <a:effectLst/>
                        </a:rPr>
                        <a:t>0.27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0.29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1945694"/>
                  </a:ext>
                </a:extLst>
              </a:tr>
            </a:tbl>
          </a:graphicData>
        </a:graphic>
      </p:graphicFrame>
      <p:graphicFrame>
        <p:nvGraphicFramePr>
          <p:cNvPr id="8" name="Chart 7">
            <a:extLst>
              <a:ext uri="{FF2B5EF4-FFF2-40B4-BE49-F238E27FC236}">
                <a16:creationId xmlns:a16="http://schemas.microsoft.com/office/drawing/2014/main" id="{7578E025-A5A6-4D87-BF13-1448F270B744}"/>
              </a:ext>
            </a:extLst>
          </p:cNvPr>
          <p:cNvGraphicFramePr>
            <a:graphicFrameLocks/>
          </p:cNvGraphicFramePr>
          <p:nvPr>
            <p:extLst>
              <p:ext uri="{D42A27DB-BD31-4B8C-83A1-F6EECF244321}">
                <p14:modId xmlns:p14="http://schemas.microsoft.com/office/powerpoint/2010/main" val="939665810"/>
              </p:ext>
            </p:extLst>
          </p:nvPr>
        </p:nvGraphicFramePr>
        <p:xfrm>
          <a:off x="2533649" y="3768387"/>
          <a:ext cx="6305550" cy="26593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569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06E95-0A0C-452B-88C5-7A6B230C82AB}"/>
              </a:ext>
            </a:extLst>
          </p:cNvPr>
          <p:cNvSpPr txBox="1"/>
          <p:nvPr/>
        </p:nvSpPr>
        <p:spPr>
          <a:xfrm>
            <a:off x="537883" y="330805"/>
            <a:ext cx="6096000" cy="369332"/>
          </a:xfrm>
          <a:prstGeom prst="rect">
            <a:avLst/>
          </a:prstGeom>
          <a:noFill/>
        </p:spPr>
        <p:txBody>
          <a:bodyPr wrap="square">
            <a:spAutoFit/>
          </a:bodyPr>
          <a:lstStyle/>
          <a:p>
            <a:r>
              <a:rPr lang="en-IN" b="1" dirty="0"/>
              <a:t>Key Insights and Findings</a:t>
            </a:r>
          </a:p>
        </p:txBody>
      </p:sp>
      <p:sp>
        <p:nvSpPr>
          <p:cNvPr id="5" name="TextBox 4">
            <a:extLst>
              <a:ext uri="{FF2B5EF4-FFF2-40B4-BE49-F238E27FC236}">
                <a16:creationId xmlns:a16="http://schemas.microsoft.com/office/drawing/2014/main" id="{D893C11F-0C52-487A-B876-A0D8D40B0C7B}"/>
              </a:ext>
            </a:extLst>
          </p:cNvPr>
          <p:cNvSpPr txBox="1"/>
          <p:nvPr/>
        </p:nvSpPr>
        <p:spPr>
          <a:xfrm>
            <a:off x="1165412" y="1039016"/>
            <a:ext cx="6096000" cy="369332"/>
          </a:xfrm>
          <a:prstGeom prst="rect">
            <a:avLst/>
          </a:prstGeom>
          <a:noFill/>
        </p:spPr>
        <p:txBody>
          <a:bodyPr wrap="square">
            <a:spAutoFit/>
          </a:bodyPr>
          <a:lstStyle/>
          <a:p>
            <a:r>
              <a:rPr lang="en-IN" dirty="0"/>
              <a:t>Top Contributor to CPI:</a:t>
            </a:r>
          </a:p>
        </p:txBody>
      </p:sp>
      <p:sp>
        <p:nvSpPr>
          <p:cNvPr id="7" name="TextBox 6">
            <a:extLst>
              <a:ext uri="{FF2B5EF4-FFF2-40B4-BE49-F238E27FC236}">
                <a16:creationId xmlns:a16="http://schemas.microsoft.com/office/drawing/2014/main" id="{34F501A4-1698-4103-AEF9-A3F71EE5EB8A}"/>
              </a:ext>
            </a:extLst>
          </p:cNvPr>
          <p:cNvSpPr txBox="1"/>
          <p:nvPr/>
        </p:nvSpPr>
        <p:spPr>
          <a:xfrm>
            <a:off x="1165412" y="1562561"/>
            <a:ext cx="6096000" cy="369332"/>
          </a:xfrm>
          <a:prstGeom prst="rect">
            <a:avLst/>
          </a:prstGeom>
          <a:noFill/>
        </p:spPr>
        <p:txBody>
          <a:bodyPr wrap="square">
            <a:spAutoFit/>
          </a:bodyPr>
          <a:lstStyle/>
          <a:p>
            <a:r>
              <a:rPr lang="en-IN" dirty="0"/>
              <a:t>Highest Year of Inflation:</a:t>
            </a:r>
          </a:p>
        </p:txBody>
      </p:sp>
      <p:sp>
        <p:nvSpPr>
          <p:cNvPr id="9" name="TextBox 8">
            <a:extLst>
              <a:ext uri="{FF2B5EF4-FFF2-40B4-BE49-F238E27FC236}">
                <a16:creationId xmlns:a16="http://schemas.microsoft.com/office/drawing/2014/main" id="{37287A68-3223-477D-B9DA-F42DABF15229}"/>
              </a:ext>
            </a:extLst>
          </p:cNvPr>
          <p:cNvSpPr txBox="1"/>
          <p:nvPr/>
        </p:nvSpPr>
        <p:spPr>
          <a:xfrm>
            <a:off x="1165412" y="2086106"/>
            <a:ext cx="6096000" cy="369332"/>
          </a:xfrm>
          <a:prstGeom prst="rect">
            <a:avLst/>
          </a:prstGeom>
          <a:noFill/>
        </p:spPr>
        <p:txBody>
          <a:bodyPr wrap="square">
            <a:spAutoFit/>
          </a:bodyPr>
          <a:lstStyle/>
          <a:p>
            <a:r>
              <a:rPr lang="en-IN" dirty="0"/>
              <a:t>COVID-19 Impact:</a:t>
            </a:r>
          </a:p>
        </p:txBody>
      </p:sp>
      <p:sp>
        <p:nvSpPr>
          <p:cNvPr id="11" name="TextBox 10">
            <a:extLst>
              <a:ext uri="{FF2B5EF4-FFF2-40B4-BE49-F238E27FC236}">
                <a16:creationId xmlns:a16="http://schemas.microsoft.com/office/drawing/2014/main" id="{8290BD96-27DF-462E-9347-CA9E45772766}"/>
              </a:ext>
            </a:extLst>
          </p:cNvPr>
          <p:cNvSpPr txBox="1"/>
          <p:nvPr/>
        </p:nvSpPr>
        <p:spPr>
          <a:xfrm>
            <a:off x="1165412" y="2609651"/>
            <a:ext cx="6096000" cy="369332"/>
          </a:xfrm>
          <a:prstGeom prst="rect">
            <a:avLst/>
          </a:prstGeom>
          <a:noFill/>
        </p:spPr>
        <p:txBody>
          <a:bodyPr wrap="square">
            <a:spAutoFit/>
          </a:bodyPr>
          <a:lstStyle/>
          <a:p>
            <a:r>
              <a:rPr lang="en-IN" b="1" dirty="0"/>
              <a:t>Oil Price Impact:</a:t>
            </a:r>
            <a:r>
              <a:rPr lang="en-IN" dirty="0"/>
              <a:t> </a:t>
            </a:r>
          </a:p>
        </p:txBody>
      </p:sp>
    </p:spTree>
    <p:extLst>
      <p:ext uri="{BB962C8B-B14F-4D97-AF65-F5344CB8AC3E}">
        <p14:creationId xmlns:p14="http://schemas.microsoft.com/office/powerpoint/2010/main" val="194017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8C36A3-663A-4AE1-BBCE-D34A3FCF2E79}"/>
              </a:ext>
            </a:extLst>
          </p:cNvPr>
          <p:cNvSpPr txBox="1"/>
          <p:nvPr/>
        </p:nvSpPr>
        <p:spPr>
          <a:xfrm>
            <a:off x="4867835" y="1021087"/>
            <a:ext cx="1972235" cy="784830"/>
          </a:xfrm>
          <a:prstGeom prst="rect">
            <a:avLst/>
          </a:prstGeom>
          <a:noFill/>
        </p:spPr>
        <p:txBody>
          <a:bodyPr wrap="square">
            <a:spAutoFit/>
          </a:bodyPr>
          <a:lstStyle/>
          <a:p>
            <a:r>
              <a:rPr lang="en-IN" sz="4500" b="1" dirty="0"/>
              <a:t>Q&amp;A</a:t>
            </a:r>
          </a:p>
        </p:txBody>
      </p:sp>
      <p:sp>
        <p:nvSpPr>
          <p:cNvPr id="5" name="TextBox 4">
            <a:extLst>
              <a:ext uri="{FF2B5EF4-FFF2-40B4-BE49-F238E27FC236}">
                <a16:creationId xmlns:a16="http://schemas.microsoft.com/office/drawing/2014/main" id="{AB6E323F-84E5-47E4-A9FB-D89C39C71E58}"/>
              </a:ext>
            </a:extLst>
          </p:cNvPr>
          <p:cNvSpPr txBox="1"/>
          <p:nvPr/>
        </p:nvSpPr>
        <p:spPr>
          <a:xfrm>
            <a:off x="3307976" y="2307977"/>
            <a:ext cx="6096000" cy="369332"/>
          </a:xfrm>
          <a:prstGeom prst="rect">
            <a:avLst/>
          </a:prstGeom>
          <a:noFill/>
        </p:spPr>
        <p:txBody>
          <a:bodyPr wrap="square">
            <a:spAutoFit/>
          </a:bodyPr>
          <a:lstStyle/>
          <a:p>
            <a:r>
              <a:rPr lang="en-US" dirty="0"/>
              <a:t>Feel free to ask questions or request further details!</a:t>
            </a:r>
          </a:p>
        </p:txBody>
      </p:sp>
      <p:sp>
        <p:nvSpPr>
          <p:cNvPr id="7" name="TextBox 6">
            <a:extLst>
              <a:ext uri="{FF2B5EF4-FFF2-40B4-BE49-F238E27FC236}">
                <a16:creationId xmlns:a16="http://schemas.microsoft.com/office/drawing/2014/main" id="{FEE27BE7-0E18-4F08-8A73-20FD5AF44C90}"/>
              </a:ext>
            </a:extLst>
          </p:cNvPr>
          <p:cNvSpPr txBox="1"/>
          <p:nvPr/>
        </p:nvSpPr>
        <p:spPr>
          <a:xfrm>
            <a:off x="4383741" y="2797971"/>
            <a:ext cx="6096000" cy="369332"/>
          </a:xfrm>
          <a:prstGeom prst="rect">
            <a:avLst/>
          </a:prstGeom>
          <a:noFill/>
        </p:spPr>
        <p:txBody>
          <a:bodyPr wrap="square">
            <a:spAutoFit/>
          </a:bodyPr>
          <a:lstStyle/>
          <a:p>
            <a:r>
              <a:rPr lang="en-IN" dirty="0"/>
              <a:t>shubham.sinha@ymail.com</a:t>
            </a:r>
          </a:p>
        </p:txBody>
      </p:sp>
    </p:spTree>
    <p:extLst>
      <p:ext uri="{BB962C8B-B14F-4D97-AF65-F5344CB8AC3E}">
        <p14:creationId xmlns:p14="http://schemas.microsoft.com/office/powerpoint/2010/main" val="287796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1E5196-07C2-4A07-855A-646B7B055B57}"/>
              </a:ext>
            </a:extLst>
          </p:cNvPr>
          <p:cNvSpPr txBox="1"/>
          <p:nvPr/>
        </p:nvSpPr>
        <p:spPr>
          <a:xfrm>
            <a:off x="448236" y="2088684"/>
            <a:ext cx="10856258" cy="1492716"/>
          </a:xfrm>
          <a:prstGeom prst="rect">
            <a:avLst/>
          </a:prstGeom>
          <a:noFill/>
        </p:spPr>
        <p:txBody>
          <a:bodyPr wrap="square">
            <a:spAutoFit/>
          </a:bodyPr>
          <a:lstStyle/>
          <a:p>
            <a:r>
              <a:rPr lang="en-IN" sz="1900" b="1" dirty="0"/>
              <a:t>Problem Statement and Objective:</a:t>
            </a:r>
            <a:br>
              <a:rPr lang="en-IN" dirty="0"/>
            </a:br>
            <a:r>
              <a:rPr lang="en-US" dirty="0"/>
              <a:t>As an analyst working with the National Statistical Office, I’m tasked with identifying trends and key drivers in CPI inflation. This includes analyzing historical data and understanding how different categories contribute to inflation changes.</a:t>
            </a:r>
            <a:endParaRPr lang="en-IN" dirty="0"/>
          </a:p>
          <a:p>
            <a:endParaRPr lang="en-IN" dirty="0"/>
          </a:p>
        </p:txBody>
      </p:sp>
      <p:sp>
        <p:nvSpPr>
          <p:cNvPr id="7" name="TextBox 6">
            <a:extLst>
              <a:ext uri="{FF2B5EF4-FFF2-40B4-BE49-F238E27FC236}">
                <a16:creationId xmlns:a16="http://schemas.microsoft.com/office/drawing/2014/main" id="{D37BEBD5-51FD-4855-B9F4-82F40B948B28}"/>
              </a:ext>
            </a:extLst>
          </p:cNvPr>
          <p:cNvSpPr txBox="1"/>
          <p:nvPr/>
        </p:nvSpPr>
        <p:spPr>
          <a:xfrm>
            <a:off x="448235" y="659376"/>
            <a:ext cx="10632141" cy="938719"/>
          </a:xfrm>
          <a:prstGeom prst="rect">
            <a:avLst/>
          </a:prstGeom>
          <a:noFill/>
        </p:spPr>
        <p:txBody>
          <a:bodyPr wrap="square">
            <a:spAutoFit/>
          </a:bodyPr>
          <a:lstStyle/>
          <a:p>
            <a:r>
              <a:rPr lang="en-US" sz="1900" b="1" dirty="0"/>
              <a:t>Purpose of the Analysis:</a:t>
            </a:r>
            <a:endParaRPr lang="en-US" sz="1900" dirty="0"/>
          </a:p>
          <a:p>
            <a:r>
              <a:rPr lang="en-US" dirty="0"/>
              <a:t>To conduct an in-depth examination of India's CPI inflation data, focusing on key trends, contributing categories, and the influence of major economic events.</a:t>
            </a:r>
          </a:p>
        </p:txBody>
      </p:sp>
      <p:sp>
        <p:nvSpPr>
          <p:cNvPr id="9" name="TextBox 8">
            <a:extLst>
              <a:ext uri="{FF2B5EF4-FFF2-40B4-BE49-F238E27FC236}">
                <a16:creationId xmlns:a16="http://schemas.microsoft.com/office/drawing/2014/main" id="{C0B5B94E-CCA3-4E2B-8D69-F4A18F89ED58}"/>
              </a:ext>
            </a:extLst>
          </p:cNvPr>
          <p:cNvSpPr txBox="1"/>
          <p:nvPr/>
        </p:nvSpPr>
        <p:spPr>
          <a:xfrm>
            <a:off x="448236" y="3581400"/>
            <a:ext cx="10632141" cy="2062103"/>
          </a:xfrm>
          <a:prstGeom prst="rect">
            <a:avLst/>
          </a:prstGeom>
          <a:noFill/>
        </p:spPr>
        <p:txBody>
          <a:bodyPr wrap="square">
            <a:spAutoFit/>
          </a:bodyPr>
          <a:lstStyle/>
          <a:p>
            <a:r>
              <a:rPr lang="en-US" sz="1900" b="1" dirty="0"/>
              <a:t>Objective:</a:t>
            </a:r>
          </a:p>
          <a:p>
            <a:endParaRPr lang="en-US" sz="1900" dirty="0"/>
          </a:p>
          <a:p>
            <a:pPr>
              <a:buFont typeface="Arial" panose="020B0604020202020204" pitchFamily="34" charset="0"/>
              <a:buChar char="•"/>
            </a:pPr>
            <a:r>
              <a:rPr lang="en-US" dirty="0"/>
              <a:t>Identify inflation drivers across broader categories.</a:t>
            </a:r>
          </a:p>
          <a:p>
            <a:endParaRPr lang="en-US" dirty="0"/>
          </a:p>
          <a:p>
            <a:pPr>
              <a:buFont typeface="Arial" panose="020B0604020202020204" pitchFamily="34" charset="0"/>
              <a:buChar char="•"/>
            </a:pPr>
            <a:r>
              <a:rPr lang="en-US" dirty="0"/>
              <a:t>Analyze historical inflation trends.</a:t>
            </a:r>
          </a:p>
          <a:p>
            <a:endParaRPr lang="en-US" dirty="0"/>
          </a:p>
          <a:p>
            <a:pPr>
              <a:buFont typeface="Arial" panose="020B0604020202020204" pitchFamily="34" charset="0"/>
              <a:buChar char="•"/>
            </a:pPr>
            <a:r>
              <a:rPr lang="en-US" dirty="0"/>
              <a:t>Evaluate the impact of significant events (e.g., COVID-19, oil price fluctuations).</a:t>
            </a:r>
          </a:p>
        </p:txBody>
      </p:sp>
    </p:spTree>
    <p:extLst>
      <p:ext uri="{BB962C8B-B14F-4D97-AF65-F5344CB8AC3E}">
        <p14:creationId xmlns:p14="http://schemas.microsoft.com/office/powerpoint/2010/main" val="79562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3D005-A15D-4250-B603-C5B6165FB53E}"/>
              </a:ext>
            </a:extLst>
          </p:cNvPr>
          <p:cNvSpPr txBox="1"/>
          <p:nvPr/>
        </p:nvSpPr>
        <p:spPr>
          <a:xfrm>
            <a:off x="708212" y="501134"/>
            <a:ext cx="6096000" cy="430887"/>
          </a:xfrm>
          <a:prstGeom prst="rect">
            <a:avLst/>
          </a:prstGeom>
          <a:noFill/>
        </p:spPr>
        <p:txBody>
          <a:bodyPr wrap="square">
            <a:spAutoFit/>
          </a:bodyPr>
          <a:lstStyle/>
          <a:p>
            <a:r>
              <a:rPr lang="en-IN" sz="2200" b="1" dirty="0"/>
              <a:t>Data Overview</a:t>
            </a:r>
          </a:p>
        </p:txBody>
      </p:sp>
      <p:sp>
        <p:nvSpPr>
          <p:cNvPr id="5" name="TextBox 4">
            <a:extLst>
              <a:ext uri="{FF2B5EF4-FFF2-40B4-BE49-F238E27FC236}">
                <a16:creationId xmlns:a16="http://schemas.microsoft.com/office/drawing/2014/main" id="{3853531C-E003-486E-A6D4-DCCC603EBB31}"/>
              </a:ext>
            </a:extLst>
          </p:cNvPr>
          <p:cNvSpPr txBox="1"/>
          <p:nvPr/>
        </p:nvSpPr>
        <p:spPr>
          <a:xfrm>
            <a:off x="1237130" y="1227275"/>
            <a:ext cx="6096000" cy="369332"/>
          </a:xfrm>
          <a:prstGeom prst="rect">
            <a:avLst/>
          </a:prstGeom>
          <a:noFill/>
        </p:spPr>
        <p:txBody>
          <a:bodyPr wrap="square">
            <a:spAutoFit/>
          </a:bodyPr>
          <a:lstStyle/>
          <a:p>
            <a:r>
              <a:rPr lang="en-US" b="1" dirty="0"/>
              <a:t>Source:</a:t>
            </a:r>
            <a:r>
              <a:rPr lang="en-US" dirty="0"/>
              <a:t> CPI data provided by the National Statistical Office.</a:t>
            </a:r>
            <a:endParaRPr lang="en-IN" dirty="0"/>
          </a:p>
        </p:txBody>
      </p:sp>
      <p:sp>
        <p:nvSpPr>
          <p:cNvPr id="7" name="TextBox 6">
            <a:extLst>
              <a:ext uri="{FF2B5EF4-FFF2-40B4-BE49-F238E27FC236}">
                <a16:creationId xmlns:a16="http://schemas.microsoft.com/office/drawing/2014/main" id="{BD3135D9-E23D-4015-8D5B-9DE673ACAA71}"/>
              </a:ext>
            </a:extLst>
          </p:cNvPr>
          <p:cNvSpPr txBox="1"/>
          <p:nvPr/>
        </p:nvSpPr>
        <p:spPr>
          <a:xfrm>
            <a:off x="1237130" y="1989730"/>
            <a:ext cx="9403976" cy="369332"/>
          </a:xfrm>
          <a:prstGeom prst="rect">
            <a:avLst/>
          </a:prstGeom>
          <a:noFill/>
        </p:spPr>
        <p:txBody>
          <a:bodyPr wrap="square">
            <a:spAutoFit/>
          </a:bodyPr>
          <a:lstStyle/>
          <a:p>
            <a:r>
              <a:rPr lang="en-US" b="1" dirty="0"/>
              <a:t>Timeframe:</a:t>
            </a:r>
            <a:r>
              <a:rPr lang="en-US" dirty="0"/>
              <a:t> 12 months ending May 2023, with a focus on historical trends from 2017 onward.</a:t>
            </a:r>
            <a:endParaRPr lang="en-IN" dirty="0"/>
          </a:p>
        </p:txBody>
      </p:sp>
      <p:sp>
        <p:nvSpPr>
          <p:cNvPr id="9" name="TextBox 8">
            <a:extLst>
              <a:ext uri="{FF2B5EF4-FFF2-40B4-BE49-F238E27FC236}">
                <a16:creationId xmlns:a16="http://schemas.microsoft.com/office/drawing/2014/main" id="{B6A4D4F9-2761-4FA0-8187-0F8BDF121383}"/>
              </a:ext>
            </a:extLst>
          </p:cNvPr>
          <p:cNvSpPr txBox="1"/>
          <p:nvPr/>
        </p:nvSpPr>
        <p:spPr>
          <a:xfrm>
            <a:off x="1237130" y="2752185"/>
            <a:ext cx="9484658" cy="2616101"/>
          </a:xfrm>
          <a:prstGeom prst="rect">
            <a:avLst/>
          </a:prstGeom>
          <a:noFill/>
        </p:spPr>
        <p:txBody>
          <a:bodyPr wrap="square">
            <a:spAutoFit/>
          </a:bodyPr>
          <a:lstStyle/>
          <a:p>
            <a:r>
              <a:rPr lang="en-US" b="1" dirty="0"/>
              <a:t>Categories Covered:</a:t>
            </a:r>
          </a:p>
          <a:p>
            <a:endParaRPr lang="en-US" dirty="0"/>
          </a:p>
          <a:p>
            <a:pPr lvl="1"/>
            <a:r>
              <a:rPr lang="en-IN" sz="1600" b="1" i="0" u="none" strike="noStrike" dirty="0">
                <a:solidFill>
                  <a:srgbClr val="000000"/>
                </a:solidFill>
                <a:effectLst/>
                <a:latin typeface="Calibri" panose="020F0502020204030204" pitchFamily="34" charset="0"/>
              </a:rPr>
              <a:t>Food</a:t>
            </a:r>
            <a:r>
              <a:rPr lang="en-IN" sz="1600" dirty="0"/>
              <a:t> </a:t>
            </a:r>
            <a:r>
              <a:rPr lang="en-US" sz="1600" b="1" dirty="0"/>
              <a:t>- </a:t>
            </a:r>
            <a:r>
              <a:rPr lang="en-IN" sz="1600" b="0" i="0" u="none" strike="noStrike" dirty="0">
                <a:solidFill>
                  <a:srgbClr val="000000"/>
                </a:solidFill>
                <a:effectLst/>
                <a:latin typeface="Calibri" panose="020F0502020204030204" pitchFamily="34" charset="0"/>
              </a:rPr>
              <a:t>Cereals and products</a:t>
            </a:r>
            <a:r>
              <a:rPr lang="en-US" sz="1600" b="1" dirty="0"/>
              <a:t>, </a:t>
            </a:r>
            <a:r>
              <a:rPr lang="en-IN" sz="1600" b="0" i="0" u="none" strike="noStrike" dirty="0">
                <a:solidFill>
                  <a:srgbClr val="000000"/>
                </a:solidFill>
                <a:effectLst/>
                <a:latin typeface="Calibri" panose="020F0502020204030204" pitchFamily="34" charset="0"/>
              </a:rPr>
              <a:t>Meat and fish</a:t>
            </a:r>
            <a:r>
              <a:rPr lang="en-US" sz="1600" b="1" dirty="0"/>
              <a:t>, </a:t>
            </a:r>
            <a:r>
              <a:rPr lang="en-IN" sz="1600" b="0" i="0" u="none" strike="noStrike" dirty="0">
                <a:solidFill>
                  <a:srgbClr val="000000"/>
                </a:solidFill>
                <a:effectLst/>
                <a:latin typeface="Calibri" panose="020F0502020204030204" pitchFamily="34" charset="0"/>
              </a:rPr>
              <a:t>Egg</a:t>
            </a:r>
            <a:r>
              <a:rPr lang="en-US" sz="1600" b="1" dirty="0"/>
              <a:t>, </a:t>
            </a:r>
            <a:r>
              <a:rPr lang="en-IN" sz="1600" b="0" i="0" u="none" strike="noStrike" dirty="0">
                <a:solidFill>
                  <a:srgbClr val="000000"/>
                </a:solidFill>
                <a:effectLst/>
                <a:latin typeface="Calibri" panose="020F0502020204030204" pitchFamily="34" charset="0"/>
              </a:rPr>
              <a:t>Milk and products</a:t>
            </a:r>
            <a:r>
              <a:rPr lang="en-US" sz="1600" b="1" dirty="0"/>
              <a:t>, </a:t>
            </a:r>
            <a:r>
              <a:rPr lang="en-IN" sz="1600" b="0" i="0" u="none" strike="noStrike" dirty="0">
                <a:solidFill>
                  <a:srgbClr val="000000"/>
                </a:solidFill>
                <a:effectLst/>
                <a:latin typeface="Calibri" panose="020F0502020204030204" pitchFamily="34" charset="0"/>
              </a:rPr>
              <a:t>Oils and fats</a:t>
            </a:r>
            <a:r>
              <a:rPr lang="en-US" sz="1600" b="1" dirty="0"/>
              <a:t>, </a:t>
            </a:r>
            <a:r>
              <a:rPr lang="en-IN" sz="1600" b="0" i="0" u="none" strike="noStrike" dirty="0">
                <a:solidFill>
                  <a:srgbClr val="000000"/>
                </a:solidFill>
                <a:effectLst/>
                <a:latin typeface="Calibri" panose="020F0502020204030204" pitchFamily="34" charset="0"/>
              </a:rPr>
              <a:t>Fruits</a:t>
            </a:r>
            <a:r>
              <a:rPr lang="en-US" sz="1600" b="1" dirty="0"/>
              <a:t>, </a:t>
            </a:r>
            <a:r>
              <a:rPr lang="en-IN" sz="1600" b="0" i="0" u="none" strike="noStrike" dirty="0">
                <a:solidFill>
                  <a:srgbClr val="000000"/>
                </a:solidFill>
                <a:effectLst/>
                <a:latin typeface="Calibri" panose="020F0502020204030204" pitchFamily="34" charset="0"/>
              </a:rPr>
              <a:t>Vegetables</a:t>
            </a:r>
            <a:r>
              <a:rPr lang="en-US" sz="1600" b="1" dirty="0"/>
              <a:t>, </a:t>
            </a:r>
            <a:r>
              <a:rPr lang="en-IN" sz="1600" b="0" i="0" u="none" strike="noStrike" dirty="0">
                <a:solidFill>
                  <a:srgbClr val="000000"/>
                </a:solidFill>
                <a:effectLst/>
                <a:latin typeface="Calibri" panose="020F0502020204030204" pitchFamily="34" charset="0"/>
              </a:rPr>
              <a:t>Pulses and products</a:t>
            </a:r>
            <a:r>
              <a:rPr lang="en-US" sz="1600" b="1" dirty="0"/>
              <a:t>, </a:t>
            </a:r>
            <a:r>
              <a:rPr lang="en-IN" sz="1600" b="0" i="0" u="none" strike="noStrike" dirty="0">
                <a:solidFill>
                  <a:srgbClr val="000000"/>
                </a:solidFill>
                <a:effectLst/>
                <a:latin typeface="Calibri" panose="020F0502020204030204" pitchFamily="34" charset="0"/>
              </a:rPr>
              <a:t>Sugar and Confectionery</a:t>
            </a:r>
            <a:r>
              <a:rPr lang="en-US" sz="1600" b="1" dirty="0"/>
              <a:t>, </a:t>
            </a:r>
            <a:r>
              <a:rPr lang="en-IN" sz="1600" b="0" i="0" u="none" strike="noStrike" dirty="0">
                <a:solidFill>
                  <a:srgbClr val="000000"/>
                </a:solidFill>
                <a:effectLst/>
                <a:latin typeface="Calibri" panose="020F0502020204030204" pitchFamily="34" charset="0"/>
              </a:rPr>
              <a:t>Spices</a:t>
            </a:r>
            <a:endParaRPr lang="en-US" sz="1600" b="1" dirty="0"/>
          </a:p>
          <a:p>
            <a:pPr lvl="1"/>
            <a:r>
              <a:rPr lang="en-IN" sz="1600" b="1" i="0" u="none" strike="noStrike" dirty="0">
                <a:solidFill>
                  <a:srgbClr val="000000"/>
                </a:solidFill>
                <a:effectLst/>
                <a:latin typeface="Calibri" panose="020F0502020204030204" pitchFamily="34" charset="0"/>
              </a:rPr>
              <a:t>Housing</a:t>
            </a:r>
            <a:r>
              <a:rPr lang="en-IN" sz="1600" dirty="0"/>
              <a:t> </a:t>
            </a:r>
            <a:r>
              <a:rPr lang="en-US" sz="1600" b="1" dirty="0"/>
              <a:t>- </a:t>
            </a:r>
            <a:r>
              <a:rPr lang="en-IN" sz="1600" b="0" i="0" u="none" strike="noStrike" dirty="0">
                <a:solidFill>
                  <a:srgbClr val="000000"/>
                </a:solidFill>
                <a:effectLst/>
                <a:latin typeface="Calibri" panose="020F0502020204030204" pitchFamily="34" charset="0"/>
              </a:rPr>
              <a:t>Housing</a:t>
            </a:r>
            <a:r>
              <a:rPr lang="en-US" sz="1600" b="1" dirty="0"/>
              <a:t>, </a:t>
            </a:r>
            <a:r>
              <a:rPr lang="en-IN" sz="1600" b="0" i="0" u="none" strike="noStrike" dirty="0">
                <a:solidFill>
                  <a:srgbClr val="000000"/>
                </a:solidFill>
                <a:effectLst/>
                <a:latin typeface="Calibri" panose="020F0502020204030204" pitchFamily="34" charset="0"/>
              </a:rPr>
              <a:t>Household goods and services</a:t>
            </a:r>
            <a:r>
              <a:rPr lang="en-IN" sz="1600" dirty="0"/>
              <a:t> </a:t>
            </a:r>
            <a:endParaRPr lang="en-US" sz="1600" b="1" dirty="0"/>
          </a:p>
          <a:p>
            <a:pPr lvl="1"/>
            <a:r>
              <a:rPr lang="en-IN" sz="1600" b="1" i="0" u="none" strike="noStrike" dirty="0">
                <a:solidFill>
                  <a:srgbClr val="000000"/>
                </a:solidFill>
                <a:effectLst/>
                <a:latin typeface="Calibri" panose="020F0502020204030204" pitchFamily="34" charset="0"/>
              </a:rPr>
              <a:t>Health</a:t>
            </a:r>
            <a:r>
              <a:rPr lang="en-IN" sz="1600" dirty="0"/>
              <a:t> </a:t>
            </a:r>
            <a:r>
              <a:rPr lang="en-US" sz="1600" b="1" dirty="0"/>
              <a:t> - </a:t>
            </a:r>
            <a:r>
              <a:rPr lang="en-IN" sz="1600" b="0" i="0" u="none" strike="noStrike" dirty="0">
                <a:solidFill>
                  <a:srgbClr val="000000"/>
                </a:solidFill>
                <a:effectLst/>
                <a:latin typeface="Calibri" panose="020F0502020204030204" pitchFamily="34" charset="0"/>
              </a:rPr>
              <a:t>Health</a:t>
            </a:r>
            <a:r>
              <a:rPr lang="en-IN" sz="1600" dirty="0"/>
              <a:t> </a:t>
            </a:r>
            <a:endParaRPr lang="en-US" sz="1600" b="1" dirty="0"/>
          </a:p>
          <a:p>
            <a:pPr lvl="1"/>
            <a:r>
              <a:rPr lang="en-IN" sz="1600" b="1" i="0" u="none" strike="noStrike" dirty="0">
                <a:solidFill>
                  <a:srgbClr val="000000"/>
                </a:solidFill>
                <a:effectLst/>
                <a:latin typeface="Calibri" panose="020F0502020204030204" pitchFamily="34" charset="0"/>
              </a:rPr>
              <a:t>Education</a:t>
            </a:r>
            <a:r>
              <a:rPr lang="en-IN" sz="1600" dirty="0"/>
              <a:t> </a:t>
            </a:r>
            <a:r>
              <a:rPr lang="en-US" sz="1600" b="1" dirty="0"/>
              <a:t> - </a:t>
            </a:r>
            <a:r>
              <a:rPr lang="en-IN" sz="1600" b="0" i="0" u="none" strike="noStrike" dirty="0">
                <a:solidFill>
                  <a:srgbClr val="000000"/>
                </a:solidFill>
                <a:effectLst/>
                <a:latin typeface="Calibri" panose="020F0502020204030204" pitchFamily="34" charset="0"/>
              </a:rPr>
              <a:t>Education</a:t>
            </a:r>
          </a:p>
          <a:p>
            <a:pPr lvl="1"/>
            <a:r>
              <a:rPr lang="en-IN" sz="1600" b="1" i="0" u="none" strike="noStrike" dirty="0">
                <a:solidFill>
                  <a:srgbClr val="000000"/>
                </a:solidFill>
                <a:effectLst/>
                <a:latin typeface="Calibri" panose="020F0502020204030204" pitchFamily="34" charset="0"/>
              </a:rPr>
              <a:t>Energy</a:t>
            </a:r>
            <a:r>
              <a:rPr lang="en-IN" sz="1600" dirty="0"/>
              <a:t> </a:t>
            </a:r>
            <a:r>
              <a:rPr lang="en-IN" sz="1600" dirty="0">
                <a:solidFill>
                  <a:srgbClr val="000000"/>
                </a:solidFill>
                <a:latin typeface="Calibri" panose="020F0502020204030204" pitchFamily="34" charset="0"/>
              </a:rPr>
              <a:t> - </a:t>
            </a:r>
            <a:r>
              <a:rPr lang="en-IN" sz="1600" b="0" i="0" u="none" strike="noStrike" dirty="0">
                <a:solidFill>
                  <a:srgbClr val="000000"/>
                </a:solidFill>
                <a:effectLst/>
                <a:latin typeface="Calibri" panose="020F0502020204030204" pitchFamily="34" charset="0"/>
              </a:rPr>
              <a:t>Fuel and light</a:t>
            </a:r>
            <a:r>
              <a:rPr lang="en-IN" sz="1600" dirty="0">
                <a:solidFill>
                  <a:srgbClr val="000000"/>
                </a:solidFill>
                <a:latin typeface="Calibri" panose="020F0502020204030204" pitchFamily="34" charset="0"/>
              </a:rPr>
              <a:t>, </a:t>
            </a:r>
            <a:r>
              <a:rPr lang="en-IN" sz="1600" b="0" i="0" u="none" strike="noStrike" dirty="0">
                <a:solidFill>
                  <a:srgbClr val="000000"/>
                </a:solidFill>
                <a:effectLst/>
                <a:latin typeface="Calibri" panose="020F0502020204030204" pitchFamily="34" charset="0"/>
              </a:rPr>
              <a:t>Transport and communication</a:t>
            </a:r>
            <a:r>
              <a:rPr lang="en-IN" sz="1600" dirty="0"/>
              <a:t> </a:t>
            </a:r>
            <a:endParaRPr lang="en-IN" sz="1600" dirty="0">
              <a:solidFill>
                <a:srgbClr val="000000"/>
              </a:solidFill>
              <a:latin typeface="Calibri" panose="020F0502020204030204" pitchFamily="34" charset="0"/>
            </a:endParaRPr>
          </a:p>
          <a:p>
            <a:pPr lvl="1"/>
            <a:r>
              <a:rPr lang="en-IN" sz="1600" b="1" i="0" u="none" strike="noStrike" dirty="0">
                <a:solidFill>
                  <a:srgbClr val="000000"/>
                </a:solidFill>
                <a:effectLst/>
                <a:latin typeface="Calibri" panose="020F0502020204030204" pitchFamily="34" charset="0"/>
              </a:rPr>
              <a:t>Discretionary</a:t>
            </a:r>
            <a:r>
              <a:rPr lang="en-IN" sz="1600" dirty="0"/>
              <a:t> </a:t>
            </a:r>
            <a:r>
              <a:rPr lang="en-IN" sz="1600" dirty="0">
                <a:solidFill>
                  <a:srgbClr val="000000"/>
                </a:solidFill>
                <a:latin typeface="Calibri" panose="020F0502020204030204" pitchFamily="34" charset="0"/>
              </a:rPr>
              <a:t>- </a:t>
            </a:r>
            <a:r>
              <a:rPr lang="en-IN" sz="1600" b="0" i="0" u="none" strike="noStrike" dirty="0">
                <a:solidFill>
                  <a:srgbClr val="000000"/>
                </a:solidFill>
                <a:effectLst/>
                <a:latin typeface="Calibri" panose="020F0502020204030204" pitchFamily="34" charset="0"/>
              </a:rPr>
              <a:t>Non-alcoholic beverages, </a:t>
            </a:r>
            <a:r>
              <a:rPr lang="en-US" sz="1600" b="0" i="0" u="none" strike="noStrike" dirty="0">
                <a:solidFill>
                  <a:srgbClr val="000000"/>
                </a:solidFill>
                <a:effectLst/>
                <a:latin typeface="Calibri" panose="020F0502020204030204" pitchFamily="34" charset="0"/>
              </a:rPr>
              <a:t>Prepared meals, snacks, sweets etc.</a:t>
            </a:r>
            <a:br>
              <a:rPr lang="en-US" sz="1600" b="0" i="0" u="none" strike="noStrike" dirty="0">
                <a:solidFill>
                  <a:srgbClr val="000000"/>
                </a:solidFill>
                <a:effectLst/>
                <a:latin typeface="Calibri" panose="020F0502020204030204" pitchFamily="34" charset="0"/>
              </a:rPr>
            </a:br>
            <a:r>
              <a:rPr lang="en-IN" sz="1600" b="1" i="0" u="none" strike="noStrike" dirty="0">
                <a:solidFill>
                  <a:srgbClr val="000000"/>
                </a:solidFill>
                <a:effectLst/>
                <a:latin typeface="Calibri" panose="020F0502020204030204" pitchFamily="34" charset="0"/>
              </a:rPr>
              <a:t>General Index.</a:t>
            </a:r>
            <a:endParaRPr lang="en-IN" sz="16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2258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A1B01D-493C-4792-A450-7054AC4E2943}"/>
              </a:ext>
            </a:extLst>
          </p:cNvPr>
          <p:cNvSpPr txBox="1"/>
          <p:nvPr/>
        </p:nvSpPr>
        <p:spPr>
          <a:xfrm>
            <a:off x="708212" y="501134"/>
            <a:ext cx="6096000" cy="461665"/>
          </a:xfrm>
          <a:prstGeom prst="rect">
            <a:avLst/>
          </a:prstGeom>
          <a:noFill/>
        </p:spPr>
        <p:txBody>
          <a:bodyPr wrap="square">
            <a:spAutoFit/>
          </a:bodyPr>
          <a:lstStyle/>
          <a:p>
            <a:r>
              <a:rPr lang="en-IN" sz="2400" b="1" dirty="0"/>
              <a:t>Methodology</a:t>
            </a:r>
            <a:endParaRPr lang="en-IN" sz="2200" b="1" dirty="0"/>
          </a:p>
        </p:txBody>
      </p:sp>
      <p:sp>
        <p:nvSpPr>
          <p:cNvPr id="4" name="TextBox 3">
            <a:extLst>
              <a:ext uri="{FF2B5EF4-FFF2-40B4-BE49-F238E27FC236}">
                <a16:creationId xmlns:a16="http://schemas.microsoft.com/office/drawing/2014/main" id="{F220635E-FC5C-45E2-9509-2338C8386296}"/>
              </a:ext>
            </a:extLst>
          </p:cNvPr>
          <p:cNvSpPr txBox="1"/>
          <p:nvPr/>
        </p:nvSpPr>
        <p:spPr>
          <a:xfrm>
            <a:off x="1524000" y="1339788"/>
            <a:ext cx="7933764" cy="923330"/>
          </a:xfrm>
          <a:prstGeom prst="rect">
            <a:avLst/>
          </a:prstGeom>
          <a:noFill/>
        </p:spPr>
        <p:txBody>
          <a:bodyPr wrap="square">
            <a:spAutoFit/>
          </a:bodyPr>
          <a:lstStyle/>
          <a:p>
            <a:r>
              <a:rPr lang="en-US" b="1" dirty="0"/>
              <a:t>Data Preparation: </a:t>
            </a:r>
          </a:p>
          <a:p>
            <a:r>
              <a:rPr lang="en-US" b="1" dirty="0"/>
              <a:t>		</a:t>
            </a:r>
            <a:r>
              <a:rPr lang="en-US" dirty="0"/>
              <a:t>Cleaned and validated data.</a:t>
            </a:r>
          </a:p>
          <a:p>
            <a:r>
              <a:rPr lang="en-US" dirty="0"/>
              <a:t> 		Used moving averages to address missing values.</a:t>
            </a:r>
          </a:p>
        </p:txBody>
      </p:sp>
      <p:sp>
        <p:nvSpPr>
          <p:cNvPr id="6" name="TextBox 5">
            <a:extLst>
              <a:ext uri="{FF2B5EF4-FFF2-40B4-BE49-F238E27FC236}">
                <a16:creationId xmlns:a16="http://schemas.microsoft.com/office/drawing/2014/main" id="{B9D4CC5D-796A-41FC-A6CF-F123C1933EDA}"/>
              </a:ext>
            </a:extLst>
          </p:cNvPr>
          <p:cNvSpPr txBox="1"/>
          <p:nvPr/>
        </p:nvSpPr>
        <p:spPr>
          <a:xfrm>
            <a:off x="1523999" y="2828835"/>
            <a:ext cx="7933765" cy="923330"/>
          </a:xfrm>
          <a:prstGeom prst="rect">
            <a:avLst/>
          </a:prstGeom>
          <a:noFill/>
        </p:spPr>
        <p:txBody>
          <a:bodyPr wrap="square">
            <a:spAutoFit/>
          </a:bodyPr>
          <a:lstStyle/>
          <a:p>
            <a:r>
              <a:rPr lang="en-US" b="1" dirty="0"/>
              <a:t>Formulas &amp; Functions Applied: </a:t>
            </a:r>
            <a:endParaRPr lang="en-US" dirty="0"/>
          </a:p>
          <a:p>
            <a:pPr lvl="1"/>
            <a:r>
              <a:rPr lang="en-US" dirty="0"/>
              <a:t>		Formulas: SUMPRODUCT, VLOOKUP, INDEX-MATCH.</a:t>
            </a:r>
          </a:p>
          <a:p>
            <a:r>
              <a:rPr lang="en-US" dirty="0"/>
              <a:t>		Charts Used: Line, Column, Pie charts for data visualization.</a:t>
            </a:r>
          </a:p>
        </p:txBody>
      </p:sp>
      <p:sp>
        <p:nvSpPr>
          <p:cNvPr id="8" name="TextBox 7">
            <a:extLst>
              <a:ext uri="{FF2B5EF4-FFF2-40B4-BE49-F238E27FC236}">
                <a16:creationId xmlns:a16="http://schemas.microsoft.com/office/drawing/2014/main" id="{A70EEA43-94BA-4559-854F-25648512A530}"/>
              </a:ext>
            </a:extLst>
          </p:cNvPr>
          <p:cNvSpPr txBox="1"/>
          <p:nvPr/>
        </p:nvSpPr>
        <p:spPr>
          <a:xfrm>
            <a:off x="1523999" y="4317883"/>
            <a:ext cx="8059271" cy="1200329"/>
          </a:xfrm>
          <a:prstGeom prst="rect">
            <a:avLst/>
          </a:prstGeom>
          <a:noFill/>
        </p:spPr>
        <p:txBody>
          <a:bodyPr wrap="square">
            <a:spAutoFit/>
          </a:bodyPr>
          <a:lstStyle/>
          <a:p>
            <a:r>
              <a:rPr lang="en-US" b="1" dirty="0"/>
              <a:t>Analysis Approach:</a:t>
            </a:r>
          </a:p>
          <a:p>
            <a:r>
              <a:rPr lang="en-US" b="1" dirty="0"/>
              <a:t>		</a:t>
            </a:r>
            <a:r>
              <a:rPr lang="en-US" dirty="0"/>
              <a:t>Contribution analysis for categories.</a:t>
            </a:r>
          </a:p>
          <a:p>
            <a:r>
              <a:rPr lang="en-US" dirty="0"/>
              <a:t>		Year-over-year (Y-O-Y) trend analysis.</a:t>
            </a:r>
          </a:p>
          <a:p>
            <a:r>
              <a:rPr lang="en-US" dirty="0"/>
              <a:t>		Event-based impact analysis (COVID-19, oil price fluctuations).</a:t>
            </a:r>
          </a:p>
        </p:txBody>
      </p:sp>
    </p:spTree>
    <p:extLst>
      <p:ext uri="{BB962C8B-B14F-4D97-AF65-F5344CB8AC3E}">
        <p14:creationId xmlns:p14="http://schemas.microsoft.com/office/powerpoint/2010/main" val="32454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FCB0E-AEEF-4AE3-8A4E-35DB310FC7D6}"/>
              </a:ext>
            </a:extLst>
          </p:cNvPr>
          <p:cNvSpPr txBox="1"/>
          <p:nvPr/>
        </p:nvSpPr>
        <p:spPr>
          <a:xfrm>
            <a:off x="322729" y="420451"/>
            <a:ext cx="6096000" cy="369332"/>
          </a:xfrm>
          <a:prstGeom prst="rect">
            <a:avLst/>
          </a:prstGeom>
          <a:noFill/>
        </p:spPr>
        <p:txBody>
          <a:bodyPr wrap="square">
            <a:spAutoFit/>
          </a:bodyPr>
          <a:lstStyle/>
          <a:p>
            <a:r>
              <a:rPr lang="en-US" b="1" dirty="0"/>
              <a:t>Contribution Analysis of CPI Categories</a:t>
            </a:r>
            <a:endParaRPr lang="en-IN" b="1" dirty="0"/>
          </a:p>
        </p:txBody>
      </p:sp>
      <p:sp>
        <p:nvSpPr>
          <p:cNvPr id="4" name="TextBox 3">
            <a:extLst>
              <a:ext uri="{FF2B5EF4-FFF2-40B4-BE49-F238E27FC236}">
                <a16:creationId xmlns:a16="http://schemas.microsoft.com/office/drawing/2014/main" id="{A7E1156E-7ACB-4E72-8DEB-62EBC2F23152}"/>
              </a:ext>
            </a:extLst>
          </p:cNvPr>
          <p:cNvSpPr txBox="1"/>
          <p:nvPr/>
        </p:nvSpPr>
        <p:spPr>
          <a:xfrm>
            <a:off x="322729" y="954305"/>
            <a:ext cx="6096000" cy="646331"/>
          </a:xfrm>
          <a:prstGeom prst="rect">
            <a:avLst/>
          </a:prstGeom>
          <a:noFill/>
        </p:spPr>
        <p:txBody>
          <a:bodyPr wrap="square">
            <a:spAutoFit/>
          </a:bodyPr>
          <a:lstStyle/>
          <a:p>
            <a:r>
              <a:rPr lang="en-US" b="1" dirty="0"/>
              <a:t>Objective:</a:t>
            </a:r>
            <a:r>
              <a:rPr lang="en-US" dirty="0"/>
              <a:t> Determine the contribution percentage of each category to the overall CPI.</a:t>
            </a:r>
            <a:endParaRPr lang="en-IN" dirty="0"/>
          </a:p>
        </p:txBody>
      </p:sp>
      <p:sp>
        <p:nvSpPr>
          <p:cNvPr id="6" name="TextBox 5">
            <a:extLst>
              <a:ext uri="{FF2B5EF4-FFF2-40B4-BE49-F238E27FC236}">
                <a16:creationId xmlns:a16="http://schemas.microsoft.com/office/drawing/2014/main" id="{72278220-81EB-40C5-814D-0C0A86FB2306}"/>
              </a:ext>
            </a:extLst>
          </p:cNvPr>
          <p:cNvSpPr txBox="1"/>
          <p:nvPr/>
        </p:nvSpPr>
        <p:spPr>
          <a:xfrm>
            <a:off x="322729" y="1863769"/>
            <a:ext cx="5504330" cy="923330"/>
          </a:xfrm>
          <a:prstGeom prst="rect">
            <a:avLst/>
          </a:prstGeom>
          <a:noFill/>
        </p:spPr>
        <p:txBody>
          <a:bodyPr wrap="square">
            <a:spAutoFit/>
          </a:bodyPr>
          <a:lstStyle/>
          <a:p>
            <a:r>
              <a:rPr lang="en-US" b="1" dirty="0"/>
              <a:t>Key Finding:</a:t>
            </a:r>
            <a:r>
              <a:rPr lang="en-US" dirty="0"/>
              <a:t> The Food category is the largest contributor, at approximately 38% across all sectors, driving significant CPI fluctuations.</a:t>
            </a:r>
            <a:endParaRPr lang="en-IN" dirty="0"/>
          </a:p>
        </p:txBody>
      </p:sp>
      <p:graphicFrame>
        <p:nvGraphicFramePr>
          <p:cNvPr id="8" name="Chart 7">
            <a:extLst>
              <a:ext uri="{FF2B5EF4-FFF2-40B4-BE49-F238E27FC236}">
                <a16:creationId xmlns:a16="http://schemas.microsoft.com/office/drawing/2014/main" id="{3DEED106-F127-4C8D-A153-16BA183E3F13}"/>
              </a:ext>
            </a:extLst>
          </p:cNvPr>
          <p:cNvGraphicFramePr>
            <a:graphicFrameLocks/>
          </p:cNvGraphicFramePr>
          <p:nvPr>
            <p:extLst>
              <p:ext uri="{D42A27DB-BD31-4B8C-83A1-F6EECF244321}">
                <p14:modId xmlns:p14="http://schemas.microsoft.com/office/powerpoint/2010/main" val="1379781448"/>
              </p:ext>
            </p:extLst>
          </p:nvPr>
        </p:nvGraphicFramePr>
        <p:xfrm>
          <a:off x="4516251" y="2673361"/>
          <a:ext cx="6619874" cy="32303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674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8CCC5-E39B-44F7-83FF-2D91B8860F95}"/>
              </a:ext>
            </a:extLst>
          </p:cNvPr>
          <p:cNvSpPr txBox="1"/>
          <p:nvPr/>
        </p:nvSpPr>
        <p:spPr>
          <a:xfrm>
            <a:off x="385482" y="366664"/>
            <a:ext cx="6096000" cy="369332"/>
          </a:xfrm>
          <a:prstGeom prst="rect">
            <a:avLst/>
          </a:prstGeom>
          <a:noFill/>
        </p:spPr>
        <p:txBody>
          <a:bodyPr wrap="square">
            <a:spAutoFit/>
          </a:bodyPr>
          <a:lstStyle/>
          <a:p>
            <a:r>
              <a:rPr lang="en-IN" b="1" dirty="0"/>
              <a:t>Y-O-Y CPI Inflation Trends (2017 - 2023)</a:t>
            </a:r>
          </a:p>
        </p:txBody>
      </p:sp>
      <p:sp>
        <p:nvSpPr>
          <p:cNvPr id="5" name="TextBox 4">
            <a:extLst>
              <a:ext uri="{FF2B5EF4-FFF2-40B4-BE49-F238E27FC236}">
                <a16:creationId xmlns:a16="http://schemas.microsoft.com/office/drawing/2014/main" id="{9F7C6F0D-023A-49FC-A6C7-3FE9D80D654A}"/>
              </a:ext>
            </a:extLst>
          </p:cNvPr>
          <p:cNvSpPr txBox="1"/>
          <p:nvPr/>
        </p:nvSpPr>
        <p:spPr>
          <a:xfrm>
            <a:off x="385481" y="1042609"/>
            <a:ext cx="9126071" cy="369332"/>
          </a:xfrm>
          <a:prstGeom prst="rect">
            <a:avLst/>
          </a:prstGeom>
          <a:noFill/>
        </p:spPr>
        <p:txBody>
          <a:bodyPr wrap="square">
            <a:spAutoFit/>
          </a:bodyPr>
          <a:lstStyle/>
          <a:p>
            <a:r>
              <a:rPr lang="en-US" b="1" dirty="0"/>
              <a:t>Objective:</a:t>
            </a:r>
            <a:r>
              <a:rPr lang="en-US" dirty="0"/>
              <a:t> Visualize CPI inflation trends and identify years with notable inflation increases.</a:t>
            </a:r>
            <a:endParaRPr lang="en-IN" dirty="0"/>
          </a:p>
        </p:txBody>
      </p:sp>
      <p:sp>
        <p:nvSpPr>
          <p:cNvPr id="7" name="TextBox 6">
            <a:extLst>
              <a:ext uri="{FF2B5EF4-FFF2-40B4-BE49-F238E27FC236}">
                <a16:creationId xmlns:a16="http://schemas.microsoft.com/office/drawing/2014/main" id="{7988E36F-641C-4BBC-B055-4FA604211CE7}"/>
              </a:ext>
            </a:extLst>
          </p:cNvPr>
          <p:cNvSpPr txBox="1"/>
          <p:nvPr/>
        </p:nvSpPr>
        <p:spPr>
          <a:xfrm>
            <a:off x="385481" y="1908593"/>
            <a:ext cx="9637059" cy="646331"/>
          </a:xfrm>
          <a:prstGeom prst="rect">
            <a:avLst/>
          </a:prstGeom>
          <a:noFill/>
        </p:spPr>
        <p:txBody>
          <a:bodyPr wrap="square">
            <a:spAutoFit/>
          </a:bodyPr>
          <a:lstStyle/>
          <a:p>
            <a:r>
              <a:rPr lang="en-US" b="1" dirty="0"/>
              <a:t>Key Finding:</a:t>
            </a:r>
            <a:r>
              <a:rPr lang="en-US" dirty="0"/>
              <a:t> High inflation in 2022 resulted from supply chain issues (Russia-Ukraine war) and 		     climate challenges that lowered crop yields.</a:t>
            </a:r>
            <a:endParaRPr lang="en-IN" dirty="0"/>
          </a:p>
        </p:txBody>
      </p:sp>
      <p:graphicFrame>
        <p:nvGraphicFramePr>
          <p:cNvPr id="6" name="Chart 5">
            <a:extLst>
              <a:ext uri="{FF2B5EF4-FFF2-40B4-BE49-F238E27FC236}">
                <a16:creationId xmlns:a16="http://schemas.microsoft.com/office/drawing/2014/main" id="{BFED972A-DDB2-4085-A898-33C9F917B63B}"/>
              </a:ext>
            </a:extLst>
          </p:cNvPr>
          <p:cNvGraphicFramePr>
            <a:graphicFrameLocks/>
          </p:cNvGraphicFramePr>
          <p:nvPr>
            <p:extLst>
              <p:ext uri="{D42A27DB-BD31-4B8C-83A1-F6EECF244321}">
                <p14:modId xmlns:p14="http://schemas.microsoft.com/office/powerpoint/2010/main" val="3847204011"/>
              </p:ext>
            </p:extLst>
          </p:nvPr>
        </p:nvGraphicFramePr>
        <p:xfrm>
          <a:off x="1894466" y="3051576"/>
          <a:ext cx="7703820" cy="2724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005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382055-5320-4CCF-9DFC-E7FC3DE1F874}"/>
              </a:ext>
            </a:extLst>
          </p:cNvPr>
          <p:cNvSpPr txBox="1"/>
          <p:nvPr/>
        </p:nvSpPr>
        <p:spPr>
          <a:xfrm>
            <a:off x="546847" y="429416"/>
            <a:ext cx="6096000" cy="369332"/>
          </a:xfrm>
          <a:prstGeom prst="rect">
            <a:avLst/>
          </a:prstGeom>
          <a:noFill/>
        </p:spPr>
        <p:txBody>
          <a:bodyPr wrap="square">
            <a:spAutoFit/>
          </a:bodyPr>
          <a:lstStyle/>
          <a:p>
            <a:r>
              <a:rPr lang="en-US" b="1" dirty="0"/>
              <a:t>Monthly Analysis of Food Inflation (May 2022 - May 2023)</a:t>
            </a:r>
            <a:endParaRPr lang="en-IN" b="1" dirty="0"/>
          </a:p>
        </p:txBody>
      </p:sp>
      <p:sp>
        <p:nvSpPr>
          <p:cNvPr id="5" name="TextBox 4">
            <a:extLst>
              <a:ext uri="{FF2B5EF4-FFF2-40B4-BE49-F238E27FC236}">
                <a16:creationId xmlns:a16="http://schemas.microsoft.com/office/drawing/2014/main" id="{0288CD9C-5484-4AA6-924D-03525255D12E}"/>
              </a:ext>
            </a:extLst>
          </p:cNvPr>
          <p:cNvSpPr txBox="1"/>
          <p:nvPr/>
        </p:nvSpPr>
        <p:spPr>
          <a:xfrm>
            <a:off x="546846" y="1070846"/>
            <a:ext cx="8471647" cy="369332"/>
          </a:xfrm>
          <a:prstGeom prst="rect">
            <a:avLst/>
          </a:prstGeom>
          <a:noFill/>
        </p:spPr>
        <p:txBody>
          <a:bodyPr wrap="square">
            <a:spAutoFit/>
          </a:bodyPr>
          <a:lstStyle/>
          <a:p>
            <a:r>
              <a:rPr lang="en-US" b="1" dirty="0"/>
              <a:t>Objective:</a:t>
            </a:r>
            <a:r>
              <a:rPr lang="en-US" dirty="0"/>
              <a:t> Track month-on-month changes in food prices over a 12-month period.</a:t>
            </a:r>
            <a:endParaRPr lang="en-IN" dirty="0"/>
          </a:p>
        </p:txBody>
      </p:sp>
      <p:sp>
        <p:nvSpPr>
          <p:cNvPr id="7" name="TextBox 6">
            <a:extLst>
              <a:ext uri="{FF2B5EF4-FFF2-40B4-BE49-F238E27FC236}">
                <a16:creationId xmlns:a16="http://schemas.microsoft.com/office/drawing/2014/main" id="{7071E2E2-2375-47F3-916E-ACFCC163B2BD}"/>
              </a:ext>
            </a:extLst>
          </p:cNvPr>
          <p:cNvSpPr txBox="1"/>
          <p:nvPr/>
        </p:nvSpPr>
        <p:spPr>
          <a:xfrm>
            <a:off x="546846" y="1712276"/>
            <a:ext cx="11107271" cy="369332"/>
          </a:xfrm>
          <a:prstGeom prst="rect">
            <a:avLst/>
          </a:prstGeom>
          <a:noFill/>
        </p:spPr>
        <p:txBody>
          <a:bodyPr wrap="square">
            <a:spAutoFit/>
          </a:bodyPr>
          <a:lstStyle/>
          <a:p>
            <a:r>
              <a:rPr lang="en-US" b="1" dirty="0"/>
              <a:t>Key Finding: </a:t>
            </a:r>
            <a:r>
              <a:rPr lang="en-US" dirty="0"/>
              <a:t>Lowest in Feb ’23 and highest in May ’23, with spices and cereals driving the rise in food inflation.</a:t>
            </a:r>
          </a:p>
        </p:txBody>
      </p:sp>
      <p:graphicFrame>
        <p:nvGraphicFramePr>
          <p:cNvPr id="6" name="Chart 5">
            <a:extLst>
              <a:ext uri="{FF2B5EF4-FFF2-40B4-BE49-F238E27FC236}">
                <a16:creationId xmlns:a16="http://schemas.microsoft.com/office/drawing/2014/main" id="{E01A1F54-516A-49F5-B49C-728A4FA0D07E}"/>
              </a:ext>
            </a:extLst>
          </p:cNvPr>
          <p:cNvGraphicFramePr>
            <a:graphicFrameLocks/>
          </p:cNvGraphicFramePr>
          <p:nvPr>
            <p:extLst>
              <p:ext uri="{D42A27DB-BD31-4B8C-83A1-F6EECF244321}">
                <p14:modId xmlns:p14="http://schemas.microsoft.com/office/powerpoint/2010/main" val="2200571879"/>
              </p:ext>
            </p:extLst>
          </p:nvPr>
        </p:nvGraphicFramePr>
        <p:xfrm>
          <a:off x="1927413" y="2353706"/>
          <a:ext cx="7936636" cy="35988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791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253A1D-F3A1-4601-895A-778401B94421}"/>
              </a:ext>
            </a:extLst>
          </p:cNvPr>
          <p:cNvSpPr txBox="1"/>
          <p:nvPr/>
        </p:nvSpPr>
        <p:spPr>
          <a:xfrm>
            <a:off x="385482" y="348734"/>
            <a:ext cx="6096000" cy="369332"/>
          </a:xfrm>
          <a:prstGeom prst="rect">
            <a:avLst/>
          </a:prstGeom>
          <a:noFill/>
        </p:spPr>
        <p:txBody>
          <a:bodyPr wrap="square">
            <a:spAutoFit/>
          </a:bodyPr>
          <a:lstStyle/>
          <a:p>
            <a:r>
              <a:rPr lang="en-US" b="1" dirty="0"/>
              <a:t>Impact of COVID-19 on Inflation Rates</a:t>
            </a:r>
            <a:endParaRPr lang="en-IN" b="1" dirty="0"/>
          </a:p>
        </p:txBody>
      </p:sp>
      <p:sp>
        <p:nvSpPr>
          <p:cNvPr id="5" name="TextBox 4">
            <a:extLst>
              <a:ext uri="{FF2B5EF4-FFF2-40B4-BE49-F238E27FC236}">
                <a16:creationId xmlns:a16="http://schemas.microsoft.com/office/drawing/2014/main" id="{F0C72F3E-4BB5-4984-9A19-B2505F0A2C98}"/>
              </a:ext>
            </a:extLst>
          </p:cNvPr>
          <p:cNvSpPr txBox="1"/>
          <p:nvPr/>
        </p:nvSpPr>
        <p:spPr>
          <a:xfrm>
            <a:off x="717176" y="819835"/>
            <a:ext cx="8166848" cy="369332"/>
          </a:xfrm>
          <a:prstGeom prst="rect">
            <a:avLst/>
          </a:prstGeom>
          <a:noFill/>
        </p:spPr>
        <p:txBody>
          <a:bodyPr wrap="square">
            <a:spAutoFit/>
          </a:bodyPr>
          <a:lstStyle/>
          <a:p>
            <a:r>
              <a:rPr lang="en-US" b="1" dirty="0"/>
              <a:t>Objective:</a:t>
            </a:r>
            <a:r>
              <a:rPr lang="en-US" dirty="0"/>
              <a:t> Analyze CPI trends before and after March 2020 (COVID-19 onset).</a:t>
            </a:r>
            <a:endParaRPr lang="en-IN" dirty="0"/>
          </a:p>
        </p:txBody>
      </p:sp>
      <p:sp>
        <p:nvSpPr>
          <p:cNvPr id="7" name="TextBox 6">
            <a:extLst>
              <a:ext uri="{FF2B5EF4-FFF2-40B4-BE49-F238E27FC236}">
                <a16:creationId xmlns:a16="http://schemas.microsoft.com/office/drawing/2014/main" id="{363E1653-C665-4671-9071-AD3C86675123}"/>
              </a:ext>
            </a:extLst>
          </p:cNvPr>
          <p:cNvSpPr txBox="1"/>
          <p:nvPr/>
        </p:nvSpPr>
        <p:spPr>
          <a:xfrm>
            <a:off x="717176" y="1424498"/>
            <a:ext cx="6096000" cy="369332"/>
          </a:xfrm>
          <a:prstGeom prst="rect">
            <a:avLst/>
          </a:prstGeom>
          <a:noFill/>
        </p:spPr>
        <p:txBody>
          <a:bodyPr wrap="square">
            <a:spAutoFit/>
          </a:bodyPr>
          <a:lstStyle/>
          <a:p>
            <a:r>
              <a:rPr lang="en-US" b="1" dirty="0"/>
              <a:t>Focus Categories:</a:t>
            </a:r>
            <a:r>
              <a:rPr lang="en-US" dirty="0"/>
              <a:t> Healthcare, Food, Essential Services.</a:t>
            </a:r>
            <a:endParaRPr lang="en-IN" dirty="0"/>
          </a:p>
        </p:txBody>
      </p:sp>
      <p:sp>
        <p:nvSpPr>
          <p:cNvPr id="9" name="TextBox 8">
            <a:extLst>
              <a:ext uri="{FF2B5EF4-FFF2-40B4-BE49-F238E27FC236}">
                <a16:creationId xmlns:a16="http://schemas.microsoft.com/office/drawing/2014/main" id="{1A66970B-B2E1-488F-9912-2A002D253C06}"/>
              </a:ext>
            </a:extLst>
          </p:cNvPr>
          <p:cNvSpPr txBox="1"/>
          <p:nvPr/>
        </p:nvSpPr>
        <p:spPr>
          <a:xfrm>
            <a:off x="726141" y="1962381"/>
            <a:ext cx="9843247"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Key Insight: </a:t>
            </a:r>
            <a:r>
              <a:rPr kumimoji="0" lang="en-US" altLang="en-US" b="0" i="0" u="none" strike="noStrike" cap="none" normalizeH="0" baseline="0" dirty="0">
                <a:ln>
                  <a:noFill/>
                </a:ln>
                <a:solidFill>
                  <a:schemeClr val="tx1"/>
                </a:solidFill>
                <a:effectLst/>
                <a:latin typeface="Arial" panose="020B0604020202020204" pitchFamily="34" charset="0"/>
              </a:rPr>
              <a:t>CPI dropped in 2020 due to containment measures.</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Food inflation fell post-COVID, especially in rural areas, but rose sharply in 2023.</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Health inflation increased, while essential services CPI remained stable. </a:t>
            </a:r>
          </a:p>
          <a:p>
            <a:r>
              <a:rPr lang="en-US" b="1" dirty="0"/>
              <a:t> </a:t>
            </a:r>
            <a:endParaRPr lang="en-IN" dirty="0"/>
          </a:p>
        </p:txBody>
      </p:sp>
      <p:graphicFrame>
        <p:nvGraphicFramePr>
          <p:cNvPr id="8" name="Chart 7">
            <a:extLst>
              <a:ext uri="{FF2B5EF4-FFF2-40B4-BE49-F238E27FC236}">
                <a16:creationId xmlns:a16="http://schemas.microsoft.com/office/drawing/2014/main" id="{C05CF5AA-7BC8-414C-9E72-A3D8FAD68423}"/>
              </a:ext>
            </a:extLst>
          </p:cNvPr>
          <p:cNvGraphicFramePr>
            <a:graphicFrameLocks/>
          </p:cNvGraphicFramePr>
          <p:nvPr>
            <p:extLst>
              <p:ext uri="{D42A27DB-BD31-4B8C-83A1-F6EECF244321}">
                <p14:modId xmlns:p14="http://schemas.microsoft.com/office/powerpoint/2010/main" val="2007819008"/>
              </p:ext>
            </p:extLst>
          </p:nvPr>
        </p:nvGraphicFramePr>
        <p:xfrm>
          <a:off x="1972138" y="2985923"/>
          <a:ext cx="7351251" cy="35233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834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CE80A25-DD10-4723-A31B-5A1489382323}"/>
              </a:ext>
            </a:extLst>
          </p:cNvPr>
          <p:cNvGraphicFramePr>
            <a:graphicFrameLocks/>
          </p:cNvGraphicFramePr>
          <p:nvPr>
            <p:extLst>
              <p:ext uri="{D42A27DB-BD31-4B8C-83A1-F6EECF244321}">
                <p14:modId xmlns:p14="http://schemas.microsoft.com/office/powerpoint/2010/main" val="1877919939"/>
              </p:ext>
            </p:extLst>
          </p:nvPr>
        </p:nvGraphicFramePr>
        <p:xfrm>
          <a:off x="464617" y="116528"/>
          <a:ext cx="5407265" cy="30706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353C6C3-C36A-4CE3-80DC-5857289CF231}"/>
              </a:ext>
            </a:extLst>
          </p:cNvPr>
          <p:cNvGraphicFramePr>
            <a:graphicFrameLocks/>
          </p:cNvGraphicFramePr>
          <p:nvPr>
            <p:extLst>
              <p:ext uri="{D42A27DB-BD31-4B8C-83A1-F6EECF244321}">
                <p14:modId xmlns:p14="http://schemas.microsoft.com/office/powerpoint/2010/main" val="521831569"/>
              </p:ext>
            </p:extLst>
          </p:nvPr>
        </p:nvGraphicFramePr>
        <p:xfrm>
          <a:off x="5952564" y="98586"/>
          <a:ext cx="5873857" cy="30885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38E1029-4E2C-40F5-A44F-9F5A1889E1FF}"/>
              </a:ext>
            </a:extLst>
          </p:cNvPr>
          <p:cNvGraphicFramePr>
            <a:graphicFrameLocks/>
          </p:cNvGraphicFramePr>
          <p:nvPr>
            <p:extLst>
              <p:ext uri="{D42A27DB-BD31-4B8C-83A1-F6EECF244321}">
                <p14:modId xmlns:p14="http://schemas.microsoft.com/office/powerpoint/2010/main" val="1703186038"/>
              </p:ext>
            </p:extLst>
          </p:nvPr>
        </p:nvGraphicFramePr>
        <p:xfrm>
          <a:off x="2553499" y="3066517"/>
          <a:ext cx="6798129" cy="3433083"/>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a:extLst>
              <a:ext uri="{FF2B5EF4-FFF2-40B4-BE49-F238E27FC236}">
                <a16:creationId xmlns:a16="http://schemas.microsoft.com/office/drawing/2014/main" id="{A0195F8B-EF3A-4E2E-96DA-A818AE6AD00E}"/>
              </a:ext>
            </a:extLst>
          </p:cNvPr>
          <p:cNvSpPr/>
          <p:nvPr/>
        </p:nvSpPr>
        <p:spPr>
          <a:xfrm>
            <a:off x="134471" y="188260"/>
            <a:ext cx="5737411" cy="299887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364D0EF-8949-4AF9-A841-25E689373D58}"/>
              </a:ext>
            </a:extLst>
          </p:cNvPr>
          <p:cNvSpPr/>
          <p:nvPr/>
        </p:nvSpPr>
        <p:spPr>
          <a:xfrm>
            <a:off x="5989972" y="188260"/>
            <a:ext cx="5737411" cy="299887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1FD113B-E8FA-48C2-85AA-05228A2FD087}"/>
              </a:ext>
            </a:extLst>
          </p:cNvPr>
          <p:cNvSpPr/>
          <p:nvPr/>
        </p:nvSpPr>
        <p:spPr>
          <a:xfrm>
            <a:off x="2268898" y="3187129"/>
            <a:ext cx="7324059" cy="326783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883909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{6954B421-AA35-4BBE-9E8B-D51E1A299B7D}tf33845126_win32</Template>
  <TotalTime>244</TotalTime>
  <Words>679</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CPI Analysis for National Statistical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CPI Analysis for National Statistical Office</dc:title>
  <dc:creator>Shubham Sinha</dc:creator>
  <cp:lastModifiedBy>Shubham Sinha</cp:lastModifiedBy>
  <cp:revision>5</cp:revision>
  <dcterms:created xsi:type="dcterms:W3CDTF">2024-11-04T17:50:49Z</dcterms:created>
  <dcterms:modified xsi:type="dcterms:W3CDTF">2024-11-05T19:53:01Z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