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9" r:id="rId18"/>
    <p:sldId id="278" r:id="rId19"/>
    <p:sldId id="276" r:id="rId20"/>
    <p:sldId id="277" r:id="rId21"/>
    <p:sldId id="280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016" y="2943606"/>
            <a:ext cx="9903967" cy="273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0.jpg"/><Relationship Id="rId5" Type="http://schemas.openxmlformats.org/officeDocument/2006/relationships/image" Target="../media/image6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11" Type="http://schemas.openxmlformats.org/officeDocument/2006/relationships/image" Target="../media/image5.png"/><Relationship Id="rId5" Type="http://schemas.openxmlformats.org/officeDocument/2006/relationships/image" Target="../media/image65.jpeg"/><Relationship Id="rId10" Type="http://schemas.openxmlformats.org/officeDocument/2006/relationships/image" Target="../media/image3.png"/><Relationship Id="rId4" Type="http://schemas.openxmlformats.org/officeDocument/2006/relationships/image" Target="../media/image64.jpe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5" Type="http://schemas.openxmlformats.org/officeDocument/2006/relationships/image" Target="../media/image40.jp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2504897"/>
            <a:ext cx="687641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8125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Emotion  </a:t>
            </a:r>
            <a:r>
              <a:rPr sz="7200" dirty="0"/>
              <a:t>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738377"/>
            <a:ext cx="3141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1.3.3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Mouth</a:t>
            </a:r>
            <a:r>
              <a:rPr sz="20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Identification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1182116" y="1622247"/>
            <a:ext cx="858329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lips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has more amount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other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part of skin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color</a:t>
            </a:r>
            <a:endParaRPr sz="2000">
              <a:latin typeface="Century Gothic"/>
              <a:cs typeface="Century Gothic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filter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enlarge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difference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lips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known,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region below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eyes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image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processed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satisfy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following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condition.</a:t>
            </a:r>
            <a:endParaRPr sz="2000">
              <a:latin typeface="Century Gothic"/>
              <a:cs typeface="Century Gothic"/>
            </a:endParaRPr>
          </a:p>
          <a:p>
            <a:pPr marL="3294379" algn="just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BCE0F8"/>
                </a:solidFill>
                <a:latin typeface="Century Gothic"/>
                <a:cs typeface="Century Gothic"/>
              </a:rPr>
              <a:t>1.2 </a:t>
            </a:r>
            <a:r>
              <a:rPr sz="2000" dirty="0">
                <a:solidFill>
                  <a:srgbClr val="BCE0F8"/>
                </a:solidFill>
                <a:latin typeface="Century Gothic"/>
                <a:cs typeface="Century Gothic"/>
              </a:rPr>
              <a:t>≤ R/G ≤</a:t>
            </a:r>
            <a:r>
              <a:rPr sz="2000" spc="-15" dirty="0">
                <a:solidFill>
                  <a:srgbClr val="BCE0F8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BCE0F8"/>
                </a:solidFill>
                <a:latin typeface="Century Gothic"/>
                <a:cs typeface="Century Gothic"/>
              </a:rPr>
              <a:t>1.5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9404" y="5966458"/>
            <a:ext cx="6565392" cy="891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5025" y="4005198"/>
            <a:ext cx="6534150" cy="1972310"/>
          </a:xfrm>
          <a:custGeom>
            <a:avLst/>
            <a:gdLst/>
            <a:ahLst/>
            <a:cxnLst/>
            <a:rect l="l" t="t" r="r" b="b"/>
            <a:pathLst>
              <a:path w="6534150" h="1972310">
                <a:moveTo>
                  <a:pt x="6364732" y="0"/>
                </a:moveTo>
                <a:lnTo>
                  <a:pt x="169418" y="0"/>
                </a:lnTo>
                <a:lnTo>
                  <a:pt x="124368" y="6058"/>
                </a:lnTo>
                <a:lnTo>
                  <a:pt x="83895" y="23156"/>
                </a:lnTo>
                <a:lnTo>
                  <a:pt x="49609" y="49672"/>
                </a:lnTo>
                <a:lnTo>
                  <a:pt x="23123" y="83989"/>
                </a:lnTo>
                <a:lnTo>
                  <a:pt x="6049" y="124486"/>
                </a:lnTo>
                <a:lnTo>
                  <a:pt x="0" y="169545"/>
                </a:lnTo>
                <a:lnTo>
                  <a:pt x="0" y="1802295"/>
                </a:lnTo>
                <a:lnTo>
                  <a:pt x="6049" y="1847337"/>
                </a:lnTo>
                <a:lnTo>
                  <a:pt x="23123" y="1887813"/>
                </a:lnTo>
                <a:lnTo>
                  <a:pt x="49609" y="1922106"/>
                </a:lnTo>
                <a:lnTo>
                  <a:pt x="83895" y="1948602"/>
                </a:lnTo>
                <a:lnTo>
                  <a:pt x="124368" y="1965685"/>
                </a:lnTo>
                <a:lnTo>
                  <a:pt x="169418" y="1971738"/>
                </a:lnTo>
                <a:lnTo>
                  <a:pt x="6364732" y="1971738"/>
                </a:lnTo>
                <a:lnTo>
                  <a:pt x="6409781" y="1965685"/>
                </a:lnTo>
                <a:lnTo>
                  <a:pt x="6450254" y="1948602"/>
                </a:lnTo>
                <a:lnTo>
                  <a:pt x="6484540" y="1922106"/>
                </a:lnTo>
                <a:lnTo>
                  <a:pt x="6511026" y="1887813"/>
                </a:lnTo>
                <a:lnTo>
                  <a:pt x="6528100" y="1847337"/>
                </a:lnTo>
                <a:lnTo>
                  <a:pt x="6534150" y="1802295"/>
                </a:lnTo>
                <a:lnTo>
                  <a:pt x="6534150" y="169544"/>
                </a:lnTo>
                <a:lnTo>
                  <a:pt x="6528100" y="124486"/>
                </a:lnTo>
                <a:lnTo>
                  <a:pt x="6511026" y="83989"/>
                </a:lnTo>
                <a:lnTo>
                  <a:pt x="6484540" y="49672"/>
                </a:lnTo>
                <a:lnTo>
                  <a:pt x="6450254" y="23156"/>
                </a:lnTo>
                <a:lnTo>
                  <a:pt x="6409781" y="6058"/>
                </a:lnTo>
                <a:lnTo>
                  <a:pt x="636473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5025" y="4005198"/>
            <a:ext cx="6534150" cy="19717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019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Action</a:t>
            </a:r>
            <a:r>
              <a:rPr spc="-75" dirty="0"/>
              <a:t> </a:t>
            </a:r>
            <a:r>
              <a:rPr spc="-10" dirty="0"/>
              <a:t>units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880438"/>
            <a:ext cx="6008370" cy="379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considered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smallest</a:t>
            </a:r>
            <a:r>
              <a:rPr sz="2000" spc="-1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visually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discernible facial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movements.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independent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interpretation,  they can be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basis 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recognition 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basic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emotions.</a:t>
            </a:r>
            <a:endParaRPr sz="2000">
              <a:latin typeface="Century Gothic"/>
              <a:cs typeface="Century Gothic"/>
            </a:endParaRPr>
          </a:p>
          <a:p>
            <a:pPr marL="355600" marR="53467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However, both timing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duration</a:t>
            </a:r>
            <a:r>
              <a:rPr sz="2000" spc="-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 various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important for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interpretation of human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behavior.</a:t>
            </a:r>
            <a:endParaRPr sz="2000">
              <a:latin typeface="Century Gothic"/>
              <a:cs typeface="Century Gothic"/>
            </a:endParaRPr>
          </a:p>
          <a:p>
            <a:pPr marL="355600" marR="216535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 unambiguous means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describing</a:t>
            </a:r>
            <a:r>
              <a:rPr sz="2000" spc="-1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  possible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movements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in 46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action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points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0795" y="1658111"/>
            <a:ext cx="4351020" cy="4398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075" y="1859026"/>
            <a:ext cx="3757549" cy="3805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5824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813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Localization of </a:t>
            </a:r>
            <a:r>
              <a:rPr spc="-5" dirty="0">
                <a:solidFill>
                  <a:srgbClr val="DEEDAC"/>
                </a:solidFill>
              </a:rPr>
              <a:t>Action</a:t>
            </a:r>
            <a:r>
              <a:rPr spc="-100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Units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347977"/>
            <a:ext cx="866711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feature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that varies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20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emotion.</a:t>
            </a:r>
            <a:endParaRPr sz="2000">
              <a:latin typeface="Century Gothic"/>
              <a:cs typeface="Century Gothic"/>
            </a:endParaRPr>
          </a:p>
          <a:p>
            <a:pPr marL="355600" marR="5080">
              <a:lnSpc>
                <a:spcPct val="100000"/>
              </a:lnSpc>
              <a:tabLst>
                <a:tab pos="92265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	major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less fixed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particular</a:t>
            </a:r>
            <a:r>
              <a:rPr sz="20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person  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varied emotions. The ellipse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parameterized by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its minor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(2b)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major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axes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(2a).</a:t>
            </a:r>
            <a:endParaRPr sz="2000">
              <a:latin typeface="Century Gothic"/>
              <a:cs typeface="Century Gothic"/>
            </a:endParaRPr>
          </a:p>
          <a:p>
            <a:pPr marL="355600" marR="5384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detected eye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 b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i.e.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20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computed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calculating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uppermost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lowermost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position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pixels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vertically.</a:t>
            </a:r>
            <a:endParaRPr sz="2000">
              <a:latin typeface="Century Gothic"/>
              <a:cs typeface="Century Gothic"/>
            </a:endParaRPr>
          </a:p>
          <a:p>
            <a:pPr marL="355600" marR="909319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optimization is performed 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 than 6 times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 emotion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reaching consistent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2747" y="4520184"/>
            <a:ext cx="3035807" cy="1749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8074" y="4714875"/>
            <a:ext cx="2447925" cy="1162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0228" y="4494058"/>
            <a:ext cx="3130296" cy="12633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5046" y="4714875"/>
            <a:ext cx="2543175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2195" y="4520184"/>
            <a:ext cx="2673096" cy="1664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7141" y="4714875"/>
            <a:ext cx="2085975" cy="1076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186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Facial Point</a:t>
            </a:r>
            <a:r>
              <a:rPr spc="-114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Tracking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589277"/>
            <a:ext cx="865441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motion seen on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skin surface 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muscle location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was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compared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predetermined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motion along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 muscle expands and contracts,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allowing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estimates as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activity</a:t>
            </a:r>
            <a:r>
              <a:rPr sz="2000" spc="-3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muscle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made.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Optical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flow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Based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(Active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Shape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models)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Facial action coding</a:t>
            </a:r>
            <a:r>
              <a:rPr sz="18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62150" y="4179570"/>
          <a:ext cx="4799964" cy="219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Action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Units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 –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Upper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18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Lower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5 -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Miscellaneous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 marR="1149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Action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Desc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ors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Head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Position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9- Eye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Position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-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Miscellaneous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110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45" dirty="0"/>
              <a:t>Emotion</a:t>
            </a:r>
            <a:r>
              <a:rPr spc="-135" dirty="0"/>
              <a:t> </a:t>
            </a:r>
            <a:r>
              <a:rPr spc="-5" dirty="0"/>
              <a:t>Quadrants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389354"/>
            <a:ext cx="8507095" cy="16567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 translate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muscle movements into</a:t>
            </a:r>
            <a:r>
              <a:rPr sz="20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FAPs.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selected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FPs can be automatically detected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real</a:t>
            </a:r>
            <a:r>
              <a:rPr sz="2000" spc="-2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video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sequences.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In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next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step,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range of variation 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FAP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estimated.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9444" y="3247644"/>
            <a:ext cx="6531864" cy="3329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4770" y="3442970"/>
            <a:ext cx="5943600" cy="2741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439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DE485"/>
                </a:solidFill>
              </a:rPr>
              <a:t>Classifiers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728927"/>
            <a:ext cx="8722995" cy="3652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classification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method used 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distinguish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emotions.</a:t>
            </a:r>
            <a:endParaRPr sz="2000">
              <a:latin typeface="Century Gothic"/>
              <a:cs typeface="Century Gothic"/>
            </a:endParaRPr>
          </a:p>
          <a:p>
            <a:pPr marL="355600" marR="3194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approaches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focused 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classifying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universal  emotions</a:t>
            </a:r>
            <a:endParaRPr sz="2000">
              <a:latin typeface="Century Gothic"/>
              <a:cs typeface="Century Gothic"/>
            </a:endParaRPr>
          </a:p>
          <a:p>
            <a:pPr marL="355600" marR="53975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Classifiers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concerned with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finding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optimal hyper-plane that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separates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feature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space.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optimal hyper</a:t>
            </a:r>
            <a:r>
              <a:rPr sz="2000" spc="-2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plane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finding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maximum margin between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classes.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commonly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classifiers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are:</a:t>
            </a:r>
            <a:endParaRPr sz="20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40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Adaboost</a:t>
            </a:r>
            <a:endParaRPr sz="18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35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Support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Vector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Machines</a:t>
            </a:r>
            <a:endParaRPr sz="18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35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Multilayer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Perceptron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5267" y="5894830"/>
            <a:ext cx="2802636" cy="963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0000" y="3848100"/>
            <a:ext cx="2773045" cy="2057400"/>
          </a:xfrm>
          <a:custGeom>
            <a:avLst/>
            <a:gdLst/>
            <a:ahLst/>
            <a:cxnLst/>
            <a:rect l="l" t="t" r="r" b="b"/>
            <a:pathLst>
              <a:path w="2773045" h="2057400">
                <a:moveTo>
                  <a:pt x="2595879" y="0"/>
                </a:moveTo>
                <a:lnTo>
                  <a:pt x="176783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29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1880590"/>
                </a:lnTo>
                <a:lnTo>
                  <a:pt x="6312" y="1927593"/>
                </a:lnTo>
                <a:lnTo>
                  <a:pt x="24130" y="1969830"/>
                </a:lnTo>
                <a:lnTo>
                  <a:pt x="51768" y="2005614"/>
                </a:lnTo>
                <a:lnTo>
                  <a:pt x="87545" y="2033260"/>
                </a:lnTo>
                <a:lnTo>
                  <a:pt x="129778" y="2051084"/>
                </a:lnTo>
                <a:lnTo>
                  <a:pt x="176783" y="2057400"/>
                </a:lnTo>
                <a:lnTo>
                  <a:pt x="2595879" y="2057400"/>
                </a:lnTo>
                <a:lnTo>
                  <a:pt x="2642895" y="2051084"/>
                </a:lnTo>
                <a:lnTo>
                  <a:pt x="2685151" y="2033260"/>
                </a:lnTo>
                <a:lnTo>
                  <a:pt x="2720959" y="2005614"/>
                </a:lnTo>
                <a:lnTo>
                  <a:pt x="2748628" y="1969830"/>
                </a:lnTo>
                <a:lnTo>
                  <a:pt x="2766468" y="1927593"/>
                </a:lnTo>
                <a:lnTo>
                  <a:pt x="2772791" y="1880590"/>
                </a:lnTo>
                <a:lnTo>
                  <a:pt x="2772791" y="176783"/>
                </a:lnTo>
                <a:lnTo>
                  <a:pt x="2766468" y="129778"/>
                </a:lnTo>
                <a:lnTo>
                  <a:pt x="2748628" y="87545"/>
                </a:lnTo>
                <a:lnTo>
                  <a:pt x="2720959" y="51768"/>
                </a:lnTo>
                <a:lnTo>
                  <a:pt x="2685151" y="24130"/>
                </a:lnTo>
                <a:lnTo>
                  <a:pt x="2642895" y="6312"/>
                </a:lnTo>
                <a:lnTo>
                  <a:pt x="25958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0000" y="3848100"/>
            <a:ext cx="2772791" cy="2057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49" y="1676400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-17417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2666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CDE485"/>
                </a:solidFill>
              </a:rPr>
              <a:t>Component of Neural Networks</a:t>
            </a:r>
            <a:endParaRPr spc="-5" dirty="0">
              <a:solidFill>
                <a:srgbClr val="CDE485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2411" y="1208532"/>
            <a:ext cx="5964936" cy="5433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6B58F5F-8225-4EFE-BFCB-A1F7A9D85967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C8845F4-4470-4692-887A-9DF47FA03841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253B1-5368-4AD0-91D8-32BB61CF61E3}"/>
              </a:ext>
            </a:extLst>
          </p:cNvPr>
          <p:cNvSpPr txBox="1"/>
          <p:nvPr/>
        </p:nvSpPr>
        <p:spPr>
          <a:xfrm>
            <a:off x="381000" y="1658983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Sequential Model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Convolutional Layer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Activation Function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Max-Pooling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Batch Normalization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Flatten Layer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SoftMax for Output</a:t>
            </a:r>
          </a:p>
        </p:txBody>
      </p:sp>
      <p:pic>
        <p:nvPicPr>
          <p:cNvPr id="1026" name="Picture 2" descr="Image result for neural networks">
            <a:extLst>
              <a:ext uri="{FF2B5EF4-FFF2-40B4-BE49-F238E27FC236}">
                <a16:creationId xmlns:a16="http://schemas.microsoft.com/office/drawing/2014/main" id="{965C1CA2-2D20-415C-A117-0587B034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172337"/>
            <a:ext cx="74295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C5D7-C11C-4F0E-99A2-ADA1DD92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BB79-9606-4D1E-90AF-2C9F3A0C4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result for many to one neural network">
            <a:extLst>
              <a:ext uri="{FF2B5EF4-FFF2-40B4-BE49-F238E27FC236}">
                <a16:creationId xmlns:a16="http://schemas.microsoft.com/office/drawing/2014/main" id="{C9163995-71D6-49C8-A771-518A1586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286000"/>
            <a:ext cx="115062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F15F473E-AFAC-4FC7-9C64-7E3F8B5D0A99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8236B7F-05BA-4753-9C8A-12E20BB649D8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2338928-0519-4EE7-A65D-FA8B321BD2CC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3BD6C-966B-45E4-A18C-3A62058940DE}"/>
              </a:ext>
            </a:extLst>
          </p:cNvPr>
          <p:cNvSpPr txBox="1"/>
          <p:nvPr/>
        </p:nvSpPr>
        <p:spPr>
          <a:xfrm>
            <a:off x="990600" y="762000"/>
            <a:ext cx="922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bg1"/>
                </a:solidFill>
              </a:rPr>
              <a:t> API allows you to create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 layer-by-layer for most problems.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This </a:t>
            </a:r>
            <a:r>
              <a:rPr lang="en-US" b="1" dirty="0">
                <a:solidFill>
                  <a:schemeClr val="bg1"/>
                </a:solidFill>
              </a:rPr>
              <a:t>layer</a:t>
            </a:r>
            <a:r>
              <a:rPr lang="en-US" dirty="0">
                <a:solidFill>
                  <a:schemeClr val="bg1"/>
                </a:solidFill>
              </a:rPr>
              <a:t> creates a </a:t>
            </a:r>
            <a:r>
              <a:rPr lang="en-US" b="1" dirty="0">
                <a:solidFill>
                  <a:schemeClr val="bg1"/>
                </a:solidFill>
              </a:rPr>
              <a:t>convolution</a:t>
            </a:r>
            <a:r>
              <a:rPr lang="en-US" dirty="0">
                <a:solidFill>
                  <a:schemeClr val="bg1"/>
                </a:solidFill>
              </a:rPr>
              <a:t> kernel that is convolved with the </a:t>
            </a:r>
            <a:r>
              <a:rPr lang="en-US" b="1" dirty="0">
                <a:solidFill>
                  <a:schemeClr val="bg1"/>
                </a:solidFill>
              </a:rPr>
              <a:t>layer</a:t>
            </a:r>
            <a:r>
              <a:rPr lang="en-US" dirty="0">
                <a:solidFill>
                  <a:schemeClr val="bg1"/>
                </a:solidFill>
              </a:rPr>
              <a:t> input over a single spatial (or temporal) dimension to produce a tensor of outputs.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activation function</a:t>
            </a:r>
            <a:r>
              <a:rPr lang="en-US" dirty="0">
                <a:solidFill>
                  <a:schemeClr val="bg1"/>
                </a:solidFill>
              </a:rPr>
              <a:t> is responsible for transforming the summed weighted input from the node into the </a:t>
            </a:r>
            <a:r>
              <a:rPr lang="en-US" b="1" dirty="0">
                <a:solidFill>
                  <a:schemeClr val="bg1"/>
                </a:solidFill>
              </a:rPr>
              <a:t>activation</a:t>
            </a:r>
            <a:r>
              <a:rPr lang="en-US" dirty="0">
                <a:solidFill>
                  <a:schemeClr val="bg1"/>
                </a:solidFill>
              </a:rPr>
              <a:t> of the node or output for that input.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Max pooling</a:t>
            </a:r>
            <a:r>
              <a:rPr lang="en-US" dirty="0">
                <a:solidFill>
                  <a:schemeClr val="bg1"/>
                </a:solidFill>
              </a:rPr>
              <a:t> is a sample-based discretization process. The objective is to down-sample an input representation (image, hidden-layer output matrix, etc.), reducing its dimensionality and allowing for assumptions to be made about features contained in the sub-regions binned.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Batch Normalization</a:t>
            </a:r>
            <a:r>
              <a:rPr lang="en-US" dirty="0">
                <a:solidFill>
                  <a:schemeClr val="bg1"/>
                </a:solidFill>
              </a:rPr>
              <a:t>: To increase the stability of a neural network, batch normalization normalizes the output of a previous activation layer by subtracting the batch mean and dividing by the batch standard deviation.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>
                <a:solidFill>
                  <a:schemeClr val="bg1"/>
                </a:solidFill>
              </a:rPr>
              <a:t> is the process of converting all the resultant 2 dimensional arrays into a single long continuous linear vector. The process of building a Convolutional </a:t>
            </a:r>
            <a:r>
              <a:rPr lang="en-US" b="1" dirty="0">
                <a:solidFill>
                  <a:schemeClr val="bg1"/>
                </a:solidFill>
              </a:rPr>
              <a:t>Neural Network</a:t>
            </a:r>
            <a:r>
              <a:rPr lang="en-US" dirty="0">
                <a:solidFill>
                  <a:schemeClr val="bg1"/>
                </a:solidFill>
              </a:rPr>
              <a:t> always involves four major steps.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 function is often used in the final layer of a </a:t>
            </a:r>
            <a:r>
              <a:rPr lang="en-US" b="1" dirty="0">
                <a:solidFill>
                  <a:schemeClr val="bg1"/>
                </a:solidFill>
              </a:rPr>
              <a:t>neural network</a:t>
            </a:r>
            <a:r>
              <a:rPr lang="en-US" dirty="0">
                <a:solidFill>
                  <a:schemeClr val="bg1"/>
                </a:solidFill>
              </a:rPr>
              <a:t>-based classifier.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1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F54AE8-B44B-4A88-869A-D54C8319C400}"/>
              </a:ext>
            </a:extLst>
          </p:cNvPr>
          <p:cNvSpPr txBox="1"/>
          <p:nvPr/>
        </p:nvSpPr>
        <p:spPr>
          <a:xfrm>
            <a:off x="609600" y="60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 Summary 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DC90203-BA09-4FF3-AE4C-A2D87AB429D9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4E8871A-C2C5-4F65-92A5-C95C9BC4AFE9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254708B-A81E-4B31-B032-3FC8D0FC09F0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E37F5-917C-4EDF-8007-F8C2430DB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51054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4C7E-E7BB-4CDA-B979-62263E232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632460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158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2080387"/>
            <a:ext cx="8616950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Human-Robot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Interaction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increasing its attention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nowadays.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In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order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put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some limelight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socializing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robots with human,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Understanding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gestures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visual cues of an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individual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 need.</a:t>
            </a:r>
            <a:endParaRPr sz="2000">
              <a:latin typeface="Century Gothic"/>
              <a:cs typeface="Century Gothic"/>
            </a:endParaRPr>
          </a:p>
          <a:p>
            <a:pPr marL="756285" marR="5080" indent="-28702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allows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robot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understand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humans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turn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enhancing its effectiveness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performing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various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tasks.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serves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Measurement systems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behavioural</a:t>
            </a:r>
            <a:r>
              <a:rPr sz="2000" spc="-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science.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Socially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intelligent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software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tools can be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accomplished.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9BA55-09BE-4E8C-BCBA-B3815227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1000"/>
            <a:ext cx="177165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845E7-EC24-429B-8AAB-B3945DF38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29000"/>
            <a:ext cx="3157422" cy="2674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DEF0D-D10B-4E46-B2D9-D6E835FB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2" y="381000"/>
            <a:ext cx="2654300" cy="199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9B4C08-D6AF-4B56-8FE2-DDA9A179A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2138362"/>
            <a:ext cx="2766423" cy="2074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DD6B2-8221-4F58-95B6-B70012C0A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111244" cy="1404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CDEF0-4AAC-4586-A489-4B90435B9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43200"/>
            <a:ext cx="4267200" cy="2833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ABD23B-AE05-423F-ABC4-FEE5FF5D7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" y="4648200"/>
            <a:ext cx="2619375" cy="1743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90121-1D47-432E-9C79-9C9FDD1698F1}"/>
              </a:ext>
            </a:extLst>
          </p:cNvPr>
          <p:cNvSpPr txBox="1"/>
          <p:nvPr/>
        </p:nvSpPr>
        <p:spPr>
          <a:xfrm>
            <a:off x="8915400" y="4572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Output: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FF61ED7F-C40B-432E-9E95-802255318F6C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B67AEF9-0414-4884-9F94-CF56B7BAA14C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26E54E4-11B7-4BEA-AC68-D0AD25EF11FC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363100E-3DE2-41EA-BC4B-E415635D9C5E}"/>
              </a:ext>
            </a:extLst>
          </p:cNvPr>
          <p:cNvSpPr/>
          <p:nvPr/>
        </p:nvSpPr>
        <p:spPr>
          <a:xfrm>
            <a:off x="10744200" y="2962275"/>
            <a:ext cx="762000" cy="8477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78" y="1785926"/>
            <a:ext cx="10742167" cy="1477328"/>
          </a:xfrm>
        </p:spPr>
        <p:txBody>
          <a:bodyPr/>
          <a:lstStyle/>
          <a:p>
            <a:r>
              <a:rPr lang="en-IN" sz="9600" dirty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6" y="3643314"/>
            <a:ext cx="5000660" cy="2954655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1.Kuldeep Singh (Group Co-ordinator)</a:t>
            </a:r>
          </a:p>
          <a:p>
            <a:r>
              <a:rPr lang="en-IN" sz="2400" dirty="0">
                <a:solidFill>
                  <a:schemeClr val="bg1"/>
                </a:solidFill>
              </a:rPr>
              <a:t>2.Priyansu </a:t>
            </a:r>
            <a:r>
              <a:rPr lang="en-IN" sz="2400" dirty="0" err="1">
                <a:solidFill>
                  <a:schemeClr val="bg1"/>
                </a:solidFill>
              </a:rPr>
              <a:t>Sinha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3.Naman Gupta</a:t>
            </a:r>
          </a:p>
          <a:p>
            <a:r>
              <a:rPr lang="en-IN" sz="2400" dirty="0">
                <a:solidFill>
                  <a:schemeClr val="bg1"/>
                </a:solidFill>
              </a:rPr>
              <a:t>4.Ajay </a:t>
            </a:r>
            <a:r>
              <a:rPr lang="en-IN" sz="2400" dirty="0" err="1">
                <a:solidFill>
                  <a:schemeClr val="bg1"/>
                </a:solidFill>
              </a:rPr>
              <a:t>Rawat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5.Moras </a:t>
            </a:r>
            <a:r>
              <a:rPr lang="en-IN" sz="2400" dirty="0" err="1">
                <a:solidFill>
                  <a:schemeClr val="bg1"/>
                </a:solidFill>
              </a:rPr>
              <a:t>Kashyap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6.Avinash </a:t>
            </a:r>
            <a:r>
              <a:rPr lang="en-IN" sz="2400" dirty="0" err="1">
                <a:solidFill>
                  <a:schemeClr val="bg1"/>
                </a:solidFill>
              </a:rPr>
              <a:t>Bharambhe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7.Shahbaz </a:t>
            </a:r>
            <a:r>
              <a:rPr lang="en-IN" sz="2400" dirty="0" err="1">
                <a:solidFill>
                  <a:schemeClr val="bg1"/>
                </a:solidFill>
              </a:rPr>
              <a:t>Beig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841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Challenges in</a:t>
            </a:r>
            <a:r>
              <a:rPr spc="-60" dirty="0">
                <a:solidFill>
                  <a:srgbClr val="ACD333"/>
                </a:solidFill>
              </a:rPr>
              <a:t> </a:t>
            </a:r>
            <a:r>
              <a:rPr spc="-5" dirty="0">
                <a:solidFill>
                  <a:srgbClr val="ACD333"/>
                </a:solidFill>
              </a:rPr>
              <a:t>Recognizing  Emotions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2385796"/>
            <a:ext cx="7310755" cy="31197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Frequent head</a:t>
            </a:r>
            <a:r>
              <a:rPr sz="20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movements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Presence of structural</a:t>
            </a:r>
            <a:r>
              <a:rPr sz="20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components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Occlusion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Image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orientation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Imaging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conditions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Subtle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deformation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Ambiguity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uncertainty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motion</a:t>
            </a:r>
            <a:r>
              <a:rPr sz="20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measurement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5824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97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Describing Facial</a:t>
            </a:r>
            <a:r>
              <a:rPr spc="-80" dirty="0"/>
              <a:t> </a:t>
            </a:r>
            <a:r>
              <a:rPr dirty="0"/>
              <a:t>Expressions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3335" y="1724660"/>
            <a:ext cx="8525510" cy="205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CD333"/>
                </a:solidFill>
                <a:latin typeface="Century Gothic"/>
                <a:cs typeface="Century Gothic"/>
              </a:rPr>
              <a:t>Quantitative</a:t>
            </a:r>
            <a:r>
              <a:rPr sz="2000" spc="-60" dirty="0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ACD333"/>
                </a:solidFill>
                <a:latin typeface="Century Gothic"/>
                <a:cs typeface="Century Gothic"/>
              </a:rPr>
              <a:t>Dynamics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Determine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amplitude of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terms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intensity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levels, 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where 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levels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correspond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some measure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extent to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present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face.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531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019175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6261" y="2093214"/>
            <a:ext cx="120904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Stage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2413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5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1411" y="2979420"/>
            <a:ext cx="1406652" cy="91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983" y="3220211"/>
            <a:ext cx="1395984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750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535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535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4" y="739393"/>
                </a:lnTo>
                <a:lnTo>
                  <a:pt x="1314704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6750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535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4" y="82168"/>
                </a:lnTo>
                <a:lnTo>
                  <a:pt x="1314704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5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2636" y="3279089"/>
            <a:ext cx="1122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Static</a:t>
            </a:r>
            <a:r>
              <a:rPr sz="1400" spc="-100" dirty="0">
                <a:latin typeface="Century Gothic"/>
                <a:cs typeface="Century Gothic"/>
              </a:rPr>
              <a:t> </a:t>
            </a:r>
            <a:r>
              <a:rPr sz="1400" spc="5" dirty="0">
                <a:latin typeface="Century Gothic"/>
                <a:cs typeface="Century Gothic"/>
              </a:rPr>
              <a:t>Image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2413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5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1411" y="4006596"/>
            <a:ext cx="1406652" cy="912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616" y="4149852"/>
            <a:ext cx="1234440" cy="550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6750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535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535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4" y="739393"/>
                </a:lnTo>
                <a:lnTo>
                  <a:pt x="1314704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6750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535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4" y="82168"/>
                </a:lnTo>
                <a:lnTo>
                  <a:pt x="1314704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5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6522" y="4208526"/>
            <a:ext cx="91503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8120" marR="5080" indent="-186055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Century Gothic"/>
                <a:cs typeface="Century Gothic"/>
              </a:rPr>
              <a:t>Seque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ce  </a:t>
            </a:r>
            <a:r>
              <a:rPr sz="1400" spc="-5" dirty="0">
                <a:latin typeface="Century Gothic"/>
                <a:cs typeface="Century Gothic"/>
              </a:rPr>
              <a:t>Video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7050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8233" y="2093214"/>
            <a:ext cx="119316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Pre-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6638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4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4240" y="2979420"/>
            <a:ext cx="1406652" cy="91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0523" y="3122676"/>
            <a:ext cx="1434084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0976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45"/>
                </a:lnTo>
                <a:lnTo>
                  <a:pt x="24034" y="24034"/>
                </a:lnTo>
                <a:lnTo>
                  <a:pt x="6445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45" y="771413"/>
                </a:lnTo>
                <a:lnTo>
                  <a:pt x="24034" y="797528"/>
                </a:lnTo>
                <a:lnTo>
                  <a:pt x="50149" y="815117"/>
                </a:lnTo>
                <a:lnTo>
                  <a:pt x="82169" y="821562"/>
                </a:lnTo>
                <a:lnTo>
                  <a:pt x="1232408" y="821562"/>
                </a:lnTo>
                <a:lnTo>
                  <a:pt x="1264374" y="815117"/>
                </a:lnTo>
                <a:lnTo>
                  <a:pt x="1290494" y="797528"/>
                </a:lnTo>
                <a:lnTo>
                  <a:pt x="1308113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13" y="50149"/>
                </a:lnTo>
                <a:lnTo>
                  <a:pt x="1290494" y="24034"/>
                </a:lnTo>
                <a:lnTo>
                  <a:pt x="1264374" y="6445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0976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149"/>
                </a:lnTo>
                <a:lnTo>
                  <a:pt x="24034" y="24034"/>
                </a:lnTo>
                <a:lnTo>
                  <a:pt x="50149" y="6445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45"/>
                </a:lnTo>
                <a:lnTo>
                  <a:pt x="1290494" y="24034"/>
                </a:lnTo>
                <a:lnTo>
                  <a:pt x="1308113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13" y="771413"/>
                </a:lnTo>
                <a:lnTo>
                  <a:pt x="1290494" y="797528"/>
                </a:lnTo>
                <a:lnTo>
                  <a:pt x="1264374" y="815117"/>
                </a:lnTo>
                <a:lnTo>
                  <a:pt x="1232408" y="821562"/>
                </a:lnTo>
                <a:lnTo>
                  <a:pt x="82169" y="821562"/>
                </a:lnTo>
                <a:lnTo>
                  <a:pt x="50149" y="815117"/>
                </a:lnTo>
                <a:lnTo>
                  <a:pt x="24034" y="797528"/>
                </a:lnTo>
                <a:lnTo>
                  <a:pt x="6445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67429" y="3181350"/>
            <a:ext cx="1160780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0033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Century Gothic"/>
                <a:cs typeface="Century Gothic"/>
              </a:rPr>
              <a:t>Head </a:t>
            </a:r>
            <a:r>
              <a:rPr sz="1400" dirty="0">
                <a:latin typeface="Century Gothic"/>
                <a:cs typeface="Century Gothic"/>
              </a:rPr>
              <a:t>Pose  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de</a:t>
            </a:r>
            <a:r>
              <a:rPr sz="1400" spc="-10" dirty="0">
                <a:latin typeface="Century Gothic"/>
                <a:cs typeface="Century Gothic"/>
              </a:rPr>
              <a:t>nt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f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26638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4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4240" y="4006596"/>
            <a:ext cx="1406652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3947" y="4247388"/>
            <a:ext cx="1508760" cy="353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0976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45"/>
                </a:lnTo>
                <a:lnTo>
                  <a:pt x="24034" y="24034"/>
                </a:lnTo>
                <a:lnTo>
                  <a:pt x="6445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45" y="771413"/>
                </a:lnTo>
                <a:lnTo>
                  <a:pt x="24034" y="797528"/>
                </a:lnTo>
                <a:lnTo>
                  <a:pt x="50149" y="815117"/>
                </a:lnTo>
                <a:lnTo>
                  <a:pt x="82169" y="821562"/>
                </a:lnTo>
                <a:lnTo>
                  <a:pt x="1232408" y="821562"/>
                </a:lnTo>
                <a:lnTo>
                  <a:pt x="1264374" y="815117"/>
                </a:lnTo>
                <a:lnTo>
                  <a:pt x="1290494" y="797528"/>
                </a:lnTo>
                <a:lnTo>
                  <a:pt x="1308113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13" y="50149"/>
                </a:lnTo>
                <a:lnTo>
                  <a:pt x="1290494" y="24034"/>
                </a:lnTo>
                <a:lnTo>
                  <a:pt x="1264374" y="6445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0976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149"/>
                </a:lnTo>
                <a:lnTo>
                  <a:pt x="24034" y="24034"/>
                </a:lnTo>
                <a:lnTo>
                  <a:pt x="50149" y="6445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45"/>
                </a:lnTo>
                <a:lnTo>
                  <a:pt x="1290494" y="24034"/>
                </a:lnTo>
                <a:lnTo>
                  <a:pt x="1308113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13" y="771413"/>
                </a:lnTo>
                <a:lnTo>
                  <a:pt x="1290494" y="797528"/>
                </a:lnTo>
                <a:lnTo>
                  <a:pt x="1264374" y="815117"/>
                </a:lnTo>
                <a:lnTo>
                  <a:pt x="1232408" y="821562"/>
                </a:lnTo>
                <a:lnTo>
                  <a:pt x="82169" y="821562"/>
                </a:lnTo>
                <a:lnTo>
                  <a:pt x="50149" y="815117"/>
                </a:lnTo>
                <a:lnTo>
                  <a:pt x="24034" y="797528"/>
                </a:lnTo>
                <a:lnTo>
                  <a:pt x="6445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30853" y="4306570"/>
            <a:ext cx="1235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Face</a:t>
            </a:r>
            <a:r>
              <a:rPr sz="1400" spc="-7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Tracking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6638" y="2794507"/>
            <a:ext cx="164465" cy="2670810"/>
          </a:xfrm>
          <a:custGeom>
            <a:avLst/>
            <a:gdLst/>
            <a:ahLst/>
            <a:cxnLst/>
            <a:rect l="l" t="t" r="r" b="b"/>
            <a:pathLst>
              <a:path w="164464" h="2670810">
                <a:moveTo>
                  <a:pt x="0" y="0"/>
                </a:moveTo>
                <a:lnTo>
                  <a:pt x="0" y="2670429"/>
                </a:lnTo>
                <a:lnTo>
                  <a:pt x="164337" y="267042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4240" y="5033771"/>
            <a:ext cx="1406652" cy="912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0523" y="5177028"/>
            <a:ext cx="1434084" cy="5501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0976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63"/>
                </a:lnTo>
                <a:lnTo>
                  <a:pt x="24034" y="24082"/>
                </a:lnTo>
                <a:lnTo>
                  <a:pt x="6445" y="50202"/>
                </a:lnTo>
                <a:lnTo>
                  <a:pt x="0" y="82168"/>
                </a:lnTo>
                <a:lnTo>
                  <a:pt x="0" y="739470"/>
                </a:lnTo>
                <a:lnTo>
                  <a:pt x="6445" y="771452"/>
                </a:lnTo>
                <a:lnTo>
                  <a:pt x="24034" y="797571"/>
                </a:lnTo>
                <a:lnTo>
                  <a:pt x="50149" y="815181"/>
                </a:lnTo>
                <a:lnTo>
                  <a:pt x="82169" y="821639"/>
                </a:lnTo>
                <a:lnTo>
                  <a:pt x="1232408" y="821639"/>
                </a:lnTo>
                <a:lnTo>
                  <a:pt x="1264374" y="815181"/>
                </a:lnTo>
                <a:lnTo>
                  <a:pt x="1290494" y="797571"/>
                </a:lnTo>
                <a:lnTo>
                  <a:pt x="1308113" y="771452"/>
                </a:lnTo>
                <a:lnTo>
                  <a:pt x="1314577" y="739470"/>
                </a:lnTo>
                <a:lnTo>
                  <a:pt x="1314577" y="82168"/>
                </a:lnTo>
                <a:lnTo>
                  <a:pt x="1308113" y="50202"/>
                </a:lnTo>
                <a:lnTo>
                  <a:pt x="1290494" y="24082"/>
                </a:lnTo>
                <a:lnTo>
                  <a:pt x="1264374" y="6463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0976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202"/>
                </a:lnTo>
                <a:lnTo>
                  <a:pt x="24034" y="24082"/>
                </a:lnTo>
                <a:lnTo>
                  <a:pt x="50149" y="6463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63"/>
                </a:lnTo>
                <a:lnTo>
                  <a:pt x="1290494" y="24082"/>
                </a:lnTo>
                <a:lnTo>
                  <a:pt x="1308113" y="50202"/>
                </a:lnTo>
                <a:lnTo>
                  <a:pt x="1314577" y="82168"/>
                </a:lnTo>
                <a:lnTo>
                  <a:pt x="1314577" y="739470"/>
                </a:lnTo>
                <a:lnTo>
                  <a:pt x="1308113" y="771452"/>
                </a:lnTo>
                <a:lnTo>
                  <a:pt x="1290494" y="797571"/>
                </a:lnTo>
                <a:lnTo>
                  <a:pt x="1264374" y="815181"/>
                </a:lnTo>
                <a:lnTo>
                  <a:pt x="1232408" y="821639"/>
                </a:lnTo>
                <a:lnTo>
                  <a:pt x="82169" y="821639"/>
                </a:lnTo>
                <a:lnTo>
                  <a:pt x="50149" y="815181"/>
                </a:lnTo>
                <a:lnTo>
                  <a:pt x="24034" y="797571"/>
                </a:lnTo>
                <a:lnTo>
                  <a:pt x="6445" y="771452"/>
                </a:lnTo>
                <a:lnTo>
                  <a:pt x="0" y="73947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67429" y="5235702"/>
            <a:ext cx="116078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1430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Facial Part  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de</a:t>
            </a:r>
            <a:r>
              <a:rPr sz="1400" spc="-10" dirty="0">
                <a:latin typeface="Century Gothic"/>
                <a:cs typeface="Century Gothic"/>
              </a:rPr>
              <a:t>nt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f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24450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79160" y="2093214"/>
            <a:ext cx="112014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Extraction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80735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4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8591" y="2979420"/>
            <a:ext cx="1406652" cy="912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38215" y="3025139"/>
            <a:ext cx="1370076" cy="7452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5073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407" y="821562"/>
                </a:lnTo>
                <a:lnTo>
                  <a:pt x="1264427" y="815117"/>
                </a:lnTo>
                <a:lnTo>
                  <a:pt x="1290542" y="797528"/>
                </a:lnTo>
                <a:lnTo>
                  <a:pt x="1308131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31" y="50149"/>
                </a:lnTo>
                <a:lnTo>
                  <a:pt x="1290542" y="24034"/>
                </a:lnTo>
                <a:lnTo>
                  <a:pt x="1264427" y="6445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45073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45"/>
                </a:lnTo>
                <a:lnTo>
                  <a:pt x="1290542" y="24034"/>
                </a:lnTo>
                <a:lnTo>
                  <a:pt x="1308131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31" y="771413"/>
                </a:lnTo>
                <a:lnTo>
                  <a:pt x="1290542" y="797528"/>
                </a:lnTo>
                <a:lnTo>
                  <a:pt x="1264427" y="815117"/>
                </a:lnTo>
                <a:lnTo>
                  <a:pt x="1232407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75121" y="3083179"/>
            <a:ext cx="1054100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1550"/>
              </a:lnSpc>
              <a:spcBef>
                <a:spcPts val="265"/>
              </a:spcBef>
            </a:pPr>
            <a:r>
              <a:rPr sz="1400" dirty="0">
                <a:latin typeface="Century Gothic"/>
                <a:cs typeface="Century Gothic"/>
              </a:rPr>
              <a:t>Lo</a:t>
            </a:r>
            <a:r>
              <a:rPr sz="1400" spc="5" dirty="0">
                <a:latin typeface="Century Gothic"/>
                <a:cs typeface="Century Gothic"/>
              </a:rPr>
              <a:t>c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spc="5" dirty="0">
                <a:latin typeface="Century Gothic"/>
                <a:cs typeface="Century Gothic"/>
              </a:rPr>
              <a:t>li</a:t>
            </a:r>
            <a:r>
              <a:rPr sz="1400" dirty="0">
                <a:latin typeface="Century Gothic"/>
                <a:cs typeface="Century Gothic"/>
              </a:rPr>
              <a:t>z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  of Facial  Action</a:t>
            </a:r>
            <a:r>
              <a:rPr sz="1400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Units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80735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4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8591" y="4006596"/>
            <a:ext cx="1406652" cy="912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6503" y="4149852"/>
            <a:ext cx="1336548" cy="550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5073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407" y="821562"/>
                </a:lnTo>
                <a:lnTo>
                  <a:pt x="1264427" y="815117"/>
                </a:lnTo>
                <a:lnTo>
                  <a:pt x="1290542" y="797528"/>
                </a:lnTo>
                <a:lnTo>
                  <a:pt x="1308131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31" y="50149"/>
                </a:lnTo>
                <a:lnTo>
                  <a:pt x="1290542" y="24034"/>
                </a:lnTo>
                <a:lnTo>
                  <a:pt x="1264427" y="6445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45073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45"/>
                </a:lnTo>
                <a:lnTo>
                  <a:pt x="1290542" y="24034"/>
                </a:lnTo>
                <a:lnTo>
                  <a:pt x="1308131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31" y="771413"/>
                </a:lnTo>
                <a:lnTo>
                  <a:pt x="1290542" y="797528"/>
                </a:lnTo>
                <a:lnTo>
                  <a:pt x="1264427" y="815117"/>
                </a:lnTo>
                <a:lnTo>
                  <a:pt x="1232407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693409" y="4208526"/>
            <a:ext cx="101981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6685" marR="5080" indent="-13462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Facial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Point  </a:t>
            </a:r>
            <a:r>
              <a:rPr sz="1400" dirty="0">
                <a:latin typeface="Century Gothic"/>
                <a:cs typeface="Century Gothic"/>
              </a:rPr>
              <a:t>Tracking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80735" y="2794507"/>
            <a:ext cx="164465" cy="2670810"/>
          </a:xfrm>
          <a:custGeom>
            <a:avLst/>
            <a:gdLst/>
            <a:ahLst/>
            <a:cxnLst/>
            <a:rect l="l" t="t" r="r" b="b"/>
            <a:pathLst>
              <a:path w="164464" h="2670810">
                <a:moveTo>
                  <a:pt x="0" y="0"/>
                </a:moveTo>
                <a:lnTo>
                  <a:pt x="0" y="2670429"/>
                </a:lnTo>
                <a:lnTo>
                  <a:pt x="164337" y="267042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98591" y="5033771"/>
            <a:ext cx="1406652" cy="912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9823" y="5177028"/>
            <a:ext cx="1551431" cy="5501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45073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63"/>
                </a:lnTo>
                <a:lnTo>
                  <a:pt x="24082" y="24082"/>
                </a:lnTo>
                <a:lnTo>
                  <a:pt x="6463" y="50202"/>
                </a:lnTo>
                <a:lnTo>
                  <a:pt x="0" y="82168"/>
                </a:lnTo>
                <a:lnTo>
                  <a:pt x="0" y="739470"/>
                </a:lnTo>
                <a:lnTo>
                  <a:pt x="6463" y="771452"/>
                </a:lnTo>
                <a:lnTo>
                  <a:pt x="24082" y="797571"/>
                </a:lnTo>
                <a:lnTo>
                  <a:pt x="50202" y="815181"/>
                </a:lnTo>
                <a:lnTo>
                  <a:pt x="82168" y="821639"/>
                </a:lnTo>
                <a:lnTo>
                  <a:pt x="1232407" y="821639"/>
                </a:lnTo>
                <a:lnTo>
                  <a:pt x="1264427" y="815181"/>
                </a:lnTo>
                <a:lnTo>
                  <a:pt x="1290542" y="797571"/>
                </a:lnTo>
                <a:lnTo>
                  <a:pt x="1308131" y="771452"/>
                </a:lnTo>
                <a:lnTo>
                  <a:pt x="1314577" y="739470"/>
                </a:lnTo>
                <a:lnTo>
                  <a:pt x="1314577" y="82168"/>
                </a:lnTo>
                <a:lnTo>
                  <a:pt x="1308131" y="50202"/>
                </a:lnTo>
                <a:lnTo>
                  <a:pt x="1290542" y="24082"/>
                </a:lnTo>
                <a:lnTo>
                  <a:pt x="1264427" y="6463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5073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202"/>
                </a:lnTo>
                <a:lnTo>
                  <a:pt x="24082" y="24082"/>
                </a:lnTo>
                <a:lnTo>
                  <a:pt x="50202" y="6463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63"/>
                </a:lnTo>
                <a:lnTo>
                  <a:pt x="1290542" y="24082"/>
                </a:lnTo>
                <a:lnTo>
                  <a:pt x="1308131" y="50202"/>
                </a:lnTo>
                <a:lnTo>
                  <a:pt x="1314577" y="82168"/>
                </a:lnTo>
                <a:lnTo>
                  <a:pt x="1314577" y="739470"/>
                </a:lnTo>
                <a:lnTo>
                  <a:pt x="1308131" y="771452"/>
                </a:lnTo>
                <a:lnTo>
                  <a:pt x="1290542" y="797571"/>
                </a:lnTo>
                <a:lnTo>
                  <a:pt x="1264427" y="815181"/>
                </a:lnTo>
                <a:lnTo>
                  <a:pt x="1232407" y="821639"/>
                </a:lnTo>
                <a:lnTo>
                  <a:pt x="82168" y="821639"/>
                </a:lnTo>
                <a:lnTo>
                  <a:pt x="50202" y="815181"/>
                </a:lnTo>
                <a:lnTo>
                  <a:pt x="24082" y="797571"/>
                </a:lnTo>
                <a:lnTo>
                  <a:pt x="6463" y="771452"/>
                </a:lnTo>
                <a:lnTo>
                  <a:pt x="0" y="73947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586729" y="5235702"/>
            <a:ext cx="123190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46379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Evolving  Feature</a:t>
            </a:r>
            <a:r>
              <a:rPr sz="1400" spc="-10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Points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34225" y="1914525"/>
            <a:ext cx="1905000" cy="10001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56729" y="2093214"/>
            <a:ext cx="1473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34833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5" h="616585">
                <a:moveTo>
                  <a:pt x="0" y="0"/>
                </a:moveTo>
                <a:lnTo>
                  <a:pt x="0" y="616203"/>
                </a:lnTo>
                <a:lnTo>
                  <a:pt x="164338" y="616203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52943" y="2979420"/>
            <a:ext cx="1406652" cy="912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20583" y="3025139"/>
            <a:ext cx="1114044" cy="7452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99171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534" y="0"/>
                </a:moveTo>
                <a:lnTo>
                  <a:pt x="82169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9" y="821562"/>
                </a:lnTo>
                <a:lnTo>
                  <a:pt x="1232534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3" y="739393"/>
                </a:lnTo>
                <a:lnTo>
                  <a:pt x="1314703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99171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9" y="0"/>
                </a:lnTo>
                <a:lnTo>
                  <a:pt x="1232534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3" y="82168"/>
                </a:lnTo>
                <a:lnTo>
                  <a:pt x="1314703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4" y="821562"/>
                </a:lnTo>
                <a:lnTo>
                  <a:pt x="82169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857490" y="3083179"/>
            <a:ext cx="798195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6129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Century Gothic"/>
                <a:cs typeface="Century Gothic"/>
              </a:rPr>
              <a:t>Using  </a:t>
            </a:r>
            <a:r>
              <a:rPr sz="1400" spc="15" dirty="0">
                <a:latin typeface="Century Gothic"/>
                <a:cs typeface="Century Gothic"/>
              </a:rPr>
              <a:t>M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5" dirty="0">
                <a:latin typeface="Century Gothic"/>
                <a:cs typeface="Century Gothic"/>
              </a:rPr>
              <a:t>h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e  Learning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434833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5" h="1643379">
                <a:moveTo>
                  <a:pt x="0" y="0"/>
                </a:moveTo>
                <a:lnTo>
                  <a:pt x="0" y="1643379"/>
                </a:lnTo>
                <a:lnTo>
                  <a:pt x="164338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52943" y="4006596"/>
            <a:ext cx="1406652" cy="9128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3819" y="4149852"/>
            <a:ext cx="1149096" cy="550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99171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534" y="0"/>
                </a:moveTo>
                <a:lnTo>
                  <a:pt x="82169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9" y="821562"/>
                </a:lnTo>
                <a:lnTo>
                  <a:pt x="1232534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3" y="739393"/>
                </a:lnTo>
                <a:lnTo>
                  <a:pt x="1314703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9171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9" y="0"/>
                </a:lnTo>
                <a:lnTo>
                  <a:pt x="1232534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3" y="82168"/>
                </a:lnTo>
                <a:lnTo>
                  <a:pt x="1314703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4" y="821562"/>
                </a:lnTo>
                <a:lnTo>
                  <a:pt x="82169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840726" y="4208526"/>
            <a:ext cx="83185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830" marR="5080" indent="-24765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Century Gothic"/>
                <a:cs typeface="Century Gothic"/>
              </a:rPr>
              <a:t>S</a:t>
            </a:r>
            <a:r>
              <a:rPr sz="1400" spc="-15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s</a:t>
            </a:r>
            <a:r>
              <a:rPr sz="1400" spc="-10" dirty="0">
                <a:latin typeface="Century Gothic"/>
                <a:cs typeface="Century Gothic"/>
              </a:rPr>
              <a:t>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cal  </a:t>
            </a:r>
            <a:r>
              <a:rPr sz="1400" spc="-5" dirty="0">
                <a:latin typeface="Century Gothic"/>
                <a:cs typeface="Century Gothic"/>
              </a:rPr>
              <a:t>methods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229725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598532" y="2093214"/>
            <a:ext cx="10966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Emotion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7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Detected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52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Face</a:t>
            </a:r>
            <a:r>
              <a:rPr spc="-114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Tracking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640205"/>
            <a:ext cx="8734425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575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tracking involves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separation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feature</a:t>
            </a:r>
            <a:r>
              <a:rPr sz="2000" spc="-1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  from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raw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a</a:t>
            </a:r>
            <a:r>
              <a:rPr sz="20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video.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One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reliable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method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tracking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done</a:t>
            </a:r>
            <a:r>
              <a:rPr sz="20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Color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models.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YCrCb color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widely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digital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video. 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format,  luminance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information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stored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single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component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(Y)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chrominance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information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stored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two color-difference  components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(Cb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Cr).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6935" y="4632959"/>
            <a:ext cx="1354836" cy="1249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0367" y="4632959"/>
            <a:ext cx="1210056" cy="1249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932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Face Part</a:t>
            </a:r>
            <a:r>
              <a:rPr spc="-110" dirty="0">
                <a:solidFill>
                  <a:srgbClr val="CDE485"/>
                </a:solidFill>
              </a:rPr>
              <a:t> </a:t>
            </a:r>
            <a:r>
              <a:rPr spc="-5" dirty="0">
                <a:solidFill>
                  <a:srgbClr val="CDE485"/>
                </a:solidFill>
              </a:rPr>
              <a:t>Identification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564005"/>
            <a:ext cx="877887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1.3.1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Eye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Identification: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Eye display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strong vertical edges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(Horizontal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transitions)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iris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 white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part of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473709" indent="-342900">
              <a:lnSpc>
                <a:spcPct val="10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Sobel mask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applied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 image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horizontal  projection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vertical edges can be obtained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determine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coordinate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Sobel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detection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applied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upper half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</a:t>
            </a:r>
            <a:r>
              <a:rPr sz="2000" spc="-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 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sum of each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row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horizontally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plotted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685546"/>
            <a:ext cx="4107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FFFFFF"/>
                </a:solidFill>
              </a:rPr>
              <a:t>Vertical edger, Horizontal</a:t>
            </a:r>
            <a:r>
              <a:rPr sz="1900" spc="15" dirty="0">
                <a:solidFill>
                  <a:srgbClr val="FFFFFF"/>
                </a:solidFill>
              </a:rPr>
              <a:t> </a:t>
            </a:r>
            <a:r>
              <a:rPr sz="1900" spc="-5" dirty="0">
                <a:solidFill>
                  <a:srgbClr val="FFFFFF"/>
                </a:solidFill>
              </a:rPr>
              <a:t>edger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2116" y="2659506"/>
            <a:ext cx="7887970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peak with the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lower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intensity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horizontal projection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intensity is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selected as the Y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coordinate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2116" y="5288737"/>
            <a:ext cx="8486775" cy="57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A pair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regions that satisfy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certain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geometric conditions (</a:t>
            </a:r>
            <a:r>
              <a:rPr sz="1900" spc="-5" dirty="0">
                <a:solidFill>
                  <a:srgbClr val="9CC5F8"/>
                </a:solidFill>
                <a:latin typeface="Century Gothic"/>
                <a:cs typeface="Century Gothic"/>
              </a:rPr>
              <a:t>G &lt; </a:t>
            </a:r>
            <a:r>
              <a:rPr sz="1900" dirty="0">
                <a:solidFill>
                  <a:srgbClr val="9CC5F8"/>
                </a:solidFill>
                <a:latin typeface="Century Gothic"/>
                <a:cs typeface="Century Gothic"/>
              </a:rPr>
              <a:t>60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1900" spc="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endParaRPr sz="1900">
              <a:latin typeface="Century Gothic"/>
              <a:cs typeface="Century Gothic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selected as eyes from those</a:t>
            </a:r>
            <a:r>
              <a:rPr sz="19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regions.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9176" y="4908803"/>
            <a:ext cx="1792224" cy="1316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670" y="3633723"/>
            <a:ext cx="1762125" cy="1285875"/>
          </a:xfrm>
          <a:custGeom>
            <a:avLst/>
            <a:gdLst/>
            <a:ahLst/>
            <a:cxnLst/>
            <a:rect l="l" t="t" r="r" b="b"/>
            <a:pathLst>
              <a:path w="1762125" h="1285875">
                <a:moveTo>
                  <a:pt x="1651634" y="0"/>
                </a:moveTo>
                <a:lnTo>
                  <a:pt x="110490" y="0"/>
                </a:lnTo>
                <a:lnTo>
                  <a:pt x="67508" y="8693"/>
                </a:lnTo>
                <a:lnTo>
                  <a:pt x="32384" y="32400"/>
                </a:lnTo>
                <a:lnTo>
                  <a:pt x="8691" y="67562"/>
                </a:lnTo>
                <a:lnTo>
                  <a:pt x="0" y="110617"/>
                </a:lnTo>
                <a:lnTo>
                  <a:pt x="0" y="1175384"/>
                </a:lnTo>
                <a:lnTo>
                  <a:pt x="8691" y="1218420"/>
                </a:lnTo>
                <a:lnTo>
                  <a:pt x="32385" y="1253537"/>
                </a:lnTo>
                <a:lnTo>
                  <a:pt x="67508" y="1277201"/>
                </a:lnTo>
                <a:lnTo>
                  <a:pt x="110490" y="1285875"/>
                </a:lnTo>
                <a:lnTo>
                  <a:pt x="1651634" y="1285875"/>
                </a:lnTo>
                <a:lnTo>
                  <a:pt x="1694670" y="1277201"/>
                </a:lnTo>
                <a:lnTo>
                  <a:pt x="1729787" y="1253537"/>
                </a:lnTo>
                <a:lnTo>
                  <a:pt x="1753451" y="1218420"/>
                </a:lnTo>
                <a:lnTo>
                  <a:pt x="1762125" y="1175384"/>
                </a:lnTo>
                <a:lnTo>
                  <a:pt x="1762125" y="110617"/>
                </a:lnTo>
                <a:lnTo>
                  <a:pt x="1753451" y="67562"/>
                </a:lnTo>
                <a:lnTo>
                  <a:pt x="1729787" y="32400"/>
                </a:lnTo>
                <a:lnTo>
                  <a:pt x="1694670" y="8693"/>
                </a:lnTo>
                <a:lnTo>
                  <a:pt x="165163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4670" y="3633723"/>
            <a:ext cx="1762125" cy="1285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3484" y="4908803"/>
            <a:ext cx="1821180" cy="1303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8215" y="3648075"/>
            <a:ext cx="1790700" cy="1271905"/>
          </a:xfrm>
          <a:custGeom>
            <a:avLst/>
            <a:gdLst/>
            <a:ahLst/>
            <a:cxnLst/>
            <a:rect l="l" t="t" r="r" b="b"/>
            <a:pathLst>
              <a:path w="1790700" h="1271904">
                <a:moveTo>
                  <a:pt x="1681353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19"/>
                </a:lnTo>
                <a:lnTo>
                  <a:pt x="0" y="1162304"/>
                </a:lnTo>
                <a:lnTo>
                  <a:pt x="8582" y="1204819"/>
                </a:lnTo>
                <a:lnTo>
                  <a:pt x="31988" y="1239535"/>
                </a:lnTo>
                <a:lnTo>
                  <a:pt x="66704" y="1262941"/>
                </a:lnTo>
                <a:lnTo>
                  <a:pt x="109220" y="1271524"/>
                </a:lnTo>
                <a:lnTo>
                  <a:pt x="1681353" y="1271524"/>
                </a:lnTo>
                <a:lnTo>
                  <a:pt x="1723888" y="1262941"/>
                </a:lnTo>
                <a:lnTo>
                  <a:pt x="1758648" y="1239535"/>
                </a:lnTo>
                <a:lnTo>
                  <a:pt x="1782097" y="1204819"/>
                </a:lnTo>
                <a:lnTo>
                  <a:pt x="1790700" y="1162304"/>
                </a:lnTo>
                <a:lnTo>
                  <a:pt x="1790700" y="109219"/>
                </a:lnTo>
                <a:lnTo>
                  <a:pt x="1782097" y="66704"/>
                </a:lnTo>
                <a:lnTo>
                  <a:pt x="1758648" y="31988"/>
                </a:lnTo>
                <a:lnTo>
                  <a:pt x="1723888" y="8582"/>
                </a:lnTo>
                <a:lnTo>
                  <a:pt x="1681353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8215" y="3648075"/>
            <a:ext cx="1790700" cy="1271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5223" y="4895088"/>
            <a:ext cx="1798320" cy="1301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0209" y="3633723"/>
            <a:ext cx="1767839" cy="1271905"/>
          </a:xfrm>
          <a:custGeom>
            <a:avLst/>
            <a:gdLst/>
            <a:ahLst/>
            <a:cxnLst/>
            <a:rect l="l" t="t" r="r" b="b"/>
            <a:pathLst>
              <a:path w="1767840" h="1271904">
                <a:moveTo>
                  <a:pt x="1658620" y="0"/>
                </a:moveTo>
                <a:lnTo>
                  <a:pt x="109347" y="0"/>
                </a:lnTo>
                <a:lnTo>
                  <a:pt x="66811" y="8602"/>
                </a:lnTo>
                <a:lnTo>
                  <a:pt x="32051" y="32051"/>
                </a:lnTo>
                <a:lnTo>
                  <a:pt x="8602" y="66811"/>
                </a:lnTo>
                <a:lnTo>
                  <a:pt x="0" y="109346"/>
                </a:lnTo>
                <a:lnTo>
                  <a:pt x="0" y="1162431"/>
                </a:lnTo>
                <a:lnTo>
                  <a:pt x="8602" y="1204946"/>
                </a:lnTo>
                <a:lnTo>
                  <a:pt x="32051" y="1239662"/>
                </a:lnTo>
                <a:lnTo>
                  <a:pt x="66811" y="1263068"/>
                </a:lnTo>
                <a:lnTo>
                  <a:pt x="109347" y="1271651"/>
                </a:lnTo>
                <a:lnTo>
                  <a:pt x="1658620" y="1271651"/>
                </a:lnTo>
                <a:lnTo>
                  <a:pt x="1701135" y="1263068"/>
                </a:lnTo>
                <a:lnTo>
                  <a:pt x="1735851" y="1239662"/>
                </a:lnTo>
                <a:lnTo>
                  <a:pt x="1759257" y="1204946"/>
                </a:lnTo>
                <a:lnTo>
                  <a:pt x="1767840" y="1162431"/>
                </a:lnTo>
                <a:lnTo>
                  <a:pt x="1767840" y="109346"/>
                </a:lnTo>
                <a:lnTo>
                  <a:pt x="1759257" y="66811"/>
                </a:lnTo>
                <a:lnTo>
                  <a:pt x="1735851" y="32051"/>
                </a:lnTo>
                <a:lnTo>
                  <a:pt x="1701135" y="8602"/>
                </a:lnTo>
                <a:lnTo>
                  <a:pt x="165862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0209" y="3633723"/>
            <a:ext cx="1767840" cy="1271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4670" y="1098550"/>
            <a:ext cx="1374902" cy="1397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1375" y="1098550"/>
            <a:ext cx="1414399" cy="139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712977"/>
            <a:ext cx="34848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1.3.2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Eyebrow</a:t>
            </a:r>
            <a:r>
              <a:rPr sz="20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Identification</a:t>
            </a:r>
            <a:r>
              <a:rPr sz="2000" dirty="0">
                <a:solidFill>
                  <a:srgbClr val="FFFFFF"/>
                </a:solidFill>
              </a:rPr>
              <a:t>: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1182116" y="1596897"/>
            <a:ext cx="8439150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989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Two rectangular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image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lies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directly  above each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selected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initial</a:t>
            </a:r>
            <a:r>
              <a:rPr sz="2000" spc="-2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eyebrow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regions.</a:t>
            </a:r>
            <a:endParaRPr sz="2000">
              <a:latin typeface="Century Gothic"/>
              <a:cs typeface="Century Gothic"/>
            </a:endParaRPr>
          </a:p>
          <a:p>
            <a:pPr marL="355600" marR="15875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These obtained edge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dilated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holes</a:t>
            </a:r>
            <a:r>
              <a:rPr sz="2000" spc="-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filled.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these two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areas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obtained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further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refinement.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7855" y="5478779"/>
            <a:ext cx="5554980" cy="1240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3350" y="4279900"/>
            <a:ext cx="5524500" cy="1209675"/>
          </a:xfrm>
          <a:custGeom>
            <a:avLst/>
            <a:gdLst/>
            <a:ahLst/>
            <a:cxnLst/>
            <a:rect l="l" t="t" r="r" b="b"/>
            <a:pathLst>
              <a:path w="5524500" h="1209675">
                <a:moveTo>
                  <a:pt x="5420486" y="0"/>
                </a:moveTo>
                <a:lnTo>
                  <a:pt x="104012" y="0"/>
                </a:lnTo>
                <a:lnTo>
                  <a:pt x="63490" y="8161"/>
                </a:lnTo>
                <a:lnTo>
                  <a:pt x="30432" y="30432"/>
                </a:lnTo>
                <a:lnTo>
                  <a:pt x="8161" y="63490"/>
                </a:lnTo>
                <a:lnTo>
                  <a:pt x="0" y="104012"/>
                </a:lnTo>
                <a:lnTo>
                  <a:pt x="0" y="1105662"/>
                </a:lnTo>
                <a:lnTo>
                  <a:pt x="8161" y="1146131"/>
                </a:lnTo>
                <a:lnTo>
                  <a:pt x="30432" y="1179195"/>
                </a:lnTo>
                <a:lnTo>
                  <a:pt x="63490" y="1201495"/>
                </a:lnTo>
                <a:lnTo>
                  <a:pt x="104012" y="1209675"/>
                </a:lnTo>
                <a:lnTo>
                  <a:pt x="5420486" y="1209675"/>
                </a:lnTo>
                <a:lnTo>
                  <a:pt x="5461009" y="1201495"/>
                </a:lnTo>
                <a:lnTo>
                  <a:pt x="5494067" y="1179195"/>
                </a:lnTo>
                <a:lnTo>
                  <a:pt x="5516338" y="1146131"/>
                </a:lnTo>
                <a:lnTo>
                  <a:pt x="5524500" y="1105662"/>
                </a:lnTo>
                <a:lnTo>
                  <a:pt x="5524500" y="104012"/>
                </a:lnTo>
                <a:lnTo>
                  <a:pt x="5516338" y="63490"/>
                </a:lnTo>
                <a:lnTo>
                  <a:pt x="5494067" y="30432"/>
                </a:lnTo>
                <a:lnTo>
                  <a:pt x="5461009" y="8161"/>
                </a:lnTo>
                <a:lnTo>
                  <a:pt x="5420486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3350" y="4279900"/>
            <a:ext cx="5524500" cy="120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378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Office Theme</vt:lpstr>
      <vt:lpstr>Emotion  Recognition</vt:lpstr>
      <vt:lpstr>Introduction</vt:lpstr>
      <vt:lpstr>Challenges in Recognizing  Emotions</vt:lpstr>
      <vt:lpstr>Describing Facial Expressions</vt:lpstr>
      <vt:lpstr>Methodology</vt:lpstr>
      <vt:lpstr> Face Tracking</vt:lpstr>
      <vt:lpstr> Face Part Identification</vt:lpstr>
      <vt:lpstr> Vertical edger, Horizontal edger</vt:lpstr>
      <vt:lpstr>1.3.2 Eyebrow Identification:</vt:lpstr>
      <vt:lpstr>1.3.3 Mouth Identification</vt:lpstr>
      <vt:lpstr>Action units</vt:lpstr>
      <vt:lpstr> Localization of Action Units</vt:lpstr>
      <vt:lpstr> Facial Point Tracking</vt:lpstr>
      <vt:lpstr>The Emotion Quadrants</vt:lpstr>
      <vt:lpstr>Classifiers</vt:lpstr>
      <vt:lpstr>Component of Neural Networks</vt:lpstr>
      <vt:lpstr>Types of Neural Networks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 Recognition</dc:title>
  <dc:creator>Priyanshu</dc:creator>
  <cp:lastModifiedBy>Priyanshu Shekhar Sinha</cp:lastModifiedBy>
  <cp:revision>8</cp:revision>
  <dcterms:created xsi:type="dcterms:W3CDTF">2019-05-29T18:27:17Z</dcterms:created>
  <dcterms:modified xsi:type="dcterms:W3CDTF">2019-05-30T04:52:36Z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2019-05-29T00:00:00Z</vt:filetime>
  </property>
</Properties>
</file>