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239be89b2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239be89b2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39be89b21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39be89b21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239be89b21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239be89b21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239be89b21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239be89b21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23a6cbbd1a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23a6cbbd1a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239be89b21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239be89b21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239be89b21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239be89b21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891200" y="1031575"/>
            <a:ext cx="4613400" cy="2980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Project Management System</a:t>
            </a:r>
            <a:endParaRPr/>
          </a:p>
        </p:txBody>
      </p:sp>
      <p:sp>
        <p:nvSpPr>
          <p:cNvPr id="278" name="Google Shape;278;p13"/>
          <p:cNvSpPr txBox="1"/>
          <p:nvPr/>
        </p:nvSpPr>
        <p:spPr>
          <a:xfrm>
            <a:off x="6393000" y="3819900"/>
            <a:ext cx="27510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F3F3F3"/>
                </a:solidFill>
                <a:latin typeface="Calibri"/>
                <a:ea typeface="Calibri"/>
                <a:cs typeface="Calibri"/>
                <a:sym typeface="Calibri"/>
              </a:rPr>
              <a:t>Team Members:</a:t>
            </a:r>
            <a:endParaRPr b="1" sz="1800">
              <a:solidFill>
                <a:srgbClr val="F3F3F3"/>
              </a:solidFill>
              <a:latin typeface="Calibri"/>
              <a:ea typeface="Calibri"/>
              <a:cs typeface="Calibri"/>
              <a:sym typeface="Calibri"/>
            </a:endParaRPr>
          </a:p>
          <a:p>
            <a:pPr indent="0" lvl="0" marL="0" rtl="0" algn="l">
              <a:spcBef>
                <a:spcPts val="0"/>
              </a:spcBef>
              <a:spcAft>
                <a:spcPts val="0"/>
              </a:spcAft>
              <a:buNone/>
            </a:pPr>
            <a:r>
              <a:rPr b="1" lang="en">
                <a:solidFill>
                  <a:srgbClr val="F3F3F3"/>
                </a:solidFill>
                <a:latin typeface="Calibri"/>
                <a:ea typeface="Calibri"/>
                <a:cs typeface="Calibri"/>
                <a:sym typeface="Calibri"/>
              </a:rPr>
              <a:t>Anupam Sinha (M2021ANLT005)</a:t>
            </a:r>
            <a:endParaRPr b="1">
              <a:solidFill>
                <a:srgbClr val="F3F3F3"/>
              </a:solidFill>
              <a:latin typeface="Calibri"/>
              <a:ea typeface="Calibri"/>
              <a:cs typeface="Calibri"/>
              <a:sym typeface="Calibri"/>
            </a:endParaRPr>
          </a:p>
          <a:p>
            <a:pPr indent="0" lvl="0" marL="0" rtl="0" algn="l">
              <a:spcBef>
                <a:spcPts val="0"/>
              </a:spcBef>
              <a:spcAft>
                <a:spcPts val="0"/>
              </a:spcAft>
              <a:buNone/>
            </a:pPr>
            <a:r>
              <a:rPr b="1" lang="en">
                <a:solidFill>
                  <a:srgbClr val="F3F3F3"/>
                </a:solidFill>
                <a:latin typeface="Calibri"/>
                <a:ea typeface="Calibri"/>
                <a:cs typeface="Calibri"/>
                <a:sym typeface="Calibri"/>
              </a:rPr>
              <a:t>Gaurav Minz </a:t>
            </a:r>
            <a:r>
              <a:rPr b="1" lang="en">
                <a:solidFill>
                  <a:srgbClr val="F3F3F3"/>
                </a:solidFill>
                <a:latin typeface="Calibri"/>
                <a:ea typeface="Calibri"/>
                <a:cs typeface="Calibri"/>
                <a:sym typeface="Calibri"/>
              </a:rPr>
              <a:t>(M2021ANLT011)</a:t>
            </a:r>
            <a:endParaRPr b="1">
              <a:solidFill>
                <a:srgbClr val="F3F3F3"/>
              </a:solidFill>
              <a:latin typeface="Calibri"/>
              <a:ea typeface="Calibri"/>
              <a:cs typeface="Calibri"/>
              <a:sym typeface="Calibri"/>
            </a:endParaRPr>
          </a:p>
          <a:p>
            <a:pPr indent="0" lvl="0" marL="0" rtl="0" algn="l">
              <a:spcBef>
                <a:spcPts val="0"/>
              </a:spcBef>
              <a:spcAft>
                <a:spcPts val="0"/>
              </a:spcAft>
              <a:buNone/>
            </a:pPr>
            <a:r>
              <a:rPr b="1" lang="en">
                <a:solidFill>
                  <a:srgbClr val="F3F3F3"/>
                </a:solidFill>
                <a:latin typeface="Calibri"/>
                <a:ea typeface="Calibri"/>
                <a:cs typeface="Calibri"/>
                <a:sym typeface="Calibri"/>
              </a:rPr>
              <a:t>Rohit Suman </a:t>
            </a:r>
            <a:r>
              <a:rPr b="1" lang="en">
                <a:solidFill>
                  <a:srgbClr val="F3F3F3"/>
                </a:solidFill>
                <a:latin typeface="Calibri"/>
                <a:ea typeface="Calibri"/>
                <a:cs typeface="Calibri"/>
                <a:sym typeface="Calibri"/>
              </a:rPr>
              <a:t>(M2021ANLT027)</a:t>
            </a:r>
            <a:endParaRPr b="1">
              <a:solidFill>
                <a:srgbClr val="F3F3F3"/>
              </a:solidFill>
              <a:latin typeface="Calibri"/>
              <a:ea typeface="Calibri"/>
              <a:cs typeface="Calibri"/>
              <a:sym typeface="Calibri"/>
            </a:endParaRPr>
          </a:p>
          <a:p>
            <a:pPr indent="0" lvl="0" marL="0" rtl="0" algn="l">
              <a:spcBef>
                <a:spcPts val="0"/>
              </a:spcBef>
              <a:spcAft>
                <a:spcPts val="0"/>
              </a:spcAft>
              <a:buNone/>
            </a:pPr>
            <a:r>
              <a:rPr b="1" lang="en">
                <a:solidFill>
                  <a:srgbClr val="F3F3F3"/>
                </a:solidFill>
                <a:latin typeface="Calibri"/>
                <a:ea typeface="Calibri"/>
                <a:cs typeface="Calibri"/>
                <a:sym typeface="Calibri"/>
              </a:rPr>
              <a:t>Satya Prakash </a:t>
            </a:r>
            <a:r>
              <a:rPr b="1" lang="en">
                <a:solidFill>
                  <a:srgbClr val="F3F3F3"/>
                </a:solidFill>
                <a:latin typeface="Calibri"/>
                <a:ea typeface="Calibri"/>
                <a:cs typeface="Calibri"/>
                <a:sym typeface="Calibri"/>
              </a:rPr>
              <a:t>(M2021ANLT030)</a:t>
            </a:r>
            <a:endParaRPr b="1">
              <a:solidFill>
                <a:srgbClr val="F3F3F3"/>
              </a:solidFill>
              <a:latin typeface="Calibri"/>
              <a:ea typeface="Calibri"/>
              <a:cs typeface="Calibri"/>
              <a:sym typeface="Calibri"/>
            </a:endParaRPr>
          </a:p>
        </p:txBody>
      </p:sp>
      <p:sp>
        <p:nvSpPr>
          <p:cNvPr id="279" name="Google Shape;279;p13"/>
          <p:cNvSpPr txBox="1"/>
          <p:nvPr/>
        </p:nvSpPr>
        <p:spPr>
          <a:xfrm>
            <a:off x="6428400" y="3414550"/>
            <a:ext cx="1539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rgbClr val="F3F3F3"/>
                </a:solidFill>
                <a:latin typeface="Calibri"/>
                <a:ea typeface="Calibri"/>
                <a:cs typeface="Calibri"/>
                <a:sym typeface="Calibri"/>
              </a:rPr>
              <a:t>GROUP - 5</a:t>
            </a:r>
            <a:endParaRPr b="1" sz="1800" u="sng">
              <a:solidFill>
                <a:srgbClr val="F3F3F3"/>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Idea of the project:</a:t>
            </a:r>
            <a:endParaRPr/>
          </a:p>
        </p:txBody>
      </p:sp>
      <p:pic>
        <p:nvPicPr>
          <p:cNvPr id="285" name="Google Shape;285;p14"/>
          <p:cNvPicPr preferRelativeResize="0"/>
          <p:nvPr/>
        </p:nvPicPr>
        <p:blipFill>
          <a:blip r:embed="rId3">
            <a:alphaModFix/>
          </a:blip>
          <a:stretch>
            <a:fillRect/>
          </a:stretch>
        </p:blipFill>
        <p:spPr>
          <a:xfrm>
            <a:off x="8453102" y="4476950"/>
            <a:ext cx="690900" cy="666550"/>
          </a:xfrm>
          <a:prstGeom prst="rect">
            <a:avLst/>
          </a:prstGeom>
          <a:noFill/>
          <a:ln>
            <a:noFill/>
          </a:ln>
        </p:spPr>
      </p:pic>
      <p:pic>
        <p:nvPicPr>
          <p:cNvPr id="286" name="Google Shape;286;p14"/>
          <p:cNvPicPr preferRelativeResize="0"/>
          <p:nvPr/>
        </p:nvPicPr>
        <p:blipFill>
          <a:blip r:embed="rId4">
            <a:alphaModFix/>
          </a:blip>
          <a:stretch>
            <a:fillRect/>
          </a:stretch>
        </p:blipFill>
        <p:spPr>
          <a:xfrm>
            <a:off x="-128925" y="0"/>
            <a:ext cx="1176925" cy="916950"/>
          </a:xfrm>
          <a:prstGeom prst="rect">
            <a:avLst/>
          </a:prstGeom>
          <a:noFill/>
          <a:ln>
            <a:noFill/>
          </a:ln>
        </p:spPr>
      </p:pic>
      <p:pic>
        <p:nvPicPr>
          <p:cNvPr id="287" name="Google Shape;287;p14"/>
          <p:cNvPicPr preferRelativeResize="0"/>
          <p:nvPr/>
        </p:nvPicPr>
        <p:blipFill>
          <a:blip r:embed="rId5">
            <a:alphaModFix/>
          </a:blip>
          <a:stretch>
            <a:fillRect/>
          </a:stretch>
        </p:blipFill>
        <p:spPr>
          <a:xfrm>
            <a:off x="8389075" y="76200"/>
            <a:ext cx="666549" cy="666549"/>
          </a:xfrm>
          <a:prstGeom prst="rect">
            <a:avLst/>
          </a:prstGeom>
          <a:noFill/>
          <a:ln>
            <a:noFill/>
          </a:ln>
        </p:spPr>
      </p:pic>
      <p:pic>
        <p:nvPicPr>
          <p:cNvPr id="288" name="Google Shape;288;p14"/>
          <p:cNvPicPr preferRelativeResize="0"/>
          <p:nvPr/>
        </p:nvPicPr>
        <p:blipFill>
          <a:blip r:embed="rId6">
            <a:alphaModFix/>
          </a:blip>
          <a:stretch>
            <a:fillRect/>
          </a:stretch>
        </p:blipFill>
        <p:spPr>
          <a:xfrm>
            <a:off x="676175" y="1514800"/>
            <a:ext cx="4682810" cy="3240825"/>
          </a:xfrm>
          <a:prstGeom prst="rect">
            <a:avLst/>
          </a:prstGeom>
          <a:noFill/>
          <a:ln>
            <a:noFill/>
          </a:ln>
        </p:spPr>
      </p:pic>
      <p:sp>
        <p:nvSpPr>
          <p:cNvPr id="289" name="Google Shape;289;p14"/>
          <p:cNvSpPr txBox="1"/>
          <p:nvPr/>
        </p:nvSpPr>
        <p:spPr>
          <a:xfrm>
            <a:off x="5738425" y="1140138"/>
            <a:ext cx="2962200" cy="1431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350">
                <a:solidFill>
                  <a:srgbClr val="666666"/>
                </a:solidFill>
                <a:latin typeface="Nunito"/>
                <a:ea typeface="Nunito"/>
                <a:cs typeface="Nunito"/>
                <a:sym typeface="Nunito"/>
              </a:rPr>
              <a:t>In a perfect world, we could deliver project results on time, on budget and with the right quality. In real life, we need to balance scheduling, budgeting and quality during the entire process.</a:t>
            </a:r>
            <a:endParaRPr b="1">
              <a:latin typeface="Nunito"/>
              <a:ea typeface="Nunito"/>
              <a:cs typeface="Nunito"/>
              <a:sym typeface="Nunito"/>
            </a:endParaRPr>
          </a:p>
        </p:txBody>
      </p:sp>
      <p:sp>
        <p:nvSpPr>
          <p:cNvPr id="290" name="Google Shape;290;p14"/>
          <p:cNvSpPr txBox="1"/>
          <p:nvPr/>
        </p:nvSpPr>
        <p:spPr>
          <a:xfrm>
            <a:off x="5738425" y="2633700"/>
            <a:ext cx="2962200" cy="233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Nunito"/>
                <a:ea typeface="Nunito"/>
                <a:cs typeface="Nunito"/>
                <a:sym typeface="Nunito"/>
              </a:rPr>
              <a:t>Our data model consists of three main subject areas: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b="1" lang="en">
                <a:latin typeface="Nunito"/>
                <a:ea typeface="Nunito"/>
                <a:cs typeface="Nunito"/>
                <a:sym typeface="Nunito"/>
              </a:rPr>
              <a:t>Company Details </a:t>
            </a:r>
            <a:r>
              <a:rPr lang="en">
                <a:latin typeface="Nunito"/>
                <a:ea typeface="Nunito"/>
                <a:cs typeface="Nunito"/>
                <a:sym typeface="Nunito"/>
              </a:rPr>
              <a:t>- Email Id, Contact No, Department</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b="1" lang="en">
                <a:latin typeface="Nunito"/>
                <a:ea typeface="Nunito"/>
                <a:cs typeface="Nunito"/>
                <a:sym typeface="Nunito"/>
              </a:rPr>
              <a:t>Project Details</a:t>
            </a:r>
            <a:r>
              <a:rPr lang="en">
                <a:latin typeface="Nunito"/>
                <a:ea typeface="Nunito"/>
                <a:cs typeface="Nunito"/>
                <a:sym typeface="Nunito"/>
              </a:rPr>
              <a:t> - Project Category, Project Managers &amp; its details.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b="1" lang="en">
                <a:latin typeface="Nunito"/>
                <a:ea typeface="Nunito"/>
                <a:cs typeface="Nunito"/>
                <a:sym typeface="Nunito"/>
              </a:rPr>
              <a:t>Project Activities</a:t>
            </a:r>
            <a:r>
              <a:rPr lang="en">
                <a:latin typeface="Nunito"/>
                <a:ea typeface="Nunito"/>
                <a:cs typeface="Nunito"/>
                <a:sym typeface="Nunito"/>
              </a:rPr>
              <a:t> - Project tasks, Project members &amp; Project updates</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94" name="Shape 294"/>
        <p:cNvGrpSpPr/>
        <p:nvPr/>
      </p:nvGrpSpPr>
      <p:grpSpPr>
        <a:xfrm>
          <a:off x="0" y="0"/>
          <a:ext cx="0" cy="0"/>
          <a:chOff x="0" y="0"/>
          <a:chExt cx="0" cy="0"/>
        </a:xfrm>
      </p:grpSpPr>
      <p:sp>
        <p:nvSpPr>
          <p:cNvPr id="295" name="Google Shape;295;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ER-Diagram</a:t>
            </a:r>
            <a:r>
              <a:rPr lang="en"/>
              <a:t> in ERDPlus tool.</a:t>
            </a:r>
            <a:endParaRPr/>
          </a:p>
        </p:txBody>
      </p:sp>
      <p:pic>
        <p:nvPicPr>
          <p:cNvPr id="296" name="Google Shape;296;p15"/>
          <p:cNvPicPr preferRelativeResize="0"/>
          <p:nvPr/>
        </p:nvPicPr>
        <p:blipFill>
          <a:blip r:embed="rId3">
            <a:alphaModFix/>
          </a:blip>
          <a:stretch>
            <a:fillRect/>
          </a:stretch>
        </p:blipFill>
        <p:spPr>
          <a:xfrm>
            <a:off x="8453102" y="4476950"/>
            <a:ext cx="690900" cy="666550"/>
          </a:xfrm>
          <a:prstGeom prst="rect">
            <a:avLst/>
          </a:prstGeom>
          <a:noFill/>
          <a:ln>
            <a:noFill/>
          </a:ln>
        </p:spPr>
      </p:pic>
      <p:pic>
        <p:nvPicPr>
          <p:cNvPr id="297" name="Google Shape;297;p15"/>
          <p:cNvPicPr preferRelativeResize="0"/>
          <p:nvPr/>
        </p:nvPicPr>
        <p:blipFill>
          <a:blip r:embed="rId4">
            <a:alphaModFix/>
          </a:blip>
          <a:stretch>
            <a:fillRect/>
          </a:stretch>
        </p:blipFill>
        <p:spPr>
          <a:xfrm>
            <a:off x="8389075" y="76200"/>
            <a:ext cx="666549" cy="666549"/>
          </a:xfrm>
          <a:prstGeom prst="rect">
            <a:avLst/>
          </a:prstGeom>
          <a:noFill/>
          <a:ln>
            <a:noFill/>
          </a:ln>
        </p:spPr>
      </p:pic>
      <p:pic>
        <p:nvPicPr>
          <p:cNvPr id="298" name="Google Shape;298;p15"/>
          <p:cNvPicPr preferRelativeResize="0"/>
          <p:nvPr/>
        </p:nvPicPr>
        <p:blipFill>
          <a:blip r:embed="rId5">
            <a:alphaModFix/>
          </a:blip>
          <a:stretch>
            <a:fillRect/>
          </a:stretch>
        </p:blipFill>
        <p:spPr>
          <a:xfrm>
            <a:off x="-128925" y="0"/>
            <a:ext cx="1176925" cy="916950"/>
          </a:xfrm>
          <a:prstGeom prst="rect">
            <a:avLst/>
          </a:prstGeom>
          <a:noFill/>
          <a:ln>
            <a:noFill/>
          </a:ln>
        </p:spPr>
      </p:pic>
      <p:pic>
        <p:nvPicPr>
          <p:cNvPr id="299" name="Google Shape;299;p15"/>
          <p:cNvPicPr preferRelativeResize="0"/>
          <p:nvPr/>
        </p:nvPicPr>
        <p:blipFill>
          <a:blip r:embed="rId6">
            <a:alphaModFix/>
          </a:blip>
          <a:stretch>
            <a:fillRect/>
          </a:stretch>
        </p:blipFill>
        <p:spPr>
          <a:xfrm>
            <a:off x="1229950" y="1236125"/>
            <a:ext cx="6715177" cy="37936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03" name="Shape 303"/>
        <p:cNvGrpSpPr/>
        <p:nvPr/>
      </p:nvGrpSpPr>
      <p:grpSpPr>
        <a:xfrm>
          <a:off x="0" y="0"/>
          <a:ext cx="0" cy="0"/>
          <a:chOff x="0" y="0"/>
          <a:chExt cx="0" cy="0"/>
        </a:xfrm>
      </p:grpSpPr>
      <p:sp>
        <p:nvSpPr>
          <p:cNvPr id="304" name="Google Shape;304;p16"/>
          <p:cNvSpPr txBox="1"/>
          <p:nvPr>
            <p:ph type="title"/>
          </p:nvPr>
        </p:nvSpPr>
        <p:spPr>
          <a:xfrm>
            <a:off x="1331200" y="231575"/>
            <a:ext cx="7030500" cy="51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in</a:t>
            </a:r>
            <a:r>
              <a:rPr lang="en"/>
              <a:t> MySql Workbench.</a:t>
            </a:r>
            <a:endParaRPr/>
          </a:p>
        </p:txBody>
      </p:sp>
      <p:pic>
        <p:nvPicPr>
          <p:cNvPr id="305" name="Google Shape;305;p16"/>
          <p:cNvPicPr preferRelativeResize="0"/>
          <p:nvPr/>
        </p:nvPicPr>
        <p:blipFill>
          <a:blip r:embed="rId3">
            <a:alphaModFix/>
          </a:blip>
          <a:stretch>
            <a:fillRect/>
          </a:stretch>
        </p:blipFill>
        <p:spPr>
          <a:xfrm>
            <a:off x="8453102" y="4476950"/>
            <a:ext cx="690900" cy="666550"/>
          </a:xfrm>
          <a:prstGeom prst="rect">
            <a:avLst/>
          </a:prstGeom>
          <a:noFill/>
          <a:ln>
            <a:noFill/>
          </a:ln>
        </p:spPr>
      </p:pic>
      <p:pic>
        <p:nvPicPr>
          <p:cNvPr id="306" name="Google Shape;306;p16"/>
          <p:cNvPicPr preferRelativeResize="0"/>
          <p:nvPr/>
        </p:nvPicPr>
        <p:blipFill>
          <a:blip r:embed="rId4">
            <a:alphaModFix/>
          </a:blip>
          <a:stretch>
            <a:fillRect/>
          </a:stretch>
        </p:blipFill>
        <p:spPr>
          <a:xfrm>
            <a:off x="8389075" y="76200"/>
            <a:ext cx="666549" cy="666549"/>
          </a:xfrm>
          <a:prstGeom prst="rect">
            <a:avLst/>
          </a:prstGeom>
          <a:noFill/>
          <a:ln>
            <a:noFill/>
          </a:ln>
        </p:spPr>
      </p:pic>
      <p:pic>
        <p:nvPicPr>
          <p:cNvPr id="307" name="Google Shape;307;p16"/>
          <p:cNvPicPr preferRelativeResize="0"/>
          <p:nvPr/>
        </p:nvPicPr>
        <p:blipFill>
          <a:blip r:embed="rId5">
            <a:alphaModFix/>
          </a:blip>
          <a:stretch>
            <a:fillRect/>
          </a:stretch>
        </p:blipFill>
        <p:spPr>
          <a:xfrm>
            <a:off x="1331198" y="855525"/>
            <a:ext cx="6592450" cy="4095925"/>
          </a:xfrm>
          <a:prstGeom prst="rect">
            <a:avLst/>
          </a:prstGeom>
          <a:noFill/>
          <a:ln>
            <a:noFill/>
          </a:ln>
        </p:spPr>
      </p:pic>
      <p:pic>
        <p:nvPicPr>
          <p:cNvPr id="308" name="Google Shape;308;p16"/>
          <p:cNvPicPr preferRelativeResize="0"/>
          <p:nvPr/>
        </p:nvPicPr>
        <p:blipFill>
          <a:blip r:embed="rId6">
            <a:alphaModFix/>
          </a:blip>
          <a:stretch>
            <a:fillRect/>
          </a:stretch>
        </p:blipFill>
        <p:spPr>
          <a:xfrm>
            <a:off x="-128925" y="0"/>
            <a:ext cx="1176925" cy="916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12" name="Shape 312"/>
        <p:cNvGrpSpPr/>
        <p:nvPr/>
      </p:nvGrpSpPr>
      <p:grpSpPr>
        <a:xfrm>
          <a:off x="0" y="0"/>
          <a:ext cx="0" cy="0"/>
          <a:chOff x="0" y="0"/>
          <a:chExt cx="0" cy="0"/>
        </a:xfrm>
      </p:grpSpPr>
      <p:sp>
        <p:nvSpPr>
          <p:cNvPr id="313" name="Google Shape;313;p17"/>
          <p:cNvSpPr txBox="1"/>
          <p:nvPr>
            <p:ph type="title"/>
          </p:nvPr>
        </p:nvSpPr>
        <p:spPr>
          <a:xfrm>
            <a:off x="1303800" y="189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t>Demonstrate forward &amp; reverse engineering in MySQL Workbench :</a:t>
            </a:r>
            <a:endParaRPr sz="2220"/>
          </a:p>
        </p:txBody>
      </p:sp>
      <p:pic>
        <p:nvPicPr>
          <p:cNvPr id="314" name="Google Shape;314;p17"/>
          <p:cNvPicPr preferRelativeResize="0"/>
          <p:nvPr/>
        </p:nvPicPr>
        <p:blipFill>
          <a:blip r:embed="rId3">
            <a:alphaModFix/>
          </a:blip>
          <a:stretch>
            <a:fillRect/>
          </a:stretch>
        </p:blipFill>
        <p:spPr>
          <a:xfrm>
            <a:off x="8453102" y="4476950"/>
            <a:ext cx="690900" cy="666550"/>
          </a:xfrm>
          <a:prstGeom prst="rect">
            <a:avLst/>
          </a:prstGeom>
          <a:noFill/>
          <a:ln>
            <a:noFill/>
          </a:ln>
        </p:spPr>
      </p:pic>
      <p:pic>
        <p:nvPicPr>
          <p:cNvPr id="315" name="Google Shape;315;p17"/>
          <p:cNvPicPr preferRelativeResize="0"/>
          <p:nvPr/>
        </p:nvPicPr>
        <p:blipFill>
          <a:blip r:embed="rId4">
            <a:alphaModFix/>
          </a:blip>
          <a:stretch>
            <a:fillRect/>
          </a:stretch>
        </p:blipFill>
        <p:spPr>
          <a:xfrm>
            <a:off x="8389075" y="76200"/>
            <a:ext cx="666549" cy="666549"/>
          </a:xfrm>
          <a:prstGeom prst="rect">
            <a:avLst/>
          </a:prstGeom>
          <a:noFill/>
          <a:ln>
            <a:noFill/>
          </a:ln>
        </p:spPr>
      </p:pic>
      <p:pic>
        <p:nvPicPr>
          <p:cNvPr id="316" name="Google Shape;316;p17"/>
          <p:cNvPicPr preferRelativeResize="0"/>
          <p:nvPr/>
        </p:nvPicPr>
        <p:blipFill>
          <a:blip r:embed="rId5">
            <a:alphaModFix/>
          </a:blip>
          <a:stretch>
            <a:fillRect/>
          </a:stretch>
        </p:blipFill>
        <p:spPr>
          <a:xfrm>
            <a:off x="-128925" y="0"/>
            <a:ext cx="1176925" cy="916950"/>
          </a:xfrm>
          <a:prstGeom prst="rect">
            <a:avLst/>
          </a:prstGeom>
          <a:noFill/>
          <a:ln>
            <a:noFill/>
          </a:ln>
        </p:spPr>
      </p:pic>
      <p:sp>
        <p:nvSpPr>
          <p:cNvPr id="317" name="Google Shape;317;p17"/>
          <p:cNvSpPr txBox="1"/>
          <p:nvPr/>
        </p:nvSpPr>
        <p:spPr>
          <a:xfrm>
            <a:off x="1353400" y="1016300"/>
            <a:ext cx="73968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latin typeface="Nunito"/>
                <a:ea typeface="Nunito"/>
                <a:cs typeface="Nunito"/>
                <a:sym typeface="Nunito"/>
              </a:rPr>
              <a:t>Forward Engineering: </a:t>
            </a:r>
            <a:r>
              <a:rPr lang="en">
                <a:latin typeface="Nunito"/>
                <a:ea typeface="Nunito"/>
                <a:cs typeface="Nunito"/>
                <a:sym typeface="Nunito"/>
              </a:rPr>
              <a:t>A visual data model can be transformed into a physical database on a target MySQL Server by executing the forward engineering wizard</a:t>
            </a:r>
            <a:r>
              <a:rPr b="1" lang="en">
                <a:latin typeface="Nunito"/>
                <a:ea typeface="Nunito"/>
                <a:cs typeface="Nunito"/>
                <a:sym typeface="Nunito"/>
              </a:rPr>
              <a:t>.</a:t>
            </a:r>
            <a:endParaRPr b="1">
              <a:latin typeface="Nunito"/>
              <a:ea typeface="Nunito"/>
              <a:cs typeface="Nunito"/>
              <a:sym typeface="Nunito"/>
            </a:endParaRPr>
          </a:p>
        </p:txBody>
      </p:sp>
      <p:pic>
        <p:nvPicPr>
          <p:cNvPr id="318" name="Google Shape;318;p17"/>
          <p:cNvPicPr preferRelativeResize="0"/>
          <p:nvPr/>
        </p:nvPicPr>
        <p:blipFill>
          <a:blip r:embed="rId6">
            <a:alphaModFix/>
          </a:blip>
          <a:stretch>
            <a:fillRect/>
          </a:stretch>
        </p:blipFill>
        <p:spPr>
          <a:xfrm>
            <a:off x="920800" y="1631900"/>
            <a:ext cx="3929054" cy="3206801"/>
          </a:xfrm>
          <a:prstGeom prst="rect">
            <a:avLst/>
          </a:prstGeom>
          <a:noFill/>
          <a:ln>
            <a:noFill/>
          </a:ln>
        </p:spPr>
      </p:pic>
      <p:sp>
        <p:nvSpPr>
          <p:cNvPr id="319" name="Google Shape;319;p17"/>
          <p:cNvSpPr/>
          <p:nvPr/>
        </p:nvSpPr>
        <p:spPr>
          <a:xfrm>
            <a:off x="5155900" y="2863025"/>
            <a:ext cx="644400" cy="433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0" name="Google Shape;320;p17"/>
          <p:cNvPicPr preferRelativeResize="0"/>
          <p:nvPr/>
        </p:nvPicPr>
        <p:blipFill>
          <a:blip r:embed="rId7">
            <a:alphaModFix/>
          </a:blip>
          <a:stretch>
            <a:fillRect/>
          </a:stretch>
        </p:blipFill>
        <p:spPr>
          <a:xfrm>
            <a:off x="6106350" y="1631900"/>
            <a:ext cx="2081293" cy="3206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24" name="Shape 324"/>
        <p:cNvGrpSpPr/>
        <p:nvPr/>
      </p:nvGrpSpPr>
      <p:grpSpPr>
        <a:xfrm>
          <a:off x="0" y="0"/>
          <a:ext cx="0" cy="0"/>
          <a:chOff x="0" y="0"/>
          <a:chExt cx="0" cy="0"/>
        </a:xfrm>
      </p:grpSpPr>
      <p:sp>
        <p:nvSpPr>
          <p:cNvPr id="325" name="Google Shape;325;p18"/>
          <p:cNvSpPr txBox="1"/>
          <p:nvPr>
            <p:ph type="title"/>
          </p:nvPr>
        </p:nvSpPr>
        <p:spPr>
          <a:xfrm>
            <a:off x="1303800" y="189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t>Demonstrate forward &amp; reverse engineering in MySQL Workbench :</a:t>
            </a:r>
            <a:endParaRPr sz="2220"/>
          </a:p>
        </p:txBody>
      </p:sp>
      <p:pic>
        <p:nvPicPr>
          <p:cNvPr id="326" name="Google Shape;326;p18"/>
          <p:cNvPicPr preferRelativeResize="0"/>
          <p:nvPr/>
        </p:nvPicPr>
        <p:blipFill>
          <a:blip r:embed="rId3">
            <a:alphaModFix/>
          </a:blip>
          <a:stretch>
            <a:fillRect/>
          </a:stretch>
        </p:blipFill>
        <p:spPr>
          <a:xfrm>
            <a:off x="8389075" y="76200"/>
            <a:ext cx="666549" cy="666549"/>
          </a:xfrm>
          <a:prstGeom prst="rect">
            <a:avLst/>
          </a:prstGeom>
          <a:noFill/>
          <a:ln>
            <a:noFill/>
          </a:ln>
        </p:spPr>
      </p:pic>
      <p:pic>
        <p:nvPicPr>
          <p:cNvPr id="327" name="Google Shape;327;p18"/>
          <p:cNvPicPr preferRelativeResize="0"/>
          <p:nvPr/>
        </p:nvPicPr>
        <p:blipFill>
          <a:blip r:embed="rId4">
            <a:alphaModFix/>
          </a:blip>
          <a:stretch>
            <a:fillRect/>
          </a:stretch>
        </p:blipFill>
        <p:spPr>
          <a:xfrm>
            <a:off x="-128925" y="0"/>
            <a:ext cx="1176925" cy="916950"/>
          </a:xfrm>
          <a:prstGeom prst="rect">
            <a:avLst/>
          </a:prstGeom>
          <a:noFill/>
          <a:ln>
            <a:noFill/>
          </a:ln>
        </p:spPr>
      </p:pic>
      <p:sp>
        <p:nvSpPr>
          <p:cNvPr id="328" name="Google Shape;328;p18"/>
          <p:cNvSpPr txBox="1"/>
          <p:nvPr/>
        </p:nvSpPr>
        <p:spPr>
          <a:xfrm>
            <a:off x="1353400" y="1016300"/>
            <a:ext cx="73968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latin typeface="Nunito"/>
                <a:ea typeface="Nunito"/>
                <a:cs typeface="Nunito"/>
                <a:sym typeface="Nunito"/>
              </a:rPr>
              <a:t>Reverse</a:t>
            </a:r>
            <a:r>
              <a:rPr b="1" lang="en">
                <a:latin typeface="Nunito"/>
                <a:ea typeface="Nunito"/>
                <a:cs typeface="Nunito"/>
                <a:sym typeface="Nunito"/>
              </a:rPr>
              <a:t> Engineering: </a:t>
            </a:r>
            <a:r>
              <a:rPr lang="en">
                <a:latin typeface="Nunito"/>
                <a:ea typeface="Nunito"/>
                <a:cs typeface="Nunito"/>
                <a:sym typeface="Nunito"/>
              </a:rPr>
              <a:t>The process of transformation of various logical schemas into diagram on canvas of MySQL workbench based upon the source code which we had taken from relational schema of ER diagram from ERD Plus tool. </a:t>
            </a:r>
            <a:endParaRPr>
              <a:latin typeface="Nunito"/>
              <a:ea typeface="Nunito"/>
              <a:cs typeface="Nunito"/>
              <a:sym typeface="Nunito"/>
            </a:endParaRPr>
          </a:p>
        </p:txBody>
      </p:sp>
      <p:pic>
        <p:nvPicPr>
          <p:cNvPr id="329" name="Google Shape;329;p18"/>
          <p:cNvPicPr preferRelativeResize="0"/>
          <p:nvPr/>
        </p:nvPicPr>
        <p:blipFill>
          <a:blip r:embed="rId5">
            <a:alphaModFix/>
          </a:blip>
          <a:stretch>
            <a:fillRect/>
          </a:stretch>
        </p:blipFill>
        <p:spPr>
          <a:xfrm>
            <a:off x="6107200" y="1944499"/>
            <a:ext cx="2931949" cy="2776876"/>
          </a:xfrm>
          <a:prstGeom prst="rect">
            <a:avLst/>
          </a:prstGeom>
          <a:noFill/>
          <a:ln>
            <a:noFill/>
          </a:ln>
        </p:spPr>
      </p:pic>
      <p:pic>
        <p:nvPicPr>
          <p:cNvPr id="330" name="Google Shape;330;p18"/>
          <p:cNvPicPr preferRelativeResize="0"/>
          <p:nvPr/>
        </p:nvPicPr>
        <p:blipFill>
          <a:blip r:embed="rId6">
            <a:alphaModFix/>
          </a:blip>
          <a:stretch>
            <a:fillRect/>
          </a:stretch>
        </p:blipFill>
        <p:spPr>
          <a:xfrm>
            <a:off x="3585963" y="1773975"/>
            <a:ext cx="2081293" cy="3206800"/>
          </a:xfrm>
          <a:prstGeom prst="rect">
            <a:avLst/>
          </a:prstGeom>
          <a:noFill/>
          <a:ln>
            <a:noFill/>
          </a:ln>
        </p:spPr>
      </p:pic>
      <p:sp>
        <p:nvSpPr>
          <p:cNvPr id="331" name="Google Shape;331;p18"/>
          <p:cNvSpPr/>
          <p:nvPr/>
        </p:nvSpPr>
        <p:spPr>
          <a:xfrm>
            <a:off x="5667250" y="2949775"/>
            <a:ext cx="392400" cy="34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8"/>
          <p:cNvSpPr/>
          <p:nvPr/>
        </p:nvSpPr>
        <p:spPr>
          <a:xfrm>
            <a:off x="3153150" y="2949775"/>
            <a:ext cx="392400" cy="34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3" name="Google Shape;333;p18"/>
          <p:cNvPicPr preferRelativeResize="0"/>
          <p:nvPr/>
        </p:nvPicPr>
        <p:blipFill>
          <a:blip r:embed="rId7">
            <a:alphaModFix/>
          </a:blip>
          <a:stretch>
            <a:fillRect/>
          </a:stretch>
        </p:blipFill>
        <p:spPr>
          <a:xfrm>
            <a:off x="8453102" y="4476950"/>
            <a:ext cx="690900" cy="666550"/>
          </a:xfrm>
          <a:prstGeom prst="rect">
            <a:avLst/>
          </a:prstGeom>
          <a:noFill/>
          <a:ln>
            <a:noFill/>
          </a:ln>
        </p:spPr>
      </p:pic>
      <p:pic>
        <p:nvPicPr>
          <p:cNvPr id="334" name="Google Shape;334;p18"/>
          <p:cNvPicPr preferRelativeResize="0"/>
          <p:nvPr/>
        </p:nvPicPr>
        <p:blipFill>
          <a:blip r:embed="rId8">
            <a:alphaModFix/>
          </a:blip>
          <a:stretch>
            <a:fillRect/>
          </a:stretch>
        </p:blipFill>
        <p:spPr>
          <a:xfrm>
            <a:off x="76200" y="2444245"/>
            <a:ext cx="3039048" cy="17168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38" name="Shape 338"/>
        <p:cNvGrpSpPr/>
        <p:nvPr/>
      </p:nvGrpSpPr>
      <p:grpSpPr>
        <a:xfrm>
          <a:off x="0" y="0"/>
          <a:ext cx="0" cy="0"/>
          <a:chOff x="0" y="0"/>
          <a:chExt cx="0" cy="0"/>
        </a:xfrm>
      </p:grpSpPr>
      <p:sp>
        <p:nvSpPr>
          <p:cNvPr id="339" name="Google Shape;339;p19"/>
          <p:cNvSpPr txBox="1"/>
          <p:nvPr>
            <p:ph type="title"/>
          </p:nvPr>
        </p:nvSpPr>
        <p:spPr>
          <a:xfrm>
            <a:off x="1279025" y="3135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t>Checking for Normalization:</a:t>
            </a:r>
            <a:endParaRPr sz="2220"/>
          </a:p>
        </p:txBody>
      </p:sp>
      <p:pic>
        <p:nvPicPr>
          <p:cNvPr id="340" name="Google Shape;340;p19"/>
          <p:cNvPicPr preferRelativeResize="0"/>
          <p:nvPr/>
        </p:nvPicPr>
        <p:blipFill>
          <a:blip r:embed="rId3">
            <a:alphaModFix/>
          </a:blip>
          <a:stretch>
            <a:fillRect/>
          </a:stretch>
        </p:blipFill>
        <p:spPr>
          <a:xfrm>
            <a:off x="8453102" y="4476950"/>
            <a:ext cx="690900" cy="666550"/>
          </a:xfrm>
          <a:prstGeom prst="rect">
            <a:avLst/>
          </a:prstGeom>
          <a:noFill/>
          <a:ln>
            <a:noFill/>
          </a:ln>
        </p:spPr>
      </p:pic>
      <p:pic>
        <p:nvPicPr>
          <p:cNvPr id="341" name="Google Shape;341;p19"/>
          <p:cNvPicPr preferRelativeResize="0"/>
          <p:nvPr/>
        </p:nvPicPr>
        <p:blipFill>
          <a:blip r:embed="rId4">
            <a:alphaModFix/>
          </a:blip>
          <a:stretch>
            <a:fillRect/>
          </a:stretch>
        </p:blipFill>
        <p:spPr>
          <a:xfrm>
            <a:off x="8389075" y="76200"/>
            <a:ext cx="666549" cy="666549"/>
          </a:xfrm>
          <a:prstGeom prst="rect">
            <a:avLst/>
          </a:prstGeom>
          <a:noFill/>
          <a:ln>
            <a:noFill/>
          </a:ln>
        </p:spPr>
      </p:pic>
      <p:pic>
        <p:nvPicPr>
          <p:cNvPr id="342" name="Google Shape;342;p19"/>
          <p:cNvPicPr preferRelativeResize="0"/>
          <p:nvPr/>
        </p:nvPicPr>
        <p:blipFill>
          <a:blip r:embed="rId5">
            <a:alphaModFix/>
          </a:blip>
          <a:stretch>
            <a:fillRect/>
          </a:stretch>
        </p:blipFill>
        <p:spPr>
          <a:xfrm>
            <a:off x="-128925" y="0"/>
            <a:ext cx="1176925" cy="916950"/>
          </a:xfrm>
          <a:prstGeom prst="rect">
            <a:avLst/>
          </a:prstGeom>
          <a:noFill/>
          <a:ln>
            <a:noFill/>
          </a:ln>
        </p:spPr>
      </p:pic>
      <p:sp>
        <p:nvSpPr>
          <p:cNvPr id="343" name="Google Shape;343;p19"/>
          <p:cNvSpPr txBox="1"/>
          <p:nvPr/>
        </p:nvSpPr>
        <p:spPr>
          <a:xfrm>
            <a:off x="1353400" y="742750"/>
            <a:ext cx="73968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Nunito"/>
                <a:ea typeface="Nunito"/>
                <a:cs typeface="Nunito"/>
                <a:sym typeface="Nunito"/>
              </a:rPr>
              <a:t>Our database is normalized as it </a:t>
            </a:r>
            <a:r>
              <a:rPr lang="en">
                <a:latin typeface="Nunito"/>
                <a:ea typeface="Nunito"/>
                <a:cs typeface="Nunito"/>
                <a:sym typeface="Nunito"/>
              </a:rPr>
              <a:t>follows all</a:t>
            </a:r>
            <a:r>
              <a:rPr lang="en">
                <a:latin typeface="Nunito"/>
                <a:ea typeface="Nunito"/>
                <a:cs typeface="Nunito"/>
                <a:sym typeface="Nunito"/>
              </a:rPr>
              <a:t> the normal forms i.e.</a:t>
            </a:r>
            <a:r>
              <a:rPr b="1" lang="en">
                <a:latin typeface="Nunito"/>
                <a:ea typeface="Nunito"/>
                <a:cs typeface="Nunito"/>
                <a:sym typeface="Nunito"/>
              </a:rPr>
              <a:t> 1NF, 2NF, 3NF &amp; BCNF.</a:t>
            </a:r>
            <a:endParaRPr b="1">
              <a:latin typeface="Nunito"/>
              <a:ea typeface="Nunito"/>
              <a:cs typeface="Nunito"/>
              <a:sym typeface="Nunito"/>
            </a:endParaRPr>
          </a:p>
          <a:p>
            <a:pPr indent="0" lvl="0" marL="0" rtl="0" algn="just">
              <a:spcBef>
                <a:spcPts val="0"/>
              </a:spcBef>
              <a:spcAft>
                <a:spcPts val="0"/>
              </a:spcAft>
              <a:buNone/>
            </a:pPr>
            <a:r>
              <a:rPr b="1" lang="en">
                <a:latin typeface="Nunito"/>
                <a:ea typeface="Nunito"/>
                <a:cs typeface="Nunito"/>
                <a:sym typeface="Nunito"/>
              </a:rPr>
              <a:t>Explanations are as follows:</a:t>
            </a:r>
            <a:endParaRPr b="1">
              <a:latin typeface="Nunito"/>
              <a:ea typeface="Nunito"/>
              <a:cs typeface="Nunito"/>
              <a:sym typeface="Nunito"/>
            </a:endParaRPr>
          </a:p>
        </p:txBody>
      </p:sp>
      <p:pic>
        <p:nvPicPr>
          <p:cNvPr id="344" name="Google Shape;344;p19"/>
          <p:cNvPicPr preferRelativeResize="0"/>
          <p:nvPr/>
        </p:nvPicPr>
        <p:blipFill rotWithShape="1">
          <a:blip r:embed="rId6">
            <a:alphaModFix/>
          </a:blip>
          <a:srcRect b="0" l="0" r="0" t="0"/>
          <a:stretch/>
        </p:blipFill>
        <p:spPr>
          <a:xfrm>
            <a:off x="2314677" y="1282150"/>
            <a:ext cx="5162350" cy="3785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48" name="Shape 348"/>
        <p:cNvGrpSpPr/>
        <p:nvPr/>
      </p:nvGrpSpPr>
      <p:grpSpPr>
        <a:xfrm>
          <a:off x="0" y="0"/>
          <a:ext cx="0" cy="0"/>
          <a:chOff x="0" y="0"/>
          <a:chExt cx="0" cy="0"/>
        </a:xfrm>
      </p:grpSpPr>
      <p:sp>
        <p:nvSpPr>
          <p:cNvPr id="349" name="Google Shape;349;p20"/>
          <p:cNvSpPr txBox="1"/>
          <p:nvPr>
            <p:ph type="title"/>
          </p:nvPr>
        </p:nvSpPr>
        <p:spPr>
          <a:xfrm>
            <a:off x="1247025" y="20721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5220"/>
              <a:t>      THANK YOU!!</a:t>
            </a:r>
            <a:endParaRPr sz="5220"/>
          </a:p>
        </p:txBody>
      </p:sp>
      <p:pic>
        <p:nvPicPr>
          <p:cNvPr id="350" name="Google Shape;350;p20"/>
          <p:cNvPicPr preferRelativeResize="0"/>
          <p:nvPr/>
        </p:nvPicPr>
        <p:blipFill>
          <a:blip r:embed="rId3">
            <a:alphaModFix/>
          </a:blip>
          <a:stretch>
            <a:fillRect/>
          </a:stretch>
        </p:blipFill>
        <p:spPr>
          <a:xfrm>
            <a:off x="8453102" y="4476950"/>
            <a:ext cx="690900" cy="666550"/>
          </a:xfrm>
          <a:prstGeom prst="rect">
            <a:avLst/>
          </a:prstGeom>
          <a:noFill/>
          <a:ln>
            <a:noFill/>
          </a:ln>
        </p:spPr>
      </p:pic>
      <p:pic>
        <p:nvPicPr>
          <p:cNvPr id="351" name="Google Shape;351;p20"/>
          <p:cNvPicPr preferRelativeResize="0"/>
          <p:nvPr/>
        </p:nvPicPr>
        <p:blipFill>
          <a:blip r:embed="rId4">
            <a:alphaModFix/>
          </a:blip>
          <a:stretch>
            <a:fillRect/>
          </a:stretch>
        </p:blipFill>
        <p:spPr>
          <a:xfrm>
            <a:off x="8389075" y="76200"/>
            <a:ext cx="666549" cy="666549"/>
          </a:xfrm>
          <a:prstGeom prst="rect">
            <a:avLst/>
          </a:prstGeom>
          <a:noFill/>
          <a:ln>
            <a:noFill/>
          </a:ln>
        </p:spPr>
      </p:pic>
      <p:pic>
        <p:nvPicPr>
          <p:cNvPr id="352" name="Google Shape;352;p20"/>
          <p:cNvPicPr preferRelativeResize="0"/>
          <p:nvPr/>
        </p:nvPicPr>
        <p:blipFill>
          <a:blip r:embed="rId5">
            <a:alphaModFix/>
          </a:blip>
          <a:stretch>
            <a:fillRect/>
          </a:stretch>
        </p:blipFill>
        <p:spPr>
          <a:xfrm>
            <a:off x="-128925" y="0"/>
            <a:ext cx="1176925" cy="916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