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vertBarState="maximized">
    <p:restoredLeft sz="12537" autoAdjust="0"/>
    <p:restoredTop sz="94624" autoAdjust="0"/>
  </p:normalViewPr>
  <p:slideViewPr>
    <p:cSldViewPr>
      <p:cViewPr varScale="1">
        <p:scale>
          <a:sx n="51" d="100"/>
          <a:sy n="51" d="100"/>
        </p:scale>
        <p:origin x="-16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A1BE856-AD74-46B0-81CD-4F9B31E3536E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104874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8434D2F-3709-490D-BFD2-06A80979A34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1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A38F89A-AE5D-4E53-B447-65137456FC1F}" type="datetimeFigureOut">
              <a:rPr lang="en-US" smtClean="0"/>
              <a:t>07-Apr-19</a:t>
            </a:fld>
            <a:endParaRPr lang="en-US"/>
          </a:p>
        </p:txBody>
      </p:sp>
      <p:sp>
        <p:nvSpPr>
          <p:cNvPr id="104873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3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557A2D3-0383-4A07-8626-34E626D4CA8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1" sldNum="1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E557A2D3-0383-4A07-8626-34E626D4CA8E}" type="slidenum">
              <a:rPr lang="en-US" smtClean="0"/>
              <a:t>2</a:t>
            </a:fld>
            <a:endParaRPr lang="en-US"/>
          </a:p>
        </p:txBody>
      </p:sp>
      <p:sp>
        <p:nvSpPr>
          <p:cNvPr id="1048602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E557A2D3-0383-4A07-8626-34E626D4CA8E}" type="slidenum">
              <a:rPr lang="en-US" smtClean="0"/>
              <a:t>12</a:t>
            </a:fld>
            <a:endParaRPr lang="en-US"/>
          </a:p>
        </p:txBody>
      </p:sp>
      <p:sp>
        <p:nvSpPr>
          <p:cNvPr id="1048638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E557A2D3-0383-4A07-8626-34E626D4CA8E}" type="slidenum">
              <a:rPr lang="en-US" smtClean="0"/>
              <a:t>19</a:t>
            </a:fld>
            <a:endParaRPr lang="en-US"/>
          </a:p>
        </p:txBody>
      </p:sp>
      <p:sp>
        <p:nvSpPr>
          <p:cNvPr id="104866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5A22B0-661B-41E4-B0F9-A6A0183AF774}" type="datetime1">
              <a:rPr lang="en-US" smtClean="0"/>
              <a:t>07-Apr-19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D3FE79-E0C3-4F83-9C16-D917C8ACC2B3}" type="datetime1">
              <a:rPr lang="en-US" smtClean="0"/>
              <a:t>07-Apr-19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168D67A-D62F-4B38-BFA7-EE6F6E37E3F2}" type="datetime1">
              <a:rPr lang="en-US" smtClean="0"/>
              <a:t>07-Apr-19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1545071-A68B-4D74-87BE-77940C350889}" type="datetime1">
              <a:rPr lang="en-US" smtClean="0"/>
              <a:t>07-Apr-19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69C0AEF-479F-40BD-8AC6-82764116A691}" type="datetime1">
              <a:rPr lang="en-US" smtClean="0"/>
              <a:t>07-Apr-19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8D6100-9689-4809-8AF5-2ECCD5C40456}" type="datetime1">
              <a:rPr lang="en-US" smtClean="0"/>
              <a:t>07-Apr-19</a:t>
            </a:fld>
            <a:endParaRPr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B48421A-2EF1-4E53-B269-6E53A0C9FFF5}" type="datetime1">
              <a:rPr lang="en-US" smtClean="0"/>
              <a:t>07-Apr-19</a:t>
            </a:fld>
            <a:endParaRPr lang="en-US"/>
          </a:p>
        </p:txBody>
      </p:sp>
      <p:sp>
        <p:nvSpPr>
          <p:cNvPr id="10487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7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CB2B50-D48B-45F0-8B57-238CAEC46DA1}" type="datetime1">
              <a:rPr lang="en-US" smtClean="0"/>
              <a:t>07-Apr-19</a:t>
            </a:fld>
            <a:endParaRPr lang="en-US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DC8E31-0D90-4093-8FA4-77F1ED9004D5}" type="datetime1">
              <a:rPr lang="en-US" smtClean="0"/>
              <a:t>07-Apr-19</a:t>
            </a:fld>
            <a:endParaRPr lang="en-US"/>
          </a:p>
        </p:txBody>
      </p:sp>
      <p:sp>
        <p:nvSpPr>
          <p:cNvPr id="10487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7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9EBAF1-3C83-4725-BC97-86488585C8B0}" type="datetime1">
              <a:rPr lang="en-US" smtClean="0"/>
              <a:t>07-Apr-19</a:t>
            </a:fld>
            <a:endParaRPr lang="en-US"/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7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DF6A448-E011-4138-B197-FF3B5469BBAC}" type="datetime1">
              <a:rPr lang="en-US" smtClean="0"/>
              <a:t>07-Apr-19</a:t>
            </a:fld>
            <a:endParaRPr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2">
            <a:alphaModFix amt="27000"/>
            <a:lum/>
          </a:blip>
          <a:srcRect/>
          <a:stretch>
            <a:fillRect l="-17000" r="-17000"/>
          </a:stretch>
        </a:blip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6E68-5E08-4651-B825-913ECC2D1A2A}" type="datetime1">
              <a:rPr lang="en-US" smtClean="0"/>
              <a:t>07-Apr-19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C3EE-8CA3-4B0B-A0B2-3716B912853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1" hdr="0" sldNum="1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5.xml"/><Relationship Id="rId3" Type="http://schemas.openxmlformats.org/officeDocument/2006/relationships/slide" Target="slide6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10.xml"/><Relationship Id="rId7" Type="http://schemas.openxmlformats.org/officeDocument/2006/relationships/slide" Target="slide12.xml"/><Relationship Id="rId8" Type="http://schemas.openxmlformats.org/officeDocument/2006/relationships/slide" Target="slide15.xml"/><Relationship Id="rId9" Type="http://schemas.openxmlformats.org/officeDocument/2006/relationships/slide" Target="slide16.xml"/><Relationship Id="rId10" Type="http://schemas.openxmlformats.org/officeDocument/2006/relationships/slide" Target="slide17.xml"/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20.xml"/><Relationship Id="rId14" Type="http://schemas.openxmlformats.org/officeDocument/2006/relationships/slide" Target="slide21.xml"/><Relationship Id="rId15" Type="http://schemas.openxmlformats.org/officeDocument/2006/relationships/slide" Target="slide22.xml"/><Relationship Id="rId16" Type="http://schemas.openxmlformats.org/officeDocument/2006/relationships/slideLayout" Target="../slideLayouts/slideLayout2.xml"/><Relationship Id="rId17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hyperlink" Target="http://www.wikipedia.org/" TargetMode="External"/><Relationship Id="rId3" Type="http://schemas.openxmlformats.org/officeDocument/2006/relationships/hyperlink" Target="http://www.wikihow.tech/" TargetMode="External"/><Relationship Id="rId4" Type="http://schemas.openxmlformats.org/officeDocument/2006/relationships/hyperlink" Target="http://www.arduino.cc/" TargetMode="External"/><Relationship Id="rId5" Type="http://schemas.openxmlformats.org/officeDocument/2006/relationships/hyperlink" Target="http://www.quora.com/" TargetMode="External"/><Relationship Id="rId6" Type="http://schemas.openxmlformats.org/officeDocument/2006/relationships/hyperlink" Target="http://www.brilliant.org/" TargetMode="External"/><Relationship Id="rId7" Type="http://schemas.openxmlformats.org/officeDocument/2006/relationships/hyperlink" Target="http://www.tutorialspoint.com/" TargetMode="External"/><Relationship Id="rId8" Type="http://schemas.openxmlformats.org/officeDocument/2006/relationships/hyperlink" Target="http://www.fritzing.com/" TargetMode="External"/><Relationship Id="rId9" Type="http://schemas.openxmlformats.org/officeDocument/2006/relationships/hyperlink" Target="http://www.electronicstoday.com/" TargetMode="External"/><Relationship Id="rId10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21.gif"/><Relationship Id="rId3" Type="http://schemas.openxmlformats.org/officeDocument/2006/relationships/image" Target="../media/image22.gif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7000"/>
            <a:lum/>
          </a:blip>
          <a:srcRect/>
          <a:stretch>
            <a:fillRect l="-25000" r="-25000"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458200" cy="1752600"/>
          </a:xfrm>
        </p:spPr>
        <p:txBody>
          <a:bodyPr>
            <a:noAutofit/>
          </a:bodyPr>
          <a:p>
            <a:r>
              <a:rPr b="1" dirty="0" sz="2800" lang="en-US" smtClean="0">
                <a:solidFill>
                  <a:schemeClr val="tx2"/>
                </a:solidFill>
                <a:latin typeface="Bodoni MT" pitchFamily="18" charset="0"/>
              </a:rPr>
              <a:t>Seminar on</a:t>
            </a:r>
            <a:r>
              <a:rPr b="1" dirty="0" sz="2800" lang="en-US" smtClean="0">
                <a:solidFill>
                  <a:srgbClr val="FF0000"/>
                </a:solidFill>
                <a:latin typeface="Engravers MT" pitchFamily="18" charset="0"/>
              </a:rPr>
              <a:t/>
            </a:r>
            <a:br>
              <a:rPr b="1" dirty="0" sz="2800" lang="en-US" smtClean="0">
                <a:solidFill>
                  <a:srgbClr val="FF0000"/>
                </a:solidFill>
                <a:latin typeface="Engravers MT" pitchFamily="18" charset="0"/>
              </a:rPr>
            </a:br>
            <a:r>
              <a:rPr b="1" dirty="0" sz="2800" lang="en-US" smtClean="0">
                <a:solidFill>
                  <a:srgbClr val="FF0000"/>
                </a:solidFill>
                <a:latin typeface="Engravers MT" pitchFamily="18" charset="0"/>
              </a:rPr>
              <a:t>Automatic  Stretcher  For Medical  System</a:t>
            </a:r>
            <a:br>
              <a:rPr b="1" dirty="0" sz="2800" lang="en-US" smtClean="0">
                <a:solidFill>
                  <a:srgbClr val="FF0000"/>
                </a:solidFill>
                <a:latin typeface="Engravers MT" pitchFamily="18" charset="0"/>
              </a:rPr>
            </a:br>
            <a:endParaRPr b="1" dirty="0" sz="2800" lang="en-US">
              <a:solidFill>
                <a:srgbClr val="FF0000"/>
              </a:solidFill>
              <a:latin typeface="Engravers MT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305800" cy="4876800"/>
          </a:xfrm>
        </p:spPr>
        <p:txBody>
          <a:bodyPr>
            <a:normAutofit/>
          </a:bodyPr>
          <a:p>
            <a:r>
              <a:rPr b="1" dirty="0" sz="2800"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Forte" pitchFamily="66" charset="0"/>
              </a:rPr>
              <a:t>By</a:t>
            </a:r>
          </a:p>
          <a:p>
            <a:r>
              <a:rPr b="1" dirty="0" sz="2000" lang="en-US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b="1" dirty="0" sz="2000" lang="en-US" err="1" smtClean="0">
                <a:solidFill>
                  <a:schemeClr val="tx1"/>
                </a:solidFill>
                <a:latin typeface="Bell MT" pitchFamily="18" charset="0"/>
              </a:rPr>
              <a:t>Anamika</a:t>
            </a:r>
            <a:r>
              <a:rPr b="1" dirty="0" sz="2000" lang="en-US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b="1" dirty="0" sz="2000" lang="en-US" err="1" smtClean="0">
                <a:solidFill>
                  <a:schemeClr val="tx1"/>
                </a:solidFill>
                <a:latin typeface="Bell MT" pitchFamily="18" charset="0"/>
              </a:rPr>
              <a:t>Mukherjee</a:t>
            </a:r>
            <a:r>
              <a:rPr b="1" dirty="0" sz="2000" lang="en-US" smtClean="0">
                <a:solidFill>
                  <a:schemeClr val="tx1"/>
                </a:solidFill>
                <a:latin typeface="Bell MT" pitchFamily="18" charset="0"/>
              </a:rPr>
              <a:t> </a:t>
            </a:r>
          </a:p>
          <a:p>
            <a:r>
              <a:rPr b="1" dirty="0" sz="2000" i="1" lang="en-US" smtClean="0">
                <a:solidFill>
                  <a:schemeClr val="tx2"/>
                </a:solidFill>
              </a:rPr>
              <a:t>(Dept. of Computer Science &amp; Technology)</a:t>
            </a:r>
          </a:p>
          <a:p>
            <a:r>
              <a:rPr b="1" dirty="0" sz="2000" i="1" lang="en-US" smtClean="0">
                <a:solidFill>
                  <a:schemeClr val="tx2"/>
                </a:solidFill>
              </a:rPr>
              <a:t>Roll No.05</a:t>
            </a:r>
          </a:p>
          <a:p>
            <a:endParaRPr b="1" dirty="0" sz="2000" i="1" lang="en-US" smtClean="0">
              <a:solidFill>
                <a:schemeClr val="accent2"/>
              </a:solidFill>
            </a:endParaRPr>
          </a:p>
          <a:p>
            <a:endParaRPr b="1" dirty="0" sz="2000" i="1" lang="en-US" smtClean="0">
              <a:solidFill>
                <a:schemeClr val="accent2"/>
              </a:solidFill>
            </a:endParaRPr>
          </a:p>
          <a:p>
            <a:r>
              <a:rPr b="1" dirty="0" sz="2000" i="1" lang="en-US" smtClean="0">
                <a:solidFill>
                  <a:schemeClr val="accent2"/>
                </a:solidFill>
              </a:rPr>
              <a:t>Guide</a:t>
            </a:r>
            <a:r>
              <a:rPr dirty="0" sz="2000" lang="en-US" smtClean="0">
                <a:solidFill>
                  <a:schemeClr val="accent2"/>
                </a:solidFill>
                <a:latin typeface="Bell MT" pitchFamily="18" charset="0"/>
              </a:rPr>
              <a:t>:</a:t>
            </a:r>
            <a:r>
              <a:rPr dirty="0" sz="2000" lang="en-US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b="1" dirty="0" sz="2000" lang="en-US" smtClean="0">
                <a:solidFill>
                  <a:schemeClr val="tx1"/>
                </a:solidFill>
                <a:latin typeface="Bell MT" pitchFamily="18" charset="0"/>
              </a:rPr>
              <a:t>Raj Kumar </a:t>
            </a:r>
            <a:r>
              <a:rPr b="1" dirty="0" sz="2000" lang="en-US" err="1" smtClean="0">
                <a:solidFill>
                  <a:schemeClr val="tx1"/>
                </a:solidFill>
                <a:latin typeface="Bell MT" pitchFamily="18" charset="0"/>
              </a:rPr>
              <a:t>Datta</a:t>
            </a:r>
            <a:endParaRPr b="1" dirty="0" sz="2000" lang="en-US" smtClean="0">
              <a:solidFill>
                <a:schemeClr val="tx1"/>
              </a:solidFill>
              <a:latin typeface="Bell MT" pitchFamily="18" charset="0"/>
            </a:endParaRPr>
          </a:p>
          <a:p>
            <a:r>
              <a:rPr b="1" dirty="0" sz="2000" i="1" lang="en-US" smtClean="0">
                <a:solidFill>
                  <a:schemeClr val="tx2"/>
                </a:solidFill>
              </a:rPr>
              <a:t>(Head of the Department of Computer Science &amp; Technology)</a:t>
            </a:r>
          </a:p>
          <a:p>
            <a:r>
              <a:rPr b="1" dirty="0" sz="2000" i="1" lang="en-US" smtClean="0">
                <a:solidFill>
                  <a:schemeClr val="accent2"/>
                </a:solidFill>
              </a:rPr>
              <a:t>Co-Guide</a:t>
            </a:r>
            <a:r>
              <a:rPr dirty="0" sz="2000" lang="en-US" smtClean="0">
                <a:solidFill>
                  <a:srgbClr val="7030A0"/>
                </a:solidFill>
                <a:latin typeface="Bell MT" pitchFamily="18" charset="0"/>
              </a:rPr>
              <a:t>:</a:t>
            </a:r>
            <a:r>
              <a:rPr dirty="0" sz="2000" lang="en-US" smtClean="0">
                <a:solidFill>
                  <a:schemeClr val="accent1"/>
                </a:solidFill>
                <a:latin typeface="Bell MT" pitchFamily="18" charset="0"/>
              </a:rPr>
              <a:t> </a:t>
            </a:r>
            <a:r>
              <a:rPr b="1" dirty="0" sz="2000" lang="en-US" err="1" smtClean="0">
                <a:solidFill>
                  <a:schemeClr val="tx1"/>
                </a:solidFill>
                <a:latin typeface="Bell MT" pitchFamily="18" charset="0"/>
              </a:rPr>
              <a:t>Debdeep</a:t>
            </a:r>
            <a:r>
              <a:rPr b="1" dirty="0" sz="2000" lang="en-US" smtClean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b="1" dirty="0" sz="2000" lang="en-US" err="1" smtClean="0">
                <a:solidFill>
                  <a:schemeClr val="tx1"/>
                </a:solidFill>
                <a:latin typeface="Bell MT" pitchFamily="18" charset="0"/>
              </a:rPr>
              <a:t>Mukherjee</a:t>
            </a:r>
            <a:endParaRPr b="1" dirty="0" sz="2000" lang="en-US" smtClean="0">
              <a:solidFill>
                <a:schemeClr val="tx1"/>
              </a:solidFill>
              <a:latin typeface="Bell MT" pitchFamily="18" charset="0"/>
            </a:endParaRPr>
          </a:p>
          <a:p>
            <a:r>
              <a:rPr b="1" dirty="0" sz="2000" i="1" lang="en-US" smtClean="0">
                <a:solidFill>
                  <a:schemeClr val="tx2"/>
                </a:solidFill>
              </a:rPr>
              <a:t>(Head of the Department of Electrical Engineering)</a:t>
            </a:r>
          </a:p>
          <a:p>
            <a:endParaRPr dirty="0" lang="en-US" smtClean="0">
              <a:solidFill>
                <a:schemeClr val="accent1"/>
              </a:solidFill>
            </a:endParaRPr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push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7000"/>
            <a:lum/>
          </a:blip>
          <a:srcRect/>
          <a:stretch>
            <a:fillRect l="-25000" t="-38000" r="-25000"/>
          </a:stretch>
        </a:blip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Block Diagram of Stretcher Section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pic>
        <p:nvPicPr>
          <p:cNvPr id="2097154" name="Content Placeholder 3" descr="Screenshot (3)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04801" y="1295400"/>
            <a:ext cx="8686800" cy="5334000"/>
          </a:xfrm>
        </p:spPr>
      </p:pic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10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strips dir="ld"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The Stretcher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pic>
        <p:nvPicPr>
          <p:cNvPr id="2097155" name="Content Placeholder 3" descr="IMG-20190329-WA0056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800" y="1219200"/>
            <a:ext cx="8610600" cy="5105400"/>
          </a:xfrm>
        </p:spPr>
      </p:pic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11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fade thruBlk="1"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tx2"/>
                </a:solidFill>
                <a:latin typeface="Baskerville Old Face" pitchFamily="18" charset="0"/>
              </a:rPr>
              <a:t>Sensing </a:t>
            </a:r>
            <a:r>
              <a:rPr b="1" dirty="0" lang="en-US">
                <a:solidFill>
                  <a:schemeClr val="tx2"/>
                </a:solidFill>
                <a:latin typeface="Baskerville Old Face" pitchFamily="18" charset="0"/>
              </a:rPr>
              <a:t>Device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>
              <a:buFont typeface="Wingdings" pitchFamily="2" charset="2"/>
              <a:buChar char="Ø"/>
            </a:pPr>
            <a:r>
              <a:rPr b="1" dirty="0" sz="2400" lang="en-US">
                <a:latin typeface="Bell MT" pitchFamily="18" charset="0"/>
              </a:rPr>
              <a:t>For detecting the desires of movements </a:t>
            </a:r>
            <a:r>
              <a:rPr b="1" dirty="0" sz="2400" lang="en-US" smtClean="0">
                <a:latin typeface="Bell MT" pitchFamily="18" charset="0"/>
              </a:rPr>
              <a:t>we </a:t>
            </a:r>
            <a:r>
              <a:rPr b="1" dirty="0" sz="2400" lang="en-US">
                <a:latin typeface="Bell MT" pitchFamily="18" charset="0"/>
              </a:rPr>
              <a:t>have used an ADXL335 </a:t>
            </a:r>
            <a:r>
              <a:rPr b="1" dirty="0" sz="2400" lang="en-US" smtClean="0">
                <a:latin typeface="Bell MT" pitchFamily="18" charset="0"/>
              </a:rPr>
              <a:t>sensor.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An NRF24l01</a:t>
            </a:r>
            <a:r>
              <a:rPr b="1" dirty="0" sz="2400" lang="en-US">
                <a:latin typeface="Bell MT" pitchFamily="18" charset="0"/>
              </a:rPr>
              <a:t>+ </a:t>
            </a:r>
            <a:r>
              <a:rPr b="1" dirty="0" sz="2400" lang="en-US" smtClean="0">
                <a:latin typeface="Bell MT" pitchFamily="18" charset="0"/>
              </a:rPr>
              <a:t>module send the output of the sensor wirelessly to the stretcher.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err="1" smtClean="0">
                <a:latin typeface="Bell MT" pitchFamily="18" charset="0"/>
              </a:rPr>
              <a:t>Arduino</a:t>
            </a:r>
            <a:r>
              <a:rPr b="1" dirty="0" sz="2400" lang="en-US" smtClean="0">
                <a:latin typeface="Bell MT" pitchFamily="18" charset="0"/>
              </a:rPr>
              <a:t> </a:t>
            </a:r>
            <a:r>
              <a:rPr b="1" dirty="0" sz="2400" lang="en-US" err="1" smtClean="0">
                <a:latin typeface="Bell MT" pitchFamily="18" charset="0"/>
              </a:rPr>
              <a:t>Nano</a:t>
            </a:r>
            <a:r>
              <a:rPr b="1" dirty="0" sz="2400" lang="en-US" smtClean="0">
                <a:latin typeface="Bell MT" pitchFamily="18" charset="0"/>
              </a:rPr>
              <a:t> breakout board is the control unit here.</a:t>
            </a:r>
            <a:endParaRPr dirty="0" sz="2400" lang="en-US">
              <a:latin typeface="Bell MT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b="1" dirty="0" sz="2400" lang="en-US">
                <a:latin typeface="Bell MT" pitchFamily="18" charset="0"/>
              </a:rPr>
              <a:t>The Sensing device is operated by a 9V battery</a:t>
            </a:r>
            <a:r>
              <a:rPr b="1" dirty="0" lang="en-US"/>
              <a:t>.</a:t>
            </a:r>
            <a:endParaRPr dirty="0" lang="en-US"/>
          </a:p>
          <a:p>
            <a:pPr>
              <a:buFont typeface="Wingdings" pitchFamily="2" charset="2"/>
              <a:buChar char="Ø"/>
            </a:pPr>
            <a:endParaRPr dirty="0" lang="en-US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12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pull dir="d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p>
            <a:r>
              <a:rPr b="1" dirty="0" lang="en-US" smtClean="0">
                <a:solidFill>
                  <a:schemeClr val="tx2"/>
                </a:solidFill>
                <a:latin typeface="Baskerville Old Face" pitchFamily="18" charset="0"/>
              </a:rPr>
              <a:t>The Sensing Device</a:t>
            </a:r>
            <a:endParaRPr b="1"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pic>
        <p:nvPicPr>
          <p:cNvPr id="2097156" name="Content Placeholder 3" descr="VID-20190225-WA0008.mp4_000083772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71600" y="914400"/>
            <a:ext cx="7010400" cy="5257800"/>
          </a:xfrm>
        </p:spPr>
      </p:pic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13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dissolv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8000"/>
            <a:lum/>
          </a:blip>
          <a:srcRect/>
          <a:stretch>
            <a:fillRect l="-25000" r="-25000"/>
          </a:stretch>
        </a:blip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Content Placeholder 3" descr="VID-20190225-WA0007.mp4_000157369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76400" y="381000"/>
            <a:ext cx="5334000" cy="6033796"/>
          </a:xfrm>
        </p:spPr>
      </p:pic>
      <p:sp>
        <p:nvSpPr>
          <p:cNvPr id="104864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14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 advTm="0">
    <p:dissolv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Block Diagram of the Sensing Device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pic>
        <p:nvPicPr>
          <p:cNvPr id="2097158" name="Content Placeholder 3" descr="Screenshot (4)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1371600"/>
            <a:ext cx="8382000" cy="5181601"/>
          </a:xfrm>
        </p:spPr>
      </p:pic>
      <p:sp>
        <p:nvSpPr>
          <p:cNvPr id="10486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15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circl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2"/>
                </a:solidFill>
                <a:latin typeface="Baskerville Old Face" pitchFamily="18" charset="0"/>
              </a:rPr>
              <a:t>Control Room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Red LEDs and green LEDs are used for status indication of stretchers.</a:t>
            </a:r>
          </a:p>
          <a:p>
            <a:pPr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An </a:t>
            </a:r>
            <a:r>
              <a:rPr b="1" dirty="0" sz="2400" lang="en-US" err="1" smtClean="0">
                <a:latin typeface="Bell MT" pitchFamily="18" charset="0"/>
              </a:rPr>
              <a:t>arduino</a:t>
            </a:r>
            <a:r>
              <a:rPr b="1" dirty="0" sz="2400" lang="en-US" smtClean="0">
                <a:latin typeface="Bell MT" pitchFamily="18" charset="0"/>
              </a:rPr>
              <a:t> </a:t>
            </a:r>
            <a:r>
              <a:rPr b="1" dirty="0" sz="2400" lang="en-US" err="1" smtClean="0">
                <a:latin typeface="Bell MT" pitchFamily="18" charset="0"/>
              </a:rPr>
              <a:t>Lilypad</a:t>
            </a:r>
            <a:r>
              <a:rPr b="1" dirty="0" sz="2400" lang="en-US" smtClean="0">
                <a:latin typeface="Bell MT" pitchFamily="18" charset="0"/>
              </a:rPr>
              <a:t> is the control unit here.</a:t>
            </a:r>
          </a:p>
          <a:p>
            <a:pPr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For wireless communication between control room and the stretchers we have used NRF24L01+ modules.</a:t>
            </a:r>
            <a:endParaRPr b="1" dirty="0" sz="2400" lang="en-US">
              <a:latin typeface="Bell MT" pitchFamily="18" charset="0"/>
            </a:endParaRPr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16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split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Block Diagram of Control Room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pic>
        <p:nvPicPr>
          <p:cNvPr id="2097159" name="Content Placeholder 3" descr="Screenshot (5)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1295400"/>
            <a:ext cx="7848600" cy="4648200"/>
          </a:xfrm>
        </p:spPr>
      </p:pic>
      <p:sp>
        <p:nvSpPr>
          <p:cNvPr id="10486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17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pull dir="d"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2000"/>
            <a:lum/>
          </a:blip>
          <a:srcRect/>
          <a:stretch>
            <a:fillRect t="-54000" b="-54000"/>
          </a:stretch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p>
            <a:r>
              <a:rPr b="1" dirty="0" lang="en-US" smtClean="0">
                <a:solidFill>
                  <a:schemeClr val="tx2"/>
                </a:solidFill>
                <a:latin typeface="Baskerville Old Face" pitchFamily="18" charset="0"/>
              </a:rPr>
              <a:t>Cost &amp; Scalability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>
            <a:normAutofit fontScale="63158" lnSpcReduction="20000"/>
          </a:bodyPr>
          <a:p>
            <a:pPr>
              <a:buFont typeface="Wingdings" pitchFamily="2" charset="2"/>
              <a:buChar char="v"/>
            </a:pPr>
            <a:r>
              <a:rPr b="1" dirty="0" sz="4000" lang="en-US" smtClean="0">
                <a:latin typeface="Bell MT" pitchFamily="18" charset="0"/>
              </a:rPr>
              <a:t>We have designed the stretcher in such a way that it will be useful for medical system, physically challenged people and aged people in home who have no caretaker for taking care of them.</a:t>
            </a:r>
            <a:endParaRPr dirty="0" sz="40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sz="4000" lang="en-US" smtClean="0">
                <a:latin typeface="Bell MT" pitchFamily="18" charset="0"/>
              </a:rPr>
              <a:t>The sensing device will be very useful for the physically challenged people who can’t talk but can  move their body parts.</a:t>
            </a:r>
          </a:p>
          <a:p>
            <a:pPr>
              <a:buFont typeface="Wingdings" pitchFamily="2" charset="2"/>
              <a:buChar char="v"/>
            </a:pPr>
            <a:r>
              <a:rPr b="1" dirty="0" sz="4000" lang="en-US" smtClean="0">
                <a:latin typeface="Bell MT" pitchFamily="18" charset="0"/>
              </a:rPr>
              <a:t>This type of patients will also be able to use a </a:t>
            </a:r>
            <a:r>
              <a:rPr b="1" dirty="0" sz="4000" lang="en-US" err="1" smtClean="0">
                <a:latin typeface="Bell MT" pitchFamily="18" charset="0"/>
              </a:rPr>
              <a:t>smartphone</a:t>
            </a:r>
            <a:r>
              <a:rPr b="1" dirty="0" sz="4000" lang="en-US" smtClean="0">
                <a:latin typeface="Bell MT" pitchFamily="18" charset="0"/>
              </a:rPr>
              <a:t> to control the whole operation of the stretcher. </a:t>
            </a:r>
            <a:endParaRPr dirty="0" sz="40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sz="4000" lang="en-US" smtClean="0">
                <a:latin typeface="Bell MT" pitchFamily="18" charset="0"/>
              </a:rPr>
              <a:t> The people who can’t move their body but they can speak,  can easily control the stretcher using voice commands.</a:t>
            </a:r>
            <a:endParaRPr dirty="0" sz="40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sz="4000" lang="en-US" smtClean="0">
                <a:latin typeface="Bell MT" pitchFamily="18" charset="0"/>
              </a:rPr>
              <a:t>Since the stretcher can be easily converted into a wheelchair , so it will be very useful for the people who have multiple disabilities.</a:t>
            </a:r>
            <a:endParaRPr dirty="0" sz="40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sz="4000" lang="en-US" smtClean="0">
                <a:latin typeface="Bell MT" pitchFamily="18" charset="0"/>
              </a:rPr>
              <a:t>The fabrication cost of this automatic robotics stretcher will be very low.</a:t>
            </a:r>
            <a:endParaRPr dirty="0" sz="4000" lang="en-US" smtClean="0">
              <a:latin typeface="Bell MT" pitchFamily="18" charset="0"/>
            </a:endParaRPr>
          </a:p>
          <a:p>
            <a:pPr>
              <a:buNone/>
            </a:pPr>
            <a:endParaRPr b="1" dirty="0" sz="3800" lang="en-US" smtClean="0">
              <a:latin typeface="Bell MT" pitchFamily="18" charset="0"/>
            </a:endParaRPr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18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diamond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18000"/>
            <a:lum/>
          </a:blip>
          <a:srcRect/>
          <a:stretch>
            <a:fillRect l="-7000" r="-25000"/>
          </a:stretch>
        </a:blip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2"/>
                </a:solidFill>
                <a:latin typeface="Baskerville Old Face" pitchFamily="18" charset="0"/>
              </a:rPr>
              <a:t>Maintenance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b="1" dirty="0" sz="2400" lang="en-US" smtClean="0">
                <a:latin typeface="Bell MT" pitchFamily="18" charset="0"/>
              </a:rPr>
              <a:t>For operating </a:t>
            </a:r>
            <a:r>
              <a:rPr b="1" dirty="0" sz="2400" lang="en-US">
                <a:latin typeface="Bell MT" pitchFamily="18" charset="0"/>
              </a:rPr>
              <a:t>no extra person will be needed as it is an automatic </a:t>
            </a:r>
            <a:r>
              <a:rPr b="1" dirty="0" sz="2400" lang="en-US" smtClean="0">
                <a:latin typeface="Bell MT" pitchFamily="18" charset="0"/>
              </a:rPr>
              <a:t>robotics stretcher </a:t>
            </a:r>
            <a:r>
              <a:rPr b="1" dirty="0" sz="2400" lang="en-US">
                <a:latin typeface="Bell MT" pitchFamily="18" charset="0"/>
              </a:rPr>
              <a:t>which </a:t>
            </a:r>
            <a:r>
              <a:rPr b="1" dirty="0" sz="2400" lang="en-US" smtClean="0">
                <a:latin typeface="Bell MT" pitchFamily="18" charset="0"/>
              </a:rPr>
              <a:t>is smart enough to </a:t>
            </a:r>
            <a:r>
              <a:rPr b="1" dirty="0" sz="2400" lang="en-US">
                <a:latin typeface="Bell MT" pitchFamily="18" charset="0"/>
              </a:rPr>
              <a:t>operate itself. </a:t>
            </a:r>
            <a:endParaRPr b="1" dirty="0" sz="2400" lang="en-US" smtClean="0">
              <a:latin typeface="Bell MT" pitchFamily="18" charset="0"/>
            </a:endParaRPr>
          </a:p>
          <a:p>
            <a:r>
              <a:rPr b="1" dirty="0" sz="2400" lang="en-US" smtClean="0">
                <a:latin typeface="Bell MT" pitchFamily="18" charset="0"/>
              </a:rPr>
              <a:t>An </a:t>
            </a:r>
            <a:r>
              <a:rPr b="1" dirty="0" sz="2400" lang="en-US">
                <a:latin typeface="Bell MT" pitchFamily="18" charset="0"/>
              </a:rPr>
              <a:t>extra person will be needed for monitoring all the </a:t>
            </a:r>
            <a:r>
              <a:rPr b="1" dirty="0" sz="2400" lang="en-US" smtClean="0">
                <a:latin typeface="Bell MT" pitchFamily="18" charset="0"/>
              </a:rPr>
              <a:t>stretchers in </a:t>
            </a:r>
            <a:r>
              <a:rPr b="1" dirty="0" sz="2400" lang="en-US">
                <a:latin typeface="Bell MT" pitchFamily="18" charset="0"/>
              </a:rPr>
              <a:t>the control room. </a:t>
            </a:r>
            <a:endParaRPr b="1" dirty="0" sz="2400" lang="en-US" smtClean="0">
              <a:latin typeface="Bell MT" pitchFamily="18" charset="0"/>
            </a:endParaRPr>
          </a:p>
          <a:p>
            <a:r>
              <a:rPr b="1" dirty="0" sz="2400" lang="en-US" smtClean="0">
                <a:latin typeface="Bell MT" pitchFamily="18" charset="0"/>
              </a:rPr>
              <a:t>This </a:t>
            </a:r>
            <a:r>
              <a:rPr b="1" dirty="0" sz="2400" lang="en-US">
                <a:latin typeface="Bell MT" pitchFamily="18" charset="0"/>
              </a:rPr>
              <a:t>stretcher will be very easy to use for the common </a:t>
            </a:r>
            <a:r>
              <a:rPr b="1" dirty="0" sz="2400" lang="en-US" smtClean="0">
                <a:latin typeface="Bell MT" pitchFamily="18" charset="0"/>
              </a:rPr>
              <a:t>people, nurses </a:t>
            </a:r>
            <a:r>
              <a:rPr b="1" dirty="0" sz="2400" lang="en-US">
                <a:latin typeface="Bell MT" pitchFamily="18" charset="0"/>
              </a:rPr>
              <a:t>or workers of a medical system.</a:t>
            </a:r>
            <a:endParaRPr dirty="0" sz="2400" lang="en-US">
              <a:latin typeface="Bell MT" pitchFamily="18" charset="0"/>
            </a:endParaRPr>
          </a:p>
          <a:p>
            <a:r>
              <a:rPr b="1" dirty="0" sz="2400" lang="en-US" smtClean="0">
                <a:latin typeface="Bell MT" pitchFamily="18" charset="0"/>
              </a:rPr>
              <a:t>When </a:t>
            </a:r>
            <a:r>
              <a:rPr b="1" dirty="0" sz="2400" lang="en-US">
                <a:latin typeface="Bell MT" pitchFamily="18" charset="0"/>
              </a:rPr>
              <a:t>there will be any problem related to the stretcher’s operation a technician who is very much familiar with the </a:t>
            </a:r>
            <a:r>
              <a:rPr b="1" dirty="0" sz="2400" lang="en-US" smtClean="0">
                <a:latin typeface="Bell MT" pitchFamily="18" charset="0"/>
              </a:rPr>
              <a:t>microcontroller and embedded system, </a:t>
            </a:r>
            <a:r>
              <a:rPr b="1" dirty="0" sz="2400" lang="en-US">
                <a:latin typeface="Bell MT" pitchFamily="18" charset="0"/>
              </a:rPr>
              <a:t>can easily troubleshoot that problem.</a:t>
            </a:r>
            <a:endParaRPr dirty="0" sz="2400" lang="en-US">
              <a:latin typeface="Bell MT" pitchFamily="18" charset="0"/>
            </a:endParaRPr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19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checker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Contents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p>
            <a:r>
              <a:rPr b="1" dirty="0" sz="1600" lang="en-US" smtClean="0">
                <a:latin typeface="Bell MT" pitchFamily="18" charset="0"/>
                <a:hlinkClick r:id="rId1" action="ppaction://hlinksldjump"/>
              </a:rPr>
              <a:t>Introduction  </a:t>
            </a:r>
            <a:r>
              <a:rPr b="1" dirty="0" sz="1600" lang="en-US" smtClean="0">
                <a:latin typeface="Bell MT" pitchFamily="18" charset="0"/>
              </a:rPr>
              <a:t> ……………………………………...………………………………………. ...3</a:t>
            </a:r>
          </a:p>
          <a:p>
            <a:r>
              <a:rPr b="1" dirty="0" sz="1600" lang="en-US" smtClean="0">
                <a:latin typeface="Bell MT" pitchFamily="18" charset="0"/>
                <a:hlinkClick r:id="rId2" action="ppaction://hlinksldjump"/>
              </a:rPr>
              <a:t>Video of Demonstration  </a:t>
            </a:r>
            <a:r>
              <a:rPr b="1" dirty="0" sz="1600" lang="en-US" smtClean="0">
                <a:latin typeface="Bell MT" pitchFamily="18" charset="0"/>
              </a:rPr>
              <a:t>………………………….………….……………………………..4</a:t>
            </a:r>
          </a:p>
          <a:p>
            <a:r>
              <a:rPr b="1" dirty="0" sz="1600" lang="en-US" smtClean="0">
                <a:latin typeface="Bell MT" pitchFamily="18" charset="0"/>
                <a:hlinkClick r:id="rId3" action="ppaction://hlinksldjump"/>
              </a:rPr>
              <a:t>Features</a:t>
            </a:r>
            <a:r>
              <a:rPr b="1" dirty="0" sz="1600" lang="en-US" smtClean="0">
                <a:latin typeface="Bell MT" pitchFamily="18" charset="0"/>
              </a:rPr>
              <a:t>  …………………………………………….………………………………………...6</a:t>
            </a:r>
          </a:p>
          <a:p>
            <a:r>
              <a:rPr b="1" dirty="0" sz="1600" lang="en-US" smtClean="0">
                <a:latin typeface="Bell MT" pitchFamily="18" charset="0"/>
                <a:hlinkClick r:id="rId4" action="ppaction://hlinksldjump"/>
              </a:rPr>
              <a:t>Working Principle</a:t>
            </a:r>
            <a:r>
              <a:rPr b="1" dirty="0" sz="1600" lang="en-US" smtClean="0">
                <a:latin typeface="Bell MT" pitchFamily="18" charset="0"/>
              </a:rPr>
              <a:t>   ……………………………….………………………………………. ..7</a:t>
            </a:r>
          </a:p>
          <a:p>
            <a:r>
              <a:rPr b="1" dirty="0" sz="1600" lang="en-US" smtClean="0">
                <a:latin typeface="Bell MT" pitchFamily="18" charset="0"/>
                <a:hlinkClick r:id="rId5" action="ppaction://hlinksldjump"/>
              </a:rPr>
              <a:t>The Stretcher Section   </a:t>
            </a:r>
            <a:r>
              <a:rPr b="1" dirty="0" sz="1600" lang="en-US" smtClean="0">
                <a:latin typeface="Bell MT" pitchFamily="18" charset="0"/>
              </a:rPr>
              <a:t>……………………………………….…………………………......8</a:t>
            </a:r>
          </a:p>
          <a:p>
            <a:r>
              <a:rPr b="1" dirty="0" sz="1600" lang="en-US" smtClean="0">
                <a:latin typeface="Bell MT" pitchFamily="18" charset="0"/>
                <a:hlinkClick r:id="rId6" action="ppaction://hlinksldjump"/>
              </a:rPr>
              <a:t>Block Diagram of Stretcher Section  </a:t>
            </a:r>
            <a:r>
              <a:rPr b="1" dirty="0" sz="1600" lang="en-US" smtClean="0">
                <a:latin typeface="Bell MT" pitchFamily="18" charset="0"/>
              </a:rPr>
              <a:t>………………..…………………….……………...10</a:t>
            </a:r>
          </a:p>
          <a:p>
            <a:r>
              <a:rPr b="1" dirty="0" sz="1600" lang="en-US" smtClean="0">
                <a:latin typeface="Bell MT" pitchFamily="18" charset="0"/>
                <a:hlinkClick r:id="rId7" action="ppaction://hlinksldjump"/>
              </a:rPr>
              <a:t>Sensing Device</a:t>
            </a:r>
            <a:r>
              <a:rPr b="1" dirty="0" sz="1600" lang="en-US" smtClean="0">
                <a:latin typeface="Bell MT" pitchFamily="18" charset="0"/>
              </a:rPr>
              <a:t>   …………………………………………………………………………..   12</a:t>
            </a:r>
          </a:p>
          <a:p>
            <a:r>
              <a:rPr b="1" dirty="0" sz="1600" lang="en-US" smtClean="0">
                <a:latin typeface="Bell MT" pitchFamily="18" charset="0"/>
                <a:hlinkClick r:id="rId8" action="ppaction://hlinksldjump"/>
              </a:rPr>
              <a:t>Block Diagram of Sensing Device</a:t>
            </a:r>
            <a:r>
              <a:rPr b="1" dirty="0" sz="1600" lang="en-US" smtClean="0">
                <a:latin typeface="Bell MT" pitchFamily="18" charset="0"/>
              </a:rPr>
              <a:t>…………………... ……………………...…………….15</a:t>
            </a:r>
          </a:p>
          <a:p>
            <a:r>
              <a:rPr b="1" dirty="0" sz="1600" lang="en-US" smtClean="0">
                <a:latin typeface="Bell MT" pitchFamily="18" charset="0"/>
                <a:hlinkClick r:id="rId9" action="ppaction://hlinksldjump"/>
              </a:rPr>
              <a:t>Control Room  </a:t>
            </a:r>
            <a:r>
              <a:rPr b="1" dirty="0" sz="1600" lang="en-US" smtClean="0">
                <a:latin typeface="Bell MT" pitchFamily="18" charset="0"/>
              </a:rPr>
              <a:t>…………………………………...………………………………………….16</a:t>
            </a:r>
          </a:p>
          <a:p>
            <a:r>
              <a:rPr b="1" dirty="0" sz="1600" lang="en-US" smtClean="0">
                <a:latin typeface="Bell MT" pitchFamily="18" charset="0"/>
                <a:hlinkClick r:id="rId10" action="ppaction://hlinksldjump"/>
              </a:rPr>
              <a:t>Block Diagram of Control Room   </a:t>
            </a:r>
            <a:r>
              <a:rPr b="1" dirty="0" sz="1600" lang="en-US" smtClean="0">
                <a:latin typeface="Bell MT" pitchFamily="18" charset="0"/>
              </a:rPr>
              <a:t>…………………….…………….……………………17</a:t>
            </a:r>
          </a:p>
          <a:p>
            <a:r>
              <a:rPr b="1" dirty="0" sz="1600" lang="en-US" smtClean="0">
                <a:latin typeface="Bell MT" pitchFamily="18" charset="0"/>
                <a:hlinkClick r:id="rId11" action="ppaction://hlinksldjump"/>
              </a:rPr>
              <a:t>Cost &amp; Scalability </a:t>
            </a:r>
            <a:r>
              <a:rPr b="1" dirty="0" sz="1600" lang="en-US" smtClean="0">
                <a:latin typeface="Bell MT" pitchFamily="18" charset="0"/>
              </a:rPr>
              <a:t>………………………………... ………………………………………..18</a:t>
            </a:r>
          </a:p>
          <a:p>
            <a:r>
              <a:rPr b="1" dirty="0" sz="1600" lang="en-US" smtClean="0">
                <a:latin typeface="Bell MT" pitchFamily="18" charset="0"/>
                <a:hlinkClick r:id="rId12" action="ppaction://hlinksldjump"/>
              </a:rPr>
              <a:t>Maintenance </a:t>
            </a:r>
            <a:r>
              <a:rPr b="1" dirty="0" sz="1600" lang="en-US" smtClean="0">
                <a:latin typeface="Bell MT" pitchFamily="18" charset="0"/>
              </a:rPr>
              <a:t>…………………………….…………………………………………………..19</a:t>
            </a:r>
          </a:p>
          <a:p>
            <a:r>
              <a:rPr b="1" dirty="0" sz="1600" lang="en-US" smtClean="0">
                <a:latin typeface="Bell MT" pitchFamily="18" charset="0"/>
                <a:hlinkClick r:id="rId13" action="ppaction://hlinksldjump"/>
              </a:rPr>
              <a:t>Conclusion</a:t>
            </a:r>
            <a:r>
              <a:rPr b="1" dirty="0" sz="1600" lang="en-US" smtClean="0">
                <a:latin typeface="Bell MT" pitchFamily="18" charset="0"/>
              </a:rPr>
              <a:t>  ……………………………..…………………………………………………...</a:t>
            </a:r>
            <a:r>
              <a:rPr b="1" dirty="0" sz="1600" lang="en-US" smtClean="0">
                <a:latin typeface="Bell MT" pitchFamily="18" charset="0"/>
              </a:rPr>
              <a:t>20</a:t>
            </a:r>
          </a:p>
          <a:p>
            <a:r>
              <a:rPr b="1" dirty="0" sz="1600" lang="en-US" smtClean="0">
                <a:latin typeface="Bell MT" pitchFamily="18" charset="0"/>
                <a:hlinkClick r:id="rId14" action="ppaction://hlinksldjump"/>
              </a:rPr>
              <a:t>References</a:t>
            </a:r>
            <a:r>
              <a:rPr b="1" dirty="0" sz="1600" lang="en-US" smtClean="0">
                <a:latin typeface="Bell MT" pitchFamily="18" charset="0"/>
              </a:rPr>
              <a:t>  …………………………………………………………………………………..21</a:t>
            </a:r>
            <a:endParaRPr b="1" dirty="0" sz="1600" lang="en-US" smtClean="0">
              <a:latin typeface="Bell MT" pitchFamily="18" charset="0"/>
            </a:endParaRPr>
          </a:p>
          <a:p>
            <a:r>
              <a:rPr b="1" dirty="0" sz="1600" lang="en-US" smtClean="0">
                <a:latin typeface="Bell MT" pitchFamily="18" charset="0"/>
                <a:hlinkClick r:id="rId15" action="ppaction://hlinksldjump"/>
              </a:rPr>
              <a:t>Some Moments  </a:t>
            </a:r>
            <a:r>
              <a:rPr b="1" dirty="0" sz="1600" lang="en-US" smtClean="0">
                <a:latin typeface="Bell MT" pitchFamily="18" charset="0"/>
              </a:rPr>
              <a:t>…………………………...………………………………………………...</a:t>
            </a:r>
            <a:r>
              <a:rPr b="1" dirty="0" sz="1600" lang="en-US" smtClean="0">
                <a:latin typeface="Bell MT" pitchFamily="18" charset="0"/>
              </a:rPr>
              <a:t>22 </a:t>
            </a:r>
            <a:endParaRPr b="1" dirty="0" sz="1600" lang="en-US" smtClean="0">
              <a:latin typeface="Bell MT" pitchFamily="18" charset="0"/>
            </a:endParaRPr>
          </a:p>
          <a:p>
            <a:endParaRPr b="1" dirty="0" sz="1600" lang="en-US">
              <a:latin typeface="Bell MT" pitchFamily="18" charset="0"/>
            </a:endParaRPr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2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tx2"/>
                </a:solidFill>
                <a:latin typeface="Baskerville Old Face" pitchFamily="18" charset="0"/>
              </a:rPr>
              <a:t>Conclusion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b="1" dirty="0" lang="en-US"/>
              <a:t>	</a:t>
            </a:r>
            <a:endParaRPr dirty="0" lang="en-US"/>
          </a:p>
          <a:p>
            <a:pPr>
              <a:buFont typeface="Wingdings" pitchFamily="2" charset="2"/>
              <a:buChar char="§"/>
            </a:pPr>
            <a:r>
              <a:rPr b="1" dirty="0" sz="2400" lang="en-US">
                <a:latin typeface="Bell MT" pitchFamily="18" charset="0"/>
              </a:rPr>
              <a:t>In upcoming future the hospitals can hire less workers and give </a:t>
            </a:r>
            <a:r>
              <a:rPr b="1" dirty="0" sz="2400" lang="en-US" smtClean="0">
                <a:latin typeface="Bell MT" pitchFamily="18" charset="0"/>
              </a:rPr>
              <a:t>the</a:t>
            </a:r>
            <a:r>
              <a:rPr b="1" dirty="0" sz="2400" lang="en-US">
                <a:latin typeface="Bell MT" pitchFamily="18" charset="0"/>
              </a:rPr>
              <a:t> </a:t>
            </a:r>
            <a:r>
              <a:rPr b="1" dirty="0" sz="2400" lang="en-US" smtClean="0">
                <a:latin typeface="Bell MT" pitchFamily="18" charset="0"/>
              </a:rPr>
              <a:t>nation </a:t>
            </a:r>
            <a:r>
              <a:rPr b="1" dirty="0" sz="2400" lang="en-US">
                <a:latin typeface="Bell MT" pitchFamily="18" charset="0"/>
              </a:rPr>
              <a:t>efficient service with less amount of headache.</a:t>
            </a:r>
            <a:endParaRPr dirty="0" sz="2400" lang="en-US"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endParaRPr dirty="0" sz="2400" lang="en-US">
              <a:latin typeface="Bell MT" pitchFamily="18" charset="0"/>
            </a:endParaRPr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20</a:t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randomBar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0000"/>
            <a:lum/>
          </a:blip>
          <a:srcRect/>
          <a:stretch>
            <a:fillRect l="-25000" r="-25000"/>
          </a:stretch>
        </a:blip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References</a:t>
            </a:r>
            <a:endParaRPr b="1" dirty="0" lang="en-US"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2"/>
              </a:rPr>
              <a:t>www.wikipedia.org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3"/>
              </a:rPr>
              <a:t>www.wikihow.tech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4"/>
              </a:rPr>
              <a:t>www.forum.arduino.cc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5"/>
              </a:rPr>
              <a:t>www.quora.com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6"/>
              </a:rPr>
              <a:t>www.brilliant.org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7"/>
              </a:rPr>
              <a:t>www.tutorialspoint.com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8"/>
              </a:rPr>
              <a:t>www.fritzing.com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  <a:hlinkClick r:id="rId9"/>
              </a:rPr>
              <a:t>www.electronicstoday.com</a:t>
            </a:r>
            <a:endParaRPr b="1" dirty="0" sz="2400" lang="en-US" smtClean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b="1" dirty="0" sz="2400" lang="en-US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Datasheets of various sensors and electronics components </a:t>
            </a:r>
            <a:endParaRPr b="1" dirty="0" sz="2400" lang="en-US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>
    <p:dissolve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Some Moments During the Project Works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pic>
        <p:nvPicPr>
          <p:cNvPr id="2097160" name="Content Placeholder 3" descr="IMG-20190329-WA0059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" y="1524000"/>
            <a:ext cx="4267200" cy="2590800"/>
          </a:xfrm>
        </p:spPr>
      </p:pic>
      <p:pic>
        <p:nvPicPr>
          <p:cNvPr id="2097161" name="Picture 4" descr="IMG-20190329-WA0069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95800" y="1524000"/>
            <a:ext cx="4447590" cy="2590800"/>
          </a:xfrm>
          <a:prstGeom prst="rect"/>
        </p:spPr>
      </p:pic>
      <p:pic>
        <p:nvPicPr>
          <p:cNvPr id="2097162" name="Picture 5" descr="IMG-20190329-WA0066.jp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28600" y="4114800"/>
            <a:ext cx="4267200" cy="2743200"/>
          </a:xfrm>
          <a:prstGeom prst="rect"/>
        </p:spPr>
      </p:pic>
      <p:pic>
        <p:nvPicPr>
          <p:cNvPr id="2097163" name="Picture 6" descr="IMG-20190329-WA0053.jp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437223" y="4114801"/>
            <a:ext cx="4554377" cy="2743200"/>
          </a:xfrm>
          <a:prstGeom prst="rect"/>
        </p:spPr>
      </p:pic>
      <p:sp>
        <p:nvSpPr>
          <p:cNvPr id="104867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22</a:t>
            </a:fld>
            <a:endParaRPr lang="en-US"/>
          </a:p>
        </p:txBody>
      </p:sp>
      <p:sp>
        <p:nvSpPr>
          <p:cNvPr id="104867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fad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Some Moments at NITCP 2019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pic>
        <p:nvPicPr>
          <p:cNvPr id="2097164" name="Content Placeholder 3" descr="IMG-20190330-WA0024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3000" y="1295400"/>
            <a:ext cx="6754255" cy="5060414"/>
          </a:xfrm>
        </p:spPr>
      </p:pic>
      <p:sp>
        <p:nvSpPr>
          <p:cNvPr id="10486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23</a:t>
            </a:fld>
            <a:endParaRPr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fade thruBlk="1"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Content Placeholder 3" descr="IMG-20190225-WA0020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457200"/>
            <a:ext cx="7831359" cy="5867400"/>
          </a:xfrm>
        </p:spPr>
      </p:pic>
      <p:sp>
        <p:nvSpPr>
          <p:cNvPr id="104868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24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7000"/>
            <a:lum/>
          </a:blip>
          <a:srcRect/>
          <a:stretch>
            <a:fillRect l="-25000" r="-25000"/>
          </a:stretch>
        </a:blip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4" descr="smiley-face-thumbs-up-thank-you-nice-day-thumbs-up-smiley-emoticon.gif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5600" y="3810000"/>
            <a:ext cx="3276600" cy="1616456"/>
          </a:xfrm>
          <a:prstGeom prst="rect"/>
        </p:spPr>
      </p:pic>
      <p:pic>
        <p:nvPicPr>
          <p:cNvPr id="2097167" name="Content Placeholder 6" descr="thank-you-smiley-animated-Thank-you-smiley.gif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133600" y="0"/>
            <a:ext cx="4248150" cy="3467100"/>
          </a:xfrm>
        </p:spPr>
      </p:pic>
      <p:sp>
        <p:nvSpPr>
          <p:cNvPr id="10486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25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fade thruBlk="1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p>
            <a:r>
              <a:rPr dirty="0" lang="en-US" smtClean="0">
                <a:solidFill>
                  <a:schemeClr val="tx2"/>
                </a:solidFill>
                <a:latin typeface="Baskerville Old Face" pitchFamily="18" charset="0"/>
              </a:rPr>
              <a:t>Introduction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60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562600"/>
          </a:xfrm>
        </p:spPr>
        <p:txBody>
          <a:bodyPr>
            <a:noAutofit/>
          </a:bodyPr>
          <a:p>
            <a:pPr>
              <a:buNone/>
            </a:pPr>
            <a:r>
              <a:rPr b="1" dirty="0" sz="2400" lang="en-US" smtClean="0">
                <a:latin typeface="Bell MT" pitchFamily="18" charset="0"/>
              </a:rPr>
              <a:t>    The </a:t>
            </a:r>
            <a:r>
              <a:rPr b="1" dirty="0" sz="2400" lang="en-US">
                <a:latin typeface="Bell MT" pitchFamily="18" charset="0"/>
              </a:rPr>
              <a:t>workers </a:t>
            </a:r>
            <a:r>
              <a:rPr b="1" dirty="0" sz="2400" lang="en-US" smtClean="0">
                <a:latin typeface="Bell MT" pitchFamily="18" charset="0"/>
              </a:rPr>
              <a:t>/caretaker </a:t>
            </a:r>
            <a:r>
              <a:rPr b="1" dirty="0" sz="2400" lang="en-US">
                <a:latin typeface="Bell MT" pitchFamily="18" charset="0"/>
              </a:rPr>
              <a:t>/ attendant of the patients </a:t>
            </a:r>
            <a:r>
              <a:rPr b="1" dirty="0" sz="2400" lang="en-US" smtClean="0">
                <a:latin typeface="Bell MT" pitchFamily="18" charset="0"/>
              </a:rPr>
              <a:t>face the </a:t>
            </a:r>
            <a:r>
              <a:rPr b="1" dirty="0" sz="2400" lang="en-US">
                <a:latin typeface="Bell MT" pitchFamily="18" charset="0"/>
              </a:rPr>
              <a:t>following </a:t>
            </a:r>
            <a:r>
              <a:rPr b="1" dirty="0" sz="2400" lang="en-US" smtClean="0">
                <a:latin typeface="Bell MT" pitchFamily="18" charset="0"/>
              </a:rPr>
              <a:t>problems in today’s hospital while </a:t>
            </a:r>
            <a:r>
              <a:rPr b="1" dirty="0" sz="2400" lang="en-US">
                <a:latin typeface="Bell MT" pitchFamily="18" charset="0"/>
              </a:rPr>
              <a:t>using stretchers </a:t>
            </a:r>
            <a:r>
              <a:rPr b="1" dirty="0" sz="2400" lang="en-US" smtClean="0">
                <a:latin typeface="Bell MT" pitchFamily="18" charset="0"/>
              </a:rPr>
              <a:t>:</a:t>
            </a:r>
          </a:p>
          <a:p>
            <a:pPr>
              <a:buNone/>
            </a:pPr>
            <a:endParaRPr dirty="0" sz="2400" lang="en-US">
              <a:latin typeface="Bell MT" pitchFamily="18" charset="0"/>
            </a:endParaRPr>
          </a:p>
          <a:p>
            <a:pPr lvl="0"/>
            <a:r>
              <a:rPr b="1" dirty="0" sz="2400" lang="en-US" smtClean="0">
                <a:latin typeface="Bell MT" pitchFamily="18" charset="0"/>
              </a:rPr>
              <a:t>They </a:t>
            </a:r>
            <a:r>
              <a:rPr b="1" dirty="0" sz="2400" lang="en-US">
                <a:latin typeface="Bell MT" pitchFamily="18" charset="0"/>
              </a:rPr>
              <a:t>cannot </a:t>
            </a:r>
            <a:r>
              <a:rPr b="1" dirty="0" sz="2400" lang="en-US" smtClean="0">
                <a:latin typeface="Bell MT" pitchFamily="18" charset="0"/>
              </a:rPr>
              <a:t>look after the </a:t>
            </a:r>
            <a:r>
              <a:rPr b="1" dirty="0" sz="2400" lang="en-US">
                <a:latin typeface="Bell MT" pitchFamily="18" charset="0"/>
              </a:rPr>
              <a:t>other </a:t>
            </a:r>
            <a:r>
              <a:rPr b="1" dirty="0" sz="2400" lang="en-US" smtClean="0">
                <a:latin typeface="Bell MT" pitchFamily="18" charset="0"/>
              </a:rPr>
              <a:t>patients.</a:t>
            </a:r>
          </a:p>
          <a:p>
            <a:pPr lvl="0"/>
            <a:endParaRPr dirty="0" sz="2400" lang="en-US">
              <a:latin typeface="Bell MT" pitchFamily="18" charset="0"/>
            </a:endParaRPr>
          </a:p>
          <a:p>
            <a:pPr lvl="0"/>
            <a:r>
              <a:rPr b="1" dirty="0" sz="2400" lang="en-US" smtClean="0">
                <a:latin typeface="Bell MT" pitchFamily="18" charset="0"/>
              </a:rPr>
              <a:t>Patients having no caretaker have to wait for admission.</a:t>
            </a:r>
          </a:p>
          <a:p>
            <a:pPr lvl="0"/>
            <a:endParaRPr dirty="0" sz="2400" lang="en-US">
              <a:latin typeface="Bell MT" pitchFamily="18" charset="0"/>
            </a:endParaRPr>
          </a:p>
          <a:p>
            <a:pPr lvl="0"/>
            <a:r>
              <a:rPr b="1" dirty="0" sz="2400" lang="en-US" smtClean="0">
                <a:latin typeface="Bell MT" pitchFamily="18" charset="0"/>
              </a:rPr>
              <a:t>Sound </a:t>
            </a:r>
            <a:r>
              <a:rPr b="1" dirty="0" sz="2400" lang="en-US">
                <a:latin typeface="Bell MT" pitchFamily="18" charset="0"/>
              </a:rPr>
              <a:t>noise is generated and also the path gets crowded</a:t>
            </a:r>
            <a:r>
              <a:rPr b="1" dirty="0" sz="2400" lang="en-US" smtClean="0">
                <a:latin typeface="Bell MT" pitchFamily="18" charset="0"/>
              </a:rPr>
              <a:t>.</a:t>
            </a:r>
          </a:p>
          <a:p>
            <a:pPr lvl="0"/>
            <a:endParaRPr dirty="0" sz="2400" lang="en-US">
              <a:latin typeface="Bell MT" pitchFamily="18" charset="0"/>
            </a:endParaRPr>
          </a:p>
          <a:p>
            <a:pPr lvl="0"/>
            <a:r>
              <a:rPr b="1" dirty="0" sz="2400" lang="en-US" smtClean="0">
                <a:latin typeface="Bell MT" pitchFamily="18" charset="0"/>
              </a:rPr>
              <a:t>Hiring </a:t>
            </a:r>
            <a:r>
              <a:rPr b="1" dirty="0" sz="2400" lang="en-US">
                <a:latin typeface="Bell MT" pitchFamily="18" charset="0"/>
              </a:rPr>
              <a:t>more workers is </a:t>
            </a:r>
            <a:r>
              <a:rPr b="1" dirty="0" sz="2400" lang="en-US" smtClean="0">
                <a:latin typeface="Bell MT" pitchFamily="18" charset="0"/>
              </a:rPr>
              <a:t>basically very costly.</a:t>
            </a:r>
            <a:endParaRPr dirty="0" sz="2400" lang="en-US">
              <a:latin typeface="Bell MT" pitchFamily="18" charset="0"/>
            </a:endParaRPr>
          </a:p>
          <a:p>
            <a:endParaRPr dirty="0" sz="2400" lang="en-US">
              <a:latin typeface="Bell MT" pitchFamily="18" charset="0"/>
            </a:endParaRPr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3</a:t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dissolv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3000000" lon="300000" rev="0"/>
            </a:camera>
            <a:lightRig dir="t" rig="sunset"/>
          </a:scene3d>
          <a:sp3d extrusionH="292100" prstMaterial="matte">
            <a:extrusionClr>
              <a:schemeClr val="accent2">
                <a:lumMod val="75000"/>
              </a:schemeClr>
            </a:extrusionClr>
          </a:sp3d>
        </p:spPr>
        <p:txBody>
          <a:bodyPr>
            <a:normAutofit/>
          </a:bodyPr>
          <a:p>
            <a:pPr algn="ctr"/>
            <a:r>
              <a:rPr dirty="0" sz="5400" lang="en-US" smtClean="0">
                <a:solidFill>
                  <a:schemeClr val="tx2"/>
                </a:solidFill>
                <a:latin typeface="Britannic Bold" pitchFamily="34" charset="0"/>
              </a:rPr>
              <a:t>Our Solution To The Problems</a:t>
            </a:r>
            <a:endParaRPr dirty="0" sz="5400" lang="en-US">
              <a:solidFill>
                <a:schemeClr val="tx2"/>
              </a:solidFill>
              <a:latin typeface="Britannic Bold" pitchFamily="34" charset="0"/>
            </a:endParaRPr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4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 advTm="1000">
    <p:fade thruBlk="1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7000"/>
            <a:lum/>
          </a:blip>
          <a:srcRect/>
          <a:stretch>
            <a:fillRect l="-25000" r="-25000"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5</a:t>
            </a:fld>
            <a:endParaRPr lang="en-US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1295496"/>
            <a:ext cx="8971472" cy="5060853"/>
          </a:xfrm>
          <a:prstGeom prst="rect"/>
        </p:spPr>
      </p:pic>
      <p:sp>
        <p:nvSpPr>
          <p:cNvPr id="1048742" name=""/>
          <p:cNvSpPr txBox="1"/>
          <p:nvPr/>
        </p:nvSpPr>
        <p:spPr>
          <a:xfrm>
            <a:off x="995741" y="333155"/>
            <a:ext cx="652183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2060"/>
                </a:solidFill>
              </a:rPr>
              <a:t>A</a:t>
            </a:r>
            <a:r>
              <a:rPr b="1" sz="2800" lang="en-US">
                <a:solidFill>
                  <a:srgbClr val="002060"/>
                </a:solidFill>
              </a:rPr>
              <a:t>u</a:t>
            </a:r>
            <a:r>
              <a:rPr b="1" sz="2800" lang="en-US">
                <a:solidFill>
                  <a:srgbClr val="002060"/>
                </a:solidFill>
              </a:rPr>
              <a:t>t</a:t>
            </a:r>
            <a:r>
              <a:rPr b="1" sz="2800" lang="en-US">
                <a:solidFill>
                  <a:srgbClr val="002060"/>
                </a:solidFill>
              </a:rPr>
              <a:t>o</a:t>
            </a:r>
            <a:r>
              <a:rPr b="1" sz="2800" lang="en-US">
                <a:solidFill>
                  <a:srgbClr val="002060"/>
                </a:solidFill>
              </a:rPr>
              <a:t>matic</a:t>
            </a:r>
            <a:r>
              <a:rPr b="1" sz="2800" lang="en-US">
                <a:solidFill>
                  <a:srgbClr val="002060"/>
                </a:solidFill>
              </a:rPr>
              <a:t> </a:t>
            </a:r>
            <a:r>
              <a:rPr b="1" sz="2800" lang="en-US">
                <a:solidFill>
                  <a:srgbClr val="002060"/>
                </a:solidFill>
              </a:rPr>
              <a:t>Stretcher</a:t>
            </a:r>
            <a:r>
              <a:rPr b="1" sz="2800" lang="en-US">
                <a:solidFill>
                  <a:srgbClr val="002060"/>
                </a:solidFill>
              </a:rPr>
              <a:t> </a:t>
            </a:r>
            <a:r>
              <a:rPr b="1" sz="2800" lang="en-US">
                <a:solidFill>
                  <a:srgbClr val="002060"/>
                </a:solidFill>
              </a:rPr>
              <a:t>f</a:t>
            </a:r>
            <a:r>
              <a:rPr b="1" sz="2800" lang="en-US">
                <a:solidFill>
                  <a:srgbClr val="002060"/>
                </a:solidFill>
              </a:rPr>
              <a:t>o</a:t>
            </a:r>
            <a:r>
              <a:rPr b="1" sz="2800" lang="en-US">
                <a:solidFill>
                  <a:srgbClr val="002060"/>
                </a:solidFill>
              </a:rPr>
              <a:t>r</a:t>
            </a:r>
            <a:r>
              <a:rPr b="1" sz="2800" lang="en-US">
                <a:solidFill>
                  <a:srgbClr val="002060"/>
                </a:solidFill>
              </a:rPr>
              <a:t> </a:t>
            </a:r>
            <a:r>
              <a:rPr b="1" sz="2800" lang="en-US">
                <a:solidFill>
                  <a:srgbClr val="002060"/>
                </a:solidFill>
              </a:rPr>
              <a:t>M</a:t>
            </a:r>
            <a:r>
              <a:rPr b="1" sz="2800" lang="en-US">
                <a:solidFill>
                  <a:srgbClr val="002060"/>
                </a:solidFill>
              </a:rPr>
              <a:t>e</a:t>
            </a:r>
            <a:r>
              <a:rPr b="1" sz="2800" lang="en-US">
                <a:solidFill>
                  <a:srgbClr val="002060"/>
                </a:solidFill>
              </a:rPr>
              <a:t>dical</a:t>
            </a:r>
            <a:r>
              <a:rPr b="1" sz="2800" lang="en-US">
                <a:solidFill>
                  <a:srgbClr val="002060"/>
                </a:solidFill>
              </a:rPr>
              <a:t> </a:t>
            </a:r>
            <a:r>
              <a:rPr b="1" sz="2800" lang="en-US">
                <a:solidFill>
                  <a:srgbClr val="002060"/>
                </a:solidFill>
              </a:rPr>
              <a:t>S</a:t>
            </a:r>
            <a:r>
              <a:rPr b="1" sz="2800" lang="en-US">
                <a:solidFill>
                  <a:srgbClr val="002060"/>
                </a:solidFill>
              </a:rPr>
              <a:t>y</a:t>
            </a:r>
            <a:r>
              <a:rPr b="1" sz="2800" lang="en-US">
                <a:solidFill>
                  <a:srgbClr val="002060"/>
                </a:solidFill>
              </a:rPr>
              <a:t>stem</a:t>
            </a:r>
            <a:r>
              <a:rPr b="1" sz="2800" lang="en-US">
                <a:solidFill>
                  <a:srgbClr val="002060"/>
                </a:solidFill>
              </a:rPr>
              <a:t> </a:t>
            </a:r>
            <a:endParaRPr b="1" sz="2800" lang="en-IN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newsflash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15000"/>
            <a:lum/>
          </a:blip>
          <a:srcRect/>
          <a:stretch>
            <a:fillRect l="-24000" r="-24000"/>
          </a:stretch>
        </a:blip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p>
            <a:pPr algn="ctr">
              <a:buNone/>
            </a:pPr>
            <a:r>
              <a:rPr dirty="0" sz="2400" lang="en-US" smtClean="0">
                <a:solidFill>
                  <a:schemeClr val="accent2"/>
                </a:solidFill>
                <a:latin typeface="Castellar" pitchFamily="18" charset="0"/>
              </a:rPr>
              <a:t>   </a:t>
            </a:r>
            <a:r>
              <a:rPr b="1" dirty="0" sz="2400" lang="en-US" smtClean="0">
                <a:solidFill>
                  <a:schemeClr val="accent2"/>
                </a:solidFill>
                <a:latin typeface="Castellar" pitchFamily="18" charset="0"/>
              </a:rPr>
              <a:t>Features</a:t>
            </a: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The stretcher  is designed for </a:t>
            </a:r>
            <a:r>
              <a:rPr b="1" dirty="0" sz="2400" lang="en-US">
                <a:latin typeface="Bell MT" pitchFamily="18" charset="0"/>
              </a:rPr>
              <a:t>the medical </a:t>
            </a:r>
            <a:r>
              <a:rPr b="1" dirty="0" sz="2400" lang="en-US" smtClean="0">
                <a:latin typeface="Bell MT" pitchFamily="18" charset="0"/>
              </a:rPr>
              <a:t>patients, physically </a:t>
            </a:r>
            <a:r>
              <a:rPr b="1" dirty="0" sz="2400" lang="en-US">
                <a:latin typeface="Bell MT" pitchFamily="18" charset="0"/>
              </a:rPr>
              <a:t>challenged </a:t>
            </a:r>
            <a:r>
              <a:rPr b="1" dirty="0" sz="2400" lang="en-US" smtClean="0">
                <a:latin typeface="Bell MT" pitchFamily="18" charset="0"/>
              </a:rPr>
              <a:t>people, </a:t>
            </a:r>
            <a:r>
              <a:rPr b="1" dirty="0" sz="2400" lang="en-US">
                <a:latin typeface="Bell MT" pitchFamily="18" charset="0"/>
              </a:rPr>
              <a:t>and also for the aged </a:t>
            </a:r>
            <a:r>
              <a:rPr b="1" dirty="0" sz="2400" lang="en-US" smtClean="0">
                <a:latin typeface="Bell MT" pitchFamily="18" charset="0"/>
              </a:rPr>
              <a:t>persons having no caretaker.</a:t>
            </a:r>
            <a:endParaRPr dirty="0" sz="2400" lang="en-US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A sensing device is designed to detects the desires of movements of the users automatically and move accordingly.</a:t>
            </a:r>
            <a:endParaRPr dirty="0" sz="2400" lang="en-US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Patients can use voice commands for controlling the stretcher.</a:t>
            </a: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It can be controlled using a </a:t>
            </a:r>
            <a:r>
              <a:rPr b="1" dirty="0" sz="2400" lang="en-US" err="1" smtClean="0">
                <a:latin typeface="Bell MT" pitchFamily="18" charset="0"/>
              </a:rPr>
              <a:t>smartphone</a:t>
            </a:r>
            <a:r>
              <a:rPr b="1" dirty="0" sz="2400" lang="en-US" smtClean="0">
                <a:latin typeface="Bell MT" pitchFamily="18" charset="0"/>
              </a:rPr>
              <a:t> also.</a:t>
            </a: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It can be converted into a wheelchair  as per the requirements.</a:t>
            </a:r>
            <a:endParaRPr dirty="0" sz="24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The stretcher is smart enough in obstacle detection and avoidance.</a:t>
            </a: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Pressing an emergency button can make an emergency call to the control room.</a:t>
            </a:r>
          </a:p>
          <a:p>
            <a:pPr>
              <a:buFont typeface="Wingdings" pitchFamily="2" charset="2"/>
              <a:buChar char="q"/>
            </a:pPr>
            <a:r>
              <a:rPr b="1" dirty="0" sz="2400" lang="en-US" smtClean="0">
                <a:latin typeface="Bell MT" pitchFamily="18" charset="0"/>
              </a:rPr>
              <a:t>The smart design of the bed made it easy to shift it into an ambulance.</a:t>
            </a:r>
            <a:endParaRPr dirty="0" sz="24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endParaRPr dirty="0" sz="24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endParaRPr dirty="0" sz="2400" lang="en-US">
              <a:latin typeface="Bell MT" pitchFamily="18" charset="0"/>
            </a:endParaRPr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6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zo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15000"/>
            <a:lum/>
          </a:blip>
          <a:srcRect/>
          <a:stretch>
            <a:fillRect l="-25000" r="-25000"/>
          </a:stretch>
        </a:blip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p>
            <a:r>
              <a:rPr b="1" dirty="0" lang="en-US" smtClean="0">
                <a:solidFill>
                  <a:schemeClr val="tx2"/>
                </a:solidFill>
                <a:latin typeface="Baskerville Old Face" pitchFamily="18" charset="0"/>
              </a:rPr>
              <a:t>Working Principle</a:t>
            </a:r>
            <a:endParaRPr dirty="0" lang="en-US">
              <a:solidFill>
                <a:schemeClr val="tx2"/>
              </a:solidFill>
              <a:latin typeface="Baskerville Old Face" pitchFamily="18" charset="0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p>
            <a:pPr>
              <a:buNone/>
            </a:pPr>
            <a:r>
              <a:rPr b="1" dirty="0" sz="2400" lang="en-US" smtClean="0">
                <a:latin typeface="Bell MT" pitchFamily="18" charset="0"/>
              </a:rPr>
              <a:t>    The working  for the </a:t>
            </a:r>
            <a:r>
              <a:rPr b="1" dirty="0" sz="2400" lang="en-US">
                <a:latin typeface="Bell MT" pitchFamily="18" charset="0"/>
              </a:rPr>
              <a:t>whole project is divided into three main </a:t>
            </a:r>
            <a:r>
              <a:rPr b="1" dirty="0" sz="2400" lang="en-US" smtClean="0">
                <a:latin typeface="Bell MT" pitchFamily="18" charset="0"/>
              </a:rPr>
              <a:t>sections which are: </a:t>
            </a:r>
          </a:p>
          <a:p>
            <a:pPr>
              <a:buNone/>
            </a:pPr>
            <a:endParaRPr b="1" dirty="0" sz="2400" lang="en-US" smtClean="0">
              <a:latin typeface="Bell MT" pitchFamily="18" charset="0"/>
            </a:endParaRPr>
          </a:p>
          <a:p>
            <a:pPr>
              <a:buNone/>
            </a:pPr>
            <a:r>
              <a:rPr b="1" dirty="0" sz="2400" lang="en-US" smtClean="0">
                <a:latin typeface="Bell MT" pitchFamily="18" charset="0"/>
              </a:rPr>
              <a:t> </a:t>
            </a:r>
            <a:r>
              <a:rPr b="1" dirty="0" sz="2400" lang="en-US">
                <a:solidFill>
                  <a:schemeClr val="tx2"/>
                </a:solidFill>
                <a:latin typeface="Bell MT" pitchFamily="18" charset="0"/>
              </a:rPr>
              <a:t>(</a:t>
            </a:r>
            <a:r>
              <a:rPr b="1" dirty="0" sz="2400" lang="en-US" err="1">
                <a:solidFill>
                  <a:schemeClr val="tx2"/>
                </a:solidFill>
                <a:latin typeface="Bell MT" pitchFamily="18" charset="0"/>
              </a:rPr>
              <a:t>i</a:t>
            </a:r>
            <a:r>
              <a:rPr b="1" dirty="0" sz="2400" lang="en-US">
                <a:solidFill>
                  <a:schemeClr val="tx2"/>
                </a:solidFill>
                <a:latin typeface="Bell MT" pitchFamily="18" charset="0"/>
              </a:rPr>
              <a:t>) </a:t>
            </a:r>
            <a:r>
              <a:rPr b="1" dirty="0" sz="2400" lang="en-US">
                <a:latin typeface="Bell MT" pitchFamily="18" charset="0"/>
              </a:rPr>
              <a:t>The Stretcher </a:t>
            </a:r>
            <a:endParaRPr b="1" dirty="0" sz="2400" lang="en-US" smtClean="0">
              <a:latin typeface="Bell MT" pitchFamily="18" charset="0"/>
            </a:endParaRPr>
          </a:p>
          <a:p>
            <a:pPr>
              <a:buNone/>
            </a:pPr>
            <a:endParaRPr b="1" dirty="0" sz="2400" lang="en-US" smtClean="0">
              <a:latin typeface="Bell MT" pitchFamily="18" charset="0"/>
            </a:endParaRPr>
          </a:p>
          <a:p>
            <a:pPr>
              <a:buNone/>
            </a:pPr>
            <a:r>
              <a:rPr b="1" dirty="0" sz="2400" lang="en-US" smtClean="0">
                <a:solidFill>
                  <a:schemeClr val="tx2"/>
                </a:solidFill>
                <a:latin typeface="Bell MT" pitchFamily="18" charset="0"/>
              </a:rPr>
              <a:t>(</a:t>
            </a:r>
            <a:r>
              <a:rPr b="1" dirty="0" sz="2400" lang="en-US">
                <a:solidFill>
                  <a:schemeClr val="tx2"/>
                </a:solidFill>
                <a:latin typeface="Bell MT" pitchFamily="18" charset="0"/>
              </a:rPr>
              <a:t>ii) </a:t>
            </a:r>
            <a:r>
              <a:rPr b="1" dirty="0" sz="2400" lang="en-US">
                <a:latin typeface="Bell MT" pitchFamily="18" charset="0"/>
              </a:rPr>
              <a:t>The Sensing Device </a:t>
            </a:r>
            <a:endParaRPr b="1" dirty="0" sz="2400" lang="en-US" smtClean="0">
              <a:latin typeface="Bell MT" pitchFamily="18" charset="0"/>
            </a:endParaRPr>
          </a:p>
          <a:p>
            <a:pPr>
              <a:buNone/>
            </a:pPr>
            <a:endParaRPr b="1" dirty="0" sz="2400" lang="en-US" smtClean="0">
              <a:latin typeface="Bell MT" pitchFamily="18" charset="0"/>
            </a:endParaRPr>
          </a:p>
          <a:p>
            <a:pPr>
              <a:buNone/>
            </a:pPr>
            <a:r>
              <a:rPr b="1" dirty="0" sz="2400" lang="en-US" smtClean="0">
                <a:latin typeface="Bell MT" pitchFamily="18" charset="0"/>
              </a:rPr>
              <a:t> </a:t>
            </a:r>
            <a:r>
              <a:rPr b="1" dirty="0" sz="2400" lang="en-US">
                <a:solidFill>
                  <a:schemeClr val="tx2"/>
                </a:solidFill>
                <a:latin typeface="Bell MT" pitchFamily="18" charset="0"/>
              </a:rPr>
              <a:t>(iii)</a:t>
            </a:r>
            <a:r>
              <a:rPr b="1" dirty="0" sz="2400" lang="en-US">
                <a:latin typeface="Bell MT" pitchFamily="18" charset="0"/>
              </a:rPr>
              <a:t> The Control Room</a:t>
            </a:r>
            <a:r>
              <a:rPr b="1" dirty="0" sz="2400" lang="en-US" smtClean="0">
                <a:latin typeface="Bell MT" pitchFamily="18" charset="0"/>
              </a:rPr>
              <a:t>.</a:t>
            </a:r>
          </a:p>
          <a:p>
            <a:endParaRPr dirty="0" sz="2400" lang="en-US">
              <a:latin typeface="Bell MT" pitchFamily="18" charset="0"/>
            </a:endParaRPr>
          </a:p>
          <a:p>
            <a:pPr lvl="0">
              <a:buNone/>
            </a:pPr>
            <a:endParaRPr b="1" dirty="0" sz="2400" lang="en-US" smtClean="0">
              <a:latin typeface="Bell MT" pitchFamily="18" charset="0"/>
            </a:endParaRPr>
          </a:p>
          <a:p>
            <a:pPr lvl="0">
              <a:buNone/>
            </a:pPr>
            <a:endParaRPr b="1" dirty="0" sz="2400" lang="en-US" smtClean="0">
              <a:latin typeface="Bell MT" pitchFamily="18" charset="0"/>
            </a:endParaRPr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7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blinds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>
            <a:alphaModFix amt="23000"/>
            <a:lum/>
          </a:blip>
          <a:srcRect/>
          <a:stretch>
            <a:fillRect l="-15000" r="-30000"/>
          </a:stretch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Autofit/>
          </a:bodyPr>
          <a:p>
            <a:pPr algn="ctr">
              <a:buNone/>
            </a:pPr>
            <a:r>
              <a:rPr b="1" dirty="0" sz="4000" lang="en-US" smtClean="0">
                <a:solidFill>
                  <a:schemeClr val="tx2"/>
                </a:solidFill>
                <a:latin typeface="Bell MT" pitchFamily="18" charset="0"/>
              </a:rPr>
              <a:t>The Stretcher Section: 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To control all the movements of the stretcher we use some </a:t>
            </a:r>
            <a:r>
              <a:rPr b="1" dirty="0" sz="2400" lang="en-US" err="1" smtClean="0">
                <a:latin typeface="Bell MT" pitchFamily="18" charset="0"/>
              </a:rPr>
              <a:t>d.c</a:t>
            </a:r>
            <a:r>
              <a:rPr b="1" dirty="0" sz="2400" lang="en-US" smtClean="0">
                <a:latin typeface="Bell MT" pitchFamily="18" charset="0"/>
              </a:rPr>
              <a:t>. and servo motors.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For recognizing voice commands we use both software and hardware mode. 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 Ultrasonic sensor is used for obstacle detecting.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We have used an </a:t>
            </a:r>
            <a:r>
              <a:rPr b="1" dirty="0" sz="2400" lang="en-US" err="1" smtClean="0">
                <a:latin typeface="Bell MT" pitchFamily="18" charset="0"/>
              </a:rPr>
              <a:t>arduino</a:t>
            </a:r>
            <a:r>
              <a:rPr b="1" dirty="0" sz="2400" lang="en-US" smtClean="0">
                <a:latin typeface="Bell MT" pitchFamily="18" charset="0"/>
              </a:rPr>
              <a:t> </a:t>
            </a:r>
            <a:r>
              <a:rPr b="1" dirty="0" sz="2400" lang="en-US" err="1" smtClean="0">
                <a:latin typeface="Bell MT" pitchFamily="18" charset="0"/>
              </a:rPr>
              <a:t>uno</a:t>
            </a:r>
            <a:r>
              <a:rPr b="1" dirty="0" sz="2400" lang="en-US" smtClean="0">
                <a:latin typeface="Bell MT" pitchFamily="18" charset="0"/>
              </a:rPr>
              <a:t> breakout board as a central unit.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For wireless communication between the sensing device and the control room we have used NRF24L01+ modules.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 To </a:t>
            </a:r>
            <a:r>
              <a:rPr b="1" dirty="0" sz="2400" lang="en-US">
                <a:latin typeface="Bell MT" pitchFamily="18" charset="0"/>
              </a:rPr>
              <a:t>connect a </a:t>
            </a:r>
            <a:r>
              <a:rPr b="1" dirty="0" sz="2400" lang="en-US" err="1" smtClean="0">
                <a:latin typeface="Bell MT" pitchFamily="18" charset="0"/>
              </a:rPr>
              <a:t>smartphone</a:t>
            </a:r>
            <a:r>
              <a:rPr b="1" dirty="0" sz="2400" lang="en-US" smtClean="0">
                <a:latin typeface="Bell MT" pitchFamily="18" charset="0"/>
              </a:rPr>
              <a:t> with the stretcher we have used a HC-05 module.</a:t>
            </a:r>
          </a:p>
          <a:p>
            <a:pPr lvl="0"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For sounding a horn we have used a buzzer.</a:t>
            </a:r>
            <a:endParaRPr dirty="0" sz="2400" lang="en-US" smtClean="0">
              <a:latin typeface="Bell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400" lang="en-US" smtClean="0">
                <a:latin typeface="Bell MT" pitchFamily="18" charset="0"/>
              </a:rPr>
              <a:t>For operating the circuits we have used 4V rechargeable batteries</a:t>
            </a:r>
            <a:endParaRPr dirty="0" sz="2400" lang="en-US" smtClean="0">
              <a:latin typeface="Bell MT" pitchFamily="18" charset="0"/>
            </a:endParaRPr>
          </a:p>
          <a:p>
            <a:pPr lvl="0">
              <a:buFont typeface="Wingdings" pitchFamily="2" charset="2"/>
              <a:buChar char="Ø"/>
            </a:pPr>
            <a:endParaRPr dirty="0" sz="2400" lang="en-US">
              <a:latin typeface="Bell MT" pitchFamily="18" charset="0"/>
            </a:endParaRPr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8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cover dir="rd"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3" descr="IMG-20190329-WA0048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800" y="685800"/>
            <a:ext cx="8610600" cy="5638800"/>
          </a:xfrm>
        </p:spPr>
      </p:pic>
      <p:sp>
        <p:nvSpPr>
          <p:cNvPr id="10486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F5C3EE-8CA3-4B0B-A0B2-3716B912853A}" type="slidenum">
              <a:rPr lang="en-US" smtClean="0"/>
              <a:t>9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Automatic Stretcher for Medical System</a:t>
            </a:r>
            <a:endParaRPr lang="en-US"/>
          </a:p>
        </p:txBody>
      </p:sp>
    </p:spTree>
  </p:cSld>
  <p:clrMapOvr>
    <a:masterClrMapping/>
  </p:clrMapOvr>
  <p:transition>
    <p:fade thruBlk="1"/>
  </p:transition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Automatic  Stretcher  For Medical  System</dc:title>
  <dc:creator>Anamika Mukherjee</dc:creator>
  <cp:lastModifiedBy>Pupu</cp:lastModifiedBy>
  <dcterms:created xsi:type="dcterms:W3CDTF">2019-03-29T04:52:11Z</dcterms:created>
  <dcterms:modified xsi:type="dcterms:W3CDTF">2019-04-07T06:25:36Z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