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03232F-6022-47BE-8405-BAD742F6E9D4}">
  <a:tblStyle styleId="{0B03232F-6022-47BE-8405-BAD742F6E9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7861f61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7861f61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fb605c5b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fb605c5b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b605c5b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b605c5b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57861f63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57861f6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8ef3d1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8ef3d1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fb605c5b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fb605c5b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b605c5b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b605c5b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fb605c5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fb605c5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fb605c5b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fb605c5b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fb605c5b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fb605c5b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b605c5b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fb605c5b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800"/>
            </a:lvl1pPr>
            <a:lvl2pPr lvl="1">
              <a:buNone/>
              <a:defRPr sz="1800"/>
            </a:lvl2pPr>
            <a:lvl3pPr lvl="2">
              <a:buNone/>
              <a:defRPr sz="1800"/>
            </a:lvl3pPr>
            <a:lvl4pPr lvl="3">
              <a:buNone/>
              <a:defRPr sz="1800"/>
            </a:lvl4pPr>
            <a:lvl5pPr lvl="4">
              <a:buNone/>
              <a:defRPr sz="1800"/>
            </a:lvl5pPr>
            <a:lvl6pPr lvl="5">
              <a:buNone/>
              <a:defRPr sz="1800"/>
            </a:lvl6pPr>
            <a:lvl7pPr lvl="6">
              <a:buNone/>
              <a:defRPr sz="1800"/>
            </a:lvl7pPr>
            <a:lvl8pPr lvl="7">
              <a:buNone/>
              <a:defRPr sz="1800"/>
            </a:lvl8pPr>
            <a:lvl9pPr lvl="8"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800"/>
            </a:lvl1pPr>
            <a:lvl2pPr lvl="1">
              <a:buNone/>
              <a:defRPr sz="1800"/>
            </a:lvl2pPr>
            <a:lvl3pPr lvl="2">
              <a:buNone/>
              <a:defRPr sz="1800"/>
            </a:lvl3pPr>
            <a:lvl4pPr lvl="3">
              <a:buNone/>
              <a:defRPr sz="1800"/>
            </a:lvl4pPr>
            <a:lvl5pPr lvl="4">
              <a:buNone/>
              <a:defRPr sz="1800"/>
            </a:lvl5pPr>
            <a:lvl6pPr lvl="5">
              <a:buNone/>
              <a:defRPr sz="1800"/>
            </a:lvl6pPr>
            <a:lvl7pPr lvl="6">
              <a:buNone/>
              <a:defRPr sz="1800"/>
            </a:lvl7pPr>
            <a:lvl8pPr lvl="7">
              <a:buNone/>
              <a:defRPr sz="1800"/>
            </a:lvl8pPr>
            <a:lvl9pPr lvl="8"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800"/>
            </a:lvl1pPr>
            <a:lvl2pPr lvl="1">
              <a:buNone/>
              <a:defRPr sz="1800"/>
            </a:lvl2pPr>
            <a:lvl3pPr lvl="2">
              <a:buNone/>
              <a:defRPr sz="1800"/>
            </a:lvl3pPr>
            <a:lvl4pPr lvl="3">
              <a:buNone/>
              <a:defRPr sz="1800"/>
            </a:lvl4pPr>
            <a:lvl5pPr lvl="4">
              <a:buNone/>
              <a:defRPr sz="1800"/>
            </a:lvl5pPr>
            <a:lvl6pPr lvl="5">
              <a:buNone/>
              <a:defRPr sz="1800"/>
            </a:lvl6pPr>
            <a:lvl7pPr lvl="6">
              <a:buNone/>
              <a:defRPr sz="1800"/>
            </a:lvl7pPr>
            <a:lvl8pPr lvl="7">
              <a:buNone/>
              <a:defRPr sz="1800"/>
            </a:lvl8pPr>
            <a:lvl9pPr lvl="8"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800"/>
            </a:lvl1pPr>
            <a:lvl2pPr lvl="1">
              <a:buNone/>
              <a:defRPr sz="1800"/>
            </a:lvl2pPr>
            <a:lvl3pPr lvl="2">
              <a:buNone/>
              <a:defRPr sz="1800"/>
            </a:lvl3pPr>
            <a:lvl4pPr lvl="3">
              <a:buNone/>
              <a:defRPr sz="1800"/>
            </a:lvl4pPr>
            <a:lvl5pPr lvl="4">
              <a:buNone/>
              <a:defRPr sz="1800"/>
            </a:lvl5pPr>
            <a:lvl6pPr lvl="5">
              <a:buNone/>
              <a:defRPr sz="1800"/>
            </a:lvl6pPr>
            <a:lvl7pPr lvl="6">
              <a:buNone/>
              <a:defRPr sz="1800"/>
            </a:lvl7pPr>
            <a:lvl8pPr lvl="7">
              <a:buNone/>
              <a:defRPr sz="1800"/>
            </a:lvl8pPr>
            <a:lvl9pPr lvl="8"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800"/>
            </a:lvl1pPr>
            <a:lvl2pPr lvl="1">
              <a:buNone/>
              <a:defRPr sz="1800"/>
            </a:lvl2pPr>
            <a:lvl3pPr lvl="2">
              <a:buNone/>
              <a:defRPr sz="1800"/>
            </a:lvl3pPr>
            <a:lvl4pPr lvl="3">
              <a:buNone/>
              <a:defRPr sz="1800"/>
            </a:lvl4pPr>
            <a:lvl5pPr lvl="4">
              <a:buNone/>
              <a:defRPr sz="1800"/>
            </a:lvl5pPr>
            <a:lvl6pPr lvl="5">
              <a:buNone/>
              <a:defRPr sz="1800"/>
            </a:lvl6pPr>
            <a:lvl7pPr lvl="6">
              <a:buNone/>
              <a:defRPr sz="1800"/>
            </a:lvl7pPr>
            <a:lvl8pPr lvl="7">
              <a:buNone/>
              <a:defRPr sz="1800"/>
            </a:lvl8pPr>
            <a:lvl9pPr lvl="8"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800"/>
            </a:lvl1pPr>
            <a:lvl2pPr lvl="1">
              <a:buNone/>
              <a:defRPr sz="1800"/>
            </a:lvl2pPr>
            <a:lvl3pPr lvl="2">
              <a:buNone/>
              <a:defRPr sz="1800"/>
            </a:lvl3pPr>
            <a:lvl4pPr lvl="3">
              <a:buNone/>
              <a:defRPr sz="1800"/>
            </a:lvl4pPr>
            <a:lvl5pPr lvl="4">
              <a:buNone/>
              <a:defRPr sz="1800"/>
            </a:lvl5pPr>
            <a:lvl6pPr lvl="5">
              <a:buNone/>
              <a:defRPr sz="1800"/>
            </a:lvl6pPr>
            <a:lvl7pPr lvl="6">
              <a:buNone/>
              <a:defRPr sz="1800"/>
            </a:lvl7pPr>
            <a:lvl8pPr lvl="7">
              <a:buNone/>
              <a:defRPr sz="1800"/>
            </a:lvl8pPr>
            <a:lvl9pPr lvl="8"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800"/>
            </a:lvl1pPr>
            <a:lvl2pPr lvl="1">
              <a:buNone/>
              <a:defRPr sz="1800"/>
            </a:lvl2pPr>
            <a:lvl3pPr lvl="2">
              <a:buNone/>
              <a:defRPr sz="1800"/>
            </a:lvl3pPr>
            <a:lvl4pPr lvl="3">
              <a:buNone/>
              <a:defRPr sz="1800"/>
            </a:lvl4pPr>
            <a:lvl5pPr lvl="4">
              <a:buNone/>
              <a:defRPr sz="1800"/>
            </a:lvl5pPr>
            <a:lvl6pPr lvl="5">
              <a:buNone/>
              <a:defRPr sz="1800"/>
            </a:lvl6pPr>
            <a:lvl7pPr lvl="6">
              <a:buNone/>
              <a:defRPr sz="1800"/>
            </a:lvl7pPr>
            <a:lvl8pPr lvl="7">
              <a:buNone/>
              <a:defRPr sz="1800"/>
            </a:lvl8pPr>
            <a:lvl9pPr lvl="8"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800"/>
            </a:lvl1pPr>
            <a:lvl2pPr lvl="1">
              <a:buNone/>
              <a:defRPr sz="1800"/>
            </a:lvl2pPr>
            <a:lvl3pPr lvl="2">
              <a:buNone/>
              <a:defRPr sz="1800"/>
            </a:lvl3pPr>
            <a:lvl4pPr lvl="3">
              <a:buNone/>
              <a:defRPr sz="1800"/>
            </a:lvl4pPr>
            <a:lvl5pPr lvl="4">
              <a:buNone/>
              <a:defRPr sz="1800"/>
            </a:lvl5pPr>
            <a:lvl6pPr lvl="5">
              <a:buNone/>
              <a:defRPr sz="1800"/>
            </a:lvl6pPr>
            <a:lvl7pPr lvl="6">
              <a:buNone/>
              <a:defRPr sz="1800"/>
            </a:lvl7pPr>
            <a:lvl8pPr lvl="7">
              <a:buNone/>
              <a:defRPr sz="1800"/>
            </a:lvl8pPr>
            <a:lvl9pPr lvl="8"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Analysing force, current and position for multi-coil rotating PM model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5500" y="34281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3/30/22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Cornell University Space Systems Design Studio</a:t>
            </a:r>
            <a:endParaRPr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854300" y="4791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TBD Project Picture</a:t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075" y="390525"/>
            <a:ext cx="398145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3: Generating plots for current (y-component)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0" y="1152475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3438"/>
            <a:ext cx="4030739" cy="307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3: Generating plots for current (z-component)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0" y="1152475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4650"/>
            <a:ext cx="4139176" cy="32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8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r>
              <a:rPr lang="en"/>
              <a:t> Q: Using COMSOL to analyze models for 2, 4, 8 coil arrangements for a rotating PM model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368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Aim: Generate plots of force, position and current over time for different coil arrangements and geometries (2, 3, 4, 6, 8 coils)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1287200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969000" y="3311850"/>
            <a:ext cx="36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14"/>
          <p:cNvSpPr txBox="1"/>
          <p:nvPr/>
        </p:nvSpPr>
        <p:spPr>
          <a:xfrm>
            <a:off x="4110250" y="2849950"/>
            <a:ext cx="2407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Figure 1: Rotating PM model showing 8 coils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Coil geometry adjusted by assigning some coils as an air domain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350" y="2571750"/>
            <a:ext cx="2191480" cy="24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1: Generating plots for force on one coil (Fx)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0" y="1152475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2125"/>
            <a:ext cx="4047974" cy="30991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5"/>
          <p:cNvGraphicFramePr/>
          <p:nvPr/>
        </p:nvGraphicFramePr>
        <p:xfrm>
          <a:off x="45749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{0B03232F-6022-47BE-8405-BAD742F6E9D4}</a:tableStyleId>
              </a:tblPr>
              <a:tblGrid>
                <a:gridCol w="1064325"/>
                <a:gridCol w="1064325"/>
                <a:gridCol w="1064325"/>
                <a:gridCol w="10643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Fx coil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0.335740479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-0.010907803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Fx coil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0.2845773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-0.009505068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Fx coil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0.2845773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-0.009505068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1: Generating plots for force on one coil (Fy)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0" y="1152475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3475"/>
            <a:ext cx="4232251" cy="3416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6"/>
          <p:cNvGraphicFramePr/>
          <p:nvPr/>
        </p:nvGraphicFramePr>
        <p:xfrm>
          <a:off x="45749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{0B03232F-6022-47BE-8405-BAD742F6E9D4}</a:tableStyleId>
              </a:tblPr>
              <a:tblGrid>
                <a:gridCol w="1064325"/>
                <a:gridCol w="1064325"/>
                <a:gridCol w="1064325"/>
                <a:gridCol w="10643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Fy coil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0.000536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-0.011312459</a:t>
                      </a:r>
                      <a:endParaRPr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Fy coil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0.175086781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-0.005577099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Fy coil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0.175086781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-0.005577099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1: Generating plots for force on one coil (Fz)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0" y="1152475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33475"/>
            <a:ext cx="4217777" cy="341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7"/>
          <p:cNvGraphicFramePr/>
          <p:nvPr/>
        </p:nvGraphicFramePr>
        <p:xfrm>
          <a:off x="45749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{0B03232F-6022-47BE-8405-BAD742F6E9D4}</a:tableStyleId>
              </a:tblPr>
              <a:tblGrid>
                <a:gridCol w="1064325"/>
                <a:gridCol w="1064325"/>
                <a:gridCol w="1064325"/>
                <a:gridCol w="10643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Fz coil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0.307138069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-0.005305249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Fz coil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0.312830164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-0.005594067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Fz coil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0.312830164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-0.005594067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2: Generating plots for force on all coils (Fx)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0" y="1152475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3900"/>
            <a:ext cx="4320851" cy="329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18"/>
          <p:cNvGraphicFramePr/>
          <p:nvPr/>
        </p:nvGraphicFramePr>
        <p:xfrm>
          <a:off x="45749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{0B03232F-6022-47BE-8405-BAD742F6E9D4}</a:tableStyleId>
              </a:tblPr>
              <a:tblGrid>
                <a:gridCol w="1064325"/>
                <a:gridCol w="1064325"/>
                <a:gridCol w="1064325"/>
                <a:gridCol w="10643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Fx all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0.100521914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-0.020414983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Fx all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0.071625747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-0.015754648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Fx all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0.071625747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-0.015754648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Fx all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0.071625747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-0.015754648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Fx all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0.071625747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-0.015754648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2: Generating plots for force on all coils (Fy)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2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0" y="1152475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5350"/>
            <a:ext cx="4260300" cy="33126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19"/>
          <p:cNvGraphicFramePr/>
          <p:nvPr/>
        </p:nvGraphicFramePr>
        <p:xfrm>
          <a:off x="45749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{0B03232F-6022-47BE-8405-BAD742F6E9D4}</a:tableStyleId>
              </a:tblPr>
              <a:tblGrid>
                <a:gridCol w="1064325"/>
                <a:gridCol w="1064325"/>
                <a:gridCol w="1064325"/>
                <a:gridCol w="10643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Fy all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0.000386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-0.007700458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Fy all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0.031897066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-0.017013188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Fy all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0.031897066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-0.017013188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Fy all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0.031897066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-0.017013188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Fy all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0.031897066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-0.017013188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2: Generating plots for force on all coils (Fz)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2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0" y="1152475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300975"/>
            <a:ext cx="3985701" cy="3281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20"/>
          <p:cNvGraphicFramePr/>
          <p:nvPr/>
        </p:nvGraphicFramePr>
        <p:xfrm>
          <a:off x="45749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{0B03232F-6022-47BE-8405-BAD742F6E9D4}</a:tableStyleId>
              </a:tblPr>
              <a:tblGrid>
                <a:gridCol w="1064325"/>
                <a:gridCol w="1064325"/>
                <a:gridCol w="1064325"/>
                <a:gridCol w="10643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Fz all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0.487594399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-0.002699401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Fz all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0.726549011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-0.002263613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Fz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all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0.726549011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-0.002263613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Fz all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0.726549011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-0.002263613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Fz all coils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0.726549011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-0.002263613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3: Generating plots for current (x-component)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0" y="1152475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7350"/>
            <a:ext cx="4495851" cy="350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