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8" r:id="rId3"/>
    <p:sldId id="433" r:id="rId4"/>
    <p:sldId id="434" r:id="rId5"/>
    <p:sldId id="435" r:id="rId6"/>
    <p:sldId id="436" r:id="rId7"/>
    <p:sldId id="438" r:id="rId8"/>
    <p:sldId id="437" r:id="rId9"/>
    <p:sldId id="439" r:id="rId10"/>
    <p:sldId id="440" r:id="rId11"/>
    <p:sldId id="441" r:id="rId12"/>
    <p:sldId id="442" r:id="rId13"/>
    <p:sldId id="444" r:id="rId14"/>
    <p:sldId id="443" r:id="rId15"/>
    <p:sldId id="445" r:id="rId16"/>
    <p:sldId id="446" r:id="rId17"/>
    <p:sldId id="447" r:id="rId18"/>
    <p:sldId id="851" r:id="rId19"/>
    <p:sldId id="852" r:id="rId20"/>
    <p:sldId id="853" r:id="rId21"/>
    <p:sldId id="854" r:id="rId22"/>
    <p:sldId id="855" r:id="rId23"/>
    <p:sldId id="856" r:id="rId24"/>
    <p:sldId id="858" r:id="rId25"/>
    <p:sldId id="857" r:id="rId26"/>
    <p:sldId id="859" r:id="rId27"/>
    <p:sldId id="860" r:id="rId28"/>
    <p:sldId id="861" r:id="rId29"/>
    <p:sldId id="862" r:id="rId30"/>
    <p:sldId id="863" r:id="rId31"/>
    <p:sldId id="865" r:id="rId32"/>
    <p:sldId id="864" r:id="rId33"/>
    <p:sldId id="866" r:id="rId34"/>
    <p:sldId id="867" r:id="rId35"/>
    <p:sldId id="86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3" r:id="rId60"/>
    <p:sldId id="752" r:id="rId61"/>
    <p:sldId id="754" r:id="rId62"/>
    <p:sldId id="755" r:id="rId63"/>
    <p:sldId id="756" r:id="rId64"/>
    <p:sldId id="757" r:id="rId65"/>
    <p:sldId id="758" r:id="rId66"/>
    <p:sldId id="759" r:id="rId67"/>
    <p:sldId id="760" r:id="rId68"/>
    <p:sldId id="765" r:id="rId69"/>
    <p:sldId id="761" r:id="rId70"/>
    <p:sldId id="762" r:id="rId71"/>
    <p:sldId id="763" r:id="rId72"/>
    <p:sldId id="764" r:id="rId73"/>
    <p:sldId id="766" r:id="rId74"/>
    <p:sldId id="767" r:id="rId75"/>
    <p:sldId id="768" r:id="rId76"/>
    <p:sldId id="769" r:id="rId77"/>
    <p:sldId id="770" r:id="rId78"/>
    <p:sldId id="771" r:id="rId79"/>
    <p:sldId id="772" r:id="rId80"/>
    <p:sldId id="773" r:id="rId81"/>
    <p:sldId id="774" r:id="rId82"/>
    <p:sldId id="783" r:id="rId83"/>
    <p:sldId id="784" r:id="rId84"/>
    <p:sldId id="785" r:id="rId85"/>
    <p:sldId id="786" r:id="rId86"/>
    <p:sldId id="787" r:id="rId87"/>
    <p:sldId id="788" r:id="rId88"/>
    <p:sldId id="789"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496D-0DB0-44CD-B3B7-2D823A604E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8E6FBC-7F58-469E-8C84-CF02E728C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00A17-43C9-4DED-BB77-0C79C7527748}"/>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A70B3ED1-CD09-4C35-8BD9-DA923D51E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E0F63-9AF5-49E7-8AD8-3588AD9344BD}"/>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71557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D9E8-A0A3-4AFB-8034-0F627587DC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6EB17C-EC9F-4393-B015-820DEAF0BA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B56AD-21CE-4890-AF7A-E7AA26EFBCEE}"/>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102E3A2C-82E2-4D23-A996-63D050739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7D878-9EA9-434A-87E8-2A1FDEE136D3}"/>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292717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12F4A-EB49-481A-84B5-51854DB15C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1744F-9304-4722-B45F-25E775046B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942F7B-748B-4C55-8F59-5600CF6C3F75}"/>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B7E3D78A-2C90-4308-94C1-C8C4B6EA8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F01A5-9EE6-4B52-B63C-92846903594A}"/>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379782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C54A-10BB-4F8D-BD9A-198F7B672D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D7262B-E0B7-4163-950A-EB0BA6529F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9AAB01-ACBE-4D97-89EB-90A23B7C9E75}"/>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E5ED6C07-EE4C-483B-8DE2-709F4BEB0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B0822-C99C-49CD-8F6C-C506216F123F}"/>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141943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5E2E-6D4A-45BB-B754-8C6A1DDF0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3D761-8535-4FA2-9519-18593828D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39894-E880-466E-AA6E-FF8671119ACA}"/>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0E424CBD-06B1-4834-8E77-02B44D793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D2DE4-E65E-43B1-A64F-1E5EE53B8F88}"/>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163084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3ED1-8B0F-4CA7-9120-EB1679795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14911A-05D4-4679-B2AB-CEBEEBF3DF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7BD0D8-51F5-451C-BEC5-C91989BAE6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7C2F9-5B7D-4AC7-A097-7AE7143743D4}"/>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6" name="Footer Placeholder 5">
            <a:extLst>
              <a:ext uri="{FF2B5EF4-FFF2-40B4-BE49-F238E27FC236}">
                <a16:creationId xmlns:a16="http://schemas.microsoft.com/office/drawing/2014/main" id="{98C06479-DE2F-4F17-A686-2473D4191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F95FBB-F799-435F-ABCE-20F5E3701957}"/>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223216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EF3B-6F02-4098-87B6-21F896D33A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A180AF-A5D6-4EB8-B52A-7E8B8511C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5472A8-54D1-44FB-85BE-0253E25182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36B187-1E4D-4F90-B569-3A06B2D47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6D1B92-F644-4725-9F79-F55707E323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E45069-91B4-477F-B988-6D3377CE337C}"/>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8" name="Footer Placeholder 7">
            <a:extLst>
              <a:ext uri="{FF2B5EF4-FFF2-40B4-BE49-F238E27FC236}">
                <a16:creationId xmlns:a16="http://schemas.microsoft.com/office/drawing/2014/main" id="{42601708-A106-4A0D-AA7E-9DA0664DD1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08622E-3CAB-49D9-9C86-F72F3ACB52EC}"/>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364841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262D-A120-4CD8-85C3-C268FA8BC6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D6F985-35F1-4D30-9536-EEDDFB163249}"/>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4" name="Footer Placeholder 3">
            <a:extLst>
              <a:ext uri="{FF2B5EF4-FFF2-40B4-BE49-F238E27FC236}">
                <a16:creationId xmlns:a16="http://schemas.microsoft.com/office/drawing/2014/main" id="{11F61E7F-CBD5-4DA9-9ADE-E7942B61E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8D7031-6CE0-4836-A6C6-373C1CED6AF4}"/>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416815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CA6F9-26AE-4C56-8C99-9CF8F026FCD3}"/>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3" name="Footer Placeholder 2">
            <a:extLst>
              <a:ext uri="{FF2B5EF4-FFF2-40B4-BE49-F238E27FC236}">
                <a16:creationId xmlns:a16="http://schemas.microsoft.com/office/drawing/2014/main" id="{7D7656A1-058E-44C8-8B4B-0DADCE977E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D8A692-C75A-4E45-885B-1CF8CB706F14}"/>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109645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2456-87AF-46F8-8BBF-F496A81A7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54B0B7-D3B4-4CA6-BE7D-04BE32CB7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864D8F-911D-4C99-B022-278AB7607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8F222C-BAB5-4035-9D37-9860E5084C66}"/>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6" name="Footer Placeholder 5">
            <a:extLst>
              <a:ext uri="{FF2B5EF4-FFF2-40B4-BE49-F238E27FC236}">
                <a16:creationId xmlns:a16="http://schemas.microsoft.com/office/drawing/2014/main" id="{FD73C601-E77D-4E52-963E-5CCFDC824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3946D-1D9A-499B-A1EE-4D74113B24D5}"/>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170583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F906-B161-4DB4-9089-0CFED67EE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7C03FD-D5F7-4362-951C-23F04FA79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BE4B53-9EF0-40F6-BF50-A0D24C072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58AD1F-6909-458D-B6EB-B0A8677B66D3}"/>
              </a:ext>
            </a:extLst>
          </p:cNvPr>
          <p:cNvSpPr>
            <a:spLocks noGrp="1"/>
          </p:cNvSpPr>
          <p:nvPr>
            <p:ph type="dt" sz="half" idx="10"/>
          </p:nvPr>
        </p:nvSpPr>
        <p:spPr/>
        <p:txBody>
          <a:bodyPr/>
          <a:lstStyle/>
          <a:p>
            <a:fld id="{7645D70A-2272-4E1D-9E93-D556DC1CE02A}" type="datetimeFigureOut">
              <a:rPr lang="en-IN" smtClean="0"/>
              <a:t>05-02-2024</a:t>
            </a:fld>
            <a:endParaRPr lang="en-IN"/>
          </a:p>
        </p:txBody>
      </p:sp>
      <p:sp>
        <p:nvSpPr>
          <p:cNvPr id="6" name="Footer Placeholder 5">
            <a:extLst>
              <a:ext uri="{FF2B5EF4-FFF2-40B4-BE49-F238E27FC236}">
                <a16:creationId xmlns:a16="http://schemas.microsoft.com/office/drawing/2014/main" id="{3549704E-E032-4A8E-AC68-CB56DB502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3C53FC-6D01-4A9B-9F09-6DDE1C6AE08E}"/>
              </a:ext>
            </a:extLst>
          </p:cNvPr>
          <p:cNvSpPr>
            <a:spLocks noGrp="1"/>
          </p:cNvSpPr>
          <p:nvPr>
            <p:ph type="sldNum" sz="quarter" idx="12"/>
          </p:nvPr>
        </p:nvSpPr>
        <p:spPr/>
        <p:txBody>
          <a:bodyPr/>
          <a:lstStyle/>
          <a:p>
            <a:fld id="{7234719E-37BE-48D6-91E5-90FFD88655CC}" type="slidenum">
              <a:rPr lang="en-IN" smtClean="0"/>
              <a:t>‹#›</a:t>
            </a:fld>
            <a:endParaRPr lang="en-IN"/>
          </a:p>
        </p:txBody>
      </p:sp>
    </p:spTree>
    <p:extLst>
      <p:ext uri="{BB962C8B-B14F-4D97-AF65-F5344CB8AC3E}">
        <p14:creationId xmlns:p14="http://schemas.microsoft.com/office/powerpoint/2010/main" val="309032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192FB-9969-4272-B370-4D3003E42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185867-87E7-4937-8393-08CA4B122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F22F8-9076-410E-A0CF-80903B3B3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5D70A-2272-4E1D-9E93-D556DC1CE02A}" type="datetimeFigureOut">
              <a:rPr lang="en-IN" smtClean="0"/>
              <a:t>05-02-2024</a:t>
            </a:fld>
            <a:endParaRPr lang="en-IN"/>
          </a:p>
        </p:txBody>
      </p:sp>
      <p:sp>
        <p:nvSpPr>
          <p:cNvPr id="5" name="Footer Placeholder 4">
            <a:extLst>
              <a:ext uri="{FF2B5EF4-FFF2-40B4-BE49-F238E27FC236}">
                <a16:creationId xmlns:a16="http://schemas.microsoft.com/office/drawing/2014/main" id="{A5FD1AA6-197D-4253-B465-140FE4AFC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F8BF55-D693-4A5B-B88B-7770FBF5D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4719E-37BE-48D6-91E5-90FFD88655CC}" type="slidenum">
              <a:rPr lang="en-IN" smtClean="0"/>
              <a:t>‹#›</a:t>
            </a:fld>
            <a:endParaRPr lang="en-IN"/>
          </a:p>
        </p:txBody>
      </p:sp>
    </p:spTree>
    <p:extLst>
      <p:ext uri="{BB962C8B-B14F-4D97-AF65-F5344CB8AC3E}">
        <p14:creationId xmlns:p14="http://schemas.microsoft.com/office/powerpoint/2010/main" val="1569514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4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4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5" Type="http://schemas.openxmlformats.org/officeDocument/2006/relationships/image" Target="../media/image60.emf"/><Relationship Id="rId4" Type="http://schemas.openxmlformats.org/officeDocument/2006/relationships/image" Target="../media/image59.emf"/></Relationships>
</file>

<file path=ppt/slides/_rels/slide4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51.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55.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slides/_rels/slide56.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57.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slideLayout" Target="../slideLayouts/slideLayout2.xml"/><Relationship Id="rId5" Type="http://schemas.openxmlformats.org/officeDocument/2006/relationships/image" Target="../media/image88.emf"/><Relationship Id="rId4" Type="http://schemas.openxmlformats.org/officeDocument/2006/relationships/image" Target="../media/image87.emf"/></Relationships>
</file>

<file path=ppt/slides/_rels/slide59.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slideLayout" Target="../slideLayouts/slideLayout2.xml"/><Relationship Id="rId5" Type="http://schemas.openxmlformats.org/officeDocument/2006/relationships/image" Target="../media/image95.emf"/><Relationship Id="rId4" Type="http://schemas.openxmlformats.org/officeDocument/2006/relationships/image" Target="../media/image94.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slides/_rels/slide64.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slideLayout" Target="../slideLayouts/slideLayout2.xml"/><Relationship Id="rId5" Type="http://schemas.openxmlformats.org/officeDocument/2006/relationships/image" Target="../media/image107.emf"/><Relationship Id="rId4" Type="http://schemas.openxmlformats.org/officeDocument/2006/relationships/image" Target="../media/image106.emf"/></Relationships>
</file>

<file path=ppt/slides/_rels/slide66.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slideLayout" Target="../slideLayouts/slideLayout2.xml"/><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slides/_rels/slide67.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0.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slideLayout" Target="../slideLayouts/slideLayout2.xml"/><Relationship Id="rId5" Type="http://schemas.openxmlformats.org/officeDocument/2006/relationships/image" Target="../media/image121.emf"/><Relationship Id="rId4" Type="http://schemas.openxmlformats.org/officeDocument/2006/relationships/image" Target="../media/image120.emf"/></Relationships>
</file>

<file path=ppt/slides/_rels/slide73.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slideLayout" Target="../slideLayouts/slideLayout2.xml"/><Relationship Id="rId4" Type="http://schemas.openxmlformats.org/officeDocument/2006/relationships/image" Target="../media/image124.emf"/></Relationships>
</file>

<file path=ppt/slides/_rels/slide74.x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slideLayout" Target="../slideLayouts/slideLayout2.xml"/><Relationship Id="rId5" Type="http://schemas.openxmlformats.org/officeDocument/2006/relationships/image" Target="../media/image130.emf"/><Relationship Id="rId4" Type="http://schemas.openxmlformats.org/officeDocument/2006/relationships/image" Target="../media/image129.emf"/></Relationships>
</file>

<file path=ppt/slides/_rels/slide76.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slideLayout" Target="../slideLayouts/slideLayout2.xml"/><Relationship Id="rId4" Type="http://schemas.openxmlformats.org/officeDocument/2006/relationships/image" Target="../media/image133.emf"/></Relationships>
</file>

<file path=ppt/slides/_rels/slide77.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slideLayout" Target="../slideLayouts/slideLayout2.xml"/><Relationship Id="rId5" Type="http://schemas.openxmlformats.org/officeDocument/2006/relationships/image" Target="../media/image137.emf"/><Relationship Id="rId4" Type="http://schemas.openxmlformats.org/officeDocument/2006/relationships/image" Target="../media/image136.emf"/></Relationships>
</file>

<file path=ppt/slides/_rels/slide78.xml.rels><?xml version="1.0" encoding="UTF-8" standalone="yes"?>
<Relationships xmlns="http://schemas.openxmlformats.org/package/2006/relationships"><Relationship Id="rId3" Type="http://schemas.openxmlformats.org/officeDocument/2006/relationships/image" Target="../media/image139.emf"/><Relationship Id="rId7" Type="http://schemas.openxmlformats.org/officeDocument/2006/relationships/image" Target="../media/image143.emf"/><Relationship Id="rId2" Type="http://schemas.openxmlformats.org/officeDocument/2006/relationships/image" Target="../media/image138.emf"/><Relationship Id="rId1" Type="http://schemas.openxmlformats.org/officeDocument/2006/relationships/slideLayout" Target="../slideLayouts/slideLayout2.xml"/><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slides/_rels/slide79.x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80.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slideLayout" Target="../slideLayouts/slideLayout2.xml"/><Relationship Id="rId4" Type="http://schemas.openxmlformats.org/officeDocument/2006/relationships/image" Target="../media/image14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slideLayout" Target="../slideLayouts/slideLayout2.xml"/><Relationship Id="rId6" Type="http://schemas.openxmlformats.org/officeDocument/2006/relationships/image" Target="../media/image161.emf"/><Relationship Id="rId5" Type="http://schemas.openxmlformats.org/officeDocument/2006/relationships/image" Target="../media/image160.emf"/><Relationship Id="rId4" Type="http://schemas.openxmlformats.org/officeDocument/2006/relationships/image" Target="../media/image159.emf"/></Relationships>
</file>

<file path=ppt/slides/_rels/slide88.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slideLayout" Target="../slideLayouts/slideLayout2.xml"/><Relationship Id="rId5" Type="http://schemas.openxmlformats.org/officeDocument/2006/relationships/image" Target="../media/image165.emf"/><Relationship Id="rId4" Type="http://schemas.openxmlformats.org/officeDocument/2006/relationships/image" Target="../media/image16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574-BAA2-413F-B55E-589A3BBAD31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6ACC602-9647-4048-8E85-C7679A8BEC3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764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667692" y="1166843"/>
            <a:ext cx="8843555" cy="3754874"/>
          </a:xfrm>
          <a:prstGeom prst="rect">
            <a:avLst/>
          </a:prstGeom>
        </p:spPr>
        <p:txBody>
          <a:bodyPr wrap="square">
            <a:spAutoFit/>
          </a:bodyPr>
          <a:lstStyle/>
          <a:p>
            <a:r>
              <a:rPr lang="en-US" sz="2000" b="1" dirty="0">
                <a:solidFill>
                  <a:srgbClr val="FF0000"/>
                </a:solidFill>
                <a:latin typeface="Times New Roman" panose="02020603050405020304" pitchFamily="18" charset="0"/>
              </a:rPr>
              <a:t>The quantity (</a:t>
            </a:r>
            <a:r>
              <a:rPr lang="en-US" sz="2000" b="1" i="1" dirty="0" err="1">
                <a:solidFill>
                  <a:srgbClr val="FF0000"/>
                </a:solidFill>
                <a:latin typeface="Times New Roman" panose="02020603050405020304" pitchFamily="18" charset="0"/>
              </a:rPr>
              <a:t>hL</a:t>
            </a:r>
            <a:r>
              <a:rPr lang="en-US" sz="2000" b="1" i="1" dirty="0">
                <a:solidFill>
                  <a:srgbClr val="FF0000"/>
                </a:solidFill>
                <a:latin typeface="Times New Roman" panose="02020603050405020304" pitchFamily="18" charset="0"/>
              </a:rPr>
              <a:t>/k</a:t>
            </a:r>
            <a:r>
              <a:rPr lang="en-US" sz="2000" b="1" dirty="0">
                <a:solidFill>
                  <a:srgbClr val="FF0000"/>
                </a:solidFill>
                <a:latin typeface="Times New Roman" panose="02020603050405020304" pitchFamily="18" charset="0"/>
              </a:rPr>
              <a:t>) appearing in </a:t>
            </a:r>
            <a:r>
              <a:rPr lang="en-US" sz="2000" b="1" dirty="0" err="1">
                <a:solidFill>
                  <a:srgbClr val="FF0000"/>
                </a:solidFill>
                <a:latin typeface="Times New Roman" panose="02020603050405020304" pitchFamily="18" charset="0"/>
              </a:rPr>
              <a:t>Eq</a:t>
            </a:r>
            <a:r>
              <a:rPr lang="en-US" sz="2000" b="1" dirty="0">
                <a:solidFill>
                  <a:srgbClr val="FF0000"/>
                </a:solidFill>
                <a:latin typeface="Times New Roman" panose="02020603050405020304" pitchFamily="18" charset="0"/>
              </a:rPr>
              <a:t> 3 is a </a:t>
            </a:r>
            <a:r>
              <a:rPr lang="en-US" sz="2000" b="1" i="1" dirty="0">
                <a:solidFill>
                  <a:srgbClr val="FF0000"/>
                </a:solidFill>
                <a:latin typeface="Times New Roman" panose="02020603050405020304" pitchFamily="18" charset="0"/>
              </a:rPr>
              <a:t>dimensionless parameter.  </a:t>
            </a:r>
            <a:r>
              <a:rPr lang="en-US" sz="2000" b="1" dirty="0">
                <a:solidFill>
                  <a:srgbClr val="FF0000"/>
                </a:solidFill>
                <a:latin typeface="Times New Roman" panose="02020603050405020304" pitchFamily="18" charset="0"/>
              </a:rPr>
              <a:t>It is termed the </a:t>
            </a:r>
            <a:r>
              <a:rPr lang="en-US" sz="2000" b="1" i="1" dirty="0" err="1">
                <a:solidFill>
                  <a:srgbClr val="FF0000"/>
                </a:solidFill>
                <a:latin typeface="Times New Roman" panose="02020603050405020304" pitchFamily="18" charset="0"/>
              </a:rPr>
              <a:t>Biot</a:t>
            </a:r>
            <a:r>
              <a:rPr lang="en-US" sz="2000" b="1" i="1" dirty="0">
                <a:solidFill>
                  <a:srgbClr val="FF0000"/>
                </a:solidFill>
                <a:latin typeface="Times New Roman" panose="02020603050405020304" pitchFamily="18" charset="0"/>
              </a:rPr>
              <a:t> number, </a:t>
            </a:r>
            <a:r>
              <a:rPr lang="en-US" sz="2000" b="1" dirty="0">
                <a:solidFill>
                  <a:srgbClr val="FF0000"/>
                </a:solidFill>
                <a:latin typeface="Times New Roman" panose="02020603050405020304" pitchFamily="18" charset="0"/>
              </a:rPr>
              <a:t>and it plays a fundamental role in conduction problems </a:t>
            </a:r>
            <a:r>
              <a:rPr lang="en-US" sz="2000" dirty="0">
                <a:latin typeface="Times New Roman" panose="02020603050405020304" pitchFamily="18" charset="0"/>
              </a:rPr>
              <a:t>that involve surface convection effects. </a:t>
            </a:r>
          </a:p>
          <a:p>
            <a:endParaRPr lang="en-US" sz="2000" dirty="0">
              <a:latin typeface="Times New Roman" panose="02020603050405020304" pitchFamily="18" charset="0"/>
            </a:endParaRPr>
          </a:p>
          <a:p>
            <a:r>
              <a:rPr lang="en-US" sz="2000" dirty="0">
                <a:latin typeface="Times New Roman" panose="02020603050405020304" pitchFamily="18" charset="0"/>
              </a:rPr>
              <a:t>The </a:t>
            </a:r>
            <a:r>
              <a:rPr lang="en-US" sz="2000" dirty="0" err="1">
                <a:latin typeface="Times New Roman" panose="02020603050405020304" pitchFamily="18" charset="0"/>
              </a:rPr>
              <a:t>Biot</a:t>
            </a:r>
            <a:r>
              <a:rPr lang="en-US" sz="2000" dirty="0">
                <a:latin typeface="Times New Roman" panose="02020603050405020304" pitchFamily="18" charset="0"/>
              </a:rPr>
              <a:t> number provides a measure of the temperature drop in the solid relative to the temperature difference between the surface and the fluid. </a:t>
            </a:r>
          </a:p>
          <a:p>
            <a:endParaRPr lang="en-US" sz="2000" dirty="0">
              <a:latin typeface="Times New Roman" panose="02020603050405020304" pitchFamily="18" charset="0"/>
            </a:endParaRPr>
          </a:p>
          <a:p>
            <a:r>
              <a:rPr lang="en-US" sz="2000" dirty="0">
                <a:solidFill>
                  <a:srgbClr val="FF0000"/>
                </a:solidFill>
                <a:latin typeface="Times New Roman" panose="02020603050405020304" pitchFamily="18" charset="0"/>
              </a:rPr>
              <a:t>If </a:t>
            </a:r>
            <a:r>
              <a:rPr lang="en-US" sz="2000" i="1" dirty="0">
                <a:solidFill>
                  <a:srgbClr val="FF0000"/>
                </a:solidFill>
                <a:latin typeface="Times New Roman" panose="02020603050405020304" pitchFamily="18" charset="0"/>
              </a:rPr>
              <a:t>Bi&lt;&lt;</a:t>
            </a:r>
            <a:r>
              <a:rPr lang="en-US" sz="2000" dirty="0">
                <a:solidFill>
                  <a:srgbClr val="FF0000"/>
                </a:solidFill>
                <a:latin typeface="Times New Roman" panose="02020603050405020304" pitchFamily="18" charset="0"/>
              </a:rPr>
              <a:t>1, it is reasonable to </a:t>
            </a:r>
            <a:r>
              <a:rPr lang="en-US" sz="2000" i="1" dirty="0">
                <a:solidFill>
                  <a:srgbClr val="FF0000"/>
                </a:solidFill>
                <a:latin typeface="Times New Roman" panose="02020603050405020304" pitchFamily="18" charset="0"/>
              </a:rPr>
              <a:t>assume </a:t>
            </a:r>
            <a:r>
              <a:rPr lang="en-US" sz="2000" dirty="0">
                <a:solidFill>
                  <a:srgbClr val="FF0000"/>
                </a:solidFill>
                <a:latin typeface="Times New Roman" panose="02020603050405020304" pitchFamily="18" charset="0"/>
              </a:rPr>
              <a:t>a uniform temperature distribution within a solid at any time during a transient process. </a:t>
            </a:r>
            <a:r>
              <a:rPr lang="en-US" sz="2000" i="1" dirty="0">
                <a:latin typeface="Times New Roman" panose="02020603050405020304" pitchFamily="18" charset="0"/>
                <a:cs typeface="Times New Roman" panose="02020603050405020304" pitchFamily="18" charset="0"/>
              </a:rPr>
              <a:t>the resistance to conduction within the solid is much less than the resistance to convection across the fluid boundary layer. </a:t>
            </a:r>
            <a:r>
              <a:rPr lang="en-US" sz="2000" dirty="0">
                <a:latin typeface="Times New Roman" panose="02020603050405020304" pitchFamily="18" charset="0"/>
                <a:cs typeface="Times New Roman" panose="02020603050405020304" pitchFamily="18" charset="0"/>
              </a:rPr>
              <a:t>Hence the assumption of a uniform temperature distribution is reasonable.</a:t>
            </a:r>
          </a:p>
          <a:p>
            <a:endParaRPr lang="en-IN" dirty="0"/>
          </a:p>
        </p:txBody>
      </p:sp>
    </p:spTree>
    <p:extLst>
      <p:ext uri="{BB962C8B-B14F-4D97-AF65-F5344CB8AC3E}">
        <p14:creationId xmlns:p14="http://schemas.microsoft.com/office/powerpoint/2010/main" val="398232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80749" y="1"/>
            <a:ext cx="4982454"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Significance of </a:t>
            </a:r>
            <a:r>
              <a:rPr lang="en-US" sz="3200" b="1" i="1" dirty="0" err="1">
                <a:solidFill>
                  <a:srgbClr val="00B050"/>
                </a:solidFill>
                <a:latin typeface="Times New Roman" panose="02020603050405020304" pitchFamily="18" charset="0"/>
                <a:cs typeface="Times New Roman" panose="02020603050405020304" pitchFamily="18" charset="0"/>
              </a:rPr>
              <a:t>Biot</a:t>
            </a:r>
            <a:r>
              <a:rPr lang="en-US" sz="3200" b="1" i="1" dirty="0">
                <a:solidFill>
                  <a:srgbClr val="00B050"/>
                </a:solidFill>
                <a:latin typeface="Times New Roman" panose="02020603050405020304" pitchFamily="18" charset="0"/>
                <a:cs typeface="Times New Roman" panose="02020603050405020304" pitchFamily="18" charset="0"/>
              </a:rPr>
              <a:t> number</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15441" y="828913"/>
            <a:ext cx="8908868" cy="5016758"/>
          </a:xfrm>
          <a:prstGeom prst="rect">
            <a:avLst/>
          </a:prstGeom>
        </p:spPr>
        <p:txBody>
          <a:bodyPr wrap="square">
            <a:spAutoFit/>
          </a:bodyPr>
          <a:lstStyle/>
          <a:p>
            <a:r>
              <a:rPr lang="en-US" sz="2000" dirty="0">
                <a:latin typeface="Times New Roman" panose="02020603050405020304" pitchFamily="18" charset="0"/>
              </a:rPr>
              <a:t>Consider the plane wall of Figure 5.4, which is initially at a uniform temperature </a:t>
            </a:r>
            <a:r>
              <a:rPr lang="en-US" sz="2000" i="1" dirty="0" err="1">
                <a:latin typeface="Times New Roman" panose="02020603050405020304" pitchFamily="18" charset="0"/>
              </a:rPr>
              <a:t>T</a:t>
            </a:r>
            <a:r>
              <a:rPr lang="en-US" sz="2000" i="1" baseline="-25000" dirty="0" err="1">
                <a:latin typeface="Times New Roman" panose="02020603050405020304" pitchFamily="18" charset="0"/>
              </a:rPr>
              <a:t>i</a:t>
            </a:r>
            <a:r>
              <a:rPr lang="en-US" sz="2000" i="1" dirty="0">
                <a:latin typeface="Times New Roman" panose="02020603050405020304" pitchFamily="18" charset="0"/>
              </a:rPr>
              <a:t> </a:t>
            </a:r>
            <a:r>
              <a:rPr lang="en-US" sz="2000" dirty="0">
                <a:latin typeface="Times New Roman" panose="02020603050405020304" pitchFamily="18" charset="0"/>
              </a:rPr>
              <a:t>and experiences convection cooling when it is immersed in a fluid of </a:t>
            </a:r>
            <a:r>
              <a:rPr lang="en-US" sz="2000" i="1" dirty="0">
                <a:latin typeface="Times New Roman" panose="02020603050405020304" pitchFamily="18" charset="0"/>
              </a:rPr>
              <a:t>T</a:t>
            </a:r>
            <a:r>
              <a:rPr lang="en-US" sz="2000" i="1" baseline="-25000" dirty="0">
                <a:latin typeface="Times New Roman" panose="02020603050405020304" pitchFamily="18" charset="0"/>
              </a:rPr>
              <a:t>∞</a:t>
            </a:r>
            <a:r>
              <a:rPr lang="en-US" sz="2000" i="1" dirty="0">
                <a:latin typeface="Times New Roman" panose="02020603050405020304" pitchFamily="18" charset="0"/>
              </a:rPr>
              <a:t>&lt;</a:t>
            </a:r>
            <a:r>
              <a:rPr lang="en-US" sz="2000" dirty="0">
                <a:latin typeface="MathematicalPi-One"/>
              </a:rPr>
              <a:t> </a:t>
            </a:r>
            <a:r>
              <a:rPr lang="en-US" sz="2000" i="1" dirty="0" err="1">
                <a:latin typeface="Times New Roman" panose="02020603050405020304" pitchFamily="18" charset="0"/>
              </a:rPr>
              <a:t>T</a:t>
            </a:r>
            <a:r>
              <a:rPr lang="en-US" sz="2000" i="1" baseline="-25000" dirty="0" err="1">
                <a:latin typeface="Times New Roman" panose="02020603050405020304" pitchFamily="18" charset="0"/>
              </a:rPr>
              <a:t>i</a:t>
            </a:r>
            <a:r>
              <a:rPr lang="en-US" sz="2000" dirty="0">
                <a:latin typeface="Times New Roman" panose="02020603050405020304" pitchFamily="18" charset="0"/>
              </a:rPr>
              <a:t>. </a:t>
            </a:r>
          </a:p>
          <a:p>
            <a:endParaRPr lang="en-US" sz="2000" dirty="0">
              <a:latin typeface="Times New Roman" panose="02020603050405020304" pitchFamily="18" charset="0"/>
            </a:endParaRPr>
          </a:p>
          <a:p>
            <a:r>
              <a:rPr lang="en-US" sz="2000" dirty="0">
                <a:latin typeface="Times New Roman" panose="02020603050405020304" pitchFamily="18" charset="0"/>
              </a:rPr>
              <a:t>The problem may be treated as one-dimensional in </a:t>
            </a:r>
            <a:r>
              <a:rPr lang="en-US" sz="2000" i="1" dirty="0">
                <a:latin typeface="Times New Roman" panose="02020603050405020304" pitchFamily="18" charset="0"/>
              </a:rPr>
              <a:t>x</a:t>
            </a:r>
            <a:r>
              <a:rPr lang="en-US" sz="2000" dirty="0">
                <a:latin typeface="Times New Roman" panose="02020603050405020304" pitchFamily="18" charset="0"/>
              </a:rPr>
              <a:t>, and we are interested in the temperature variation with position and time, </a:t>
            </a:r>
            <a:r>
              <a:rPr lang="en-US" sz="2000" i="1" dirty="0">
                <a:latin typeface="Times New Roman" panose="02020603050405020304" pitchFamily="18" charset="0"/>
              </a:rPr>
              <a:t>T</a:t>
            </a:r>
            <a:r>
              <a:rPr lang="en-US" sz="2000" dirty="0">
                <a:latin typeface="Times New Roman" panose="02020603050405020304" pitchFamily="18" charset="0"/>
              </a:rPr>
              <a:t>(</a:t>
            </a:r>
            <a:r>
              <a:rPr lang="en-US" sz="2000" i="1" dirty="0">
                <a:latin typeface="Times New Roman" panose="02020603050405020304" pitchFamily="18" charset="0"/>
              </a:rPr>
              <a:t>x</a:t>
            </a:r>
            <a:r>
              <a:rPr lang="en-US" sz="2000" dirty="0">
                <a:latin typeface="Times New Roman" panose="02020603050405020304" pitchFamily="18" charset="0"/>
              </a:rPr>
              <a:t>, </a:t>
            </a:r>
            <a:r>
              <a:rPr lang="en-US" sz="2000" i="1" dirty="0">
                <a:latin typeface="Times New Roman" panose="02020603050405020304" pitchFamily="18" charset="0"/>
              </a:rPr>
              <a:t>t</a:t>
            </a:r>
            <a:r>
              <a:rPr lang="en-US" sz="2000" dirty="0">
                <a:latin typeface="Times New Roman" panose="02020603050405020304" pitchFamily="18" charset="0"/>
              </a:rPr>
              <a:t>). This variation is a strong function of the </a:t>
            </a:r>
            <a:r>
              <a:rPr lang="en-US" sz="2000" dirty="0" err="1">
                <a:latin typeface="Times New Roman" panose="02020603050405020304" pitchFamily="18" charset="0"/>
              </a:rPr>
              <a:t>Biot</a:t>
            </a:r>
            <a:r>
              <a:rPr lang="en-US" sz="2000" dirty="0">
                <a:latin typeface="Times New Roman" panose="02020603050405020304" pitchFamily="18" charset="0"/>
              </a:rPr>
              <a:t> number, and three conditions are shown in Figure.</a:t>
            </a:r>
          </a:p>
          <a:p>
            <a:endParaRPr lang="en-US" sz="2000" dirty="0">
              <a:latin typeface="Times New Roman" panose="02020603050405020304" pitchFamily="18" charset="0"/>
            </a:endParaRPr>
          </a:p>
          <a:p>
            <a:r>
              <a:rPr lang="en-US" sz="2000" dirty="0">
                <a:latin typeface="Times New Roman" panose="02020603050405020304" pitchFamily="18" charset="0"/>
              </a:rPr>
              <a:t>For </a:t>
            </a:r>
            <a:r>
              <a:rPr lang="en-US" sz="2000" i="1" dirty="0">
                <a:solidFill>
                  <a:srgbClr val="FF0000"/>
                </a:solidFill>
                <a:latin typeface="Times New Roman" panose="02020603050405020304" pitchFamily="18" charset="0"/>
              </a:rPr>
              <a:t>Bi&lt;&lt;</a:t>
            </a:r>
            <a:r>
              <a:rPr lang="en-US" sz="2000" dirty="0">
                <a:solidFill>
                  <a:srgbClr val="FF0000"/>
                </a:solidFill>
                <a:latin typeface="Times New Roman" panose="02020603050405020304" pitchFamily="18" charset="0"/>
              </a:rPr>
              <a:t>1,</a:t>
            </a:r>
            <a:r>
              <a:rPr lang="en-US" sz="2000" dirty="0">
                <a:latin typeface="Times New Roman" panose="02020603050405020304" pitchFamily="18" charset="0"/>
              </a:rPr>
              <a:t> the temperature gradient in the solid is small and </a:t>
            </a:r>
            <a:r>
              <a:rPr lang="en-US" sz="2000" i="1" dirty="0">
                <a:latin typeface="Times New Roman" panose="02020603050405020304" pitchFamily="18" charset="0"/>
              </a:rPr>
              <a:t>T</a:t>
            </a:r>
            <a:r>
              <a:rPr lang="en-US" sz="2000" dirty="0">
                <a:latin typeface="Times New Roman" panose="02020603050405020304" pitchFamily="18" charset="0"/>
              </a:rPr>
              <a:t>(</a:t>
            </a:r>
            <a:r>
              <a:rPr lang="en-US" sz="2000" i="1" dirty="0">
                <a:latin typeface="Times New Roman" panose="02020603050405020304" pitchFamily="18" charset="0"/>
              </a:rPr>
              <a:t>x</a:t>
            </a:r>
            <a:r>
              <a:rPr lang="en-US" sz="2000" dirty="0">
                <a:latin typeface="Times New Roman" panose="02020603050405020304" pitchFamily="18" charset="0"/>
              </a:rPr>
              <a:t>, </a:t>
            </a:r>
            <a:r>
              <a:rPr lang="en-US" sz="2000" i="1" dirty="0">
                <a:latin typeface="Times New Roman" panose="02020603050405020304" pitchFamily="18" charset="0"/>
              </a:rPr>
              <a:t>t</a:t>
            </a:r>
            <a:r>
              <a:rPr lang="en-US" sz="2000" dirty="0">
                <a:latin typeface="Times New Roman" panose="02020603050405020304" pitchFamily="18" charset="0"/>
              </a:rPr>
              <a:t>)</a:t>
            </a:r>
            <a:r>
              <a:rPr lang="en-US" sz="2000" dirty="0">
                <a:solidFill>
                  <a:srgbClr val="FF0000"/>
                </a:solidFill>
                <a:latin typeface="Times New Roman" panose="02020603050405020304" pitchFamily="18" charset="0"/>
              </a:rPr>
              <a:t> ~</a:t>
            </a:r>
            <a:r>
              <a:rPr lang="en-US" sz="2000" dirty="0">
                <a:latin typeface="MathematicalPi-Three"/>
              </a:rPr>
              <a:t> </a:t>
            </a:r>
            <a:r>
              <a:rPr lang="en-US" sz="2000" i="1" dirty="0">
                <a:latin typeface="Times New Roman" panose="02020603050405020304" pitchFamily="18" charset="0"/>
              </a:rPr>
              <a:t>T</a:t>
            </a:r>
            <a:r>
              <a:rPr lang="en-US" sz="2000" dirty="0">
                <a:latin typeface="Times New Roman" panose="02020603050405020304" pitchFamily="18" charset="0"/>
              </a:rPr>
              <a:t>(</a:t>
            </a:r>
            <a:r>
              <a:rPr lang="en-US" sz="2000" i="1" dirty="0">
                <a:latin typeface="Times New Roman" panose="02020603050405020304" pitchFamily="18" charset="0"/>
              </a:rPr>
              <a:t>t</a:t>
            </a:r>
            <a:r>
              <a:rPr lang="en-US" sz="2000" dirty="0">
                <a:latin typeface="Times New Roman" panose="02020603050405020304" pitchFamily="18" charset="0"/>
              </a:rPr>
              <a:t>). Virtually</a:t>
            </a:r>
          </a:p>
          <a:p>
            <a:r>
              <a:rPr lang="en-US" sz="2000" dirty="0">
                <a:latin typeface="Times New Roman" panose="02020603050405020304" pitchFamily="18" charset="0"/>
              </a:rPr>
              <a:t>all the temperature difference is between the solid and the fluid, and the solid temperature remains nearly uniform as it decreases to </a:t>
            </a:r>
            <a:r>
              <a:rPr lang="en-US" sz="2000" i="1" dirty="0">
                <a:latin typeface="Times New Roman" panose="02020603050405020304" pitchFamily="18" charset="0"/>
              </a:rPr>
              <a:t>T</a:t>
            </a:r>
            <a:r>
              <a:rPr lang="en-US" sz="2000" i="1" baseline="-25000" dirty="0">
                <a:latin typeface="Times New Roman" panose="02020603050405020304" pitchFamily="18" charset="0"/>
              </a:rPr>
              <a:t>∞</a:t>
            </a:r>
            <a:r>
              <a:rPr lang="en-US" sz="2000" dirty="0">
                <a:latin typeface="Times New Roman" panose="02020603050405020304" pitchFamily="18" charset="0"/>
              </a:rPr>
              <a:t>. </a:t>
            </a:r>
          </a:p>
          <a:p>
            <a:endParaRPr lang="en-US" sz="2000" dirty="0">
              <a:latin typeface="Times New Roman" panose="02020603050405020304" pitchFamily="18" charset="0"/>
            </a:endParaRPr>
          </a:p>
          <a:p>
            <a:r>
              <a:rPr lang="en-US" sz="2000" dirty="0">
                <a:latin typeface="Times New Roman" panose="02020603050405020304" pitchFamily="18" charset="0"/>
              </a:rPr>
              <a:t>For moderate to large values of the </a:t>
            </a:r>
            <a:r>
              <a:rPr lang="en-US" sz="2000" dirty="0" err="1">
                <a:latin typeface="Times New Roman" panose="02020603050405020304" pitchFamily="18" charset="0"/>
              </a:rPr>
              <a:t>Biot</a:t>
            </a:r>
            <a:r>
              <a:rPr lang="en-US" sz="2000" dirty="0">
                <a:latin typeface="Times New Roman" panose="02020603050405020304" pitchFamily="18" charset="0"/>
              </a:rPr>
              <a:t> number, however, the temperature gradients within the solid are significant. Hence </a:t>
            </a:r>
            <a:r>
              <a:rPr lang="en-US" sz="2000" i="1" dirty="0">
                <a:latin typeface="Times New Roman" panose="02020603050405020304" pitchFamily="18" charset="0"/>
              </a:rPr>
              <a:t>T=</a:t>
            </a:r>
            <a:r>
              <a:rPr lang="en-US" sz="2000" dirty="0">
                <a:latin typeface="MathematicalPi-One"/>
              </a:rPr>
              <a:t> </a:t>
            </a:r>
            <a:r>
              <a:rPr lang="en-US" sz="2000" i="1" dirty="0">
                <a:latin typeface="Times New Roman" panose="02020603050405020304" pitchFamily="18" charset="0"/>
              </a:rPr>
              <a:t>T</a:t>
            </a:r>
            <a:r>
              <a:rPr lang="en-US" sz="2000" dirty="0">
                <a:latin typeface="Times New Roman" panose="02020603050405020304" pitchFamily="18" charset="0"/>
              </a:rPr>
              <a:t>(</a:t>
            </a:r>
            <a:r>
              <a:rPr lang="en-US" sz="2000" i="1" dirty="0">
                <a:latin typeface="Times New Roman" panose="02020603050405020304" pitchFamily="18" charset="0"/>
              </a:rPr>
              <a:t>x</a:t>
            </a:r>
            <a:r>
              <a:rPr lang="en-US" sz="2000" dirty="0">
                <a:latin typeface="Times New Roman" panose="02020603050405020304" pitchFamily="18" charset="0"/>
              </a:rPr>
              <a:t>, </a:t>
            </a:r>
            <a:r>
              <a:rPr lang="en-US" sz="2000" i="1" dirty="0">
                <a:latin typeface="Times New Roman" panose="02020603050405020304" pitchFamily="18" charset="0"/>
              </a:rPr>
              <a:t>t</a:t>
            </a:r>
            <a:r>
              <a:rPr lang="en-US" sz="2000" dirty="0">
                <a:latin typeface="Times New Roman" panose="02020603050405020304" pitchFamily="18" charset="0"/>
              </a:rPr>
              <a:t>). </a:t>
            </a:r>
          </a:p>
          <a:p>
            <a:endParaRPr lang="en-US" sz="2000" dirty="0">
              <a:latin typeface="Times New Roman" panose="02020603050405020304" pitchFamily="18" charset="0"/>
            </a:endParaRPr>
          </a:p>
          <a:p>
            <a:r>
              <a:rPr lang="en-US" sz="2000" dirty="0">
                <a:latin typeface="Times New Roman" panose="02020603050405020304" pitchFamily="18" charset="0"/>
              </a:rPr>
              <a:t>For </a:t>
            </a:r>
            <a:r>
              <a:rPr lang="en-US" sz="2000" i="1" dirty="0">
                <a:latin typeface="Times New Roman" panose="02020603050405020304" pitchFamily="18" charset="0"/>
              </a:rPr>
              <a:t>Bi&gt;&gt;</a:t>
            </a:r>
            <a:r>
              <a:rPr lang="en-US" sz="2000" dirty="0">
                <a:latin typeface="MathematicalPi-One"/>
              </a:rPr>
              <a:t> </a:t>
            </a:r>
            <a:r>
              <a:rPr lang="en-US" sz="2000" dirty="0">
                <a:latin typeface="Times New Roman" panose="02020603050405020304" pitchFamily="18" charset="0"/>
              </a:rPr>
              <a:t>1, the temperature difference across the solid is much larger than that between the surface and the fluid.</a:t>
            </a:r>
            <a:endParaRPr lang="en-IN" sz="2000" dirty="0"/>
          </a:p>
        </p:txBody>
      </p:sp>
    </p:spTree>
    <p:extLst>
      <p:ext uri="{BB962C8B-B14F-4D97-AF65-F5344CB8AC3E}">
        <p14:creationId xmlns:p14="http://schemas.microsoft.com/office/powerpoint/2010/main" val="170455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80749" y="1"/>
            <a:ext cx="4982454"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Significance of </a:t>
            </a:r>
            <a:r>
              <a:rPr lang="en-US" sz="3200" b="1" i="1" dirty="0" err="1">
                <a:solidFill>
                  <a:srgbClr val="00B050"/>
                </a:solidFill>
                <a:latin typeface="Times New Roman" panose="02020603050405020304" pitchFamily="18" charset="0"/>
                <a:cs typeface="Times New Roman" panose="02020603050405020304" pitchFamily="18" charset="0"/>
              </a:rPr>
              <a:t>Biot</a:t>
            </a:r>
            <a:r>
              <a:rPr lang="en-US" sz="3200" b="1" i="1" dirty="0">
                <a:solidFill>
                  <a:srgbClr val="00B050"/>
                </a:solidFill>
                <a:latin typeface="Times New Roman" panose="02020603050405020304" pitchFamily="18" charset="0"/>
                <a:cs typeface="Times New Roman" panose="02020603050405020304" pitchFamily="18" charset="0"/>
              </a:rPr>
              <a:t> number</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33007" y="1326433"/>
            <a:ext cx="8739203" cy="3911774"/>
          </a:xfrm>
          <a:prstGeom prst="rect">
            <a:avLst/>
          </a:prstGeom>
        </p:spPr>
      </p:pic>
      <p:sp>
        <p:nvSpPr>
          <p:cNvPr id="5" name="Rectangle 4"/>
          <p:cNvSpPr/>
          <p:nvPr/>
        </p:nvSpPr>
        <p:spPr>
          <a:xfrm>
            <a:off x="1680754" y="5623492"/>
            <a:ext cx="8856617" cy="707886"/>
          </a:xfrm>
          <a:prstGeom prst="rect">
            <a:avLst/>
          </a:prstGeom>
        </p:spPr>
        <p:txBody>
          <a:bodyPr wrap="square">
            <a:spAutoFit/>
          </a:bodyPr>
          <a:lstStyle/>
          <a:p>
            <a:r>
              <a:rPr lang="en-US" sz="2000" dirty="0">
                <a:latin typeface="Times New Roman" panose="02020603050405020304" pitchFamily="18" charset="0"/>
              </a:rPr>
              <a:t>Hence, when confronted with such a problem, </a:t>
            </a:r>
            <a:r>
              <a:rPr lang="en-US" sz="2000" b="1" i="1" dirty="0">
                <a:solidFill>
                  <a:srgbClr val="FF0000"/>
                </a:solidFill>
                <a:latin typeface="Times New Roman" panose="02020603050405020304" pitchFamily="18" charset="0"/>
              </a:rPr>
              <a:t>the very first thing that one should do is calculate the </a:t>
            </a:r>
            <a:r>
              <a:rPr lang="en-US" sz="2000" b="1" i="1" dirty="0" err="1">
                <a:solidFill>
                  <a:srgbClr val="FF0000"/>
                </a:solidFill>
                <a:latin typeface="Times New Roman" panose="02020603050405020304" pitchFamily="18" charset="0"/>
              </a:rPr>
              <a:t>Biot</a:t>
            </a:r>
            <a:r>
              <a:rPr lang="en-US" sz="2000" b="1" i="1" dirty="0">
                <a:solidFill>
                  <a:srgbClr val="FF0000"/>
                </a:solidFill>
                <a:latin typeface="Times New Roman" panose="02020603050405020304" pitchFamily="18" charset="0"/>
              </a:rPr>
              <a:t> number. </a:t>
            </a:r>
            <a:endParaRPr lang="en-IN" sz="2000" b="1" dirty="0">
              <a:solidFill>
                <a:srgbClr val="FF0000"/>
              </a:solidFill>
            </a:endParaRPr>
          </a:p>
        </p:txBody>
      </p:sp>
    </p:spTree>
    <p:extLst>
      <p:ext uri="{BB962C8B-B14F-4D97-AF65-F5344CB8AC3E}">
        <p14:creationId xmlns:p14="http://schemas.microsoft.com/office/powerpoint/2010/main" val="19741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5845" y="945171"/>
            <a:ext cx="2119050" cy="810616"/>
          </a:xfrm>
          <a:prstGeom prst="rect">
            <a:avLst/>
          </a:prstGeom>
        </p:spPr>
      </p:pic>
      <p:sp>
        <p:nvSpPr>
          <p:cNvPr id="7" name="Rectangle 6"/>
          <p:cNvSpPr/>
          <p:nvPr/>
        </p:nvSpPr>
        <p:spPr>
          <a:xfrm>
            <a:off x="1889761" y="981147"/>
            <a:ext cx="756085" cy="400110"/>
          </a:xfrm>
          <a:prstGeom prst="rect">
            <a:avLst/>
          </a:prstGeom>
        </p:spPr>
        <p:txBody>
          <a:bodyPr wrap="square">
            <a:spAutoFit/>
          </a:bodyPr>
          <a:lstStyle/>
          <a:p>
            <a:r>
              <a:rPr lang="en-IN" sz="2000" dirty="0">
                <a:latin typeface="Times New Roman" panose="02020603050405020304" pitchFamily="18" charset="0"/>
              </a:rPr>
              <a:t>If,</a:t>
            </a:r>
            <a:endParaRPr lang="en-IN" sz="2000" dirty="0"/>
          </a:p>
        </p:txBody>
      </p:sp>
      <p:sp>
        <p:nvSpPr>
          <p:cNvPr id="8" name="Rectangle 7"/>
          <p:cNvSpPr/>
          <p:nvPr/>
        </p:nvSpPr>
        <p:spPr>
          <a:xfrm>
            <a:off x="1889761" y="1988474"/>
            <a:ext cx="8582297" cy="2246769"/>
          </a:xfrm>
          <a:prstGeom prst="rect">
            <a:avLst/>
          </a:prstGeom>
        </p:spPr>
        <p:txBody>
          <a:bodyPr wrap="square">
            <a:spAutoFit/>
          </a:bodyPr>
          <a:lstStyle/>
          <a:p>
            <a:r>
              <a:rPr lang="en-US" sz="2000" dirty="0">
                <a:latin typeface="Times New Roman" panose="02020603050405020304" pitchFamily="18" charset="0"/>
              </a:rPr>
              <a:t>the error associated with using the lumped capacitance method is small. </a:t>
            </a:r>
          </a:p>
          <a:p>
            <a:endParaRPr lang="en-US" sz="2000" dirty="0">
              <a:latin typeface="Times New Roman" panose="02020603050405020304" pitchFamily="18" charset="0"/>
            </a:endParaRPr>
          </a:p>
          <a:p>
            <a:r>
              <a:rPr lang="en-US" sz="2000" i="1" dirty="0">
                <a:solidFill>
                  <a:srgbClr val="FF0000"/>
                </a:solidFill>
                <a:latin typeface="Times New Roman" panose="02020603050405020304" pitchFamily="18" charset="0"/>
              </a:rPr>
              <a:t>the characteristic length is defined as the ratio of the solid’s volume to surface area, </a:t>
            </a:r>
            <a:r>
              <a:rPr lang="en-US" sz="2000" i="1" dirty="0" err="1">
                <a:solidFill>
                  <a:srgbClr val="FF0000"/>
                </a:solidFill>
                <a:latin typeface="Times New Roman" panose="02020603050405020304" pitchFamily="18" charset="0"/>
              </a:rPr>
              <a:t>L</a:t>
            </a:r>
            <a:r>
              <a:rPr lang="en-US" sz="2000" i="1" baseline="-25000" dirty="0" err="1">
                <a:solidFill>
                  <a:srgbClr val="FF0000"/>
                </a:solidFill>
                <a:latin typeface="Times New Roman" panose="02020603050405020304" pitchFamily="18" charset="0"/>
              </a:rPr>
              <a:t>c</a:t>
            </a:r>
            <a:r>
              <a:rPr lang="en-US" sz="2000" i="1" dirty="0">
                <a:solidFill>
                  <a:srgbClr val="FF0000"/>
                </a:solidFill>
                <a:latin typeface="Times New Roman" panose="02020603050405020304" pitchFamily="18" charset="0"/>
              </a:rPr>
              <a:t>=V/A</a:t>
            </a:r>
            <a:r>
              <a:rPr lang="en-US" sz="2000" i="1" baseline="-25000" dirty="0">
                <a:solidFill>
                  <a:srgbClr val="FF0000"/>
                </a:solidFill>
                <a:latin typeface="Times New Roman" panose="02020603050405020304" pitchFamily="18" charset="0"/>
              </a:rPr>
              <a:t>s</a:t>
            </a:r>
            <a:r>
              <a:rPr lang="en-US" sz="2000" i="1" dirty="0">
                <a:solidFill>
                  <a:srgbClr val="FF0000"/>
                </a:solidFill>
                <a:latin typeface="Times New Roman" panose="02020603050405020304" pitchFamily="18" charset="0"/>
              </a:rPr>
              <a:t>. </a:t>
            </a:r>
            <a:r>
              <a:rPr lang="en-US" sz="2000" dirty="0">
                <a:latin typeface="Times New Roman" panose="02020603050405020304" pitchFamily="18" charset="0"/>
              </a:rPr>
              <a:t>this facilitates calculation of </a:t>
            </a:r>
            <a:r>
              <a:rPr lang="en-US" sz="2000" i="1" dirty="0" err="1">
                <a:latin typeface="Times New Roman" panose="02020603050405020304" pitchFamily="18" charset="0"/>
              </a:rPr>
              <a:t>L</a:t>
            </a:r>
            <a:r>
              <a:rPr lang="en-US" sz="2000" i="1" baseline="-25000" dirty="0" err="1">
                <a:latin typeface="Times New Roman" panose="02020603050405020304" pitchFamily="18" charset="0"/>
              </a:rPr>
              <a:t>c</a:t>
            </a:r>
            <a:r>
              <a:rPr lang="en-US" sz="2000" i="1" dirty="0">
                <a:latin typeface="Times New Roman" panose="02020603050405020304" pitchFamily="18" charset="0"/>
              </a:rPr>
              <a:t> </a:t>
            </a:r>
            <a:r>
              <a:rPr lang="en-US" sz="2000" dirty="0">
                <a:latin typeface="Times New Roman" panose="02020603050405020304" pitchFamily="18" charset="0"/>
              </a:rPr>
              <a:t>for solids of complicated shape.</a:t>
            </a:r>
          </a:p>
          <a:p>
            <a:endParaRPr lang="en-US" sz="2000" dirty="0">
              <a:latin typeface="Times New Roman" panose="02020603050405020304" pitchFamily="18" charset="0"/>
            </a:endParaRPr>
          </a:p>
          <a:p>
            <a:r>
              <a:rPr lang="en-US" sz="2000" dirty="0">
                <a:solidFill>
                  <a:srgbClr val="FF0000"/>
                </a:solidFill>
                <a:latin typeface="Times New Roman" panose="02020603050405020304" pitchFamily="18" charset="0"/>
              </a:rPr>
              <a:t>This reduces to the half-thickness </a:t>
            </a:r>
            <a:r>
              <a:rPr lang="en-US" sz="2000" i="1" dirty="0">
                <a:solidFill>
                  <a:srgbClr val="FF0000"/>
                </a:solidFill>
                <a:latin typeface="Times New Roman" panose="02020603050405020304" pitchFamily="18" charset="0"/>
              </a:rPr>
              <a:t>L </a:t>
            </a:r>
            <a:r>
              <a:rPr lang="en-US" sz="2000" dirty="0">
                <a:solidFill>
                  <a:srgbClr val="FF0000"/>
                </a:solidFill>
                <a:latin typeface="Times New Roman" panose="02020603050405020304" pitchFamily="18" charset="0"/>
              </a:rPr>
              <a:t>for a plane wall of thickness 2</a:t>
            </a:r>
            <a:r>
              <a:rPr lang="en-US" sz="2000" i="1" dirty="0">
                <a:solidFill>
                  <a:srgbClr val="FF0000"/>
                </a:solidFill>
                <a:latin typeface="Times New Roman" panose="02020603050405020304" pitchFamily="18" charset="0"/>
              </a:rPr>
              <a:t>L</a:t>
            </a:r>
            <a:r>
              <a:rPr lang="en-US" sz="2000" dirty="0">
                <a:solidFill>
                  <a:srgbClr val="FF0000"/>
                </a:solidFill>
                <a:latin typeface="Times New Roman" panose="02020603050405020304" pitchFamily="18" charset="0"/>
              </a:rPr>
              <a:t>, to </a:t>
            </a:r>
            <a:r>
              <a:rPr lang="en-US" sz="2000" i="1" dirty="0" err="1">
                <a:solidFill>
                  <a:srgbClr val="FF0000"/>
                </a:solidFill>
                <a:latin typeface="Times New Roman" panose="02020603050405020304" pitchFamily="18" charset="0"/>
              </a:rPr>
              <a:t>r</a:t>
            </a:r>
            <a:r>
              <a:rPr lang="en-US" sz="2000" i="1" baseline="-25000" dirty="0" err="1">
                <a:solidFill>
                  <a:srgbClr val="FF0000"/>
                </a:solidFill>
                <a:latin typeface="Times New Roman" panose="02020603050405020304" pitchFamily="18" charset="0"/>
              </a:rPr>
              <a:t>o</a:t>
            </a:r>
            <a:r>
              <a:rPr lang="en-US" sz="2000" i="1" dirty="0">
                <a:solidFill>
                  <a:srgbClr val="FF0000"/>
                </a:solidFill>
                <a:latin typeface="Times New Roman" panose="02020603050405020304" pitchFamily="18" charset="0"/>
              </a:rPr>
              <a:t> </a:t>
            </a:r>
            <a:r>
              <a:rPr lang="en-US" sz="2000" dirty="0">
                <a:solidFill>
                  <a:srgbClr val="FF0000"/>
                </a:solidFill>
                <a:latin typeface="Times New Roman" panose="02020603050405020304" pitchFamily="18" charset="0"/>
              </a:rPr>
              <a:t>/2 for a long cylinder, and to </a:t>
            </a:r>
            <a:r>
              <a:rPr lang="en-US" sz="2000" i="1" dirty="0" err="1">
                <a:solidFill>
                  <a:srgbClr val="FF0000"/>
                </a:solidFill>
                <a:latin typeface="Times New Roman" panose="02020603050405020304" pitchFamily="18" charset="0"/>
              </a:rPr>
              <a:t>r</a:t>
            </a:r>
            <a:r>
              <a:rPr lang="en-US" sz="2000" i="1" baseline="-25000" dirty="0" err="1">
                <a:solidFill>
                  <a:srgbClr val="FF0000"/>
                </a:solidFill>
                <a:latin typeface="Times New Roman" panose="02020603050405020304" pitchFamily="18" charset="0"/>
              </a:rPr>
              <a:t>o</a:t>
            </a:r>
            <a:r>
              <a:rPr lang="en-US" sz="2000" dirty="0">
                <a:solidFill>
                  <a:srgbClr val="FF0000"/>
                </a:solidFill>
                <a:latin typeface="Times New Roman" panose="02020603050405020304" pitchFamily="18" charset="0"/>
              </a:rPr>
              <a:t>/3 </a:t>
            </a:r>
            <a:r>
              <a:rPr lang="en-IN" sz="2000" dirty="0">
                <a:solidFill>
                  <a:srgbClr val="FF0000"/>
                </a:solidFill>
                <a:latin typeface="Times New Roman" panose="02020603050405020304" pitchFamily="18" charset="0"/>
              </a:rPr>
              <a:t>for a sphere.</a:t>
            </a:r>
            <a:endParaRPr lang="en-IN" sz="2000" dirty="0">
              <a:solidFill>
                <a:srgbClr val="FF0000"/>
              </a:solidFill>
            </a:endParaRPr>
          </a:p>
        </p:txBody>
      </p:sp>
      <p:cxnSp>
        <p:nvCxnSpPr>
          <p:cNvPr id="9" name="Straight Connector 8"/>
          <p:cNvCxnSpPr/>
          <p:nvPr/>
        </p:nvCxnSpPr>
        <p:spPr>
          <a:xfrm>
            <a:off x="4764896" y="1389413"/>
            <a:ext cx="1676947"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387557" y="1102999"/>
            <a:ext cx="496389" cy="572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endParaRPr lang="en-IN" sz="2000" dirty="0">
              <a:solidFill>
                <a:schemeClr val="tx1"/>
              </a:solidFill>
            </a:endParaRPr>
          </a:p>
        </p:txBody>
      </p:sp>
      <p:sp>
        <p:nvSpPr>
          <p:cNvPr id="11" name="Rectangle 10"/>
          <p:cNvSpPr/>
          <p:nvPr/>
        </p:nvSpPr>
        <p:spPr>
          <a:xfrm>
            <a:off x="1769225" y="4147778"/>
            <a:ext cx="5387372" cy="400110"/>
          </a:xfrm>
          <a:prstGeom prst="rect">
            <a:avLst/>
          </a:prstGeom>
        </p:spPr>
        <p:txBody>
          <a:bodyPr wrap="none">
            <a:spAutoFit/>
          </a:bodyPr>
          <a:lstStyle/>
          <a:p>
            <a:r>
              <a:rPr lang="en-IN" sz="2000" dirty="0">
                <a:latin typeface="Times New Roman" panose="02020603050405020304" pitchFamily="18" charset="0"/>
              </a:rPr>
              <a:t>With </a:t>
            </a:r>
            <a:r>
              <a:rPr lang="en-IN" sz="2000" dirty="0" err="1">
                <a:latin typeface="Times New Roman" panose="02020603050405020304" pitchFamily="18" charset="0"/>
              </a:rPr>
              <a:t>L</a:t>
            </a:r>
            <a:r>
              <a:rPr lang="en-IN" sz="2000" baseline="-25000" dirty="0" err="1">
                <a:latin typeface="Times New Roman" panose="02020603050405020304" pitchFamily="18" charset="0"/>
              </a:rPr>
              <a:t>c</a:t>
            </a:r>
            <a:r>
              <a:rPr lang="en-IN" sz="2000" dirty="0">
                <a:latin typeface="Times New Roman" panose="02020603050405020304" pitchFamily="18" charset="0"/>
              </a:rPr>
              <a:t>, the exponent of </a:t>
            </a:r>
            <a:r>
              <a:rPr lang="en-IN" sz="2000" dirty="0" err="1">
                <a:latin typeface="Times New Roman" panose="02020603050405020304" pitchFamily="18" charset="0"/>
              </a:rPr>
              <a:t>Eq</a:t>
            </a:r>
            <a:r>
              <a:rPr lang="en-IN" sz="2000" dirty="0">
                <a:latin typeface="Times New Roman" panose="02020603050405020304" pitchFamily="18" charset="0"/>
              </a:rPr>
              <a:t> 2 can be expressed as,</a:t>
            </a:r>
            <a:endParaRPr lang="en-IN" sz="2000" dirty="0"/>
          </a:p>
        </p:txBody>
      </p:sp>
      <p:pic>
        <p:nvPicPr>
          <p:cNvPr id="12" name="Picture 11"/>
          <p:cNvPicPr>
            <a:picLocks noChangeAspect="1"/>
          </p:cNvPicPr>
          <p:nvPr/>
        </p:nvPicPr>
        <p:blipFill>
          <a:blip r:embed="rId3"/>
          <a:stretch>
            <a:fillRect/>
          </a:stretch>
        </p:blipFill>
        <p:spPr>
          <a:xfrm>
            <a:off x="3942312" y="4553087"/>
            <a:ext cx="4560429" cy="1001763"/>
          </a:xfrm>
          <a:prstGeom prst="rect">
            <a:avLst/>
          </a:prstGeom>
        </p:spPr>
      </p:pic>
      <p:pic>
        <p:nvPicPr>
          <p:cNvPr id="13" name="Picture 12"/>
          <p:cNvPicPr>
            <a:picLocks noChangeAspect="1"/>
          </p:cNvPicPr>
          <p:nvPr/>
        </p:nvPicPr>
        <p:blipFill>
          <a:blip r:embed="rId4"/>
          <a:stretch>
            <a:fillRect/>
          </a:stretch>
        </p:blipFill>
        <p:spPr>
          <a:xfrm>
            <a:off x="4171211" y="5617266"/>
            <a:ext cx="1771227" cy="673677"/>
          </a:xfrm>
          <a:prstGeom prst="rect">
            <a:avLst/>
          </a:prstGeom>
        </p:spPr>
      </p:pic>
      <p:pic>
        <p:nvPicPr>
          <p:cNvPr id="14" name="Picture 13"/>
          <p:cNvPicPr>
            <a:picLocks noChangeAspect="1"/>
          </p:cNvPicPr>
          <p:nvPr/>
        </p:nvPicPr>
        <p:blipFill>
          <a:blip r:embed="rId5"/>
          <a:stretch>
            <a:fillRect/>
          </a:stretch>
        </p:blipFill>
        <p:spPr>
          <a:xfrm>
            <a:off x="6635750" y="5662867"/>
            <a:ext cx="1866991" cy="968318"/>
          </a:xfrm>
          <a:prstGeom prst="rect">
            <a:avLst/>
          </a:prstGeom>
        </p:spPr>
      </p:pic>
      <p:sp>
        <p:nvSpPr>
          <p:cNvPr id="15" name="Rectangle 14"/>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55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87083" y="1013099"/>
            <a:ext cx="8454345" cy="707886"/>
          </a:xfrm>
          <a:prstGeom prst="rect">
            <a:avLst/>
          </a:prstGeom>
        </p:spPr>
        <p:txBody>
          <a:bodyPr wrap="square">
            <a:spAutoFit/>
          </a:bodyPr>
          <a:lstStyle/>
          <a:p>
            <a:r>
              <a:rPr lang="en-US" sz="2000" i="1" dirty="0" err="1">
                <a:solidFill>
                  <a:srgbClr val="FF0000"/>
                </a:solidFill>
                <a:latin typeface="Times New Roman" panose="02020603050405020304" pitchFamily="18" charset="0"/>
              </a:rPr>
              <a:t>F</a:t>
            </a:r>
            <a:r>
              <a:rPr lang="en-US" sz="2000" i="1" baseline="-25000" dirty="0" err="1">
                <a:solidFill>
                  <a:srgbClr val="FF0000"/>
                </a:solidFill>
                <a:latin typeface="Times New Roman" panose="02020603050405020304" pitchFamily="18" charset="0"/>
              </a:rPr>
              <a:t>o</a:t>
            </a:r>
            <a:r>
              <a:rPr lang="en-US" sz="2000" i="1" baseline="-25000" dirty="0">
                <a:solidFill>
                  <a:srgbClr val="FF0000"/>
                </a:solidFill>
                <a:latin typeface="Times New Roman" panose="02020603050405020304" pitchFamily="18" charset="0"/>
              </a:rPr>
              <a:t> </a:t>
            </a:r>
            <a:r>
              <a:rPr lang="en-US" sz="2000" i="1" dirty="0">
                <a:solidFill>
                  <a:srgbClr val="FF0000"/>
                </a:solidFill>
                <a:latin typeface="Times New Roman" panose="02020603050405020304" pitchFamily="18" charset="0"/>
              </a:rPr>
              <a:t>is termed the Fourier number. It is a dimensionless time, which, with the </a:t>
            </a:r>
            <a:r>
              <a:rPr lang="en-US" sz="2000" i="1" dirty="0" err="1">
                <a:solidFill>
                  <a:srgbClr val="FF0000"/>
                </a:solidFill>
                <a:latin typeface="Times New Roman" panose="02020603050405020304" pitchFamily="18" charset="0"/>
              </a:rPr>
              <a:t>Biot</a:t>
            </a:r>
            <a:r>
              <a:rPr lang="en-US" sz="2000" i="1" dirty="0">
                <a:solidFill>
                  <a:srgbClr val="FF0000"/>
                </a:solidFill>
                <a:latin typeface="Times New Roman" panose="02020603050405020304" pitchFamily="18" charset="0"/>
              </a:rPr>
              <a:t> number, </a:t>
            </a:r>
            <a:r>
              <a:rPr lang="en-IN" sz="2000" i="1" dirty="0">
                <a:solidFill>
                  <a:srgbClr val="FF0000"/>
                </a:solidFill>
                <a:latin typeface="Times New Roman" panose="02020603050405020304" pitchFamily="18" charset="0"/>
              </a:rPr>
              <a:t>characterizes transient conduction problems.</a:t>
            </a:r>
            <a:endParaRPr lang="en-IN" sz="2000" i="1" dirty="0">
              <a:solidFill>
                <a:srgbClr val="FF0000"/>
              </a:solidFill>
            </a:endParaRPr>
          </a:p>
        </p:txBody>
      </p:sp>
      <p:pic>
        <p:nvPicPr>
          <p:cNvPr id="17" name="Picture 16"/>
          <p:cNvPicPr>
            <a:picLocks noChangeAspect="1"/>
          </p:cNvPicPr>
          <p:nvPr/>
        </p:nvPicPr>
        <p:blipFill>
          <a:blip r:embed="rId2"/>
          <a:stretch>
            <a:fillRect/>
          </a:stretch>
        </p:blipFill>
        <p:spPr>
          <a:xfrm>
            <a:off x="3349180" y="2756264"/>
            <a:ext cx="3206140" cy="638542"/>
          </a:xfrm>
          <a:prstGeom prst="rect">
            <a:avLst/>
          </a:prstGeom>
        </p:spPr>
      </p:pic>
      <p:cxnSp>
        <p:nvCxnSpPr>
          <p:cNvPr id="18" name="Straight Connector 17"/>
          <p:cNvCxnSpPr/>
          <p:nvPr/>
        </p:nvCxnSpPr>
        <p:spPr>
          <a:xfrm>
            <a:off x="6555321" y="3067222"/>
            <a:ext cx="1676947"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124917" y="2808299"/>
            <a:ext cx="496389" cy="572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Tree>
    <p:extLst>
      <p:ext uri="{BB962C8B-B14F-4D97-AF65-F5344CB8AC3E}">
        <p14:creationId xmlns:p14="http://schemas.microsoft.com/office/powerpoint/2010/main" val="398466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11963" y="1308023"/>
            <a:ext cx="8830491" cy="2246769"/>
          </a:xfrm>
          <a:prstGeom prst="rect">
            <a:avLst/>
          </a:prstGeom>
        </p:spPr>
        <p:txBody>
          <a:bodyPr wrap="square">
            <a:spAutoFit/>
          </a:bodyPr>
          <a:lstStyle/>
          <a:p>
            <a:pPr algn="just"/>
            <a:r>
              <a:rPr lang="en-US" sz="2000" dirty="0">
                <a:latin typeface="Times New Roman" panose="02020603050405020304" pitchFamily="18" charset="0"/>
              </a:rPr>
              <a:t>A thermocouple junction, which may be approximated as a sphere, is to be used for temperature measurement in a gas stream. The convection coefficient between the junction surface and the gas is </a:t>
            </a:r>
            <a:r>
              <a:rPr lang="en-US" sz="2000" i="1" dirty="0">
                <a:latin typeface="Times New Roman" panose="02020603050405020304" pitchFamily="18" charset="0"/>
              </a:rPr>
              <a:t>h </a:t>
            </a:r>
            <a:r>
              <a:rPr lang="en-US" sz="2000" dirty="0">
                <a:latin typeface="MathematicalPi-One"/>
              </a:rPr>
              <a:t>=</a:t>
            </a:r>
            <a:r>
              <a:rPr lang="en-US" sz="2000" dirty="0">
                <a:latin typeface="Times New Roman" panose="02020603050405020304" pitchFamily="18" charset="0"/>
              </a:rPr>
              <a:t>400 W/m</a:t>
            </a:r>
            <a:r>
              <a:rPr lang="en-US" sz="2000" baseline="30000" dirty="0">
                <a:latin typeface="Times New Roman" panose="02020603050405020304" pitchFamily="18" charset="0"/>
              </a:rPr>
              <a:t>2</a:t>
            </a:r>
            <a:r>
              <a:rPr lang="en-US" sz="2000" dirty="0">
                <a:latin typeface="Times New Roman" panose="02020603050405020304" pitchFamily="18" charset="0"/>
              </a:rPr>
              <a:t> </a:t>
            </a:r>
            <a:r>
              <a:rPr lang="en-US" sz="2000" dirty="0">
                <a:latin typeface="Universal-NewswithCommPi"/>
              </a:rPr>
              <a:t> </a:t>
            </a:r>
            <a:r>
              <a:rPr lang="en-US" sz="2000" dirty="0">
                <a:latin typeface="Times New Roman" panose="02020603050405020304" pitchFamily="18" charset="0"/>
              </a:rPr>
              <a:t>K, and the junction thermophysical properties are </a:t>
            </a:r>
            <a:r>
              <a:rPr lang="en-US" sz="2000" i="1" dirty="0">
                <a:latin typeface="Times New Roman" panose="02020603050405020304" pitchFamily="18" charset="0"/>
              </a:rPr>
              <a:t>k </a:t>
            </a:r>
            <a:r>
              <a:rPr lang="en-US" sz="2000" dirty="0">
                <a:latin typeface="MathematicalPi-One"/>
              </a:rPr>
              <a:t>=</a:t>
            </a:r>
            <a:r>
              <a:rPr lang="en-US" sz="2000" dirty="0">
                <a:latin typeface="Times New Roman" panose="02020603050405020304" pitchFamily="18" charset="0"/>
              </a:rPr>
              <a:t>20 W/m </a:t>
            </a:r>
            <a:r>
              <a:rPr lang="en-US" sz="2000" dirty="0">
                <a:latin typeface="Universal-NewswithCommPi"/>
              </a:rPr>
              <a:t> </a:t>
            </a:r>
            <a:r>
              <a:rPr lang="en-US" sz="2000" dirty="0">
                <a:latin typeface="Times New Roman" panose="02020603050405020304" pitchFamily="18" charset="0"/>
              </a:rPr>
              <a:t>K, </a:t>
            </a:r>
            <a:r>
              <a:rPr lang="en-US" sz="2000" i="1" dirty="0">
                <a:latin typeface="Times New Roman" panose="02020603050405020304" pitchFamily="18" charset="0"/>
              </a:rPr>
              <a:t>c </a:t>
            </a:r>
            <a:r>
              <a:rPr lang="en-US" sz="2000" dirty="0">
                <a:latin typeface="MathematicalPi-One"/>
              </a:rPr>
              <a:t>=</a:t>
            </a:r>
            <a:r>
              <a:rPr lang="en-US" sz="2000" dirty="0">
                <a:latin typeface="Times New Roman" panose="02020603050405020304" pitchFamily="18" charset="0"/>
              </a:rPr>
              <a:t>400 J/</a:t>
            </a:r>
            <a:r>
              <a:rPr lang="en-US" sz="2000" dirty="0" err="1">
                <a:latin typeface="Times New Roman" panose="02020603050405020304" pitchFamily="18" charset="0"/>
              </a:rPr>
              <a:t>kg.K</a:t>
            </a:r>
            <a:r>
              <a:rPr lang="en-US" sz="2000" dirty="0">
                <a:latin typeface="Times New Roman" panose="02020603050405020304" pitchFamily="18" charset="0"/>
              </a:rPr>
              <a:t>, and </a:t>
            </a:r>
            <a:r>
              <a:rPr lang="el-GR" sz="2000" dirty="0">
                <a:latin typeface="Times New Roman" panose="02020603050405020304" pitchFamily="18" charset="0"/>
                <a:cs typeface="Times New Roman" panose="02020603050405020304" pitchFamily="18" charset="0"/>
              </a:rPr>
              <a:t>ρ</a:t>
            </a:r>
            <a:r>
              <a:rPr lang="en-US" sz="2000" dirty="0">
                <a:latin typeface="MathematicalPi-One"/>
              </a:rPr>
              <a:t>=</a:t>
            </a:r>
            <a:r>
              <a:rPr lang="en-US" sz="2000" dirty="0">
                <a:latin typeface="Times New Roman" panose="02020603050405020304" pitchFamily="18" charset="0"/>
              </a:rPr>
              <a:t>8500 kg/m</a:t>
            </a:r>
            <a:r>
              <a:rPr lang="en-US" sz="2000" baseline="30000" dirty="0">
                <a:latin typeface="Times New Roman" panose="02020603050405020304" pitchFamily="18" charset="0"/>
              </a:rPr>
              <a:t>3</a:t>
            </a:r>
            <a:r>
              <a:rPr lang="en-US" sz="2000" dirty="0">
                <a:latin typeface="Times New Roman" panose="02020603050405020304" pitchFamily="18" charset="0"/>
              </a:rPr>
              <a:t>. Determine the junction diameter needed for the thermocouple to have a time constant of 1 s. If the junction is at 25°C and is placed in a gas stream that is at 200°C, how long will it take for the junction to reach 199°C?</a:t>
            </a:r>
            <a:endParaRPr lang="en-IN" sz="2000" dirty="0"/>
          </a:p>
        </p:txBody>
      </p:sp>
      <p:sp>
        <p:nvSpPr>
          <p:cNvPr id="3" name="Rectangle 2"/>
          <p:cNvSpPr/>
          <p:nvPr/>
        </p:nvSpPr>
        <p:spPr>
          <a:xfrm>
            <a:off x="1711963" y="723248"/>
            <a:ext cx="176522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5.1</a:t>
            </a:r>
            <a:endParaRPr lang="en-IN" dirty="0"/>
          </a:p>
        </p:txBody>
      </p:sp>
      <p:pic>
        <p:nvPicPr>
          <p:cNvPr id="4" name="Picture 3"/>
          <p:cNvPicPr>
            <a:picLocks noChangeAspect="1"/>
          </p:cNvPicPr>
          <p:nvPr/>
        </p:nvPicPr>
        <p:blipFill>
          <a:blip r:embed="rId2"/>
          <a:stretch>
            <a:fillRect/>
          </a:stretch>
        </p:blipFill>
        <p:spPr>
          <a:xfrm>
            <a:off x="4694259" y="3676302"/>
            <a:ext cx="5617430" cy="2002134"/>
          </a:xfrm>
          <a:prstGeom prst="rect">
            <a:avLst/>
          </a:prstGeom>
        </p:spPr>
      </p:pic>
    </p:spTree>
    <p:extLst>
      <p:ext uri="{BB962C8B-B14F-4D97-AF65-F5344CB8AC3E}">
        <p14:creationId xmlns:p14="http://schemas.microsoft.com/office/powerpoint/2010/main" val="197712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11963" y="723248"/>
            <a:ext cx="176522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5.1</a:t>
            </a:r>
            <a:endParaRPr lang="en-IN" dirty="0"/>
          </a:p>
        </p:txBody>
      </p:sp>
      <p:sp>
        <p:nvSpPr>
          <p:cNvPr id="5" name="Rectangle 4"/>
          <p:cNvSpPr/>
          <p:nvPr/>
        </p:nvSpPr>
        <p:spPr>
          <a:xfrm>
            <a:off x="1711962" y="1216053"/>
            <a:ext cx="8825409" cy="2246769"/>
          </a:xfrm>
          <a:prstGeom prst="rect">
            <a:avLst/>
          </a:prstGeom>
        </p:spPr>
        <p:txBody>
          <a:bodyPr wrap="square">
            <a:spAutoFit/>
          </a:bodyPr>
          <a:lstStyle/>
          <a:p>
            <a:r>
              <a:rPr lang="en-IN" sz="2000" b="1" i="1" dirty="0">
                <a:latin typeface="Bodoni-BoldItalic"/>
              </a:rPr>
              <a:t>Analysis:</a:t>
            </a:r>
          </a:p>
          <a:p>
            <a:pPr marL="342900" indent="-342900">
              <a:buAutoNum type="arabicPeriod"/>
            </a:pPr>
            <a:r>
              <a:rPr lang="en-US" sz="2000" dirty="0">
                <a:latin typeface="Times New Roman" panose="02020603050405020304" pitchFamily="18" charset="0"/>
              </a:rPr>
              <a:t>Because the junction diameter is unknown, it is not possible to begin the solution by determining whether the criterion for using the lumped capacitance method, Equation 4, is satisfied. </a:t>
            </a:r>
          </a:p>
          <a:p>
            <a:pPr marL="342900" indent="-342900">
              <a:buAutoNum type="arabicPeriod"/>
            </a:pPr>
            <a:r>
              <a:rPr lang="en-US" sz="2000" dirty="0">
                <a:latin typeface="Times New Roman" panose="02020603050405020304" pitchFamily="18" charset="0"/>
              </a:rPr>
              <a:t>However, a reasonable approach is to use the method to find the diameter and to then determine whether the criterion is satisfied. </a:t>
            </a:r>
            <a:r>
              <a:rPr lang="en-US" sz="2000" i="1" dirty="0">
                <a:latin typeface="Times New Roman" panose="02020603050405020304" pitchFamily="18" charset="0"/>
              </a:rPr>
              <a:t>As </a:t>
            </a:r>
            <a:r>
              <a:rPr lang="en-US" sz="2000" dirty="0">
                <a:latin typeface="MathematicalPi-One"/>
              </a:rPr>
              <a:t>= </a:t>
            </a:r>
            <a:r>
              <a:rPr lang="el-GR" sz="2000" dirty="0">
                <a:latin typeface="MathematicalPi-One"/>
              </a:rPr>
              <a:t>π</a:t>
            </a:r>
            <a:r>
              <a:rPr lang="en-US" sz="2000" i="1" dirty="0">
                <a:latin typeface="Times New Roman" panose="02020603050405020304" pitchFamily="18" charset="0"/>
              </a:rPr>
              <a:t>D</a:t>
            </a:r>
            <a:r>
              <a:rPr lang="en-US" sz="2000" baseline="30000" dirty="0">
                <a:latin typeface="Times New Roman" panose="02020603050405020304" pitchFamily="18" charset="0"/>
              </a:rPr>
              <a:t>2</a:t>
            </a:r>
            <a:r>
              <a:rPr lang="en-US" sz="2000" dirty="0">
                <a:latin typeface="Times New Roman" panose="02020603050405020304" pitchFamily="18" charset="0"/>
              </a:rPr>
              <a:t> and </a:t>
            </a:r>
            <a:r>
              <a:rPr lang="en-US" sz="2000" i="1" dirty="0">
                <a:latin typeface="Times New Roman" panose="02020603050405020304" pitchFamily="18" charset="0"/>
              </a:rPr>
              <a:t>V=</a:t>
            </a:r>
            <a:r>
              <a:rPr lang="el-GR" sz="2000" dirty="0">
                <a:latin typeface="MathematicalPi-One"/>
              </a:rPr>
              <a:t> π</a:t>
            </a:r>
            <a:r>
              <a:rPr lang="en-US" sz="2000" i="1" dirty="0">
                <a:latin typeface="Times New Roman" panose="02020603050405020304" pitchFamily="18" charset="0"/>
              </a:rPr>
              <a:t>D</a:t>
            </a:r>
            <a:r>
              <a:rPr lang="en-US" sz="2000" baseline="30000" dirty="0">
                <a:latin typeface="Times New Roman" panose="02020603050405020304" pitchFamily="18" charset="0"/>
              </a:rPr>
              <a:t>3</a:t>
            </a:r>
            <a:r>
              <a:rPr lang="en-US" sz="2000" dirty="0">
                <a:latin typeface="Times New Roman" panose="02020603050405020304" pitchFamily="18" charset="0"/>
              </a:rPr>
              <a:t>/6 for a </a:t>
            </a:r>
            <a:r>
              <a:rPr lang="en-IN" sz="2000" dirty="0">
                <a:latin typeface="Times New Roman" panose="02020603050405020304" pitchFamily="18" charset="0"/>
              </a:rPr>
              <a:t>sphere </a:t>
            </a:r>
            <a:endParaRPr lang="en-IN" sz="2000" dirty="0"/>
          </a:p>
        </p:txBody>
      </p:sp>
      <p:pic>
        <p:nvPicPr>
          <p:cNvPr id="6" name="Picture 5"/>
          <p:cNvPicPr>
            <a:picLocks noChangeAspect="1"/>
          </p:cNvPicPr>
          <p:nvPr/>
        </p:nvPicPr>
        <p:blipFill>
          <a:blip r:embed="rId2"/>
          <a:stretch>
            <a:fillRect/>
          </a:stretch>
        </p:blipFill>
        <p:spPr>
          <a:xfrm>
            <a:off x="1943730" y="4014101"/>
            <a:ext cx="3128776" cy="956565"/>
          </a:xfrm>
          <a:prstGeom prst="rect">
            <a:avLst/>
          </a:prstGeom>
        </p:spPr>
      </p:pic>
      <p:pic>
        <p:nvPicPr>
          <p:cNvPr id="8" name="Picture 7"/>
          <p:cNvPicPr>
            <a:picLocks noChangeAspect="1"/>
          </p:cNvPicPr>
          <p:nvPr/>
        </p:nvPicPr>
        <p:blipFill>
          <a:blip r:embed="rId3"/>
          <a:stretch>
            <a:fillRect/>
          </a:stretch>
        </p:blipFill>
        <p:spPr>
          <a:xfrm>
            <a:off x="4283680" y="3284577"/>
            <a:ext cx="3234360" cy="805204"/>
          </a:xfrm>
          <a:prstGeom prst="rect">
            <a:avLst/>
          </a:prstGeom>
        </p:spPr>
      </p:pic>
      <p:pic>
        <p:nvPicPr>
          <p:cNvPr id="7" name="Picture 6"/>
          <p:cNvPicPr>
            <a:picLocks noChangeAspect="1"/>
          </p:cNvPicPr>
          <p:nvPr/>
        </p:nvPicPr>
        <p:blipFill>
          <a:blip r:embed="rId4"/>
          <a:stretch>
            <a:fillRect/>
          </a:stretch>
        </p:blipFill>
        <p:spPr>
          <a:xfrm>
            <a:off x="1711962" y="4970666"/>
            <a:ext cx="8377799" cy="1582237"/>
          </a:xfrm>
          <a:prstGeom prst="rect">
            <a:avLst/>
          </a:prstGeom>
        </p:spPr>
      </p:pic>
    </p:spTree>
    <p:extLst>
      <p:ext uri="{BB962C8B-B14F-4D97-AF65-F5344CB8AC3E}">
        <p14:creationId xmlns:p14="http://schemas.microsoft.com/office/powerpoint/2010/main" val="240184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11963" y="723248"/>
            <a:ext cx="176522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5.1</a:t>
            </a:r>
            <a:endParaRPr lang="en-IN" dirty="0"/>
          </a:p>
        </p:txBody>
      </p:sp>
      <p:pic>
        <p:nvPicPr>
          <p:cNvPr id="2" name="Picture 1"/>
          <p:cNvPicPr>
            <a:picLocks noChangeAspect="1"/>
          </p:cNvPicPr>
          <p:nvPr/>
        </p:nvPicPr>
        <p:blipFill>
          <a:blip r:embed="rId2"/>
          <a:stretch>
            <a:fillRect/>
          </a:stretch>
        </p:blipFill>
        <p:spPr>
          <a:xfrm>
            <a:off x="1711962" y="1502230"/>
            <a:ext cx="2205668" cy="502041"/>
          </a:xfrm>
          <a:prstGeom prst="rect">
            <a:avLst/>
          </a:prstGeom>
        </p:spPr>
      </p:pic>
      <p:pic>
        <p:nvPicPr>
          <p:cNvPr id="4" name="Picture 3"/>
          <p:cNvPicPr>
            <a:picLocks noChangeAspect="1"/>
          </p:cNvPicPr>
          <p:nvPr/>
        </p:nvPicPr>
        <p:blipFill>
          <a:blip r:embed="rId3"/>
          <a:stretch>
            <a:fillRect/>
          </a:stretch>
        </p:blipFill>
        <p:spPr>
          <a:xfrm>
            <a:off x="1803978" y="2198478"/>
            <a:ext cx="7821952" cy="701599"/>
          </a:xfrm>
          <a:prstGeom prst="rect">
            <a:avLst/>
          </a:prstGeom>
        </p:spPr>
      </p:pic>
      <p:sp>
        <p:nvSpPr>
          <p:cNvPr id="9" name="Rectangle 8"/>
          <p:cNvSpPr/>
          <p:nvPr/>
        </p:nvSpPr>
        <p:spPr>
          <a:xfrm>
            <a:off x="1711962" y="3239250"/>
            <a:ext cx="8825409" cy="707886"/>
          </a:xfrm>
          <a:prstGeom prst="rect">
            <a:avLst/>
          </a:prstGeom>
        </p:spPr>
        <p:txBody>
          <a:bodyPr wrap="square">
            <a:spAutoFit/>
          </a:bodyPr>
          <a:lstStyle/>
          <a:p>
            <a:r>
              <a:rPr lang="en-US" sz="2000" dirty="0">
                <a:latin typeface="Times New Roman" panose="02020603050405020304" pitchFamily="18" charset="0"/>
              </a:rPr>
              <a:t>As, </a:t>
            </a:r>
            <a:r>
              <a:rPr lang="en-US" sz="2000" dirty="0" err="1">
                <a:latin typeface="Times New Roman" panose="02020603050405020304" pitchFamily="18" charset="0"/>
              </a:rPr>
              <a:t>Eq</a:t>
            </a:r>
            <a:r>
              <a:rPr lang="en-US" sz="2000" dirty="0">
                <a:latin typeface="Times New Roman" panose="02020603050405020304" pitchFamily="18" charset="0"/>
              </a:rPr>
              <a:t> 5  is satisfied (for </a:t>
            </a:r>
            <a:r>
              <a:rPr lang="en-US" sz="2000" i="1" dirty="0" err="1">
                <a:latin typeface="Times New Roman" panose="02020603050405020304" pitchFamily="18" charset="0"/>
              </a:rPr>
              <a:t>L</a:t>
            </a:r>
            <a:r>
              <a:rPr lang="en-US" sz="2000" i="1" baseline="-25000" dirty="0" err="1">
                <a:latin typeface="Times New Roman" panose="02020603050405020304" pitchFamily="18" charset="0"/>
              </a:rPr>
              <a:t>c</a:t>
            </a:r>
            <a:r>
              <a:rPr lang="en-US" sz="2000" i="1" dirty="0">
                <a:latin typeface="Times New Roman" panose="02020603050405020304" pitchFamily="18" charset="0"/>
              </a:rPr>
              <a:t>=</a:t>
            </a:r>
            <a:r>
              <a:rPr lang="en-US" sz="2000" dirty="0">
                <a:latin typeface="MathematicalPi-One"/>
              </a:rPr>
              <a:t> </a:t>
            </a:r>
            <a:r>
              <a:rPr lang="en-US" sz="2000" i="1" dirty="0" err="1">
                <a:latin typeface="Times New Roman" panose="02020603050405020304" pitchFamily="18" charset="0"/>
              </a:rPr>
              <a:t>r</a:t>
            </a:r>
            <a:r>
              <a:rPr lang="en-US" sz="2000" i="1" baseline="-25000" dirty="0" err="1">
                <a:latin typeface="Times New Roman" panose="02020603050405020304" pitchFamily="18" charset="0"/>
              </a:rPr>
              <a:t>o</a:t>
            </a:r>
            <a:r>
              <a:rPr lang="en-US" sz="2000" dirty="0">
                <a:latin typeface="Times New Roman" panose="02020603050405020304" pitchFamily="18" charset="0"/>
              </a:rPr>
              <a:t>/3), the lumped capacitance method may be used to an excellent approximation.</a:t>
            </a:r>
            <a:endParaRPr lang="en-IN" sz="2000" dirty="0"/>
          </a:p>
        </p:txBody>
      </p:sp>
      <p:sp>
        <p:nvSpPr>
          <p:cNvPr id="10" name="Rectangle 9"/>
          <p:cNvSpPr/>
          <p:nvPr/>
        </p:nvSpPr>
        <p:spPr>
          <a:xfrm>
            <a:off x="1631630" y="4064040"/>
            <a:ext cx="8148096" cy="400110"/>
          </a:xfrm>
          <a:prstGeom prst="rect">
            <a:avLst/>
          </a:prstGeom>
        </p:spPr>
        <p:txBody>
          <a:bodyPr wrap="square">
            <a:spAutoFit/>
          </a:bodyPr>
          <a:lstStyle/>
          <a:p>
            <a:r>
              <a:rPr lang="en-US" sz="2000" b="1" dirty="0">
                <a:latin typeface="Times New Roman" panose="02020603050405020304" pitchFamily="18" charset="0"/>
              </a:rPr>
              <a:t>2. T</a:t>
            </a:r>
            <a:r>
              <a:rPr lang="en-US" sz="2000" dirty="0">
                <a:latin typeface="Times New Roman" panose="02020603050405020304" pitchFamily="18" charset="0"/>
              </a:rPr>
              <a:t>he time required for the junction to reach </a:t>
            </a:r>
            <a:r>
              <a:rPr lang="en-US" sz="2000" i="1" dirty="0">
                <a:latin typeface="Times New Roman" panose="02020603050405020304" pitchFamily="18" charset="0"/>
              </a:rPr>
              <a:t>T </a:t>
            </a:r>
            <a:r>
              <a:rPr lang="en-US" sz="2000" dirty="0">
                <a:latin typeface="MathematicalPi-One"/>
              </a:rPr>
              <a:t>= </a:t>
            </a:r>
            <a:r>
              <a:rPr lang="en-US" sz="2000" dirty="0">
                <a:latin typeface="Times New Roman" panose="02020603050405020304" pitchFamily="18" charset="0"/>
              </a:rPr>
              <a:t>199°C is calculated as:</a:t>
            </a:r>
            <a:endParaRPr lang="en-IN" sz="2000" dirty="0"/>
          </a:p>
        </p:txBody>
      </p:sp>
      <p:pic>
        <p:nvPicPr>
          <p:cNvPr id="11" name="Picture 10"/>
          <p:cNvPicPr>
            <a:picLocks noChangeAspect="1"/>
          </p:cNvPicPr>
          <p:nvPr/>
        </p:nvPicPr>
        <p:blipFill>
          <a:blip r:embed="rId4"/>
          <a:stretch>
            <a:fillRect/>
          </a:stretch>
        </p:blipFill>
        <p:spPr>
          <a:xfrm>
            <a:off x="2279753" y="4846242"/>
            <a:ext cx="1789462" cy="755986"/>
          </a:xfrm>
          <a:prstGeom prst="rect">
            <a:avLst/>
          </a:prstGeom>
        </p:spPr>
      </p:pic>
      <p:pic>
        <p:nvPicPr>
          <p:cNvPr id="12" name="Picture 11"/>
          <p:cNvPicPr>
            <a:picLocks noChangeAspect="1"/>
          </p:cNvPicPr>
          <p:nvPr/>
        </p:nvPicPr>
        <p:blipFill>
          <a:blip r:embed="rId5"/>
          <a:stretch>
            <a:fillRect/>
          </a:stretch>
        </p:blipFill>
        <p:spPr>
          <a:xfrm>
            <a:off x="4069216" y="4433372"/>
            <a:ext cx="6477151" cy="2059770"/>
          </a:xfrm>
          <a:prstGeom prst="rect">
            <a:avLst/>
          </a:prstGeom>
        </p:spPr>
      </p:pic>
    </p:spTree>
    <p:extLst>
      <p:ext uri="{BB962C8B-B14F-4D97-AF65-F5344CB8AC3E}">
        <p14:creationId xmlns:p14="http://schemas.microsoft.com/office/powerpoint/2010/main" val="120249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0" y="2675145"/>
            <a:ext cx="4898572" cy="1325563"/>
          </a:xfrm>
        </p:spPr>
        <p:txBody>
          <a:bodyPr>
            <a:normAutofit/>
          </a:bodyPr>
          <a:lstStyle/>
          <a:p>
            <a:pPr algn="ctr"/>
            <a:r>
              <a:rPr lang="en-IN" sz="3400" b="1" i="1" dirty="0">
                <a:solidFill>
                  <a:srgbClr val="FF0000"/>
                </a:solidFill>
                <a:latin typeface="Times New Roman" panose="02020603050405020304" pitchFamily="18" charset="0"/>
                <a:cs typeface="Times New Roman" panose="02020603050405020304" pitchFamily="18" charset="0"/>
              </a:rPr>
              <a:t>Evaporators</a:t>
            </a:r>
            <a:endParaRPr lang="en-IN" sz="3400" dirty="0">
              <a:solidFill>
                <a:srgbClr val="FF0000"/>
              </a:solidFill>
            </a:endParaRPr>
          </a:p>
        </p:txBody>
      </p:sp>
    </p:spTree>
    <p:extLst>
      <p:ext uri="{BB962C8B-B14F-4D97-AF65-F5344CB8AC3E}">
        <p14:creationId xmlns:p14="http://schemas.microsoft.com/office/powerpoint/2010/main" val="154469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036152" y="117567"/>
            <a:ext cx="238365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Introduction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243659"/>
            <a:ext cx="8725988"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Evaporation is the removal of solvent as vapor from a solution, slurry or suspension of solid in a liquid.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aim is to concentrate a non-volatile solute, such as organic compounds, inorganic salts, acids or bases from a solvent.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i="1" dirty="0">
                <a:solidFill>
                  <a:srgbClr val="FF0000"/>
                </a:solidFill>
                <a:latin typeface="Times New Roman" panose="02020603050405020304" pitchFamily="18" charset="0"/>
                <a:cs typeface="Times New Roman" panose="02020603050405020304" pitchFamily="18" charset="0"/>
              </a:rPr>
              <a:t>Common solutes include caustic soda, caustic potash, sodium sulfate, chloride, phosphoric acid, and urea. The most common solvent in most of evaporation systems is water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1942012" y="4647300"/>
            <a:ext cx="8725988" cy="1631216"/>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Evaporation is normally stopped before the solute starts to precipitate in the operation of an evaporator.</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Norbert </a:t>
            </a:r>
            <a:r>
              <a:rPr lang="en-US" sz="2000" b="1" dirty="0" err="1">
                <a:latin typeface="Times New Roman" panose="02020603050405020304" pitchFamily="18" charset="0"/>
                <a:cs typeface="Times New Roman" panose="02020603050405020304" pitchFamily="18" charset="0"/>
              </a:rPr>
              <a:t>Rillieux</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famous for his invention of the multiple effect pan evaporator for the sugar refining process in 1881.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6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4" y="2860202"/>
            <a:ext cx="4153990" cy="1325563"/>
          </a:xfrm>
        </p:spPr>
        <p:txBody>
          <a:bodyPr>
            <a:normAutofit/>
          </a:bodyPr>
          <a:lstStyle/>
          <a:p>
            <a:r>
              <a:rPr lang="en-IN" sz="3400" b="1" i="1" dirty="0">
                <a:solidFill>
                  <a:srgbClr val="FF0000"/>
                </a:solidFill>
                <a:latin typeface="Times New Roman" panose="02020603050405020304" pitchFamily="18" charset="0"/>
                <a:cs typeface="Times New Roman" panose="02020603050405020304" pitchFamily="18" charset="0"/>
              </a:rPr>
              <a:t>Transient Conduction</a:t>
            </a:r>
            <a:endParaRPr lang="en-IN" sz="3400" dirty="0">
              <a:solidFill>
                <a:srgbClr val="FF0000"/>
              </a:solidFill>
            </a:endParaRPr>
          </a:p>
        </p:txBody>
      </p:sp>
    </p:spTree>
    <p:extLst>
      <p:ext uri="{BB962C8B-B14F-4D97-AF65-F5344CB8AC3E}">
        <p14:creationId xmlns:p14="http://schemas.microsoft.com/office/powerpoint/2010/main" val="160854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257926" y="117567"/>
            <a:ext cx="4161883"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243659"/>
            <a:ext cx="8725988"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Evaporator consists of a heat exchanger for boiling the solution with special provisions for the separation of liquid and vapor phases.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industrial evaporators have tubular heating surfaces. The tubes may be horizontal or vertical, long or short; the liquid may be inside or outside the tubes.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819E12F-EB05-4FF8-9CBF-24EFBEAB3223}"/>
              </a:ext>
            </a:extLst>
          </p:cNvPr>
          <p:cNvSpPr/>
          <p:nvPr/>
        </p:nvSpPr>
        <p:spPr>
          <a:xfrm>
            <a:off x="2362200" y="3362079"/>
            <a:ext cx="6581775" cy="2862322"/>
          </a:xfrm>
          <a:prstGeom prst="rect">
            <a:avLst/>
          </a:prstGeom>
        </p:spPr>
        <p:txBody>
          <a:bodyPr wrap="square">
            <a:spAutoFit/>
          </a:bodyPr>
          <a:lstStyle/>
          <a:p>
            <a:endParaRPr lang="en-IN" sz="2000" dirty="0">
              <a:solidFill>
                <a:srgbClr val="FF0000"/>
              </a:solidFill>
              <a:latin typeface="Times New Roman" panose="02020603050405020304" pitchFamily="18" charset="0"/>
            </a:endParaRPr>
          </a:p>
          <a:p>
            <a:pPr marL="457200" indent="-457200">
              <a:buFont typeface="+mj-lt"/>
              <a:buAutoNum type="arabicPeriod"/>
            </a:pPr>
            <a:r>
              <a:rPr lang="en-IN" sz="2000" dirty="0">
                <a:solidFill>
                  <a:srgbClr val="FF0000"/>
                </a:solidFill>
                <a:latin typeface="Times New Roman" panose="02020603050405020304" pitchFamily="18" charset="0"/>
              </a:rPr>
              <a:t> </a:t>
            </a:r>
            <a:r>
              <a:rPr lang="en-IN" sz="2000" i="1" dirty="0">
                <a:solidFill>
                  <a:srgbClr val="FF0000"/>
                </a:solidFill>
                <a:latin typeface="Times New Roman" panose="02020603050405020304" pitchFamily="18" charset="0"/>
              </a:rPr>
              <a:t>Short-Tube Vertical Evaporators </a:t>
            </a:r>
          </a:p>
          <a:p>
            <a:pPr marL="457200" indent="-457200">
              <a:buFont typeface="+mj-lt"/>
              <a:buAutoNum type="arabicPeriod"/>
            </a:pPr>
            <a:r>
              <a:rPr lang="en-IN" sz="2000" i="1" dirty="0">
                <a:solidFill>
                  <a:srgbClr val="FF0000"/>
                </a:solidFill>
                <a:latin typeface="Times New Roman" panose="02020603050405020304" pitchFamily="18" charset="0"/>
              </a:rPr>
              <a:t> Basket-type Vertical Evaporators</a:t>
            </a:r>
          </a:p>
          <a:p>
            <a:pPr marL="457200" indent="-457200">
              <a:buFont typeface="+mj-lt"/>
              <a:buAutoNum type="arabicPeriod"/>
            </a:pPr>
            <a:r>
              <a:rPr lang="en-IN" sz="2000" i="1" dirty="0">
                <a:solidFill>
                  <a:srgbClr val="FF0000"/>
                </a:solidFill>
                <a:latin typeface="Times New Roman" panose="02020603050405020304" pitchFamily="18" charset="0"/>
              </a:rPr>
              <a:t> Long-Tube Vertical Evaporators</a:t>
            </a:r>
          </a:p>
          <a:p>
            <a:pPr marL="457200" indent="-457200">
              <a:buFont typeface="+mj-lt"/>
              <a:buAutoNum type="arabicPeriod"/>
            </a:pPr>
            <a:r>
              <a:rPr lang="en-IN" sz="2000" i="1" dirty="0">
                <a:solidFill>
                  <a:srgbClr val="FF0000"/>
                </a:solidFill>
                <a:latin typeface="Times New Roman" panose="02020603050405020304" pitchFamily="18" charset="0"/>
              </a:rPr>
              <a:t> Falling Film Evaporators </a:t>
            </a:r>
          </a:p>
          <a:p>
            <a:pPr marL="457200" indent="-457200">
              <a:buFont typeface="+mj-lt"/>
              <a:buAutoNum type="arabicPeriod"/>
            </a:pPr>
            <a:r>
              <a:rPr lang="en-IN" sz="2000" i="1" dirty="0">
                <a:solidFill>
                  <a:srgbClr val="FF0000"/>
                </a:solidFill>
                <a:latin typeface="Times New Roman" panose="02020603050405020304" pitchFamily="18" charset="0"/>
              </a:rPr>
              <a:t>Rising or Climbing Film Evaporators</a:t>
            </a:r>
          </a:p>
          <a:p>
            <a:pPr marL="457200" indent="-457200">
              <a:buFont typeface="+mj-lt"/>
              <a:buAutoNum type="arabicPeriod"/>
            </a:pPr>
            <a:r>
              <a:rPr lang="en-IN" sz="2000" i="1" dirty="0">
                <a:solidFill>
                  <a:srgbClr val="FF0000"/>
                </a:solidFill>
                <a:latin typeface="Times New Roman" panose="02020603050405020304" pitchFamily="18" charset="0"/>
              </a:rPr>
              <a:t>Forced Circulation Evaporators </a:t>
            </a:r>
          </a:p>
          <a:p>
            <a:pPr marL="457200" indent="-457200">
              <a:buFont typeface="+mj-lt"/>
              <a:buAutoNum type="arabicPeriod"/>
            </a:pPr>
            <a:r>
              <a:rPr lang="en-IN" sz="2000" i="1" dirty="0">
                <a:solidFill>
                  <a:srgbClr val="FF0000"/>
                </a:solidFill>
                <a:latin typeface="Times New Roman" panose="02020603050405020304" pitchFamily="18" charset="0"/>
              </a:rPr>
              <a:t>Agitated Thin Film Evaporator </a:t>
            </a:r>
          </a:p>
          <a:p>
            <a:pPr marL="457200" indent="-457200">
              <a:buFont typeface="+mj-lt"/>
              <a:buAutoNum type="arabicPeriod"/>
            </a:pPr>
            <a:r>
              <a:rPr lang="en-IN" sz="2000" i="1" dirty="0">
                <a:solidFill>
                  <a:srgbClr val="FF0000"/>
                </a:solidFill>
                <a:latin typeface="Times New Roman" panose="02020603050405020304" pitchFamily="18" charset="0"/>
              </a:rPr>
              <a:t>Gasketed Plate Evaporator </a:t>
            </a:r>
            <a:endParaRPr lang="en-IN" sz="2000" i="1" dirty="0">
              <a:solidFill>
                <a:srgbClr val="FF0000"/>
              </a:solidFill>
            </a:endParaRPr>
          </a:p>
        </p:txBody>
      </p:sp>
    </p:spTree>
    <p:extLst>
      <p:ext uri="{BB962C8B-B14F-4D97-AF65-F5344CB8AC3E}">
        <p14:creationId xmlns:p14="http://schemas.microsoft.com/office/powerpoint/2010/main" val="3248719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181725" y="117567"/>
            <a:ext cx="4238084"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818731" y="800346"/>
            <a:ext cx="8725988" cy="535531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These</a:t>
            </a:r>
            <a:r>
              <a:rPr lang="en-US" b="1" i="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the oldest but still widely used in </a:t>
            </a:r>
            <a:r>
              <a:rPr lang="en-US" i="1" dirty="0">
                <a:latin typeface="Times New Roman" panose="02020603050405020304" pitchFamily="18" charset="0"/>
                <a:cs typeface="Times New Roman" panose="02020603050405020304" pitchFamily="18" charset="0"/>
              </a:rPr>
              <a:t>sugar industry in the evaporation of cane-sugar juice.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Short-tube vertical evaporators consist of a short</a:t>
            </a:r>
          </a:p>
          <a:p>
            <a:r>
              <a:rPr lang="en-US" dirty="0">
                <a:latin typeface="Times New Roman" panose="02020603050405020304" pitchFamily="18" charset="0"/>
                <a:cs typeface="Times New Roman" panose="02020603050405020304" pitchFamily="18" charset="0"/>
              </a:rPr>
              <a:t> tube bundle (about 4 to 10 ft in length) enclosed in a </a:t>
            </a:r>
          </a:p>
          <a:p>
            <a:r>
              <a:rPr lang="en-US" dirty="0">
                <a:latin typeface="Times New Roman" panose="02020603050405020304" pitchFamily="18" charset="0"/>
                <a:cs typeface="Times New Roman" panose="02020603050405020304" pitchFamily="18" charset="0"/>
              </a:rPr>
              <a:t>cylindrical shell. This is called calandria.</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feed is introduced above the upper </a:t>
            </a:r>
          </a:p>
          <a:p>
            <a:pPr algn="just"/>
            <a:r>
              <a:rPr lang="en-US" dirty="0">
                <a:latin typeface="Times New Roman" panose="02020603050405020304" pitchFamily="18" charset="0"/>
                <a:cs typeface="Times New Roman" panose="02020603050405020304" pitchFamily="18" charset="0"/>
              </a:rPr>
              <a:t>tube sheet and steam is introduced to the shell or </a:t>
            </a:r>
          </a:p>
          <a:p>
            <a:r>
              <a:rPr lang="en-US" dirty="0">
                <a:latin typeface="Times New Roman" panose="02020603050405020304" pitchFamily="18" charset="0"/>
                <a:cs typeface="Times New Roman" panose="02020603050405020304" pitchFamily="18" charset="0"/>
              </a:rPr>
              <a:t>steam chest of the calandria.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is heated and partly vaporized in the </a:t>
            </a:r>
          </a:p>
          <a:p>
            <a:pPr algn="just"/>
            <a:r>
              <a:rPr lang="en-US" dirty="0">
                <a:latin typeface="Times New Roman" panose="02020603050405020304" pitchFamily="18" charset="0"/>
                <a:cs typeface="Times New Roman" panose="02020603050405020304" pitchFamily="18" charset="0"/>
              </a:rPr>
              <a:t>tubes.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central tube in a calandria is of longer diameter. </a:t>
            </a:r>
          </a:p>
          <a:p>
            <a:pPr algn="just"/>
            <a:r>
              <a:rPr lang="en-US" dirty="0">
                <a:latin typeface="Times New Roman" panose="02020603050405020304" pitchFamily="18" charset="0"/>
                <a:cs typeface="Times New Roman" panose="02020603050405020304" pitchFamily="18" charset="0"/>
              </a:rPr>
              <a:t>The circulation rate through the down take is many</a:t>
            </a:r>
          </a:p>
          <a:p>
            <a:pPr algn="just"/>
            <a:r>
              <a:rPr lang="en-US" dirty="0">
                <a:latin typeface="Times New Roman" panose="02020603050405020304" pitchFamily="18" charset="0"/>
                <a:cs typeface="Times New Roman" panose="02020603050405020304" pitchFamily="18" charset="0"/>
              </a:rPr>
              <a:t> times the feed rate. The flow area of the down take</a:t>
            </a:r>
          </a:p>
          <a:p>
            <a:pPr algn="just"/>
            <a:r>
              <a:rPr lang="en-US" dirty="0">
                <a:latin typeface="Times New Roman" panose="02020603050405020304" pitchFamily="18" charset="0"/>
                <a:cs typeface="Times New Roman" panose="02020603050405020304" pitchFamily="18" charset="0"/>
              </a:rPr>
              <a:t> is normally approximately equal to the total tubular </a:t>
            </a:r>
          </a:p>
          <a:p>
            <a:pPr algn="just"/>
            <a:r>
              <a:rPr lang="en-US" dirty="0">
                <a:latin typeface="Times New Roman" panose="02020603050405020304" pitchFamily="18" charset="0"/>
                <a:cs typeface="Times New Roman" panose="02020603050405020304" pitchFamily="18" charset="0"/>
              </a:rPr>
              <a:t>flow area.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E992F4-B87C-4017-AA9C-F1CFB5AFEE61}"/>
              </a:ext>
            </a:extLst>
          </p:cNvPr>
          <p:cNvPicPr>
            <a:picLocks noChangeAspect="1"/>
          </p:cNvPicPr>
          <p:nvPr/>
        </p:nvPicPr>
        <p:blipFill rotWithShape="1">
          <a:blip r:embed="rId2"/>
          <a:srcRect r="12303"/>
          <a:stretch/>
        </p:blipFill>
        <p:spPr>
          <a:xfrm>
            <a:off x="7268630" y="1670130"/>
            <a:ext cx="3399370" cy="4589604"/>
          </a:xfrm>
          <a:prstGeom prst="rect">
            <a:avLst/>
          </a:prstGeom>
        </p:spPr>
      </p:pic>
      <p:sp>
        <p:nvSpPr>
          <p:cNvPr id="5" name="Rectangle 4">
            <a:extLst>
              <a:ext uri="{FF2B5EF4-FFF2-40B4-BE49-F238E27FC236}">
                <a16:creationId xmlns:a16="http://schemas.microsoft.com/office/drawing/2014/main" id="{FFEBE604-E9F8-49AE-B335-BFB3866F9524}"/>
              </a:ext>
            </a:extLst>
          </p:cNvPr>
          <p:cNvSpPr/>
          <p:nvPr/>
        </p:nvSpPr>
        <p:spPr>
          <a:xfrm>
            <a:off x="2557853" y="215571"/>
            <a:ext cx="3191899" cy="369332"/>
          </a:xfrm>
          <a:prstGeom prst="rect">
            <a:avLst/>
          </a:prstGeom>
        </p:spPr>
        <p:txBody>
          <a:bodyPr wrap="none">
            <a:spAutoFit/>
          </a:bodyPr>
          <a:lstStyle/>
          <a:p>
            <a:r>
              <a:rPr lang="en-US" b="1" i="1" dirty="0">
                <a:solidFill>
                  <a:srgbClr val="FF0000"/>
                </a:solidFill>
                <a:latin typeface="Times New Roman" panose="02020603050405020304" pitchFamily="18" charset="0"/>
                <a:cs typeface="Times New Roman" panose="02020603050405020304" pitchFamily="18" charset="0"/>
              </a:rPr>
              <a:t>Short-tube vertical evaporators </a:t>
            </a:r>
          </a:p>
        </p:txBody>
      </p:sp>
    </p:spTree>
    <p:extLst>
      <p:ext uri="{BB962C8B-B14F-4D97-AF65-F5344CB8AC3E}">
        <p14:creationId xmlns:p14="http://schemas.microsoft.com/office/powerpoint/2010/main" val="978613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559592"/>
            <a:ext cx="8725988"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construction and operational features of basket-type evaporators are very similar to those of the standard evaporator except that the down take is annular.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tube bundle with fixed tube sheets forms a basket hung in the center of the evaporator from internal brackets.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diameter of the tube bundle is smaller than the diameter of the evaporator vessel, thus forming an annular space for the circulation of liquid.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tube bundle can be removed for the purpose of cleaning and maintenance and thus basket evaporators are more suitable than standard evaporators for scale-forming solutions.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vapor generated strikes a deflector plate fixed close to the steam pipe that reduces entrained liquid droplets from the vapor. </a:t>
            </a:r>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790701" y="860894"/>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Basket -type Vertical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34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182589"/>
            <a:ext cx="8725988" cy="5078313"/>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another most widely employed natural </a:t>
            </a:r>
          </a:p>
          <a:p>
            <a:r>
              <a:rPr lang="en-US" dirty="0">
                <a:latin typeface="Times New Roman" panose="02020603050405020304" pitchFamily="18" charset="0"/>
                <a:cs typeface="Times New Roman" panose="02020603050405020304" pitchFamily="18" charset="0"/>
              </a:rPr>
              <a:t>circulation evaporator because it is often the cheapest</a:t>
            </a:r>
          </a:p>
          <a:p>
            <a:r>
              <a:rPr lang="en-US" dirty="0">
                <a:latin typeface="Times New Roman" panose="02020603050405020304" pitchFamily="18" charset="0"/>
                <a:cs typeface="Times New Roman" panose="02020603050405020304" pitchFamily="18" charset="0"/>
              </a:rPr>
              <a:t> per unit of capacity.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long vertical tube bundle is fixed with a shell that </a:t>
            </a:r>
          </a:p>
          <a:p>
            <a:r>
              <a:rPr lang="en-US" dirty="0">
                <a:latin typeface="Times New Roman" panose="02020603050405020304" pitchFamily="18" charset="0"/>
                <a:cs typeface="Times New Roman" panose="02020603050405020304" pitchFamily="18" charset="0"/>
              </a:rPr>
              <a:t>extends into a larger diameter vapor chamber at the top.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evaporator consists of one pass shell and tube HE.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type of evaporator, the liquid flows as a thin</a:t>
            </a:r>
          </a:p>
          <a:p>
            <a:r>
              <a:rPr lang="en-US" dirty="0">
                <a:latin typeface="Times New Roman" panose="02020603050405020304" pitchFamily="18" charset="0"/>
                <a:cs typeface="Times New Roman" panose="02020603050405020304" pitchFamily="18" charset="0"/>
              </a:rPr>
              <a:t>film on the walls of long and vertical heated tube. Both </a:t>
            </a:r>
          </a:p>
          <a:p>
            <a:r>
              <a:rPr lang="en-US" dirty="0">
                <a:latin typeface="Times New Roman" panose="02020603050405020304" pitchFamily="18" charset="0"/>
                <a:cs typeface="Times New Roman" panose="02020603050405020304" pitchFamily="18" charset="0"/>
              </a:rPr>
              <a:t>rising film and falling types are used.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advantage of this type of evaporator is</a:t>
            </a:r>
          </a:p>
          <a:p>
            <a:r>
              <a:rPr lang="en-US" dirty="0">
                <a:latin typeface="Times New Roman" panose="02020603050405020304" pitchFamily="18" charset="0"/>
                <a:cs typeface="Times New Roman" panose="02020603050405020304" pitchFamily="18" charset="0"/>
              </a:rPr>
              <a:t> higher heat transfer rate. The feed enters at the bottom</a:t>
            </a:r>
          </a:p>
          <a:p>
            <a:r>
              <a:rPr lang="en-US" dirty="0">
                <a:latin typeface="Times New Roman" panose="02020603050405020304" pitchFamily="18" charset="0"/>
                <a:cs typeface="Times New Roman" panose="02020603050405020304" pitchFamily="18" charset="0"/>
              </a:rPr>
              <a:t>and the liquid  starts boiling at lower part of the tube.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These are commonly used in concentrating black liquors in the paper and pulp industries. </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857378" y="654176"/>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Long-Tube Vertical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F13DEB-79E2-4C2F-9F20-2260269F7880}"/>
              </a:ext>
            </a:extLst>
          </p:cNvPr>
          <p:cNvPicPr>
            <a:picLocks noChangeAspect="1"/>
          </p:cNvPicPr>
          <p:nvPr/>
        </p:nvPicPr>
        <p:blipFill>
          <a:blip r:embed="rId2"/>
          <a:stretch>
            <a:fillRect/>
          </a:stretch>
        </p:blipFill>
        <p:spPr>
          <a:xfrm>
            <a:off x="7397490" y="854232"/>
            <a:ext cx="3022319" cy="4922717"/>
          </a:xfrm>
          <a:prstGeom prst="rect">
            <a:avLst/>
          </a:prstGeom>
        </p:spPr>
      </p:pic>
    </p:spTree>
    <p:extLst>
      <p:ext uri="{BB962C8B-B14F-4D97-AF65-F5344CB8AC3E}">
        <p14:creationId xmlns:p14="http://schemas.microsoft.com/office/powerpoint/2010/main" val="2354212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99681" y="1349982"/>
            <a:ext cx="8725988"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LTV evaporator is frequently called a rising or climbing film evaporator.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liquid starts boiling at the lower part of the tube and the liquid and vapor flow upward through the tube.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the heat transfer rate is significantly higher, the ascending flows generated due to higher specific volume of the vapor-liquid mixture, causes liquid and vapor to flow upwards in parallel flow.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liquid flows as a thin film along the tube wall. This co-current upward movement against gravity has the advantageous effect of creating a high degree of turbulence in the liquid.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useful during the evaporation of highly viscous and fouling solutions. </a:t>
            </a:r>
            <a:endParaRPr lang="en-IN" sz="2000"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2066926" y="626051"/>
            <a:ext cx="446722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Rising or Climbing Film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603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826106"/>
            <a:ext cx="8725988" cy="590931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liquid is fed at the top of the tubes in a vertical tube </a:t>
            </a:r>
          </a:p>
          <a:p>
            <a:r>
              <a:rPr lang="en-US" dirty="0">
                <a:latin typeface="Times New Roman" panose="02020603050405020304" pitchFamily="18" charset="0"/>
                <a:cs typeface="Times New Roman" panose="02020603050405020304" pitchFamily="18" charset="0"/>
              </a:rPr>
              <a:t>bundle.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liquid is allowed to flow down through the inner wall </a:t>
            </a:r>
          </a:p>
          <a:p>
            <a:r>
              <a:rPr lang="en-US" dirty="0">
                <a:latin typeface="Times New Roman" panose="02020603050405020304" pitchFamily="18" charset="0"/>
                <a:cs typeface="Times New Roman" panose="02020603050405020304" pitchFamily="18" charset="0"/>
              </a:rPr>
              <a:t>of the tubes as a film.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liquid travels down the tubes the solvent vaporizes </a:t>
            </a:r>
          </a:p>
          <a:p>
            <a:r>
              <a:rPr lang="en-US" dirty="0">
                <a:latin typeface="Times New Roman" panose="02020603050405020304" pitchFamily="18" charset="0"/>
                <a:cs typeface="Times New Roman" panose="02020603050405020304" pitchFamily="18" charset="0"/>
              </a:rPr>
              <a:t>and the concentration gradually increases.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Vapor and liquid are usually separated at the bottom of the</a:t>
            </a:r>
          </a:p>
          <a:p>
            <a:r>
              <a:rPr lang="en-US" dirty="0">
                <a:latin typeface="Times New Roman" panose="02020603050405020304" pitchFamily="18" charset="0"/>
                <a:cs typeface="Times New Roman" panose="02020603050405020304" pitchFamily="18" charset="0"/>
              </a:rPr>
              <a:t> tubes and the thick liquor is taken out.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Evaporator liquid is recirculated through the tubes by a </a:t>
            </a:r>
          </a:p>
          <a:p>
            <a:r>
              <a:rPr lang="en-US" dirty="0">
                <a:latin typeface="Times New Roman" panose="02020603050405020304" pitchFamily="18" charset="0"/>
                <a:cs typeface="Times New Roman" panose="02020603050405020304" pitchFamily="18" charset="0"/>
              </a:rPr>
              <a:t>pump  below the vapor-liquid separator.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distribution of liquid in the inner wall of the tubes </a:t>
            </a:r>
          </a:p>
          <a:p>
            <a:r>
              <a:rPr lang="en-US" dirty="0">
                <a:latin typeface="Times New Roman" panose="02020603050405020304" pitchFamily="18" charset="0"/>
                <a:cs typeface="Times New Roman" panose="02020603050405020304" pitchFamily="18" charset="0"/>
              </a:rPr>
              <a:t>greatly affects the performance of this type of evaporator. </a:t>
            </a:r>
          </a:p>
          <a:p>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They are used for the concentration of fruit juices and heat sensitive materials because of the low holdup time</a:t>
            </a:r>
            <a:r>
              <a:rPr lang="en-US" dirty="0">
                <a:latin typeface="Times New Roman" panose="02020603050405020304" pitchFamily="18" charset="0"/>
                <a:cs typeface="Times New Roman" panose="02020603050405020304" pitchFamily="18" charset="0"/>
              </a:rPr>
              <a:t>. The device is suitable for scale-forming solutions as boiling occur on the surface of the film.</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971678" y="318772"/>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Falling Film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C4EFE4-1AE8-47E5-A0C6-A0BFA3E9E51E}"/>
              </a:ext>
            </a:extLst>
          </p:cNvPr>
          <p:cNvPicPr>
            <a:picLocks noChangeAspect="1"/>
          </p:cNvPicPr>
          <p:nvPr/>
        </p:nvPicPr>
        <p:blipFill>
          <a:blip r:embed="rId2"/>
          <a:stretch>
            <a:fillRect/>
          </a:stretch>
        </p:blipFill>
        <p:spPr>
          <a:xfrm>
            <a:off x="7684145" y="702341"/>
            <a:ext cx="2794442" cy="4870122"/>
          </a:xfrm>
          <a:prstGeom prst="rect">
            <a:avLst/>
          </a:prstGeom>
        </p:spPr>
      </p:pic>
    </p:spTree>
    <p:extLst>
      <p:ext uri="{BB962C8B-B14F-4D97-AF65-F5344CB8AC3E}">
        <p14:creationId xmlns:p14="http://schemas.microsoft.com/office/powerpoint/2010/main" val="246352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826106"/>
            <a:ext cx="8725988"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These are usually more costly than natural circulation evaporators.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However, the natural circulation evaporators are not suitable under some situations such as: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Highly viscous solutions due to low heat transfer coefficient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Solution containing suspended particles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For heat sensitive materials </a:t>
            </a:r>
          </a:p>
          <a:p>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these problems may be overcome when the liquid is circulated at high velocity through the heat exchanger tubes to enhance the heat transfer rate and inhibit particle deposition.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evaporator that uses pump to ensure higher circulation velocity is called a forced circulation evaporator.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components of a forced circulation evaporator are a tubular shell and tube heat exchanger (either horizontal or vertical), a flash chamber (separator) mounted above the heat exchanger and a circulating pump.  </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971678" y="318772"/>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Forced Circulation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56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826106"/>
            <a:ext cx="8725988"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is heated in the heat exchanger without boiling and the superheated solution flashes off (partially evaporated) at a lower pressure are reduced in the flash chamber.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pump pumps feed and liquor from the flash chamber and forces it through the heat exchanger tubes back to the flash chamber.</a:t>
            </a:r>
          </a:p>
          <a:p>
            <a:pPr marL="285750" indent="-285750" algn="just">
              <a:buFont typeface="Arial" panose="020B0604020202020204" pitchFamily="34" charset="0"/>
              <a:buChar char="•"/>
            </a:pPr>
            <a:endParaRPr lang="en-US"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Forced circulation evaporator is commonly used </a:t>
            </a:r>
            <a:r>
              <a:rPr lang="en-US" i="1" dirty="0">
                <a:latin typeface="Times New Roman" panose="02020603050405020304" pitchFamily="18" charset="0"/>
                <a:cs typeface="Times New Roman" panose="02020603050405020304" pitchFamily="18" charset="0"/>
              </a:rPr>
              <a:t>for the concentration of caustic and brine solutions and also in evaporation of the corrosive solution.</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971678" y="318772"/>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Forced Circulation Evaporators</a:t>
            </a:r>
            <a:endParaRPr lang="en-IN" sz="2000" b="1" i="1"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68710B-C045-46C5-B98E-C3883973D9BC}"/>
              </a:ext>
            </a:extLst>
          </p:cNvPr>
          <p:cNvPicPr>
            <a:picLocks noChangeAspect="1"/>
          </p:cNvPicPr>
          <p:nvPr/>
        </p:nvPicPr>
        <p:blipFill>
          <a:blip r:embed="rId2"/>
          <a:stretch>
            <a:fillRect/>
          </a:stretch>
        </p:blipFill>
        <p:spPr>
          <a:xfrm>
            <a:off x="5543551" y="1409701"/>
            <a:ext cx="4565529" cy="5203569"/>
          </a:xfrm>
          <a:prstGeom prst="rect">
            <a:avLst/>
          </a:prstGeom>
        </p:spPr>
      </p:pic>
    </p:spTree>
    <p:extLst>
      <p:ext uri="{BB962C8B-B14F-4D97-AF65-F5344CB8AC3E}">
        <p14:creationId xmlns:p14="http://schemas.microsoft.com/office/powerpoint/2010/main" val="141532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93820" y="1111856"/>
            <a:ext cx="8725988" cy="3416320"/>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evaporator consists of a vertical steam-jacketed cylinder and the feed solution flows down as a film along the inner surface of large diameter jacket.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Liquid is distributed on the tube wall by a rotating assembly of blades mounted on a shaft placed coaxially with the inner tube.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blades maintain a close clearance of around 1.5 mm or less from the inner tube wall.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main advantage is that rotating blades permit handling of extremely viscous solutions.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The device is suitable to concentrate solutions having viscosity as high as up to 100 P. </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971678" y="318772"/>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Agitated Thin Film Evaporator</a:t>
            </a:r>
            <a:endParaRPr lang="en-IN" sz="2000" b="1" i="1" dirty="0">
              <a:solidFill>
                <a:srgbClr val="FF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B44D5E6-A193-45C6-B07A-06BA9E7BA7B1}"/>
              </a:ext>
            </a:extLst>
          </p:cNvPr>
          <p:cNvPicPr>
            <a:picLocks noChangeAspect="1"/>
          </p:cNvPicPr>
          <p:nvPr/>
        </p:nvPicPr>
        <p:blipFill>
          <a:blip r:embed="rId2"/>
          <a:stretch>
            <a:fillRect/>
          </a:stretch>
        </p:blipFill>
        <p:spPr>
          <a:xfrm>
            <a:off x="7109238" y="1747520"/>
            <a:ext cx="3193224" cy="4992914"/>
          </a:xfrm>
          <a:prstGeom prst="rect">
            <a:avLst/>
          </a:prstGeom>
        </p:spPr>
      </p:pic>
    </p:spTree>
    <p:extLst>
      <p:ext uri="{BB962C8B-B14F-4D97-AF65-F5344CB8AC3E}">
        <p14:creationId xmlns:p14="http://schemas.microsoft.com/office/powerpoint/2010/main" val="194536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305550" y="117567"/>
            <a:ext cx="4114259"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Types of Evaporators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93820" y="1111856"/>
            <a:ext cx="8725988" cy="4801314"/>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gasketed-plate evaporator is also called the plate evaporator because the design is similar to that of a plate heat exchanger.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number of embossed plates with four corner openings are mounted by an upper and a bottom carrying bar.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gasket is placed at the periphery of the plates. The interfering gaskets of two adjacent plates prevent the mixing of the fluids and lead the fluid to the respective flow path through the corner opening.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fluids may either flow in series or parallel depending on the gasket arrangement. The heat transfer coefficient is greatly enhanced due to high turbulent flow through narrow passages.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evaporator is suitable for highly viscous, fouling, foaming and heat sensitive solutions. This type of evaporators is mainly used for </a:t>
            </a:r>
            <a:r>
              <a:rPr lang="en-US" i="1" dirty="0">
                <a:latin typeface="Times New Roman" panose="02020603050405020304" pitchFamily="18" charset="0"/>
                <a:cs typeface="Times New Roman" panose="02020603050405020304" pitchFamily="18" charset="0"/>
              </a:rPr>
              <a:t>concentration of food products, pharmaceuticals</a:t>
            </a:r>
            <a:r>
              <a:rPr lang="en-US" i="1" dirty="0"/>
              <a:t>, emulsions, glue, etc.</a:t>
            </a:r>
            <a:endParaRPr lang="en-IN" i="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DCC481-3228-4E6C-8564-5D1452F38984}"/>
              </a:ext>
            </a:extLst>
          </p:cNvPr>
          <p:cNvSpPr/>
          <p:nvPr/>
        </p:nvSpPr>
        <p:spPr>
          <a:xfrm>
            <a:off x="1971678" y="318772"/>
            <a:ext cx="4029074"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Gasketed Plate Evaporator</a:t>
            </a:r>
            <a:endParaRPr lang="en-IN" sz="2000" b="1" i="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2A4029-2AEC-4E87-8F01-71629F08E82B}"/>
              </a:ext>
            </a:extLst>
          </p:cNvPr>
          <p:cNvPicPr>
            <a:picLocks noChangeAspect="1"/>
          </p:cNvPicPr>
          <p:nvPr/>
        </p:nvPicPr>
        <p:blipFill>
          <a:blip r:embed="rId2"/>
          <a:stretch>
            <a:fillRect/>
          </a:stretch>
        </p:blipFill>
        <p:spPr>
          <a:xfrm>
            <a:off x="2344606" y="2773716"/>
            <a:ext cx="4399310" cy="3765512"/>
          </a:xfrm>
          <a:prstGeom prst="rect">
            <a:avLst/>
          </a:prstGeom>
        </p:spPr>
      </p:pic>
      <p:pic>
        <p:nvPicPr>
          <p:cNvPr id="6" name="Picture 5">
            <a:extLst>
              <a:ext uri="{FF2B5EF4-FFF2-40B4-BE49-F238E27FC236}">
                <a16:creationId xmlns:a16="http://schemas.microsoft.com/office/drawing/2014/main" id="{A2E54C24-9D41-425B-B519-6268874653E3}"/>
              </a:ext>
            </a:extLst>
          </p:cNvPr>
          <p:cNvPicPr>
            <a:picLocks noChangeAspect="1"/>
          </p:cNvPicPr>
          <p:nvPr/>
        </p:nvPicPr>
        <p:blipFill>
          <a:blip r:embed="rId3"/>
          <a:stretch>
            <a:fillRect/>
          </a:stretch>
        </p:blipFill>
        <p:spPr>
          <a:xfrm>
            <a:off x="6305550" y="3238429"/>
            <a:ext cx="3753439" cy="2836086"/>
          </a:xfrm>
          <a:prstGeom prst="rect">
            <a:avLst/>
          </a:prstGeom>
        </p:spPr>
      </p:pic>
    </p:spTree>
    <p:extLst>
      <p:ext uri="{BB962C8B-B14F-4D97-AF65-F5344CB8AC3E}">
        <p14:creationId xmlns:p14="http://schemas.microsoft.com/office/powerpoint/2010/main" val="92393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37553" y="91441"/>
            <a:ext cx="2327881"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Introduction</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15443" y="1035717"/>
            <a:ext cx="8745489" cy="5016758"/>
          </a:xfrm>
          <a:prstGeom prst="rect">
            <a:avLst/>
          </a:prstGeom>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rPr>
              <a:t>Many heat transfer problems are time dependent. </a:t>
            </a:r>
          </a:p>
          <a:p>
            <a:pPr marL="285750" indent="-285750" algn="just">
              <a:buFont typeface="Wingdings" panose="05000000000000000000" pitchFamily="2" charset="2"/>
              <a:buChar char="Ø"/>
            </a:pPr>
            <a:endParaRPr lang="en-US" sz="2000" dirty="0">
              <a:latin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rPr>
              <a:t>Such</a:t>
            </a:r>
            <a:r>
              <a:rPr lang="en-US" sz="2000" dirty="0">
                <a:solidFill>
                  <a:srgbClr val="FF0000"/>
                </a:solidFill>
                <a:latin typeface="Times New Roman" panose="02020603050405020304" pitchFamily="18" charset="0"/>
              </a:rPr>
              <a:t> </a:t>
            </a:r>
            <a:r>
              <a:rPr lang="en-US" sz="2000" i="1" dirty="0">
                <a:solidFill>
                  <a:srgbClr val="FF0000"/>
                </a:solidFill>
                <a:latin typeface="Times New Roman" panose="02020603050405020304" pitchFamily="18" charset="0"/>
              </a:rPr>
              <a:t>unsteady, </a:t>
            </a:r>
            <a:r>
              <a:rPr lang="en-US" sz="2000" dirty="0">
                <a:solidFill>
                  <a:srgbClr val="FF0000"/>
                </a:solidFill>
                <a:latin typeface="Times New Roman" panose="02020603050405020304" pitchFamily="18" charset="0"/>
              </a:rPr>
              <a:t>or </a:t>
            </a:r>
            <a:r>
              <a:rPr lang="en-US" sz="2000" i="1" dirty="0">
                <a:solidFill>
                  <a:srgbClr val="FF0000"/>
                </a:solidFill>
                <a:latin typeface="Times New Roman" panose="02020603050405020304" pitchFamily="18" charset="0"/>
              </a:rPr>
              <a:t>transient,</a:t>
            </a:r>
            <a:r>
              <a:rPr lang="en-US" sz="2000" i="1" dirty="0">
                <a:latin typeface="Times New Roman" panose="02020603050405020304" pitchFamily="18" charset="0"/>
              </a:rPr>
              <a:t> </a:t>
            </a:r>
            <a:r>
              <a:rPr lang="en-US" sz="2000" dirty="0">
                <a:latin typeface="Times New Roman" panose="02020603050405020304" pitchFamily="18" charset="0"/>
              </a:rPr>
              <a:t>problems typically arise when the boundary conditions of a system are changed. </a:t>
            </a:r>
          </a:p>
          <a:p>
            <a:pPr marL="285750" indent="-285750" algn="just">
              <a:buFont typeface="Wingdings" panose="05000000000000000000" pitchFamily="2" charset="2"/>
              <a:buChar char="Ø"/>
            </a:pPr>
            <a:endParaRPr lang="en-US" sz="2000" dirty="0">
              <a:latin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rPr>
              <a:t>For example, if the surface temperature of a system is altered, the temperature at each point in the system will also begin to change. The changes will continue to occur until a </a:t>
            </a:r>
            <a:r>
              <a:rPr lang="en-US" sz="2000" i="1" dirty="0">
                <a:latin typeface="Times New Roman" panose="02020603050405020304" pitchFamily="18" charset="0"/>
              </a:rPr>
              <a:t>steady-state </a:t>
            </a:r>
            <a:r>
              <a:rPr lang="en-US" sz="2000" dirty="0">
                <a:latin typeface="Times New Roman" panose="02020603050405020304" pitchFamily="18" charset="0"/>
              </a:rPr>
              <a:t>temperature distribution is reached. </a:t>
            </a:r>
          </a:p>
          <a:p>
            <a:pPr marL="285750" indent="-285750" algn="just">
              <a:buFont typeface="Wingdings" panose="05000000000000000000" pitchFamily="2" charset="2"/>
              <a:buChar char="Ø"/>
            </a:pPr>
            <a:endParaRPr lang="en-US" sz="2000" dirty="0">
              <a:latin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rPr>
              <a:t>Consider a hot metal rod that is removed from a furnace and exposed to a cool airstream. Energy is transferred by convection and radiation from its surface to the surroundings. </a:t>
            </a:r>
          </a:p>
          <a:p>
            <a:pPr marL="285750" indent="-285750" algn="just">
              <a:buFont typeface="Wingdings" panose="05000000000000000000" pitchFamily="2" charset="2"/>
              <a:buChar char="Ø"/>
            </a:pPr>
            <a:endParaRPr lang="en-US" sz="2000" dirty="0">
              <a:latin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rPr>
              <a:t>Energy transfer by conduction also occurs from the interior of the metal to the surface, and the temperature at each point in the rod decreases until a steady-state condition is reached. </a:t>
            </a:r>
          </a:p>
        </p:txBody>
      </p:sp>
    </p:spTree>
    <p:extLst>
      <p:ext uri="{BB962C8B-B14F-4D97-AF65-F5344CB8AC3E}">
        <p14:creationId xmlns:p14="http://schemas.microsoft.com/office/powerpoint/2010/main" val="1820932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33826" y="117567"/>
            <a:ext cx="6485983" cy="584775"/>
          </a:xfrm>
          <a:prstGeom prst="rect">
            <a:avLst/>
          </a:prstGeom>
        </p:spPr>
        <p:txBody>
          <a:bodyPr wrap="square">
            <a:spAutoFit/>
          </a:bodyPr>
          <a:lstStyle/>
          <a:p>
            <a:r>
              <a:rPr lang="en-US" sz="3200" b="1" i="1" dirty="0">
                <a:solidFill>
                  <a:srgbClr val="339966"/>
                </a:solidFill>
                <a:latin typeface="Times New Roman" panose="02020603050405020304" pitchFamily="18" charset="0"/>
                <a:cs typeface="Times New Roman" panose="02020603050405020304" pitchFamily="18" charset="0"/>
              </a:rPr>
              <a:t>Methods of Feeding of Evaporators</a:t>
            </a:r>
            <a:endParaRPr lang="en-IN" sz="3200" b="1" i="1" dirty="0">
              <a:solidFill>
                <a:srgbClr val="3399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93820" y="1111856"/>
            <a:ext cx="8725988" cy="5355312"/>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Evaporators are classified by the number of </a:t>
            </a:r>
            <a:r>
              <a:rPr lang="en-US" i="1" dirty="0">
                <a:latin typeface="Times New Roman" panose="02020603050405020304" pitchFamily="18" charset="0"/>
                <a:cs typeface="Times New Roman" panose="02020603050405020304" pitchFamily="18" charset="0"/>
              </a:rPr>
              <a:t>effects</a:t>
            </a:r>
            <a:r>
              <a:rPr lang="en-US" dirty="0">
                <a:latin typeface="Times New Roman" panose="02020603050405020304" pitchFamily="18" charset="0"/>
                <a:cs typeface="Times New Roman" panose="02020603050405020304" pitchFamily="18" charset="0"/>
              </a:rPr>
              <a:t>. In case of a </a:t>
            </a:r>
            <a:r>
              <a:rPr lang="en-US" i="1" dirty="0">
                <a:latin typeface="Times New Roman" panose="02020603050405020304" pitchFamily="18" charset="0"/>
                <a:cs typeface="Times New Roman" panose="02020603050405020304" pitchFamily="18" charset="0"/>
              </a:rPr>
              <a:t>single-effect </a:t>
            </a:r>
            <a:r>
              <a:rPr lang="en-US" dirty="0">
                <a:latin typeface="Times New Roman" panose="02020603050405020304" pitchFamily="18" charset="0"/>
                <a:cs typeface="Times New Roman" panose="02020603050405020304" pitchFamily="18" charset="0"/>
              </a:rPr>
              <a:t>evaporator, the vapor from the boiling liquor is condensed and the concentrated product is withdrawn from the bottom of the evaporator.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the operation is simple, the device does not use steam efficiently. Typically 1.1 to 1.3 kg of steam is required to evaporate 1 kg of water.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steam consumption per unit mass of water evaporated can be increased by putting more than one evaporator in series such that the vapor from one evaporator is used in the second evaporator for heating.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vapor from the second evaporator is condensed and the arrangement is called </a:t>
            </a:r>
            <a:r>
              <a:rPr lang="en-US" i="1" dirty="0">
                <a:latin typeface="Times New Roman" panose="02020603050405020304" pitchFamily="18" charset="0"/>
                <a:cs typeface="Times New Roman" panose="02020603050405020304" pitchFamily="18" charset="0"/>
              </a:rPr>
              <a:t>double-effect </a:t>
            </a:r>
            <a:r>
              <a:rPr lang="en-US" dirty="0">
                <a:latin typeface="Times New Roman" panose="02020603050405020304" pitchFamily="18" charset="0"/>
                <a:cs typeface="Times New Roman" panose="02020603050405020304" pitchFamily="18" charset="0"/>
              </a:rPr>
              <a:t>evaporator. The heat from the vapor generated in the first evaporator is used in the second evaporator.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Evaporation of water is nearly doubled in a double effect evaporation system compared to a single effect per unit mass of steam used.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several configurations based on feeding arrangement.</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33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33826" y="117567"/>
            <a:ext cx="6485983" cy="584775"/>
          </a:xfrm>
          <a:prstGeom prst="rect">
            <a:avLst/>
          </a:prstGeom>
        </p:spPr>
        <p:txBody>
          <a:bodyPr wrap="square">
            <a:spAutoFit/>
          </a:bodyPr>
          <a:lstStyle/>
          <a:p>
            <a:r>
              <a:rPr lang="en-US" sz="3200" b="1" i="1" dirty="0">
                <a:solidFill>
                  <a:srgbClr val="339966"/>
                </a:solidFill>
                <a:latin typeface="Times New Roman" panose="02020603050405020304" pitchFamily="18" charset="0"/>
                <a:cs typeface="Times New Roman" panose="02020603050405020304" pitchFamily="18" charset="0"/>
              </a:rPr>
              <a:t>Methods of Feeding of Evaporators</a:t>
            </a:r>
            <a:endParaRPr lang="en-IN" sz="3200" b="1" i="1" dirty="0">
              <a:solidFill>
                <a:srgbClr val="3399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93820" y="1206490"/>
            <a:ext cx="8725988" cy="3416320"/>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typical feeding method of multi-effect evaporators is forward. Both feed and steam are introduced in the first effect and the feed passed from effect to effect parallel to the vapor from the earlier effect.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Concentration increases from the first effect to the last. Forward feeding operation is helpful when the concentrated product may degenerate if exposed to high temperatures.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product is withdrawn from the last effect. It requires a pump for feeding of dilute solution to the first effect. A pump removes thick liquor from the last effect.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liquid from one effect to the next effect also can be transferred without a pump as the flow occurs in the direction of decreasing pressure. </a:t>
            </a:r>
            <a:endParaRPr lang="en-IN" i="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3A73240-F8D2-4863-B15D-949ED4584F7B}"/>
              </a:ext>
            </a:extLst>
          </p:cNvPr>
          <p:cNvSpPr/>
          <p:nvPr/>
        </p:nvSpPr>
        <p:spPr>
          <a:xfrm>
            <a:off x="2061916" y="702341"/>
            <a:ext cx="1680268" cy="400110"/>
          </a:xfrm>
          <a:prstGeom prst="rect">
            <a:avLst/>
          </a:prstGeom>
        </p:spPr>
        <p:txBody>
          <a:bodyPr wrap="none">
            <a:spAutoFit/>
          </a:bodyPr>
          <a:lstStyle/>
          <a:p>
            <a:r>
              <a:rPr lang="en-IN" sz="2000" b="1" i="1" dirty="0">
                <a:solidFill>
                  <a:srgbClr val="FF0000"/>
                </a:solidFill>
                <a:latin typeface="Times New Roman" panose="02020603050405020304" pitchFamily="18" charset="0"/>
                <a:cs typeface="Times New Roman" panose="02020603050405020304" pitchFamily="18" charset="0"/>
              </a:rPr>
              <a:t>Forward feed </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113E48-6003-4727-8DD1-B846D5EC80FA}"/>
              </a:ext>
            </a:extLst>
          </p:cNvPr>
          <p:cNvPicPr>
            <a:picLocks noChangeAspect="1"/>
          </p:cNvPicPr>
          <p:nvPr/>
        </p:nvPicPr>
        <p:blipFill>
          <a:blip r:embed="rId2"/>
          <a:stretch>
            <a:fillRect/>
          </a:stretch>
        </p:blipFill>
        <p:spPr>
          <a:xfrm>
            <a:off x="6722149" y="4234516"/>
            <a:ext cx="3912243" cy="2505919"/>
          </a:xfrm>
          <a:prstGeom prst="rect">
            <a:avLst/>
          </a:prstGeom>
        </p:spPr>
      </p:pic>
    </p:spTree>
    <p:extLst>
      <p:ext uri="{BB962C8B-B14F-4D97-AF65-F5344CB8AC3E}">
        <p14:creationId xmlns:p14="http://schemas.microsoft.com/office/powerpoint/2010/main" val="3800749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33826" y="117567"/>
            <a:ext cx="6485983" cy="584775"/>
          </a:xfrm>
          <a:prstGeom prst="rect">
            <a:avLst/>
          </a:prstGeom>
        </p:spPr>
        <p:txBody>
          <a:bodyPr wrap="square">
            <a:spAutoFit/>
          </a:bodyPr>
          <a:lstStyle/>
          <a:p>
            <a:r>
              <a:rPr lang="en-US" sz="3200" b="1" i="1" dirty="0">
                <a:solidFill>
                  <a:srgbClr val="339966"/>
                </a:solidFill>
                <a:latin typeface="Times New Roman" panose="02020603050405020304" pitchFamily="18" charset="0"/>
                <a:cs typeface="Times New Roman" panose="02020603050405020304" pitchFamily="18" charset="0"/>
              </a:rPr>
              <a:t>Methods of Feeding of Evaporators</a:t>
            </a:r>
            <a:endParaRPr lang="en-IN" sz="3200" b="1" i="1" dirty="0">
              <a:solidFill>
                <a:srgbClr val="3399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009177"/>
            <a:ext cx="8725988" cy="3416320"/>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backward feed configuration, the feed enters at the last effect (coldest effect) and is pumped through the successive effects.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product is withdrawn from the first effect (hottest) where the steam is introduced . This method of feeding requires a pump between each pair of effects to transfer liquid from lower pressure effects to higher-pressure effects.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advantageous when cold feed entering needs to be heated to a lower temperature than in forward feed operation.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Backward feed is commonly used when products are viscous and exposure to higher temperature increases the rate of heat transfer due to reduction in viscosity of the liquid. </a:t>
            </a:r>
            <a:endParaRPr lang="en-IN" i="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3A73240-F8D2-4863-B15D-949ED4584F7B}"/>
              </a:ext>
            </a:extLst>
          </p:cNvPr>
          <p:cNvSpPr/>
          <p:nvPr/>
        </p:nvSpPr>
        <p:spPr>
          <a:xfrm>
            <a:off x="1938091" y="554306"/>
            <a:ext cx="1824730" cy="400110"/>
          </a:xfrm>
          <a:prstGeom prst="rect">
            <a:avLst/>
          </a:prstGeom>
        </p:spPr>
        <p:txBody>
          <a:bodyPr wrap="none">
            <a:spAutoFit/>
          </a:bodyPr>
          <a:lstStyle/>
          <a:p>
            <a:r>
              <a:rPr lang="en-IN" sz="2000" b="1" i="1" dirty="0">
                <a:solidFill>
                  <a:srgbClr val="FF0000"/>
                </a:solidFill>
                <a:latin typeface="Times New Roman" panose="02020603050405020304" pitchFamily="18" charset="0"/>
                <a:cs typeface="Times New Roman" panose="02020603050405020304" pitchFamily="18" charset="0"/>
              </a:rPr>
              <a:t>Backward feed </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2D319C-35A5-4302-8538-2F62B7AE28A7}"/>
              </a:ext>
            </a:extLst>
          </p:cNvPr>
          <p:cNvPicPr>
            <a:picLocks noChangeAspect="1"/>
          </p:cNvPicPr>
          <p:nvPr/>
        </p:nvPicPr>
        <p:blipFill>
          <a:blip r:embed="rId2"/>
          <a:stretch>
            <a:fillRect/>
          </a:stretch>
        </p:blipFill>
        <p:spPr>
          <a:xfrm>
            <a:off x="6623312" y="4425498"/>
            <a:ext cx="3796496" cy="2314937"/>
          </a:xfrm>
          <a:prstGeom prst="rect">
            <a:avLst/>
          </a:prstGeom>
        </p:spPr>
      </p:pic>
    </p:spTree>
    <p:extLst>
      <p:ext uri="{BB962C8B-B14F-4D97-AF65-F5344CB8AC3E}">
        <p14:creationId xmlns:p14="http://schemas.microsoft.com/office/powerpoint/2010/main" val="3802738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33826" y="117567"/>
            <a:ext cx="6485983" cy="584775"/>
          </a:xfrm>
          <a:prstGeom prst="rect">
            <a:avLst/>
          </a:prstGeom>
        </p:spPr>
        <p:txBody>
          <a:bodyPr wrap="square">
            <a:spAutoFit/>
          </a:bodyPr>
          <a:lstStyle/>
          <a:p>
            <a:r>
              <a:rPr lang="en-US" sz="3200" b="1" i="1" dirty="0">
                <a:solidFill>
                  <a:srgbClr val="339966"/>
                </a:solidFill>
                <a:latin typeface="Times New Roman" panose="02020603050405020304" pitchFamily="18" charset="0"/>
                <a:cs typeface="Times New Roman" panose="02020603050405020304" pitchFamily="18" charset="0"/>
              </a:rPr>
              <a:t>Methods of Feeding of Evaporators</a:t>
            </a:r>
            <a:endParaRPr lang="en-IN" sz="3200" b="1" i="1" dirty="0">
              <a:solidFill>
                <a:srgbClr val="3399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009178"/>
            <a:ext cx="8725988" cy="2585323"/>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mixed feed operation, the dilute feed liquid enters at an intermediate effect and flows in the next higher effect till it reaches the last effect of the series.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section, liquid flows in the forward feed mode. Partly concentrated liquor is then pumped back to the effect before the one to which the fresh feed was introduced for further concentration.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Mixed feed arrangement eliminates some of the pumps needed in the backward configuration as flow occurs due to pressure difference whenever applicable. </a:t>
            </a:r>
            <a:endParaRPr lang="en-IN" i="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3A73240-F8D2-4863-B15D-949ED4584F7B}"/>
              </a:ext>
            </a:extLst>
          </p:cNvPr>
          <p:cNvSpPr/>
          <p:nvPr/>
        </p:nvSpPr>
        <p:spPr>
          <a:xfrm>
            <a:off x="1938091" y="554306"/>
            <a:ext cx="1370760" cy="400110"/>
          </a:xfrm>
          <a:prstGeom prst="rect">
            <a:avLst/>
          </a:prstGeom>
        </p:spPr>
        <p:txBody>
          <a:bodyPr wrap="none">
            <a:spAutoFit/>
          </a:bodyPr>
          <a:lstStyle/>
          <a:p>
            <a:r>
              <a:rPr lang="en-US" sz="2000" b="1" i="1" dirty="0">
                <a:solidFill>
                  <a:srgbClr val="FF0000"/>
                </a:solidFill>
                <a:latin typeface="Times New Roman" panose="02020603050405020304" pitchFamily="18" charset="0"/>
                <a:cs typeface="Times New Roman" panose="02020603050405020304" pitchFamily="18" charset="0"/>
              </a:rPr>
              <a:t>Mixed feed</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DF53339-BA4E-403D-B797-9513BF2BB696}"/>
              </a:ext>
            </a:extLst>
          </p:cNvPr>
          <p:cNvSpPr/>
          <p:nvPr/>
        </p:nvSpPr>
        <p:spPr>
          <a:xfrm>
            <a:off x="1733006" y="4342447"/>
            <a:ext cx="8725988" cy="1754326"/>
          </a:xfrm>
          <a:prstGeom prst="rect">
            <a:avLst/>
          </a:prstGeom>
        </p:spPr>
        <p:txBody>
          <a:bodyPr wrap="square">
            <a:spAutoFit/>
          </a:bodyPr>
          <a:lstStyle/>
          <a:p>
            <a:pPr marL="285750" indent="-285750" algn="just">
              <a:buFont typeface="Arial" panose="020B0604020202020204" pitchFamily="34" charset="0"/>
              <a:buChar char="•"/>
            </a:pPr>
            <a:r>
              <a:rPr lang="en-US" dirty="0"/>
              <a:t>The fresh feed is introduced to each effect and in this configuration, the product is withdrawn of from the same effect in parallel feed operation.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 is no transfer of liquid from one effect to another effect. It is used primarily when the feed is saturated and the product is a solid-containing slurry. This is most common in crystallizing evaporators.</a:t>
            </a:r>
            <a:endParaRPr lang="en-IN" i="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1B57FBC-E7C5-4E7C-9262-E5BEF9B4F543}"/>
              </a:ext>
            </a:extLst>
          </p:cNvPr>
          <p:cNvSpPr/>
          <p:nvPr/>
        </p:nvSpPr>
        <p:spPr>
          <a:xfrm>
            <a:off x="1938091" y="3887576"/>
            <a:ext cx="1515158" cy="400110"/>
          </a:xfrm>
          <a:prstGeom prst="rect">
            <a:avLst/>
          </a:prstGeom>
        </p:spPr>
        <p:txBody>
          <a:bodyPr wrap="none">
            <a:spAutoFit/>
          </a:bodyPr>
          <a:lstStyle/>
          <a:p>
            <a:r>
              <a:rPr lang="en-US" sz="2000" b="1" i="1" dirty="0">
                <a:solidFill>
                  <a:srgbClr val="FF0000"/>
                </a:solidFill>
                <a:latin typeface="Times New Roman" panose="02020603050405020304" pitchFamily="18" charset="0"/>
                <a:cs typeface="Times New Roman" panose="02020603050405020304" pitchFamily="18" charset="0"/>
              </a:rPr>
              <a:t>Parallel feed</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14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933826" y="117567"/>
            <a:ext cx="6485983" cy="584775"/>
          </a:xfrm>
          <a:prstGeom prst="rect">
            <a:avLst/>
          </a:prstGeom>
        </p:spPr>
        <p:txBody>
          <a:bodyPr wrap="square">
            <a:spAutoFit/>
          </a:bodyPr>
          <a:lstStyle/>
          <a:p>
            <a:r>
              <a:rPr lang="en-US" sz="3200" b="1" i="1" dirty="0">
                <a:solidFill>
                  <a:srgbClr val="339966"/>
                </a:solidFill>
                <a:latin typeface="Times New Roman" panose="02020603050405020304" pitchFamily="18" charset="0"/>
                <a:cs typeface="Times New Roman" panose="02020603050405020304" pitchFamily="18" charset="0"/>
              </a:rPr>
              <a:t>Methods of Feeding of Evaporators</a:t>
            </a:r>
            <a:endParaRPr lang="en-IN" sz="3200" b="1" i="1" dirty="0">
              <a:solidFill>
                <a:srgbClr val="33996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FD5B7F-0EA8-4176-9854-C4FF5008B999}"/>
              </a:ext>
            </a:extLst>
          </p:cNvPr>
          <p:cNvPicPr>
            <a:picLocks noChangeAspect="1"/>
          </p:cNvPicPr>
          <p:nvPr/>
        </p:nvPicPr>
        <p:blipFill>
          <a:blip r:embed="rId2"/>
          <a:stretch>
            <a:fillRect/>
          </a:stretch>
        </p:blipFill>
        <p:spPr>
          <a:xfrm>
            <a:off x="1752600" y="753308"/>
            <a:ext cx="4838700" cy="3009066"/>
          </a:xfrm>
          <a:prstGeom prst="rect">
            <a:avLst/>
          </a:prstGeom>
        </p:spPr>
      </p:pic>
      <p:pic>
        <p:nvPicPr>
          <p:cNvPr id="5" name="Picture 4">
            <a:extLst>
              <a:ext uri="{FF2B5EF4-FFF2-40B4-BE49-F238E27FC236}">
                <a16:creationId xmlns:a16="http://schemas.microsoft.com/office/drawing/2014/main" id="{BBF2F703-E3D5-42BB-BF5F-018B8342DCD3}"/>
              </a:ext>
            </a:extLst>
          </p:cNvPr>
          <p:cNvPicPr>
            <a:picLocks noChangeAspect="1"/>
          </p:cNvPicPr>
          <p:nvPr/>
        </p:nvPicPr>
        <p:blipFill>
          <a:blip r:embed="rId3"/>
          <a:stretch>
            <a:fillRect/>
          </a:stretch>
        </p:blipFill>
        <p:spPr>
          <a:xfrm>
            <a:off x="5657308" y="3521956"/>
            <a:ext cx="4762500" cy="3097086"/>
          </a:xfrm>
          <a:prstGeom prst="rect">
            <a:avLst/>
          </a:prstGeom>
        </p:spPr>
      </p:pic>
    </p:spTree>
    <p:extLst>
      <p:ext uri="{BB962C8B-B14F-4D97-AF65-F5344CB8AC3E}">
        <p14:creationId xmlns:p14="http://schemas.microsoft.com/office/powerpoint/2010/main" val="1153976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14950" y="117567"/>
            <a:ext cx="5104858" cy="584775"/>
          </a:xfrm>
          <a:prstGeom prst="rect">
            <a:avLst/>
          </a:prstGeom>
        </p:spPr>
        <p:txBody>
          <a:bodyPr wrap="square">
            <a:spAutoFit/>
          </a:bodyPr>
          <a:lstStyle/>
          <a:p>
            <a:r>
              <a:rPr lang="en-IN" sz="3200" b="1" i="1" dirty="0">
                <a:solidFill>
                  <a:srgbClr val="339966"/>
                </a:solidFill>
                <a:latin typeface="Times New Roman" panose="02020603050405020304" pitchFamily="18" charset="0"/>
                <a:cs typeface="Times New Roman" panose="02020603050405020304" pitchFamily="18" charset="0"/>
              </a:rPr>
              <a:t>Performance of Evaporators </a:t>
            </a:r>
            <a:endParaRPr lang="en-IN" sz="3200" i="1" dirty="0">
              <a:solidFill>
                <a:srgbClr val="339966"/>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33006" y="1009178"/>
            <a:ext cx="8725988" cy="4247317"/>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performance of a steam-heated evaporator is measured in terms of its capacity and economy.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1" dirty="0">
                <a:solidFill>
                  <a:srgbClr val="FF0000"/>
                </a:solidFill>
                <a:latin typeface="Times New Roman" panose="02020603050405020304" pitchFamily="18" charset="0"/>
                <a:cs typeface="Times New Roman" panose="02020603050405020304" pitchFamily="18" charset="0"/>
              </a:rPr>
              <a:t>Capacity is defined as the number of kilogram of water vaporized per hour.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1" dirty="0">
                <a:solidFill>
                  <a:srgbClr val="FF0000"/>
                </a:solidFill>
                <a:latin typeface="Times New Roman" panose="02020603050405020304" pitchFamily="18" charset="0"/>
                <a:cs typeface="Times New Roman" panose="02020603050405020304" pitchFamily="18" charset="0"/>
              </a:rPr>
              <a:t>Economy (or steam economy) is the number kilogram of water vaporized from all the effects per kilogram of steam used.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single effect evaporator, the steam economy is about 0.8 (&lt;1).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capacity is about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-times that of a single-effect evaporator and the economy is about 0.8</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for an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-effect evaporator.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pumps, interconnecting pipes and valves are required for the transfer of liquid from one effect to another effect which increases both equipment and operating costs. </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17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915" y="2452260"/>
            <a:ext cx="6727372" cy="1325563"/>
          </a:xfrm>
        </p:spPr>
        <p:txBody>
          <a:bodyPr>
            <a:normAutofit/>
          </a:bodyPr>
          <a:lstStyle/>
          <a:p>
            <a:r>
              <a:rPr lang="en-IN" sz="3400" b="1" i="1" dirty="0">
                <a:solidFill>
                  <a:srgbClr val="FF0000"/>
                </a:solidFill>
                <a:latin typeface="Times New Roman" panose="02020603050405020304" pitchFamily="18" charset="0"/>
                <a:cs typeface="Times New Roman" panose="02020603050405020304" pitchFamily="18" charset="0"/>
              </a:rPr>
              <a:t>Radiation: Processes and Properties</a:t>
            </a:r>
            <a:endParaRPr lang="en-IN" sz="3400" dirty="0">
              <a:solidFill>
                <a:srgbClr val="FF0000"/>
              </a:solidFill>
            </a:endParaRPr>
          </a:p>
        </p:txBody>
      </p:sp>
    </p:spTree>
    <p:extLst>
      <p:ext uri="{BB962C8B-B14F-4D97-AF65-F5344CB8AC3E}">
        <p14:creationId xmlns:p14="http://schemas.microsoft.com/office/powerpoint/2010/main" val="1670869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264434" y="68593"/>
            <a:ext cx="2403566"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Introduction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46069" y="1685334"/>
            <a:ext cx="8804365" cy="2585323"/>
          </a:xfrm>
          <a:prstGeom prst="rect">
            <a:avLst/>
          </a:prstGeom>
        </p:spPr>
        <p:txBody>
          <a:bodyPr wrap="square">
            <a:spAutoFit/>
          </a:bodyPr>
          <a:lstStyle/>
          <a:p>
            <a:r>
              <a:rPr lang="en-US" dirty="0">
                <a:latin typeface="Times New Roman" panose="02020603050405020304" pitchFamily="18" charset="0"/>
              </a:rPr>
              <a:t>It is an extremely important process, and in the physical sense it is perhaps the most interesting of the heat transfer modes. </a:t>
            </a:r>
          </a:p>
          <a:p>
            <a:endParaRPr lang="en-US" dirty="0">
              <a:latin typeface="Times New Roman" panose="02020603050405020304" pitchFamily="18" charset="0"/>
            </a:endParaRPr>
          </a:p>
          <a:p>
            <a:r>
              <a:rPr lang="en-US" dirty="0">
                <a:latin typeface="Times New Roman" panose="02020603050405020304" pitchFamily="18" charset="0"/>
              </a:rPr>
              <a:t>It is relevant to many industrial heating, cooling, and drying processes, as well as to energy conversion methods that involve fossil fuel combustion and </a:t>
            </a:r>
            <a:r>
              <a:rPr lang="en-IN" dirty="0">
                <a:latin typeface="Times New Roman" panose="02020603050405020304" pitchFamily="18" charset="0"/>
              </a:rPr>
              <a:t>solar radiation.</a:t>
            </a:r>
          </a:p>
          <a:p>
            <a:endParaRPr lang="en-US" dirty="0">
              <a:latin typeface="Times New Roman" panose="02020603050405020304" pitchFamily="18" charset="0"/>
            </a:endParaRPr>
          </a:p>
          <a:p>
            <a:endParaRPr lang="en-IN" dirty="0">
              <a:latin typeface="Times New Roman" panose="02020603050405020304" pitchFamily="18" charset="0"/>
            </a:endParaRPr>
          </a:p>
          <a:p>
            <a:r>
              <a:rPr lang="en-US" dirty="0">
                <a:latin typeface="Times New Roman" panose="02020603050405020304" pitchFamily="18" charset="0"/>
              </a:rPr>
              <a:t>In this chapter our objective is to consider </a:t>
            </a:r>
            <a:r>
              <a:rPr lang="en-US" dirty="0">
                <a:solidFill>
                  <a:srgbClr val="FF0000"/>
                </a:solidFill>
                <a:latin typeface="Times New Roman" panose="02020603050405020304" pitchFamily="18" charset="0"/>
              </a:rPr>
              <a:t>the means by which thermal radiation is generated, the specific nature of the radiation, and the manner in which it </a:t>
            </a:r>
            <a:r>
              <a:rPr lang="en-IN" dirty="0">
                <a:solidFill>
                  <a:srgbClr val="FF0000"/>
                </a:solidFill>
                <a:latin typeface="Times New Roman" panose="02020603050405020304" pitchFamily="18" charset="0"/>
              </a:rPr>
              <a:t>interacts with matter.</a:t>
            </a:r>
            <a:endParaRPr lang="en-IN" dirty="0">
              <a:solidFill>
                <a:srgbClr val="FF0000"/>
              </a:solidFill>
            </a:endParaRPr>
          </a:p>
        </p:txBody>
      </p:sp>
    </p:spTree>
    <p:extLst>
      <p:ext uri="{BB962C8B-B14F-4D97-AF65-F5344CB8AC3E}">
        <p14:creationId xmlns:p14="http://schemas.microsoft.com/office/powerpoint/2010/main" val="1862838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Fundamental Concepts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67692" y="842785"/>
            <a:ext cx="8843554" cy="4247317"/>
          </a:xfrm>
          <a:prstGeom prst="rect">
            <a:avLst/>
          </a:prstGeom>
        </p:spPr>
        <p:txBody>
          <a:bodyPr wrap="square">
            <a:spAutoFit/>
          </a:bodyPr>
          <a:lstStyle/>
          <a:p>
            <a:r>
              <a:rPr lang="en-US" dirty="0">
                <a:latin typeface="Times New Roman" panose="02020603050405020304" pitchFamily="18" charset="0"/>
              </a:rPr>
              <a:t>Consider a solid that is initially at a higher temperature </a:t>
            </a:r>
            <a:r>
              <a:rPr lang="en-US" i="1" dirty="0" err="1">
                <a:latin typeface="Times New Roman" panose="02020603050405020304" pitchFamily="18" charset="0"/>
              </a:rPr>
              <a:t>T</a:t>
            </a:r>
            <a:r>
              <a:rPr lang="en-US" i="1" baseline="-25000" dirty="0" err="1">
                <a:latin typeface="Times New Roman" panose="02020603050405020304" pitchFamily="18" charset="0"/>
              </a:rPr>
              <a:t>s</a:t>
            </a:r>
            <a:r>
              <a:rPr lang="en-US" i="1" dirty="0">
                <a:latin typeface="Times New Roman" panose="02020603050405020304" pitchFamily="18" charset="0"/>
              </a:rPr>
              <a:t> </a:t>
            </a:r>
            <a:r>
              <a:rPr lang="en-US" dirty="0">
                <a:latin typeface="Times New Roman" panose="02020603050405020304" pitchFamily="18" charset="0"/>
              </a:rPr>
              <a:t>than that of its surroundings</a:t>
            </a:r>
          </a:p>
          <a:p>
            <a:r>
              <a:rPr lang="en-US" i="1" dirty="0" err="1">
                <a:latin typeface="Times New Roman" panose="02020603050405020304" pitchFamily="18" charset="0"/>
              </a:rPr>
              <a:t>T</a:t>
            </a:r>
            <a:r>
              <a:rPr lang="en-US" baseline="-25000" dirty="0" err="1">
                <a:latin typeface="Times New Roman" panose="02020603050405020304" pitchFamily="18" charset="0"/>
              </a:rPr>
              <a:t>sur</a:t>
            </a:r>
            <a:r>
              <a:rPr lang="en-US" dirty="0">
                <a:latin typeface="Times New Roman" panose="02020603050405020304" pitchFamily="18" charset="0"/>
              </a:rPr>
              <a:t>, but around which there exists a vacuum (Figure). </a:t>
            </a:r>
          </a:p>
          <a:p>
            <a:endParaRPr lang="en-US" dirty="0">
              <a:latin typeface="Times New Roman" panose="02020603050405020304" pitchFamily="18" charset="0"/>
            </a:endParaRPr>
          </a:p>
          <a:p>
            <a:pPr algn="just"/>
            <a:r>
              <a:rPr lang="en-US" dirty="0">
                <a:latin typeface="Times New Roman" panose="02020603050405020304" pitchFamily="18" charset="0"/>
              </a:rPr>
              <a:t>The presence of the vacuum precludes energy loss from the surface of the solid by conduction or convection. However, the solid will cool and eventually achieve thermal equilibrium with its surroundings. </a:t>
            </a:r>
          </a:p>
          <a:p>
            <a:endParaRPr lang="en-US" dirty="0">
              <a:latin typeface="Times New Roman" panose="02020603050405020304" pitchFamily="18" charset="0"/>
            </a:endParaRPr>
          </a:p>
          <a:p>
            <a:pPr algn="just"/>
            <a:r>
              <a:rPr lang="en-US" dirty="0">
                <a:latin typeface="Times New Roman" panose="02020603050405020304" pitchFamily="18" charset="0"/>
              </a:rPr>
              <a:t>This </a:t>
            </a:r>
            <a:r>
              <a:rPr lang="en-US" dirty="0">
                <a:solidFill>
                  <a:srgbClr val="FF0000"/>
                </a:solidFill>
                <a:latin typeface="Times New Roman" panose="02020603050405020304" pitchFamily="18" charset="0"/>
              </a:rPr>
              <a:t>cooling is associated with reduction in the internal energy stored by the solid and is a direct consequence of  the </a:t>
            </a:r>
            <a:r>
              <a:rPr lang="en-US" i="1" dirty="0">
                <a:solidFill>
                  <a:srgbClr val="FF0000"/>
                </a:solidFill>
                <a:latin typeface="Times New Roman" panose="02020603050405020304" pitchFamily="18" charset="0"/>
              </a:rPr>
              <a:t>emission </a:t>
            </a:r>
            <a:r>
              <a:rPr lang="en-US" dirty="0">
                <a:solidFill>
                  <a:srgbClr val="FF0000"/>
                </a:solidFill>
                <a:latin typeface="Times New Roman" panose="02020603050405020304" pitchFamily="18" charset="0"/>
              </a:rPr>
              <a:t>of thermal radiation from the surface</a:t>
            </a:r>
            <a:r>
              <a:rPr lang="en-US" dirty="0">
                <a:latin typeface="Times New Roman" panose="02020603050405020304" pitchFamily="18" charset="0"/>
              </a:rPr>
              <a:t>.</a:t>
            </a:r>
          </a:p>
          <a:p>
            <a:pPr algn="just"/>
            <a:endParaRPr lang="en-US" dirty="0">
              <a:latin typeface="Times New Roman" panose="02020603050405020304" pitchFamily="18" charset="0"/>
            </a:endParaRPr>
          </a:p>
          <a:p>
            <a:pPr algn="just"/>
            <a:r>
              <a:rPr lang="en-US" dirty="0">
                <a:latin typeface="Times New Roman" panose="02020603050405020304" pitchFamily="18" charset="0"/>
              </a:rPr>
              <a:t>The surface will intercept and absorb radiation </a:t>
            </a:r>
          </a:p>
          <a:p>
            <a:pPr algn="just"/>
            <a:r>
              <a:rPr lang="en-US" dirty="0">
                <a:latin typeface="Times New Roman" panose="02020603050405020304" pitchFamily="18" charset="0"/>
              </a:rPr>
              <a:t>originating from the surroundings. However, </a:t>
            </a:r>
            <a:r>
              <a:rPr lang="en-US" dirty="0">
                <a:solidFill>
                  <a:srgbClr val="FF0000"/>
                </a:solidFill>
                <a:latin typeface="Times New Roman" panose="02020603050405020304" pitchFamily="18" charset="0"/>
              </a:rPr>
              <a:t>if</a:t>
            </a:r>
          </a:p>
          <a:p>
            <a:pPr algn="just"/>
            <a:r>
              <a:rPr lang="en-US" dirty="0">
                <a:solidFill>
                  <a:srgbClr val="FF0000"/>
                </a:solidFill>
                <a:latin typeface="Times New Roman" panose="02020603050405020304" pitchFamily="18" charset="0"/>
              </a:rPr>
              <a:t> </a:t>
            </a:r>
            <a:r>
              <a:rPr lang="en-US" i="1" dirty="0" err="1">
                <a:solidFill>
                  <a:srgbClr val="FF0000"/>
                </a:solidFill>
                <a:latin typeface="Times New Roman" panose="02020603050405020304" pitchFamily="18" charset="0"/>
              </a:rPr>
              <a:t>T</a:t>
            </a:r>
            <a:r>
              <a:rPr lang="en-US" i="1" baseline="-25000" dirty="0" err="1">
                <a:solidFill>
                  <a:srgbClr val="FF0000"/>
                </a:solidFill>
                <a:latin typeface="Times New Roman" panose="02020603050405020304" pitchFamily="18" charset="0"/>
              </a:rPr>
              <a:t>s</a:t>
            </a:r>
            <a:r>
              <a:rPr lang="en-US" i="1" baseline="-25000" dirty="0">
                <a:solidFill>
                  <a:srgbClr val="FF0000"/>
                </a:solidFill>
                <a:latin typeface="Times New Roman" panose="02020603050405020304" pitchFamily="18" charset="0"/>
              </a:rPr>
              <a:t> </a:t>
            </a:r>
            <a:r>
              <a:rPr lang="en-US" i="1" dirty="0">
                <a:solidFill>
                  <a:srgbClr val="FF0000"/>
                </a:solidFill>
                <a:latin typeface="Times New Roman" panose="02020603050405020304" pitchFamily="18" charset="0"/>
              </a:rPr>
              <a:t>&gt;</a:t>
            </a:r>
            <a:r>
              <a:rPr lang="en-US" dirty="0">
                <a:solidFill>
                  <a:srgbClr val="FF0000"/>
                </a:solidFill>
                <a:latin typeface="MathematicalPi-One"/>
              </a:rPr>
              <a:t> </a:t>
            </a:r>
            <a:r>
              <a:rPr lang="en-US" i="1" dirty="0" err="1">
                <a:solidFill>
                  <a:srgbClr val="FF0000"/>
                </a:solidFill>
                <a:latin typeface="Times New Roman" panose="02020603050405020304" pitchFamily="18" charset="0"/>
              </a:rPr>
              <a:t>T</a:t>
            </a:r>
            <a:r>
              <a:rPr lang="en-US" i="1" baseline="-25000" dirty="0" err="1">
                <a:solidFill>
                  <a:srgbClr val="FF0000"/>
                </a:solidFill>
                <a:latin typeface="Times New Roman" panose="02020603050405020304" pitchFamily="18" charset="0"/>
              </a:rPr>
              <a:t>s</a:t>
            </a:r>
            <a:r>
              <a:rPr lang="en-US" baseline="-25000" dirty="0" err="1">
                <a:solidFill>
                  <a:srgbClr val="FF0000"/>
                </a:solidFill>
                <a:latin typeface="Times New Roman" panose="02020603050405020304" pitchFamily="18" charset="0"/>
              </a:rPr>
              <a:t>ur</a:t>
            </a:r>
            <a:r>
              <a:rPr lang="en-US" dirty="0">
                <a:solidFill>
                  <a:srgbClr val="FF0000"/>
                </a:solidFill>
                <a:latin typeface="Times New Roman" panose="02020603050405020304" pitchFamily="18" charset="0"/>
              </a:rPr>
              <a:t> the </a:t>
            </a:r>
            <a:r>
              <a:rPr lang="en-US" i="1" dirty="0">
                <a:solidFill>
                  <a:srgbClr val="FF0000"/>
                </a:solidFill>
                <a:latin typeface="Times New Roman" panose="02020603050405020304" pitchFamily="18" charset="0"/>
              </a:rPr>
              <a:t>net </a:t>
            </a:r>
            <a:r>
              <a:rPr lang="en-US" dirty="0">
                <a:solidFill>
                  <a:srgbClr val="FF0000"/>
                </a:solidFill>
                <a:latin typeface="Times New Roman" panose="02020603050405020304" pitchFamily="18" charset="0"/>
              </a:rPr>
              <a:t>heat transfer rate by radiation</a:t>
            </a:r>
          </a:p>
          <a:p>
            <a:pPr algn="just"/>
            <a:r>
              <a:rPr lang="en-US" dirty="0">
                <a:solidFill>
                  <a:srgbClr val="FF0000"/>
                </a:solidFill>
                <a:latin typeface="Times New Roman" panose="02020603050405020304" pitchFamily="18" charset="0"/>
              </a:rPr>
              <a:t> </a:t>
            </a:r>
            <a:r>
              <a:rPr lang="en-US" i="1" dirty="0" err="1">
                <a:solidFill>
                  <a:srgbClr val="FF0000"/>
                </a:solidFill>
                <a:latin typeface="Times New Roman" panose="02020603050405020304" pitchFamily="18" charset="0"/>
              </a:rPr>
              <a:t>q</a:t>
            </a:r>
            <a:r>
              <a:rPr lang="en-US" baseline="-25000" dirty="0" err="1">
                <a:solidFill>
                  <a:srgbClr val="FF0000"/>
                </a:solidFill>
                <a:latin typeface="Times New Roman" panose="02020603050405020304" pitchFamily="18" charset="0"/>
              </a:rPr>
              <a:t>rad,net</a:t>
            </a:r>
            <a:r>
              <a:rPr lang="en-US" dirty="0">
                <a:solidFill>
                  <a:srgbClr val="FF0000"/>
                </a:solidFill>
                <a:latin typeface="Times New Roman" panose="02020603050405020304" pitchFamily="18" charset="0"/>
              </a:rPr>
              <a:t> is </a:t>
            </a:r>
            <a:r>
              <a:rPr lang="en-US" i="1" dirty="0">
                <a:solidFill>
                  <a:srgbClr val="FF0000"/>
                </a:solidFill>
                <a:latin typeface="Times New Roman" panose="02020603050405020304" pitchFamily="18" charset="0"/>
              </a:rPr>
              <a:t>from </a:t>
            </a:r>
            <a:r>
              <a:rPr lang="en-US" dirty="0">
                <a:solidFill>
                  <a:srgbClr val="FF0000"/>
                </a:solidFill>
                <a:latin typeface="Times New Roman" panose="02020603050405020304" pitchFamily="18" charset="0"/>
              </a:rPr>
              <a:t>the surface, and the surface will</a:t>
            </a:r>
          </a:p>
          <a:p>
            <a:pPr algn="just"/>
            <a:r>
              <a:rPr lang="en-US" dirty="0">
                <a:solidFill>
                  <a:srgbClr val="FF0000"/>
                </a:solidFill>
                <a:latin typeface="Times New Roman" panose="02020603050405020304" pitchFamily="18" charset="0"/>
              </a:rPr>
              <a:t> cool until </a:t>
            </a:r>
            <a:r>
              <a:rPr lang="en-US" i="1" dirty="0" err="1">
                <a:solidFill>
                  <a:srgbClr val="FF0000"/>
                </a:solidFill>
                <a:latin typeface="Times New Roman" panose="02020603050405020304" pitchFamily="18" charset="0"/>
              </a:rPr>
              <a:t>T</a:t>
            </a:r>
            <a:r>
              <a:rPr lang="en-US" i="1" baseline="-25000" dirty="0" err="1">
                <a:solidFill>
                  <a:srgbClr val="FF0000"/>
                </a:solidFill>
                <a:latin typeface="Times New Roman" panose="02020603050405020304" pitchFamily="18" charset="0"/>
              </a:rPr>
              <a:t>s</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reaches </a:t>
            </a:r>
            <a:r>
              <a:rPr lang="en-US" i="1" dirty="0" err="1">
                <a:solidFill>
                  <a:srgbClr val="FF0000"/>
                </a:solidFill>
                <a:latin typeface="Times New Roman" panose="02020603050405020304" pitchFamily="18" charset="0"/>
              </a:rPr>
              <a:t>T</a:t>
            </a:r>
            <a:r>
              <a:rPr lang="en-US" baseline="-25000" dirty="0" err="1">
                <a:solidFill>
                  <a:srgbClr val="FF0000"/>
                </a:solidFill>
                <a:latin typeface="Times New Roman" panose="02020603050405020304" pitchFamily="18" charset="0"/>
              </a:rPr>
              <a:t>sur</a:t>
            </a:r>
            <a:r>
              <a:rPr lang="en-US" dirty="0">
                <a:solidFill>
                  <a:srgbClr val="FF0000"/>
                </a:solidFill>
                <a:latin typeface="Times New Roman" panose="02020603050405020304" pitchFamily="18" charset="0"/>
              </a:rPr>
              <a:t>.</a:t>
            </a:r>
            <a:endParaRPr lang="en-IN" dirty="0">
              <a:solidFill>
                <a:srgbClr val="FF0000"/>
              </a:solidFill>
            </a:endParaRPr>
          </a:p>
        </p:txBody>
      </p:sp>
      <p:pic>
        <p:nvPicPr>
          <p:cNvPr id="4" name="Picture 3"/>
          <p:cNvPicPr>
            <a:picLocks noChangeAspect="1"/>
          </p:cNvPicPr>
          <p:nvPr/>
        </p:nvPicPr>
        <p:blipFill rotWithShape="1">
          <a:blip r:embed="rId2"/>
          <a:srcRect l="6110" t="5158" b="5741"/>
          <a:stretch/>
        </p:blipFill>
        <p:spPr>
          <a:xfrm>
            <a:off x="6794690" y="3814357"/>
            <a:ext cx="3716557" cy="3004457"/>
          </a:xfrm>
          <a:prstGeom prst="rect">
            <a:avLst/>
          </a:prstGeom>
        </p:spPr>
      </p:pic>
    </p:spTree>
    <p:extLst>
      <p:ext uri="{BB962C8B-B14F-4D97-AF65-F5344CB8AC3E}">
        <p14:creationId xmlns:p14="http://schemas.microsoft.com/office/powerpoint/2010/main" val="3761292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Fundamental Concepts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837509" y="850149"/>
            <a:ext cx="8686800" cy="3693319"/>
          </a:xfrm>
          <a:prstGeom prst="rect">
            <a:avLst/>
          </a:prstGeom>
        </p:spPr>
        <p:txBody>
          <a:bodyPr wrap="square">
            <a:spAutoFit/>
          </a:bodyPr>
          <a:lstStyle/>
          <a:p>
            <a:r>
              <a:rPr lang="en-US" i="1" dirty="0">
                <a:solidFill>
                  <a:srgbClr val="FF0000"/>
                </a:solidFill>
                <a:latin typeface="Times New Roman" panose="02020603050405020304" pitchFamily="18" charset="0"/>
              </a:rPr>
              <a:t>The thermal radiation is the rate at which energy is emitted by matter as a result of its finite temperature</a:t>
            </a:r>
            <a:r>
              <a:rPr lang="en-US" dirty="0">
                <a:latin typeface="Times New Roman" panose="02020603050405020304" pitchFamily="18" charset="0"/>
              </a:rPr>
              <a:t>. </a:t>
            </a:r>
          </a:p>
          <a:p>
            <a:endParaRPr lang="en-US" dirty="0">
              <a:latin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this moment thermal radiation is being emitted by all the matter that surrounds you: by the furniture and walls of the room, if you are indoors, or by the ground, buildings, and the atmosphere and sun if you are outdoors.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mechanism of emission is related to </a:t>
            </a:r>
            <a:r>
              <a:rPr lang="en-US" dirty="0">
                <a:solidFill>
                  <a:srgbClr val="FF0000"/>
                </a:solidFill>
                <a:latin typeface="Times New Roman" panose="02020603050405020304" pitchFamily="18" charset="0"/>
                <a:cs typeface="Times New Roman" panose="02020603050405020304" pitchFamily="18" charset="0"/>
              </a:rPr>
              <a:t>energy released as a result of oscillations or transitions of the many electrons that constitute matter.</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a:t>
            </a:r>
            <a:r>
              <a:rPr lang="en-US" i="1" dirty="0">
                <a:solidFill>
                  <a:srgbClr val="FF0000"/>
                </a:solidFill>
                <a:latin typeface="Times New Roman" panose="02020603050405020304" pitchFamily="18" charset="0"/>
                <a:cs typeface="Times New Roman" panose="02020603050405020304" pitchFamily="18" charset="0"/>
              </a:rPr>
              <a:t>oscillations are sustained by the internal energy, and therefore the temperature, of the matter</a:t>
            </a:r>
            <a:r>
              <a:rPr lang="en-US" dirty="0">
                <a:latin typeface="Times New Roman" panose="02020603050405020304" pitchFamily="18" charset="0"/>
                <a:cs typeface="Times New Roman" panose="02020603050405020304" pitchFamily="18" charset="0"/>
              </a:rPr>
              <a:t>. Hence we associate </a:t>
            </a:r>
            <a:r>
              <a:rPr lang="en-US" dirty="0">
                <a:solidFill>
                  <a:srgbClr val="FF0000"/>
                </a:solidFill>
                <a:latin typeface="Times New Roman" panose="02020603050405020304" pitchFamily="18" charset="0"/>
                <a:cs typeface="Times New Roman" panose="02020603050405020304" pitchFamily="18" charset="0"/>
              </a:rPr>
              <a:t>the emission of thermal radiation with thermally excited conditions within the matter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723209" y="4740248"/>
            <a:ext cx="8915400" cy="1477328"/>
          </a:xfrm>
          <a:prstGeom prst="rect">
            <a:avLst/>
          </a:prstGeom>
        </p:spPr>
        <p:txBody>
          <a:bodyPr wrap="square">
            <a:spAutoFit/>
          </a:bodyPr>
          <a:lstStyle/>
          <a:p>
            <a:r>
              <a:rPr lang="en-US" dirty="0">
                <a:latin typeface="Times New Roman" panose="02020603050405020304" pitchFamily="18" charset="0"/>
              </a:rPr>
              <a:t>All forms of matter emit radiation. For gases and for semitransparent solids, such as glass and salt crystals at elevated temperatures, emission is </a:t>
            </a:r>
            <a:r>
              <a:rPr lang="en-US" dirty="0">
                <a:solidFill>
                  <a:srgbClr val="FF0000"/>
                </a:solidFill>
                <a:latin typeface="Times New Roman" panose="02020603050405020304" pitchFamily="18" charset="0"/>
              </a:rPr>
              <a:t>a </a:t>
            </a:r>
            <a:r>
              <a:rPr lang="en-US" i="1" dirty="0">
                <a:solidFill>
                  <a:srgbClr val="FF0000"/>
                </a:solidFill>
                <a:latin typeface="Times New Roman" panose="02020603050405020304" pitchFamily="18" charset="0"/>
              </a:rPr>
              <a:t>volumetric phenomenon</a:t>
            </a:r>
            <a:r>
              <a:rPr lang="en-US" i="1" dirty="0">
                <a:latin typeface="Times New Roman" panose="02020603050405020304" pitchFamily="18" charset="0"/>
              </a:rPr>
              <a:t>.</a:t>
            </a:r>
          </a:p>
          <a:p>
            <a:endParaRPr lang="en-US" i="1" dirty="0">
              <a:latin typeface="Times New Roman" panose="02020603050405020304" pitchFamily="18" charset="0"/>
            </a:endParaRPr>
          </a:p>
          <a:p>
            <a:r>
              <a:rPr lang="en-US" dirty="0">
                <a:latin typeface="Times New Roman" panose="02020603050405020304" pitchFamily="18" charset="0"/>
              </a:rPr>
              <a:t>That is, radiation emerging from a finite volume of matter is the integrated effect of local emission throughout the volume.</a:t>
            </a:r>
            <a:endParaRPr lang="en-IN" dirty="0"/>
          </a:p>
        </p:txBody>
      </p:sp>
    </p:spTree>
    <p:extLst>
      <p:ext uri="{BB962C8B-B14F-4D97-AF65-F5344CB8AC3E}">
        <p14:creationId xmlns:p14="http://schemas.microsoft.com/office/powerpoint/2010/main" val="225728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37553" y="91441"/>
            <a:ext cx="2327881"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Introduction</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755906" y="3334220"/>
            <a:ext cx="8575673" cy="1323439"/>
          </a:xfrm>
          <a:prstGeom prst="rect">
            <a:avLst/>
          </a:prstGeom>
        </p:spPr>
        <p:txBody>
          <a:bodyPr wrap="square">
            <a:spAutoFit/>
          </a:bodyPr>
          <a:lstStyle/>
          <a:p>
            <a:r>
              <a:rPr lang="en-IN" sz="2000" dirty="0">
                <a:latin typeface="Times New Roman" panose="02020603050405020304" pitchFamily="18" charset="0"/>
              </a:rPr>
              <a:t>The nature </a:t>
            </a:r>
            <a:r>
              <a:rPr lang="en-US" sz="2000" dirty="0">
                <a:latin typeface="Times New Roman" panose="02020603050405020304" pitchFamily="18" charset="0"/>
              </a:rPr>
              <a:t>of the procedure depends on assumptions that may be made for the process. If, for example, temperature gradients within the solid may be neglected, a simple approach, termed the </a:t>
            </a:r>
            <a:r>
              <a:rPr lang="en-US" sz="2000" i="1" dirty="0">
                <a:solidFill>
                  <a:srgbClr val="FF0000"/>
                </a:solidFill>
                <a:latin typeface="Times New Roman" panose="02020603050405020304" pitchFamily="18" charset="0"/>
              </a:rPr>
              <a:t>lumped capacitance method</a:t>
            </a:r>
            <a:r>
              <a:rPr lang="en-US" sz="2000" dirty="0">
                <a:latin typeface="Times New Roman" panose="02020603050405020304" pitchFamily="18" charset="0"/>
              </a:rPr>
              <a:t>, may be used </a:t>
            </a:r>
            <a:r>
              <a:rPr lang="en-US" sz="2000" dirty="0">
                <a:solidFill>
                  <a:srgbClr val="FF0000"/>
                </a:solidFill>
                <a:latin typeface="Times New Roman" panose="02020603050405020304" pitchFamily="18" charset="0"/>
              </a:rPr>
              <a:t>to determine the variation of temperature with time</a:t>
            </a:r>
            <a:r>
              <a:rPr lang="en-US" sz="2000" dirty="0">
                <a:latin typeface="Times New Roman" panose="02020603050405020304" pitchFamily="18" charset="0"/>
              </a:rPr>
              <a:t>.</a:t>
            </a:r>
            <a:endParaRPr lang="en-IN" sz="2000" dirty="0"/>
          </a:p>
        </p:txBody>
      </p:sp>
      <p:sp>
        <p:nvSpPr>
          <p:cNvPr id="5" name="Rectangle 4"/>
          <p:cNvSpPr/>
          <p:nvPr/>
        </p:nvSpPr>
        <p:spPr>
          <a:xfrm>
            <a:off x="1697124" y="5073791"/>
            <a:ext cx="8693239" cy="1323439"/>
          </a:xfrm>
          <a:prstGeom prst="rect">
            <a:avLst/>
          </a:prstGeom>
        </p:spPr>
        <p:txBody>
          <a:bodyPr wrap="square">
            <a:spAutoFit/>
          </a:bodyPr>
          <a:lstStyle/>
          <a:p>
            <a:r>
              <a:rPr lang="en-US" sz="2000" dirty="0">
                <a:latin typeface="Times New Roman" panose="02020603050405020304" pitchFamily="18" charset="0"/>
              </a:rPr>
              <a:t>Under conditions for which temperature gradients are not negligible, but heat transfer within the solid is one-dimensional, exact solutions to the heat equation may be used to compute the </a:t>
            </a:r>
            <a:r>
              <a:rPr lang="en-US" sz="2000" dirty="0">
                <a:latin typeface="Times New Roman" panose="02020603050405020304" pitchFamily="18" charset="0"/>
                <a:cs typeface="Times New Roman" panose="02020603050405020304" pitchFamily="18" charset="0"/>
              </a:rPr>
              <a:t>dependence of temperature on both location and time. Such solutions are considered for </a:t>
            </a:r>
            <a:r>
              <a:rPr lang="en-US" sz="2000" i="1" dirty="0">
                <a:solidFill>
                  <a:srgbClr val="FF0000"/>
                </a:solidFill>
                <a:latin typeface="Times New Roman" panose="02020603050405020304" pitchFamily="18" charset="0"/>
                <a:cs typeface="Times New Roman" panose="02020603050405020304" pitchFamily="18" charset="0"/>
              </a:rPr>
              <a:t>finite solids, </a:t>
            </a:r>
            <a:r>
              <a:rPr lang="en-IN" sz="2000" dirty="0">
                <a:solidFill>
                  <a:srgbClr val="FF0000"/>
                </a:solidFill>
                <a:latin typeface="Times New Roman" panose="02020603050405020304" pitchFamily="18" charset="0"/>
                <a:cs typeface="Times New Roman" panose="02020603050405020304" pitchFamily="18" charset="0"/>
              </a:rPr>
              <a:t>and for </a:t>
            </a:r>
            <a:r>
              <a:rPr lang="en-IN" sz="2000" i="1" dirty="0">
                <a:solidFill>
                  <a:srgbClr val="FF0000"/>
                </a:solidFill>
                <a:latin typeface="Times New Roman" panose="02020603050405020304" pitchFamily="18" charset="0"/>
                <a:cs typeface="Times New Roman" panose="02020603050405020304" pitchFamily="18" charset="0"/>
              </a:rPr>
              <a:t>semi-infinite solids.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524001" y="671320"/>
            <a:ext cx="9039497" cy="2246769"/>
          </a:xfrm>
          <a:prstGeom prst="rect">
            <a:avLst/>
          </a:prstGeom>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rPr>
              <a:t>The final properties of the metal will depend significantly on the time-temperature history that results from heat transfer. Controlling the heat transfer is one </a:t>
            </a:r>
            <a:r>
              <a:rPr lang="en-US" sz="2000">
                <a:latin typeface="Times New Roman" panose="02020603050405020304" pitchFamily="18" charset="0"/>
              </a:rPr>
              <a:t>key in </a:t>
            </a:r>
            <a:r>
              <a:rPr lang="en-US" sz="2000" dirty="0">
                <a:latin typeface="Times New Roman" panose="02020603050405020304" pitchFamily="18" charset="0"/>
              </a:rPr>
              <a:t>fabricating new materials with enhanced properties.</a:t>
            </a:r>
          </a:p>
          <a:p>
            <a:pPr marL="285750" indent="-285750" algn="just">
              <a:buFont typeface="Wingdings" panose="05000000000000000000" pitchFamily="2" charset="2"/>
              <a:buChar char="Ø"/>
            </a:pPr>
            <a:endParaRPr lang="en-US" sz="2000" dirty="0">
              <a:latin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rPr>
              <a:t>Our objective in this chapter is to develop procedures </a:t>
            </a:r>
            <a:r>
              <a:rPr lang="en-US" sz="2000" dirty="0">
                <a:solidFill>
                  <a:srgbClr val="FF0000"/>
                </a:solidFill>
                <a:latin typeface="Times New Roman" panose="02020603050405020304" pitchFamily="18" charset="0"/>
              </a:rPr>
              <a:t>for determining the time dependence of the temperature distribution within a solid during a transient process, as well as for determining heat transfer between the solid and its surroundings</a:t>
            </a:r>
            <a:r>
              <a:rPr lang="en-US" sz="2000" dirty="0">
                <a:latin typeface="Times New Roman" panose="02020603050405020304" pitchFamily="18" charset="0"/>
              </a:rPr>
              <a:t>.</a:t>
            </a:r>
            <a:endParaRPr lang="en-IN" sz="2000" dirty="0"/>
          </a:p>
        </p:txBody>
      </p:sp>
    </p:spTree>
    <p:extLst>
      <p:ext uri="{BB962C8B-B14F-4D97-AF65-F5344CB8AC3E}">
        <p14:creationId xmlns:p14="http://schemas.microsoft.com/office/powerpoint/2010/main" val="3705724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Fundamental Concepts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41566" y="824695"/>
            <a:ext cx="8882743" cy="2862322"/>
          </a:xfrm>
          <a:prstGeom prst="rect">
            <a:avLst/>
          </a:prstGeom>
        </p:spPr>
        <p:txBody>
          <a:bodyPr wrap="square">
            <a:spAutoFit/>
          </a:bodyPr>
          <a:lstStyle/>
          <a:p>
            <a:r>
              <a:rPr lang="en-US" dirty="0">
                <a:latin typeface="Times New Roman" panose="02020603050405020304" pitchFamily="18" charset="0"/>
              </a:rPr>
              <a:t>we concentrate on situations for which </a:t>
            </a:r>
            <a:r>
              <a:rPr lang="en-US" i="1" dirty="0">
                <a:solidFill>
                  <a:srgbClr val="FF0000"/>
                </a:solidFill>
                <a:latin typeface="Times New Roman" panose="02020603050405020304" pitchFamily="18" charset="0"/>
              </a:rPr>
              <a:t>radiation is a surface phenomenon</a:t>
            </a:r>
            <a:r>
              <a:rPr lang="en-US" i="1" dirty="0">
                <a:latin typeface="Times New Roman" panose="02020603050405020304" pitchFamily="18" charset="0"/>
              </a:rPr>
              <a:t>. </a:t>
            </a:r>
          </a:p>
          <a:p>
            <a:endParaRPr lang="en-US" i="1" dirty="0">
              <a:latin typeface="Times New Roman" panose="02020603050405020304" pitchFamily="18" charset="0"/>
            </a:endParaRPr>
          </a:p>
          <a:p>
            <a:r>
              <a:rPr lang="en-US" dirty="0">
                <a:latin typeface="Times New Roman" panose="02020603050405020304" pitchFamily="18" charset="0"/>
              </a:rPr>
              <a:t>In most solids and liquids, radiation emitted from interior molecules is strongly absorbed by adjoining molecules. </a:t>
            </a:r>
          </a:p>
          <a:p>
            <a:endParaRPr lang="en-US" dirty="0">
              <a:latin typeface="Times New Roman" panose="02020603050405020304" pitchFamily="18" charset="0"/>
            </a:endParaRPr>
          </a:p>
          <a:p>
            <a:r>
              <a:rPr lang="en-US" dirty="0">
                <a:latin typeface="Times New Roman" panose="02020603050405020304" pitchFamily="18" charset="0"/>
              </a:rPr>
              <a:t>Accordingly, radiation that is emitted from a solid or a liquid originates from molecules that are within a distance of approximately 1</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 from the exposed surface. </a:t>
            </a:r>
          </a:p>
          <a:p>
            <a:endParaRPr lang="en-US" dirty="0">
              <a:latin typeface="Times New Roman" panose="02020603050405020304" pitchFamily="18" charset="0"/>
            </a:endParaRPr>
          </a:p>
          <a:p>
            <a:pPr algn="just"/>
            <a:r>
              <a:rPr lang="en-US" b="1" i="1" dirty="0">
                <a:solidFill>
                  <a:srgbClr val="FF0000"/>
                </a:solidFill>
                <a:latin typeface="Times New Roman" panose="02020603050405020304" pitchFamily="18" charset="0"/>
              </a:rPr>
              <a:t>It is for this reason that emission from a solid or a liquid into an adjoining gas or a vacuum can be viewed as a surface phenomenon.</a:t>
            </a:r>
            <a:endParaRPr lang="en-IN" b="1" i="1" dirty="0">
              <a:solidFill>
                <a:srgbClr val="FF0000"/>
              </a:solidFill>
            </a:endParaRPr>
          </a:p>
        </p:txBody>
      </p:sp>
      <p:sp>
        <p:nvSpPr>
          <p:cNvPr id="4" name="Rectangle 3"/>
          <p:cNvSpPr/>
          <p:nvPr/>
        </p:nvSpPr>
        <p:spPr>
          <a:xfrm>
            <a:off x="1641565" y="3687018"/>
            <a:ext cx="8882743" cy="2031325"/>
          </a:xfrm>
          <a:prstGeom prst="rect">
            <a:avLst/>
          </a:prstGeom>
        </p:spPr>
        <p:txBody>
          <a:bodyPr wrap="square">
            <a:spAutoFit/>
          </a:bodyPr>
          <a:lstStyle/>
          <a:p>
            <a:r>
              <a:rPr lang="en-US" dirty="0">
                <a:latin typeface="Times New Roman" panose="02020603050405020304" pitchFamily="18" charset="0"/>
              </a:rPr>
              <a:t>Radiation originates due to emission by matter and that its subsequent transport does not require the presence of any matter. </a:t>
            </a:r>
            <a:r>
              <a:rPr lang="en-US" dirty="0">
                <a:solidFill>
                  <a:srgbClr val="FF0000"/>
                </a:solidFill>
                <a:latin typeface="Times New Roman" panose="02020603050405020304" pitchFamily="18" charset="0"/>
              </a:rPr>
              <a:t>But what is the nature of this transport? </a:t>
            </a:r>
          </a:p>
          <a:p>
            <a:endParaRPr lang="en-US" dirty="0">
              <a:solidFill>
                <a:srgbClr val="FF0000"/>
              </a:solidFill>
              <a:latin typeface="Times New Roman" panose="02020603050405020304" pitchFamily="18" charset="0"/>
            </a:endParaRPr>
          </a:p>
          <a:p>
            <a:r>
              <a:rPr lang="en-US" dirty="0">
                <a:latin typeface="Times New Roman" panose="02020603050405020304" pitchFamily="18" charset="0"/>
              </a:rPr>
              <a:t>Radiation may be viewed </a:t>
            </a:r>
            <a:r>
              <a:rPr lang="en-US" dirty="0">
                <a:solidFill>
                  <a:srgbClr val="FF0000"/>
                </a:solidFill>
                <a:latin typeface="Times New Roman" panose="02020603050405020304" pitchFamily="18" charset="0"/>
              </a:rPr>
              <a:t>as the propagation of </a:t>
            </a:r>
            <a:r>
              <a:rPr lang="en-US" i="1" dirty="0">
                <a:solidFill>
                  <a:srgbClr val="FF0000"/>
                </a:solidFill>
                <a:latin typeface="Times New Roman" panose="02020603050405020304" pitchFamily="18" charset="0"/>
              </a:rPr>
              <a:t>electromagnetic waves</a:t>
            </a:r>
            <a:r>
              <a:rPr lang="en-US" i="1" dirty="0">
                <a:latin typeface="Times New Roman" panose="02020603050405020304" pitchFamily="18" charset="0"/>
              </a:rPr>
              <a:t>. </a:t>
            </a:r>
          </a:p>
          <a:p>
            <a:r>
              <a:rPr lang="en-US" dirty="0">
                <a:latin typeface="Times New Roman" panose="02020603050405020304" pitchFamily="18" charset="0"/>
              </a:rPr>
              <a:t>Radiation is attributed to the standard wave properties of </a:t>
            </a:r>
            <a:r>
              <a:rPr lang="en-US" dirty="0">
                <a:solidFill>
                  <a:srgbClr val="FF0000"/>
                </a:solidFill>
                <a:latin typeface="Times New Roman" panose="02020603050405020304" pitchFamily="18" charset="0"/>
              </a:rPr>
              <a:t>frequency </a:t>
            </a:r>
            <a:r>
              <a:rPr lang="en-US" i="1" dirty="0">
                <a:solidFill>
                  <a:srgbClr val="FF0000"/>
                </a:solidFill>
                <a:latin typeface="Times New Roman" panose="02020603050405020304" pitchFamily="18" charset="0"/>
                <a:cs typeface="Times New Roman" panose="02020603050405020304" pitchFamily="18" charset="0"/>
              </a:rPr>
              <a:t>ν </a:t>
            </a:r>
            <a:r>
              <a:rPr lang="en-US" dirty="0">
                <a:solidFill>
                  <a:srgbClr val="FF0000"/>
                </a:solidFill>
                <a:latin typeface="Times New Roman" panose="02020603050405020304" pitchFamily="18" charset="0"/>
              </a:rPr>
              <a:t>and wavelength </a:t>
            </a:r>
            <a:r>
              <a:rPr lang="el-GR" dirty="0">
                <a:solidFill>
                  <a:srgbClr val="FF0000"/>
                </a:solidFill>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rPr>
              <a:t> . </a:t>
            </a:r>
          </a:p>
          <a:p>
            <a:endParaRPr lang="en-US" dirty="0">
              <a:latin typeface="Times New Roman" panose="02020603050405020304" pitchFamily="18" charset="0"/>
            </a:endParaRPr>
          </a:p>
          <a:p>
            <a:r>
              <a:rPr lang="en-US" dirty="0">
                <a:latin typeface="Times New Roman" panose="02020603050405020304" pitchFamily="18" charset="0"/>
              </a:rPr>
              <a:t>For radiation propagating in a particular medium, the two properties are related by</a:t>
            </a:r>
            <a:endParaRPr lang="en-IN" dirty="0"/>
          </a:p>
        </p:txBody>
      </p:sp>
      <p:pic>
        <p:nvPicPr>
          <p:cNvPr id="6" name="Picture 5"/>
          <p:cNvPicPr>
            <a:picLocks noChangeAspect="1"/>
          </p:cNvPicPr>
          <p:nvPr/>
        </p:nvPicPr>
        <p:blipFill>
          <a:blip r:embed="rId2"/>
          <a:stretch>
            <a:fillRect/>
          </a:stretch>
        </p:blipFill>
        <p:spPr>
          <a:xfrm>
            <a:off x="2923359" y="5800011"/>
            <a:ext cx="1015637" cy="632115"/>
          </a:xfrm>
          <a:prstGeom prst="rect">
            <a:avLst/>
          </a:prstGeom>
        </p:spPr>
      </p:pic>
      <p:sp>
        <p:nvSpPr>
          <p:cNvPr id="7" name="Rectangle 6"/>
          <p:cNvSpPr/>
          <p:nvPr/>
        </p:nvSpPr>
        <p:spPr>
          <a:xfrm>
            <a:off x="4101450" y="5931401"/>
            <a:ext cx="4224233" cy="369332"/>
          </a:xfrm>
          <a:prstGeom prst="rect">
            <a:avLst/>
          </a:prstGeom>
        </p:spPr>
        <p:txBody>
          <a:bodyPr wrap="none">
            <a:spAutoFit/>
          </a:bodyPr>
          <a:lstStyle/>
          <a:p>
            <a:r>
              <a:rPr lang="en-US" dirty="0">
                <a:latin typeface="Times New Roman" panose="02020603050405020304" pitchFamily="18" charset="0"/>
              </a:rPr>
              <a:t>where </a:t>
            </a:r>
            <a:r>
              <a:rPr lang="en-US" i="1" dirty="0">
                <a:latin typeface="Times New Roman" panose="02020603050405020304" pitchFamily="18" charset="0"/>
              </a:rPr>
              <a:t>c </a:t>
            </a:r>
            <a:r>
              <a:rPr lang="en-US" dirty="0">
                <a:latin typeface="Times New Roman" panose="02020603050405020304" pitchFamily="18" charset="0"/>
              </a:rPr>
              <a:t>is the speed of light in the medium.</a:t>
            </a:r>
            <a:endParaRPr lang="en-IN" dirty="0"/>
          </a:p>
        </p:txBody>
      </p:sp>
    </p:spTree>
    <p:extLst>
      <p:ext uri="{BB962C8B-B14F-4D97-AF65-F5344CB8AC3E}">
        <p14:creationId xmlns:p14="http://schemas.microsoft.com/office/powerpoint/2010/main" val="1605285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Fundamental Concepts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955074" y="908596"/>
            <a:ext cx="8543109" cy="923330"/>
          </a:xfrm>
          <a:prstGeom prst="rect">
            <a:avLst/>
          </a:prstGeom>
        </p:spPr>
        <p:txBody>
          <a:bodyPr wrap="square">
            <a:spAutoFit/>
          </a:bodyPr>
          <a:lstStyle/>
          <a:p>
            <a:r>
              <a:rPr lang="en-US" dirty="0">
                <a:latin typeface="Times New Roman" panose="02020603050405020304" pitchFamily="18" charset="0"/>
              </a:rPr>
              <a:t>For </a:t>
            </a:r>
            <a:r>
              <a:rPr lang="en-US" b="1" i="1" dirty="0">
                <a:solidFill>
                  <a:srgbClr val="FF0000"/>
                </a:solidFill>
                <a:latin typeface="Times New Roman" panose="02020603050405020304" pitchFamily="18" charset="0"/>
              </a:rPr>
              <a:t>propagation in a vacuum, c</a:t>
            </a:r>
            <a:r>
              <a:rPr lang="en-US" b="1" i="1" baseline="-25000" dirty="0">
                <a:solidFill>
                  <a:srgbClr val="FF0000"/>
                </a:solidFill>
                <a:latin typeface="Times New Roman" panose="02020603050405020304" pitchFamily="18" charset="0"/>
              </a:rPr>
              <a:t>o</a:t>
            </a:r>
            <a:r>
              <a:rPr lang="en-US" b="1" i="1" dirty="0">
                <a:solidFill>
                  <a:srgbClr val="FF0000"/>
                </a:solidFill>
                <a:latin typeface="Times New Roman" panose="02020603050405020304" pitchFamily="18" charset="0"/>
              </a:rPr>
              <a:t>= </a:t>
            </a:r>
            <a:r>
              <a:rPr lang="en-US" b="1" i="1" dirty="0">
                <a:solidFill>
                  <a:srgbClr val="FF0000"/>
                </a:solidFill>
                <a:latin typeface="MathematicalPi-One"/>
              </a:rPr>
              <a:t> </a:t>
            </a:r>
            <a:r>
              <a:rPr lang="en-US" b="1" i="1" dirty="0">
                <a:solidFill>
                  <a:srgbClr val="FF0000"/>
                </a:solidFill>
                <a:latin typeface="Times New Roman" panose="02020603050405020304" pitchFamily="18" charset="0"/>
              </a:rPr>
              <a:t>2.998 X 10</a:t>
            </a:r>
            <a:r>
              <a:rPr lang="en-US" b="1" i="1" baseline="30000" dirty="0">
                <a:solidFill>
                  <a:srgbClr val="FF0000"/>
                </a:solidFill>
                <a:latin typeface="Times New Roman" panose="02020603050405020304" pitchFamily="18" charset="0"/>
              </a:rPr>
              <a:t>8</a:t>
            </a:r>
            <a:r>
              <a:rPr lang="en-US" b="1" i="1" dirty="0">
                <a:solidFill>
                  <a:srgbClr val="FF0000"/>
                </a:solidFill>
                <a:latin typeface="Times New Roman" panose="02020603050405020304" pitchFamily="18" charset="0"/>
              </a:rPr>
              <a:t> m/s. </a:t>
            </a:r>
          </a:p>
          <a:p>
            <a:endParaRPr lang="en-US" b="1" i="1" dirty="0">
              <a:solidFill>
                <a:srgbClr val="FF0000"/>
              </a:solidFill>
              <a:latin typeface="Times New Roman" panose="02020603050405020304" pitchFamily="18" charset="0"/>
            </a:endParaRPr>
          </a:p>
          <a:p>
            <a:r>
              <a:rPr lang="en-US" b="1" i="1" dirty="0">
                <a:solidFill>
                  <a:srgbClr val="FF0000"/>
                </a:solidFill>
                <a:latin typeface="Times New Roman" panose="02020603050405020304" pitchFamily="18" charset="0"/>
              </a:rPr>
              <a:t>The unit of wavelength is commonly the micrometer (</a:t>
            </a:r>
            <a:r>
              <a:rPr lang="el-GR" b="1" i="1" dirty="0">
                <a:solidFill>
                  <a:srgbClr val="FF0000"/>
                </a:solidFill>
                <a:latin typeface="Times New Roman" panose="02020603050405020304" pitchFamily="18" charset="0"/>
                <a:cs typeface="Times New Roman" panose="02020603050405020304" pitchFamily="18" charset="0"/>
              </a:rPr>
              <a:t>μ</a:t>
            </a:r>
            <a:r>
              <a:rPr lang="en-US" b="1" i="1" dirty="0">
                <a:solidFill>
                  <a:srgbClr val="FF0000"/>
                </a:solidFill>
                <a:latin typeface="Times New Roman" panose="02020603050405020304" pitchFamily="18" charset="0"/>
              </a:rPr>
              <a:t>m), where 1</a:t>
            </a:r>
            <a:r>
              <a:rPr lang="el-GR" b="1" i="1" dirty="0">
                <a:solidFill>
                  <a:srgbClr val="FF0000"/>
                </a:solidFill>
                <a:latin typeface="Times New Roman" panose="02020603050405020304" pitchFamily="18" charset="0"/>
                <a:cs typeface="Times New Roman" panose="02020603050405020304" pitchFamily="18" charset="0"/>
              </a:rPr>
              <a:t>μ</a:t>
            </a:r>
            <a:r>
              <a:rPr lang="en-US" b="1" i="1" dirty="0">
                <a:solidFill>
                  <a:srgbClr val="FF0000"/>
                </a:solidFill>
                <a:latin typeface="Times New Roman" panose="02020603050405020304" pitchFamily="18" charset="0"/>
              </a:rPr>
              <a:t>m=10</a:t>
            </a:r>
            <a:r>
              <a:rPr lang="en-US" b="1" i="1" baseline="30000" dirty="0">
                <a:solidFill>
                  <a:srgbClr val="FF0000"/>
                </a:solidFill>
                <a:latin typeface="Times New Roman" panose="02020603050405020304" pitchFamily="18" charset="0"/>
              </a:rPr>
              <a:t>6</a:t>
            </a:r>
            <a:r>
              <a:rPr lang="en-US" b="1" i="1" dirty="0">
                <a:solidFill>
                  <a:srgbClr val="FF0000"/>
                </a:solidFill>
                <a:latin typeface="Times New Roman" panose="02020603050405020304" pitchFamily="18" charset="0"/>
              </a:rPr>
              <a:t> m.</a:t>
            </a:r>
            <a:endParaRPr lang="en-IN" b="1" i="1" dirty="0">
              <a:solidFill>
                <a:srgbClr val="FF0000"/>
              </a:solidFill>
            </a:endParaRPr>
          </a:p>
        </p:txBody>
      </p:sp>
      <p:pic>
        <p:nvPicPr>
          <p:cNvPr id="5" name="Picture 4"/>
          <p:cNvPicPr>
            <a:picLocks noChangeAspect="1"/>
          </p:cNvPicPr>
          <p:nvPr/>
        </p:nvPicPr>
        <p:blipFill rotWithShape="1">
          <a:blip r:embed="rId2"/>
          <a:srcRect l="4398" t="7155" r="6279"/>
          <a:stretch/>
        </p:blipFill>
        <p:spPr>
          <a:xfrm>
            <a:off x="1632420" y="1926469"/>
            <a:ext cx="8865762" cy="4748489"/>
          </a:xfrm>
          <a:prstGeom prst="rect">
            <a:avLst/>
          </a:prstGeom>
        </p:spPr>
      </p:pic>
    </p:spTree>
    <p:extLst>
      <p:ext uri="{BB962C8B-B14F-4D97-AF65-F5344CB8AC3E}">
        <p14:creationId xmlns:p14="http://schemas.microsoft.com/office/powerpoint/2010/main" val="3529920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Fundamental Concepts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837509" y="1279217"/>
            <a:ext cx="8725988" cy="2862322"/>
          </a:xfrm>
          <a:prstGeom prst="rect">
            <a:avLst/>
          </a:prstGeom>
        </p:spPr>
        <p:txBody>
          <a:bodyPr wrap="square">
            <a:spAutoFit/>
          </a:bodyPr>
          <a:lstStyle/>
          <a:p>
            <a:r>
              <a:rPr lang="en-IN" dirty="0">
                <a:latin typeface="Times New Roman" panose="02020603050405020304" pitchFamily="18" charset="0"/>
              </a:rPr>
              <a:t>The short </a:t>
            </a:r>
            <a:r>
              <a:rPr lang="en-US" dirty="0">
                <a:latin typeface="Times New Roman" panose="02020603050405020304" pitchFamily="18" charset="0"/>
              </a:rPr>
              <a:t>wavelength gamma rays, X rays, and ultraviolet (UV) radiation are primarily of interest to the high-energy physicist and the nuclear engineer.</a:t>
            </a:r>
          </a:p>
          <a:p>
            <a:endParaRPr lang="en-US" dirty="0">
              <a:latin typeface="Times New Roman" panose="02020603050405020304" pitchFamily="18" charset="0"/>
            </a:endParaRPr>
          </a:p>
          <a:p>
            <a:r>
              <a:rPr lang="en-US" dirty="0">
                <a:latin typeface="Times New Roman" panose="02020603050405020304" pitchFamily="18" charset="0"/>
              </a:rPr>
              <a:t>The long wavelength microwaves and radio waves (</a:t>
            </a:r>
            <a:r>
              <a:rPr lang="en-US" i="1" dirty="0">
                <a:latin typeface="MathPiOneItalic"/>
              </a:rPr>
              <a:t> </a:t>
            </a:r>
            <a:r>
              <a:rPr lang="en-US" dirty="0">
                <a:latin typeface="MathematicalPi-One"/>
              </a:rPr>
              <a:t> </a:t>
            </a:r>
            <a:r>
              <a:rPr lang="en-US" dirty="0">
                <a:latin typeface="Times New Roman" panose="02020603050405020304" pitchFamily="18" charset="0"/>
              </a:rPr>
              <a:t>10</a:t>
            </a:r>
            <a:r>
              <a:rPr lang="en-US" sz="800" dirty="0">
                <a:latin typeface="Times New Roman" panose="02020603050405020304" pitchFamily="18" charset="0"/>
              </a:rPr>
              <a:t>5 </a:t>
            </a:r>
            <a:r>
              <a:rPr lang="en-US" dirty="0">
                <a:latin typeface="Times New Roman" panose="02020603050405020304" pitchFamily="18" charset="0"/>
              </a:rPr>
              <a:t>m) are of concern to the electrical engineer. </a:t>
            </a:r>
          </a:p>
          <a:p>
            <a:endParaRPr lang="en-US" dirty="0">
              <a:latin typeface="Times New Roman" panose="02020603050405020304" pitchFamily="18" charset="0"/>
            </a:endParaRPr>
          </a:p>
          <a:p>
            <a:r>
              <a:rPr lang="en-US" dirty="0">
                <a:latin typeface="Times New Roman" panose="02020603050405020304" pitchFamily="18" charset="0"/>
              </a:rPr>
              <a:t>The intermediate portion of the spectrum, which extends from approximately </a:t>
            </a:r>
            <a:r>
              <a:rPr lang="en-US" i="1" dirty="0">
                <a:solidFill>
                  <a:srgbClr val="FF0000"/>
                </a:solidFill>
                <a:latin typeface="Times New Roman" panose="02020603050405020304" pitchFamily="18" charset="0"/>
              </a:rPr>
              <a:t>0.1 to 100 m and includes a portion of the UV and all of the visible and infrared (IR), that is termed thermal radiation because it is both caused by and affects the thermal state or temperature of matter</a:t>
            </a:r>
            <a:r>
              <a:rPr lang="en-US" dirty="0">
                <a:latin typeface="Times New Roman" panose="02020603050405020304" pitchFamily="18" charset="0"/>
              </a:rPr>
              <a:t>. For this reason, thermal radiation is pertinent to heat transfer.</a:t>
            </a:r>
            <a:endParaRPr lang="en-IN" dirty="0"/>
          </a:p>
        </p:txBody>
      </p:sp>
    </p:spTree>
    <p:extLst>
      <p:ext uri="{BB962C8B-B14F-4D97-AF65-F5344CB8AC3E}">
        <p14:creationId xmlns:p14="http://schemas.microsoft.com/office/powerpoint/2010/main" val="1674702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54628" y="989321"/>
            <a:ext cx="8895806" cy="2031325"/>
          </a:xfrm>
          <a:prstGeom prst="rect">
            <a:avLst/>
          </a:prstGeom>
        </p:spPr>
        <p:txBody>
          <a:bodyPr wrap="square">
            <a:spAutoFit/>
          </a:bodyPr>
          <a:lstStyle/>
          <a:p>
            <a:r>
              <a:rPr lang="en-US" dirty="0">
                <a:latin typeface="Times New Roman" panose="02020603050405020304" pitchFamily="18" charset="0"/>
              </a:rPr>
              <a:t>Radiation that leaves a surface can propagate in all possible directions. </a:t>
            </a:r>
          </a:p>
          <a:p>
            <a:endParaRPr lang="en-US" dirty="0">
              <a:latin typeface="Times New Roman" panose="02020603050405020304" pitchFamily="18" charset="0"/>
            </a:endParaRPr>
          </a:p>
          <a:p>
            <a:r>
              <a:rPr lang="en-US" dirty="0">
                <a:latin typeface="Times New Roman" panose="02020603050405020304" pitchFamily="18" charset="0"/>
              </a:rPr>
              <a:t>Radiation incident upon a surface may come from different directions, and the manner in which the surface responds to this radiation depends on the direction. </a:t>
            </a:r>
          </a:p>
          <a:p>
            <a:endParaRPr lang="en-US" dirty="0">
              <a:latin typeface="Times New Roman" panose="02020603050405020304" pitchFamily="18" charset="0"/>
            </a:endParaRPr>
          </a:p>
          <a:p>
            <a:r>
              <a:rPr lang="en-US" dirty="0">
                <a:latin typeface="Times New Roman" panose="02020603050405020304" pitchFamily="18" charset="0"/>
              </a:rPr>
              <a:t>Such directional effects can be of primary importance in determining the net radiative heat transfer rate and may be treated by introducing the concept of </a:t>
            </a:r>
            <a:r>
              <a:rPr lang="en-US" i="1" dirty="0">
                <a:latin typeface="Times New Roman" panose="02020603050405020304" pitchFamily="18" charset="0"/>
              </a:rPr>
              <a:t>radiation intensity</a:t>
            </a:r>
            <a:r>
              <a:rPr lang="en-US" dirty="0">
                <a:latin typeface="Times New Roman" panose="02020603050405020304" pitchFamily="18" charset="0"/>
              </a:rPr>
              <a:t>.</a:t>
            </a:r>
            <a:endParaRPr lang="en-IN" dirty="0"/>
          </a:p>
        </p:txBody>
      </p:sp>
      <p:sp>
        <p:nvSpPr>
          <p:cNvPr id="4" name="Rectangle 3"/>
          <p:cNvSpPr/>
          <p:nvPr/>
        </p:nvSpPr>
        <p:spPr>
          <a:xfrm>
            <a:off x="1700349" y="3190463"/>
            <a:ext cx="8804365" cy="2585323"/>
          </a:xfrm>
          <a:prstGeom prst="rect">
            <a:avLst/>
          </a:prstGeom>
        </p:spPr>
        <p:txBody>
          <a:bodyPr wrap="square">
            <a:spAutoFit/>
          </a:bodyPr>
          <a:lstStyle/>
          <a:p>
            <a:r>
              <a:rPr lang="en-US" dirty="0">
                <a:latin typeface="Times New Roman" panose="02020603050405020304" pitchFamily="18" charset="0"/>
              </a:rPr>
              <a:t>Due to its nature, mathematical treatment of radiation heat transfer involves the extensive use of the spherical coordinate system. </a:t>
            </a:r>
          </a:p>
          <a:p>
            <a:endParaRPr lang="en-US" dirty="0">
              <a:latin typeface="Times New Roman" panose="02020603050405020304" pitchFamily="18" charset="0"/>
            </a:endParaRPr>
          </a:p>
          <a:p>
            <a:r>
              <a:rPr lang="en-US" dirty="0">
                <a:latin typeface="Times New Roman" panose="02020603050405020304" pitchFamily="18" charset="0"/>
              </a:rPr>
              <a:t>From Figure </a:t>
            </a:r>
            <a:r>
              <a:rPr lang="en-US" i="1" dirty="0">
                <a:latin typeface="Times New Roman" panose="02020603050405020304" pitchFamily="18" charset="0"/>
              </a:rPr>
              <a:t>a</a:t>
            </a:r>
            <a:r>
              <a:rPr lang="en-US" dirty="0">
                <a:latin typeface="Times New Roman" panose="02020603050405020304" pitchFamily="18" charset="0"/>
              </a:rPr>
              <a:t>, </a:t>
            </a:r>
            <a:r>
              <a:rPr lang="en-US" dirty="0">
                <a:solidFill>
                  <a:srgbClr val="FF0000"/>
                </a:solidFill>
                <a:latin typeface="Times New Roman" panose="02020603050405020304" pitchFamily="18" charset="0"/>
              </a:rPr>
              <a:t>the differential plane angle </a:t>
            </a:r>
            <a:r>
              <a:rPr lang="en-US" i="1" dirty="0">
                <a:solidFill>
                  <a:srgbClr val="FF0000"/>
                </a:solidFill>
                <a:latin typeface="Times New Roman" panose="02020603050405020304" pitchFamily="18" charset="0"/>
              </a:rPr>
              <a:t>d</a:t>
            </a:r>
            <a:r>
              <a:rPr lang="el-GR" i="1" dirty="0">
                <a:solidFill>
                  <a:srgbClr val="FF0000"/>
                </a:solidFill>
                <a:latin typeface="Times New Roman" panose="02020603050405020304" pitchFamily="18" charset="0"/>
                <a:cs typeface="Times New Roman" panose="02020603050405020304" pitchFamily="18" charset="0"/>
              </a:rPr>
              <a:t>α</a:t>
            </a:r>
            <a:r>
              <a:rPr lang="en-US" i="1" dirty="0">
                <a:solidFill>
                  <a:srgbClr val="FF0000"/>
                </a:solidFill>
                <a:latin typeface="MathPiOneItalic"/>
              </a:rPr>
              <a:t> </a:t>
            </a:r>
            <a:r>
              <a:rPr lang="en-US" dirty="0">
                <a:solidFill>
                  <a:srgbClr val="FF0000"/>
                </a:solidFill>
                <a:latin typeface="Times New Roman" panose="02020603050405020304" pitchFamily="18" charset="0"/>
              </a:rPr>
              <a:t>is defined by a region between the rays of a circle and is measured as the ratio of the arc length </a:t>
            </a:r>
            <a:r>
              <a:rPr lang="en-US" i="1" dirty="0">
                <a:solidFill>
                  <a:srgbClr val="FF0000"/>
                </a:solidFill>
                <a:latin typeface="Times New Roman" panose="02020603050405020304" pitchFamily="18" charset="0"/>
              </a:rPr>
              <a:t>dl </a:t>
            </a:r>
            <a:r>
              <a:rPr lang="en-US" dirty="0">
                <a:solidFill>
                  <a:srgbClr val="FF0000"/>
                </a:solidFill>
                <a:latin typeface="Times New Roman" panose="02020603050405020304" pitchFamily="18" charset="0"/>
              </a:rPr>
              <a:t>on the circle to the radius </a:t>
            </a:r>
            <a:r>
              <a:rPr lang="en-US" i="1" dirty="0">
                <a:solidFill>
                  <a:srgbClr val="FF0000"/>
                </a:solidFill>
                <a:latin typeface="Times New Roman" panose="02020603050405020304" pitchFamily="18" charset="0"/>
              </a:rPr>
              <a:t>r </a:t>
            </a:r>
            <a:r>
              <a:rPr lang="en-US" dirty="0">
                <a:solidFill>
                  <a:srgbClr val="FF0000"/>
                </a:solidFill>
                <a:latin typeface="Times New Roman" panose="02020603050405020304" pitchFamily="18" charset="0"/>
              </a:rPr>
              <a:t>of the circle</a:t>
            </a:r>
            <a:r>
              <a:rPr lang="en-US" dirty="0">
                <a:latin typeface="Times New Roman" panose="02020603050405020304" pitchFamily="18" charset="0"/>
              </a:rPr>
              <a:t>. </a:t>
            </a:r>
          </a:p>
          <a:p>
            <a:endParaRPr lang="en-US" dirty="0">
              <a:latin typeface="Times New Roman" panose="02020603050405020304" pitchFamily="18" charset="0"/>
            </a:endParaRPr>
          </a:p>
          <a:p>
            <a:pPr algn="just"/>
            <a:r>
              <a:rPr lang="en-US" dirty="0">
                <a:latin typeface="Times New Roman" panose="02020603050405020304" pitchFamily="18" charset="0"/>
              </a:rPr>
              <a:t>Similarly, from Figure </a:t>
            </a:r>
            <a:r>
              <a:rPr lang="en-US" i="1" dirty="0">
                <a:latin typeface="Times New Roman" panose="02020603050405020304" pitchFamily="18" charset="0"/>
              </a:rPr>
              <a:t>b</a:t>
            </a:r>
            <a:r>
              <a:rPr lang="en-US" dirty="0">
                <a:latin typeface="Times New Roman" panose="02020603050405020304" pitchFamily="18" charset="0"/>
              </a:rPr>
              <a:t>, the differential solid angle </a:t>
            </a:r>
            <a:r>
              <a:rPr lang="en-US" i="1" dirty="0">
                <a:latin typeface="Times New Roman" panose="02020603050405020304" pitchFamily="18" charset="0"/>
              </a:rPr>
              <a:t>d</a:t>
            </a:r>
            <a:r>
              <a:rPr lang="el-GR" i="1" dirty="0">
                <a:latin typeface="Times New Roman" panose="02020603050405020304" pitchFamily="18" charset="0"/>
                <a:cs typeface="Times New Roman" panose="02020603050405020304" pitchFamily="18" charset="0"/>
              </a:rPr>
              <a:t>ω</a:t>
            </a:r>
            <a:r>
              <a:rPr lang="en-US" i="1" dirty="0">
                <a:latin typeface="MathPiOneItalic"/>
              </a:rPr>
              <a:t> </a:t>
            </a:r>
            <a:r>
              <a:rPr lang="en-US" dirty="0">
                <a:latin typeface="Times New Roman" panose="02020603050405020304" pitchFamily="18" charset="0"/>
              </a:rPr>
              <a:t>is defined by a region between the rays of a sphere and is measured as the ratio of the area </a:t>
            </a:r>
            <a:r>
              <a:rPr lang="en-US" i="1" dirty="0" err="1">
                <a:latin typeface="Times New Roman" panose="02020603050405020304" pitchFamily="18" charset="0"/>
              </a:rPr>
              <a:t>dA</a:t>
            </a:r>
            <a:r>
              <a:rPr lang="en-US" i="1" baseline="-25000" dirty="0" err="1">
                <a:latin typeface="Times New Roman" panose="02020603050405020304" pitchFamily="18" charset="0"/>
              </a:rPr>
              <a:t>n</a:t>
            </a:r>
            <a:r>
              <a:rPr lang="en-US" sz="800" i="1" dirty="0">
                <a:latin typeface="Times New Roman" panose="02020603050405020304" pitchFamily="18" charset="0"/>
              </a:rPr>
              <a:t> </a:t>
            </a:r>
            <a:r>
              <a:rPr lang="en-US" dirty="0">
                <a:latin typeface="Times New Roman" panose="02020603050405020304" pitchFamily="18" charset="0"/>
              </a:rPr>
              <a:t>on the sphere to the sphere’s radius squared. </a:t>
            </a:r>
            <a:endParaRPr lang="en-IN" dirty="0"/>
          </a:p>
        </p:txBody>
      </p:sp>
      <p:pic>
        <p:nvPicPr>
          <p:cNvPr id="3" name="Picture 2"/>
          <p:cNvPicPr>
            <a:picLocks noChangeAspect="1"/>
          </p:cNvPicPr>
          <p:nvPr/>
        </p:nvPicPr>
        <p:blipFill>
          <a:blip r:embed="rId2"/>
          <a:stretch>
            <a:fillRect/>
          </a:stretch>
        </p:blipFill>
        <p:spPr>
          <a:xfrm>
            <a:off x="4769506" y="5590038"/>
            <a:ext cx="1333024" cy="711129"/>
          </a:xfrm>
          <a:prstGeom prst="rect">
            <a:avLst/>
          </a:prstGeom>
        </p:spPr>
      </p:pic>
    </p:spTree>
    <p:extLst>
      <p:ext uri="{BB962C8B-B14F-4D97-AF65-F5344CB8AC3E}">
        <p14:creationId xmlns:p14="http://schemas.microsoft.com/office/powerpoint/2010/main" val="1648998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3008456" y="653367"/>
            <a:ext cx="5679324" cy="5988530"/>
            <a:chOff x="308799" y="826501"/>
            <a:chExt cx="5679324" cy="5988530"/>
          </a:xfrm>
        </p:grpSpPr>
        <p:pic>
          <p:nvPicPr>
            <p:cNvPr id="5" name="Picture 4"/>
            <p:cNvPicPr>
              <a:picLocks noChangeAspect="1"/>
            </p:cNvPicPr>
            <p:nvPr/>
          </p:nvPicPr>
          <p:blipFill rotWithShape="1">
            <a:blip r:embed="rId2"/>
            <a:srcRect l="8656" t="9164" r="5555"/>
            <a:stretch/>
          </p:blipFill>
          <p:spPr>
            <a:xfrm>
              <a:off x="647656" y="826501"/>
              <a:ext cx="2385280" cy="1933742"/>
            </a:xfrm>
            <a:prstGeom prst="rect">
              <a:avLst/>
            </a:prstGeom>
          </p:spPr>
        </p:pic>
        <p:pic>
          <p:nvPicPr>
            <p:cNvPr id="6" name="Picture 5"/>
            <p:cNvPicPr>
              <a:picLocks noChangeAspect="1"/>
            </p:cNvPicPr>
            <p:nvPr/>
          </p:nvPicPr>
          <p:blipFill rotWithShape="1">
            <a:blip r:embed="rId3"/>
            <a:srcRect l="2153" t="2487"/>
            <a:stretch/>
          </p:blipFill>
          <p:spPr>
            <a:xfrm>
              <a:off x="3370217" y="916807"/>
              <a:ext cx="2617906" cy="1910324"/>
            </a:xfrm>
            <a:prstGeom prst="rect">
              <a:avLst/>
            </a:prstGeom>
          </p:spPr>
        </p:pic>
        <p:pic>
          <p:nvPicPr>
            <p:cNvPr id="7" name="Picture 6"/>
            <p:cNvPicPr>
              <a:picLocks noChangeAspect="1"/>
            </p:cNvPicPr>
            <p:nvPr/>
          </p:nvPicPr>
          <p:blipFill rotWithShape="1">
            <a:blip r:embed="rId4"/>
            <a:srcRect t="3490"/>
            <a:stretch/>
          </p:blipFill>
          <p:spPr>
            <a:xfrm>
              <a:off x="308799" y="3033730"/>
              <a:ext cx="2360730" cy="3781301"/>
            </a:xfrm>
            <a:prstGeom prst="rect">
              <a:avLst/>
            </a:prstGeom>
          </p:spPr>
        </p:pic>
        <p:pic>
          <p:nvPicPr>
            <p:cNvPr id="8" name="Picture 7"/>
            <p:cNvPicPr>
              <a:picLocks noChangeAspect="1"/>
            </p:cNvPicPr>
            <p:nvPr/>
          </p:nvPicPr>
          <p:blipFill>
            <a:blip r:embed="rId5"/>
            <a:stretch>
              <a:fillRect/>
            </a:stretch>
          </p:blipFill>
          <p:spPr>
            <a:xfrm>
              <a:off x="3113980" y="3235751"/>
              <a:ext cx="2241501" cy="3181947"/>
            </a:xfrm>
            <a:prstGeom prst="rect">
              <a:avLst/>
            </a:prstGeom>
          </p:spPr>
        </p:pic>
      </p:grpSp>
    </p:spTree>
    <p:extLst>
      <p:ext uri="{BB962C8B-B14F-4D97-AF65-F5344CB8AC3E}">
        <p14:creationId xmlns:p14="http://schemas.microsoft.com/office/powerpoint/2010/main" val="544218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15440" y="863884"/>
            <a:ext cx="8948057" cy="1754326"/>
          </a:xfrm>
          <a:prstGeom prst="rect">
            <a:avLst/>
          </a:prstGeom>
        </p:spPr>
        <p:txBody>
          <a:bodyPr wrap="square">
            <a:spAutoFit/>
          </a:bodyPr>
          <a:lstStyle/>
          <a:p>
            <a:r>
              <a:rPr lang="en-US" dirty="0">
                <a:latin typeface="Times New Roman" panose="02020603050405020304" pitchFamily="18" charset="0"/>
              </a:rPr>
              <a:t>Consider emission in a particular direction from an element of surface area </a:t>
            </a:r>
            <a:r>
              <a:rPr lang="en-US" i="1" dirty="0">
                <a:latin typeface="Times New Roman" panose="02020603050405020304" pitchFamily="18" charset="0"/>
              </a:rPr>
              <a:t>dA</a:t>
            </a:r>
            <a:r>
              <a:rPr lang="en-US" dirty="0">
                <a:latin typeface="Times New Roman" panose="02020603050405020304" pitchFamily="18" charset="0"/>
              </a:rPr>
              <a:t>1, as shown in Figure </a:t>
            </a:r>
            <a:r>
              <a:rPr lang="en-US" i="1" dirty="0">
                <a:latin typeface="Times New Roman" panose="02020603050405020304" pitchFamily="18" charset="0"/>
              </a:rPr>
              <a:t>c</a:t>
            </a:r>
            <a:r>
              <a:rPr lang="en-US" dirty="0">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The direction may be specified in terms of the zenith and azimuthal angles, </a:t>
            </a:r>
            <a:r>
              <a:rPr lang="el-GR" dirty="0">
                <a:latin typeface="Times New Roman" panose="02020603050405020304" pitchFamily="18" charset="0"/>
                <a:cs typeface="Times New Roman" panose="02020603050405020304" pitchFamily="18" charset="0"/>
              </a:rPr>
              <a:t>θ</a:t>
            </a:r>
            <a:r>
              <a:rPr lang="en-US" i="1" dirty="0">
                <a:latin typeface="MathPiOneItalic"/>
              </a:rPr>
              <a:t> </a:t>
            </a:r>
            <a:r>
              <a:rPr lang="en-US" dirty="0">
                <a:latin typeface="Times New Roman" panose="02020603050405020304" pitchFamily="18" charset="0"/>
              </a:rPr>
              <a:t>and </a:t>
            </a:r>
            <a:r>
              <a:rPr lang="el-GR" i="1" dirty="0">
                <a:latin typeface="Times New Roman" panose="02020603050405020304" pitchFamily="18" charset="0"/>
                <a:cs typeface="Times New Roman" panose="02020603050405020304" pitchFamily="18" charset="0"/>
              </a:rPr>
              <a:t>ϕ</a:t>
            </a:r>
            <a:r>
              <a:rPr lang="en-US" dirty="0">
                <a:latin typeface="Times New Roman" panose="02020603050405020304" pitchFamily="18" charset="0"/>
              </a:rPr>
              <a:t>, respectively, of a spherical coordinate system (Figure </a:t>
            </a:r>
            <a:r>
              <a:rPr lang="en-US" i="1" dirty="0">
                <a:latin typeface="Times New Roman" panose="02020603050405020304" pitchFamily="18" charset="0"/>
              </a:rPr>
              <a:t>d</a:t>
            </a:r>
            <a:r>
              <a:rPr lang="en-US" dirty="0">
                <a:latin typeface="Times New Roman" panose="02020603050405020304" pitchFamily="18" charset="0"/>
              </a:rPr>
              <a:t>). </a:t>
            </a:r>
          </a:p>
          <a:p>
            <a:endParaRPr lang="en-US" dirty="0">
              <a:latin typeface="Times New Roman" panose="02020603050405020304" pitchFamily="18" charset="0"/>
            </a:endParaRPr>
          </a:p>
        </p:txBody>
      </p:sp>
      <p:pic>
        <p:nvPicPr>
          <p:cNvPr id="3" name="Picture 2"/>
          <p:cNvPicPr>
            <a:picLocks noChangeAspect="1"/>
          </p:cNvPicPr>
          <p:nvPr/>
        </p:nvPicPr>
        <p:blipFill rotWithShape="1">
          <a:blip r:embed="rId2"/>
          <a:srcRect l="3920"/>
          <a:stretch/>
        </p:blipFill>
        <p:spPr>
          <a:xfrm>
            <a:off x="2031924" y="2378336"/>
            <a:ext cx="8115087" cy="4453539"/>
          </a:xfrm>
          <a:prstGeom prst="rect">
            <a:avLst/>
          </a:prstGeom>
        </p:spPr>
      </p:pic>
    </p:spTree>
    <p:extLst>
      <p:ext uri="{BB962C8B-B14F-4D97-AF65-F5344CB8AC3E}">
        <p14:creationId xmlns:p14="http://schemas.microsoft.com/office/powerpoint/2010/main" val="3624971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706880" y="898047"/>
            <a:ext cx="8791303" cy="1477328"/>
          </a:xfrm>
          <a:prstGeom prst="rect">
            <a:avLst/>
          </a:prstGeom>
        </p:spPr>
        <p:txBody>
          <a:bodyPr wrap="square">
            <a:spAutoFit/>
          </a:bodyPr>
          <a:lstStyle/>
          <a:p>
            <a:r>
              <a:rPr lang="en-US" dirty="0">
                <a:latin typeface="Times New Roman" panose="02020603050405020304" pitchFamily="18" charset="0"/>
              </a:rPr>
              <a:t>The area </a:t>
            </a:r>
            <a:r>
              <a:rPr lang="en-US" i="1" dirty="0" err="1">
                <a:latin typeface="Times New Roman" panose="02020603050405020304" pitchFamily="18" charset="0"/>
              </a:rPr>
              <a:t>dA</a:t>
            </a:r>
            <a:r>
              <a:rPr lang="en-US" i="1" baseline="-25000" dirty="0" err="1">
                <a:latin typeface="Times New Roman" panose="02020603050405020304" pitchFamily="18" charset="0"/>
              </a:rPr>
              <a:t>n</a:t>
            </a:r>
            <a:r>
              <a:rPr lang="en-US" dirty="0">
                <a:latin typeface="Times New Roman" panose="02020603050405020304" pitchFamily="18" charset="0"/>
              </a:rPr>
              <a:t>, through which the radiation passes, subtends a differential solid angle </a:t>
            </a:r>
            <a:r>
              <a:rPr lang="en-US" i="1" dirty="0">
                <a:latin typeface="Times New Roman" panose="02020603050405020304" pitchFamily="18" charset="0"/>
              </a:rPr>
              <a:t>d</a:t>
            </a:r>
            <a:r>
              <a:rPr lang="el-GR" i="1" dirty="0">
                <a:latin typeface="Times New Roman" panose="02020603050405020304" pitchFamily="18" charset="0"/>
                <a:cs typeface="Times New Roman" panose="02020603050405020304" pitchFamily="18" charset="0"/>
              </a:rPr>
              <a:t>ω</a:t>
            </a:r>
            <a:r>
              <a:rPr lang="en-US" i="1" dirty="0">
                <a:latin typeface="MathPiOneItalic"/>
              </a:rPr>
              <a:t> </a:t>
            </a:r>
            <a:r>
              <a:rPr lang="en-US" dirty="0">
                <a:latin typeface="Times New Roman" panose="02020603050405020304" pitchFamily="18" charset="0"/>
              </a:rPr>
              <a:t>when viewed from a point on </a:t>
            </a:r>
            <a:r>
              <a:rPr lang="en-US" i="1" dirty="0">
                <a:latin typeface="Times New Roman" panose="02020603050405020304" pitchFamily="18" charset="0"/>
              </a:rPr>
              <a:t>dA</a:t>
            </a:r>
            <a:r>
              <a:rPr lang="en-US" baseline="-25000" dirty="0">
                <a:latin typeface="Times New Roman" panose="02020603050405020304" pitchFamily="18" charset="0"/>
              </a:rPr>
              <a:t>1</a:t>
            </a:r>
            <a:r>
              <a:rPr lang="en-US" dirty="0">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As shown in Figure, the area </a:t>
            </a:r>
            <a:r>
              <a:rPr lang="en-IN" i="1" dirty="0" err="1">
                <a:latin typeface="Times New Roman" panose="02020603050405020304" pitchFamily="18" charset="0"/>
              </a:rPr>
              <a:t>dA</a:t>
            </a:r>
            <a:r>
              <a:rPr lang="en-IN" i="1" baseline="-25000" dirty="0" err="1">
                <a:latin typeface="Times New Roman" panose="02020603050405020304" pitchFamily="18" charset="0"/>
              </a:rPr>
              <a:t>n</a:t>
            </a:r>
            <a:r>
              <a:rPr lang="en-IN" i="1" dirty="0">
                <a:latin typeface="Times New Roman" panose="02020603050405020304" pitchFamily="18" charset="0"/>
              </a:rPr>
              <a:t> </a:t>
            </a:r>
            <a:r>
              <a:rPr lang="en-IN" dirty="0">
                <a:latin typeface="Times New Roman" panose="02020603050405020304" pitchFamily="18" charset="0"/>
              </a:rPr>
              <a:t>is a rectangle of dimension </a:t>
            </a:r>
            <a:r>
              <a:rPr lang="en-IN" i="1" dirty="0">
                <a:latin typeface="Times New Roman" panose="02020603050405020304" pitchFamily="18" charset="0"/>
              </a:rPr>
              <a:t>r d</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X</a:t>
            </a:r>
            <a:r>
              <a:rPr lang="en-IN" dirty="0">
                <a:latin typeface="MathematicalPi-One"/>
              </a:rPr>
              <a:t> </a:t>
            </a:r>
            <a:r>
              <a:rPr lang="en-IN" i="1" dirty="0">
                <a:latin typeface="Times New Roman" panose="02020603050405020304" pitchFamily="18" charset="0"/>
              </a:rPr>
              <a:t>r </a:t>
            </a:r>
            <a:r>
              <a:rPr lang="en-IN" dirty="0">
                <a:latin typeface="Times New Roman" panose="02020603050405020304" pitchFamily="18" charset="0"/>
              </a:rPr>
              <a:t>sin</a:t>
            </a:r>
            <a:r>
              <a:rPr lang="el-GR" dirty="0">
                <a:latin typeface="Times New Roman" panose="02020603050405020304" pitchFamily="18" charset="0"/>
                <a:cs typeface="Times New Roman" panose="02020603050405020304" pitchFamily="18" charset="0"/>
              </a:rPr>
              <a:t>θ</a:t>
            </a:r>
            <a:r>
              <a:rPr lang="en-IN" dirty="0">
                <a:latin typeface="Times New Roman" panose="02020603050405020304" pitchFamily="18" charset="0"/>
              </a:rPr>
              <a:t> </a:t>
            </a:r>
            <a:r>
              <a:rPr lang="en-IN" i="1" dirty="0">
                <a:latin typeface="Times New Roman" panose="02020603050405020304" pitchFamily="18" charset="0"/>
              </a:rPr>
              <a:t>d</a:t>
            </a:r>
            <a:r>
              <a:rPr lang="el-GR" i="1" dirty="0">
                <a:latin typeface="Times New Roman" panose="02020603050405020304" pitchFamily="18" charset="0"/>
                <a:cs typeface="Times New Roman" panose="02020603050405020304" pitchFamily="18" charset="0"/>
              </a:rPr>
              <a:t>ϕ</a:t>
            </a:r>
            <a:r>
              <a:rPr lang="en-IN" dirty="0">
                <a:latin typeface="Times New Roman" panose="02020603050405020304" pitchFamily="18" charset="0"/>
              </a:rPr>
              <a:t>; thus, </a:t>
            </a:r>
          </a:p>
          <a:p>
            <a:r>
              <a:rPr lang="en-IN" i="1" dirty="0" err="1">
                <a:latin typeface="Times New Roman" panose="02020603050405020304" pitchFamily="18" charset="0"/>
              </a:rPr>
              <a:t>dA</a:t>
            </a:r>
            <a:r>
              <a:rPr lang="en-IN" i="1" baseline="-25000" dirty="0" err="1">
                <a:latin typeface="Times New Roman" panose="02020603050405020304" pitchFamily="18" charset="0"/>
              </a:rPr>
              <a:t>n</a:t>
            </a:r>
            <a:r>
              <a:rPr lang="en-IN" i="1" dirty="0">
                <a:latin typeface="Times New Roman" panose="02020603050405020304" pitchFamily="18" charset="0"/>
              </a:rPr>
              <a:t>= r</a:t>
            </a:r>
            <a:r>
              <a:rPr lang="en-IN" baseline="30000" dirty="0">
                <a:latin typeface="Times New Roman" panose="02020603050405020304" pitchFamily="18" charset="0"/>
              </a:rPr>
              <a:t>2</a:t>
            </a:r>
            <a:r>
              <a:rPr lang="en-IN" dirty="0">
                <a:latin typeface="Times New Roman" panose="02020603050405020304" pitchFamily="18" charset="0"/>
              </a:rPr>
              <a:t> sin</a:t>
            </a:r>
            <a:r>
              <a:rPr lang="el-GR" dirty="0">
                <a:latin typeface="Times New Roman" panose="02020603050405020304" pitchFamily="18" charset="0"/>
                <a:cs typeface="Times New Roman" panose="02020603050405020304" pitchFamily="18" charset="0"/>
              </a:rPr>
              <a:t>θ</a:t>
            </a:r>
            <a:r>
              <a:rPr lang="en-IN" dirty="0">
                <a:latin typeface="Times New Roman" panose="02020603050405020304" pitchFamily="18" charset="0"/>
              </a:rPr>
              <a:t> </a:t>
            </a:r>
            <a:r>
              <a:rPr lang="en-IN" i="1" dirty="0">
                <a:latin typeface="MathPiOneItalic"/>
              </a:rPr>
              <a:t> </a:t>
            </a:r>
            <a:r>
              <a:rPr lang="en-IN" i="1" dirty="0">
                <a:latin typeface="Times New Roman" panose="02020603050405020304" pitchFamily="18" charset="0"/>
              </a:rPr>
              <a:t>d</a:t>
            </a:r>
            <a:r>
              <a:rPr lang="el-GR" dirty="0">
                <a:latin typeface="Times New Roman" panose="02020603050405020304" pitchFamily="18" charset="0"/>
                <a:cs typeface="Times New Roman" panose="02020603050405020304" pitchFamily="18" charset="0"/>
              </a:rPr>
              <a:t>θ</a:t>
            </a:r>
            <a:r>
              <a:rPr lang="en-IN" i="1" dirty="0">
                <a:latin typeface="MathPiOneItalic"/>
              </a:rPr>
              <a:t> </a:t>
            </a:r>
            <a:r>
              <a:rPr lang="en-IN" i="1" dirty="0">
                <a:latin typeface="Times New Roman" panose="02020603050405020304" pitchFamily="18" charset="0"/>
              </a:rPr>
              <a:t>d</a:t>
            </a:r>
            <a:r>
              <a:rPr lang="el-GR" i="1" dirty="0">
                <a:latin typeface="Times New Roman" panose="02020603050405020304" pitchFamily="18" charset="0"/>
                <a:cs typeface="Times New Roman" panose="02020603050405020304" pitchFamily="18" charset="0"/>
              </a:rPr>
              <a:t>ϕ</a:t>
            </a:r>
            <a:r>
              <a:rPr lang="en-IN" dirty="0">
                <a:latin typeface="Times New Roman" panose="02020603050405020304" pitchFamily="18" charset="0"/>
              </a:rPr>
              <a:t>. </a:t>
            </a:r>
            <a:endParaRPr lang="en-IN" dirty="0"/>
          </a:p>
        </p:txBody>
      </p:sp>
      <p:pic>
        <p:nvPicPr>
          <p:cNvPr id="5" name="Picture 4"/>
          <p:cNvPicPr>
            <a:picLocks noChangeAspect="1"/>
          </p:cNvPicPr>
          <p:nvPr/>
        </p:nvPicPr>
        <p:blipFill>
          <a:blip r:embed="rId2"/>
          <a:stretch>
            <a:fillRect/>
          </a:stretch>
        </p:blipFill>
        <p:spPr>
          <a:xfrm>
            <a:off x="3685680" y="2431582"/>
            <a:ext cx="2077441" cy="387889"/>
          </a:xfrm>
          <a:prstGeom prst="rect">
            <a:avLst/>
          </a:prstGeom>
        </p:spPr>
      </p:pic>
      <p:pic>
        <p:nvPicPr>
          <p:cNvPr id="6" name="Picture 5"/>
          <p:cNvPicPr>
            <a:picLocks noChangeAspect="1"/>
          </p:cNvPicPr>
          <p:nvPr/>
        </p:nvPicPr>
        <p:blipFill rotWithShape="1">
          <a:blip r:embed="rId3"/>
          <a:srcRect l="1410"/>
          <a:stretch/>
        </p:blipFill>
        <p:spPr>
          <a:xfrm>
            <a:off x="1636450" y="3087622"/>
            <a:ext cx="8932160" cy="1551556"/>
          </a:xfrm>
          <a:prstGeom prst="rect">
            <a:avLst/>
          </a:prstGeom>
        </p:spPr>
      </p:pic>
      <p:pic>
        <p:nvPicPr>
          <p:cNvPr id="7" name="Picture 6"/>
          <p:cNvPicPr>
            <a:picLocks noChangeAspect="1"/>
          </p:cNvPicPr>
          <p:nvPr/>
        </p:nvPicPr>
        <p:blipFill>
          <a:blip r:embed="rId4"/>
          <a:stretch>
            <a:fillRect/>
          </a:stretch>
        </p:blipFill>
        <p:spPr>
          <a:xfrm>
            <a:off x="2945250" y="4482624"/>
            <a:ext cx="6001501" cy="890707"/>
          </a:xfrm>
          <a:prstGeom prst="rect">
            <a:avLst/>
          </a:prstGeom>
        </p:spPr>
      </p:pic>
      <p:pic>
        <p:nvPicPr>
          <p:cNvPr id="8" name="Picture 7"/>
          <p:cNvPicPr>
            <a:picLocks noChangeAspect="1"/>
          </p:cNvPicPr>
          <p:nvPr/>
        </p:nvPicPr>
        <p:blipFill>
          <a:blip r:embed="rId5"/>
          <a:stretch>
            <a:fillRect/>
          </a:stretch>
        </p:blipFill>
        <p:spPr>
          <a:xfrm>
            <a:off x="1706880" y="5694783"/>
            <a:ext cx="6693983" cy="301693"/>
          </a:xfrm>
          <a:prstGeom prst="rect">
            <a:avLst/>
          </a:prstGeom>
        </p:spPr>
      </p:pic>
      <p:sp>
        <p:nvSpPr>
          <p:cNvPr id="10" name="Rectangle 9"/>
          <p:cNvSpPr/>
          <p:nvPr/>
        </p:nvSpPr>
        <p:spPr>
          <a:xfrm>
            <a:off x="5808219" y="2435389"/>
            <a:ext cx="588623" cy="369332"/>
          </a:xfrm>
          <a:prstGeom prst="rect">
            <a:avLst/>
          </a:prstGeom>
        </p:spPr>
        <p:txBody>
          <a:bodyPr wrap="none">
            <a:spAutoFit/>
          </a:bodyPr>
          <a:lstStyle/>
          <a:p>
            <a:r>
              <a:rPr lang="en-US" dirty="0">
                <a:latin typeface="Times New Roman" panose="02020603050405020304" pitchFamily="18" charset="0"/>
              </a:rPr>
              <a:t>12.3</a:t>
            </a:r>
            <a:endParaRPr lang="en-IN" dirty="0"/>
          </a:p>
        </p:txBody>
      </p:sp>
      <p:sp>
        <p:nvSpPr>
          <p:cNvPr id="9" name="Rectangle 8"/>
          <p:cNvSpPr/>
          <p:nvPr/>
        </p:nvSpPr>
        <p:spPr>
          <a:xfrm>
            <a:off x="2007326" y="6034179"/>
            <a:ext cx="4572000" cy="369332"/>
          </a:xfrm>
          <a:prstGeom prst="rect">
            <a:avLst/>
          </a:prstGeom>
        </p:spPr>
        <p:txBody>
          <a:bodyPr>
            <a:spAutoFit/>
          </a:bodyPr>
          <a:lstStyle/>
          <a:p>
            <a:r>
              <a:rPr lang="en-IN" dirty="0">
                <a:solidFill>
                  <a:srgbClr val="FF0000"/>
                </a:solidFill>
                <a:latin typeface="Times New Roman" panose="02020603050405020304" pitchFamily="18" charset="0"/>
              </a:rPr>
              <a:t>the unit of </a:t>
            </a:r>
            <a:r>
              <a:rPr lang="en-US" dirty="0">
                <a:solidFill>
                  <a:srgbClr val="FF0000"/>
                </a:solidFill>
                <a:latin typeface="Times New Roman" panose="02020603050405020304" pitchFamily="18" charset="0"/>
              </a:rPr>
              <a:t>the solid angle is the </a:t>
            </a:r>
            <a:r>
              <a:rPr lang="en-US" dirty="0" err="1">
                <a:solidFill>
                  <a:srgbClr val="FF0000"/>
                </a:solidFill>
                <a:latin typeface="Times New Roman" panose="02020603050405020304" pitchFamily="18" charset="0"/>
              </a:rPr>
              <a:t>steradian</a:t>
            </a:r>
            <a:r>
              <a:rPr lang="en-US" dirty="0">
                <a:solidFill>
                  <a:srgbClr val="FF0000"/>
                </a:solidFill>
                <a:latin typeface="Times New Roman" panose="02020603050405020304" pitchFamily="18" charset="0"/>
              </a:rPr>
              <a:t> (</a:t>
            </a:r>
            <a:r>
              <a:rPr lang="en-US" dirty="0" err="1">
                <a:solidFill>
                  <a:srgbClr val="FF0000"/>
                </a:solidFill>
                <a:latin typeface="Times New Roman" panose="02020603050405020304" pitchFamily="18" charset="0"/>
              </a:rPr>
              <a:t>sr</a:t>
            </a:r>
            <a:r>
              <a:rPr lang="en-US" dirty="0">
                <a:latin typeface="Times New Roman" panose="02020603050405020304" pitchFamily="18" charset="0"/>
              </a:rPr>
              <a:t>)</a:t>
            </a:r>
            <a:endParaRPr lang="en-IN" dirty="0"/>
          </a:p>
        </p:txBody>
      </p:sp>
    </p:spTree>
    <p:extLst>
      <p:ext uri="{BB962C8B-B14F-4D97-AF65-F5344CB8AC3E}">
        <p14:creationId xmlns:p14="http://schemas.microsoft.com/office/powerpoint/2010/main" val="909530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06880" y="1044251"/>
            <a:ext cx="8856617" cy="1754326"/>
          </a:xfrm>
          <a:prstGeom prst="rect">
            <a:avLst/>
          </a:prstGeom>
        </p:spPr>
        <p:txBody>
          <a:bodyPr wrap="square">
            <a:spAutoFit/>
          </a:bodyPr>
          <a:lstStyle/>
          <a:p>
            <a:r>
              <a:rPr lang="en-US" dirty="0">
                <a:latin typeface="Times New Roman" panose="02020603050405020304" pitchFamily="18" charset="0"/>
              </a:rPr>
              <a:t>From Figure </a:t>
            </a:r>
            <a:r>
              <a:rPr lang="en-US" i="1" dirty="0">
                <a:latin typeface="Times New Roman" panose="02020603050405020304" pitchFamily="18" charset="0"/>
              </a:rPr>
              <a:t>c</a:t>
            </a:r>
            <a:r>
              <a:rPr lang="en-US" dirty="0">
                <a:latin typeface="Times New Roman" panose="02020603050405020304" pitchFamily="18" charset="0"/>
              </a:rPr>
              <a:t>, let’s consider the rate at which emission from </a:t>
            </a:r>
            <a:r>
              <a:rPr lang="en-US" i="1" dirty="0">
                <a:latin typeface="Times New Roman" panose="02020603050405020304" pitchFamily="18" charset="0"/>
              </a:rPr>
              <a:t>dA</a:t>
            </a:r>
            <a:r>
              <a:rPr lang="en-US" baseline="-25000" dirty="0">
                <a:latin typeface="Times New Roman" panose="02020603050405020304" pitchFamily="18" charset="0"/>
              </a:rPr>
              <a:t>1</a:t>
            </a:r>
            <a:r>
              <a:rPr lang="en-US" dirty="0">
                <a:latin typeface="Times New Roman" panose="02020603050405020304" pitchFamily="18" charset="0"/>
              </a:rPr>
              <a:t> passes through </a:t>
            </a:r>
            <a:r>
              <a:rPr lang="en-US" i="1" dirty="0" err="1">
                <a:latin typeface="Times New Roman" panose="02020603050405020304" pitchFamily="18" charset="0"/>
              </a:rPr>
              <a:t>dA</a:t>
            </a:r>
            <a:r>
              <a:rPr lang="en-US" i="1" baseline="-25000" dirty="0" err="1">
                <a:latin typeface="Times New Roman" panose="02020603050405020304" pitchFamily="18" charset="0"/>
              </a:rPr>
              <a:t>n</a:t>
            </a:r>
            <a:r>
              <a:rPr lang="en-US" dirty="0" err="1">
                <a:latin typeface="Times New Roman" panose="02020603050405020304" pitchFamily="18" charset="0"/>
              </a:rPr>
              <a:t>.</a:t>
            </a:r>
            <a:r>
              <a:rPr lang="en-US" dirty="0">
                <a:latin typeface="Times New Roman" panose="02020603050405020304" pitchFamily="18" charset="0"/>
              </a:rPr>
              <a:t> This quantity may be expressed in terms of the </a:t>
            </a:r>
            <a:r>
              <a:rPr lang="en-US" i="1" dirty="0">
                <a:latin typeface="Times New Roman" panose="02020603050405020304" pitchFamily="18" charset="0"/>
              </a:rPr>
              <a:t>spectral intensity I</a:t>
            </a:r>
            <a:r>
              <a:rPr lang="el-GR" i="1" dirty="0">
                <a:latin typeface="Times New Roman" panose="02020603050405020304" pitchFamily="18" charset="0"/>
                <a:cs typeface="Times New Roman" panose="02020603050405020304" pitchFamily="18" charset="0"/>
              </a:rPr>
              <a:t> </a:t>
            </a:r>
            <a:r>
              <a:rPr lang="el-GR" i="1" baseline="-25000" dirty="0">
                <a:latin typeface="Times New Roman" panose="02020603050405020304" pitchFamily="18" charset="0"/>
                <a:cs typeface="Times New Roman" panose="02020603050405020304" pitchFamily="18" charset="0"/>
              </a:rPr>
              <a:t>λ</a:t>
            </a:r>
            <a:r>
              <a:rPr lang="en-US" i="1" baseline="-25000" dirty="0">
                <a:latin typeface="Times New Roman" panose="02020603050405020304" pitchFamily="18" charset="0"/>
              </a:rPr>
              <a:t>,e</a:t>
            </a:r>
            <a:r>
              <a:rPr lang="en-US" i="1" dirty="0">
                <a:latin typeface="Times New Roman" panose="02020603050405020304" pitchFamily="18" charset="0"/>
              </a:rPr>
              <a:t> </a:t>
            </a:r>
            <a:r>
              <a:rPr lang="en-US" dirty="0">
                <a:latin typeface="Times New Roman" panose="02020603050405020304" pitchFamily="18" charset="0"/>
              </a:rPr>
              <a:t>of the emitted radiation.</a:t>
            </a:r>
          </a:p>
          <a:p>
            <a:endParaRPr lang="en-US" dirty="0">
              <a:latin typeface="Times New Roman" panose="02020603050405020304" pitchFamily="18" charset="0"/>
            </a:endParaRPr>
          </a:p>
          <a:p>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i="1" baseline="-25000" dirty="0">
                <a:latin typeface="Times New Roman" panose="02020603050405020304" pitchFamily="18" charset="0"/>
                <a:cs typeface="Times New Roman" panose="02020603050405020304" pitchFamily="18" charset="0"/>
              </a:rPr>
              <a:t>,e</a:t>
            </a:r>
            <a:r>
              <a:rPr lang="en-US" i="1" dirty="0">
                <a:latin typeface="Times New Roman" panose="02020603050405020304" pitchFamily="18" charset="0"/>
                <a:cs typeface="Times New Roman" panose="02020603050405020304" pitchFamily="18" charset="0"/>
              </a:rPr>
              <a:t> is defined </a:t>
            </a:r>
            <a:r>
              <a:rPr lang="en-US" i="1" dirty="0">
                <a:solidFill>
                  <a:srgbClr val="FF0000"/>
                </a:solidFill>
                <a:latin typeface="Times New Roman" panose="02020603050405020304" pitchFamily="18" charset="0"/>
                <a:cs typeface="Times New Roman" panose="02020603050405020304" pitchFamily="18" charset="0"/>
              </a:rPr>
              <a:t>as</a:t>
            </a:r>
            <a:r>
              <a:rPr lang="en-US" dirty="0">
                <a:solidFill>
                  <a:srgbClr val="FF0000"/>
                </a:solidFill>
                <a:latin typeface="Times New Roman" panose="02020603050405020304" pitchFamily="18" charset="0"/>
              </a:rPr>
              <a:t> the </a:t>
            </a:r>
            <a:r>
              <a:rPr lang="en-US" i="1" dirty="0">
                <a:solidFill>
                  <a:srgbClr val="FF0000"/>
                </a:solidFill>
                <a:latin typeface="Times New Roman" panose="02020603050405020304" pitchFamily="18" charset="0"/>
              </a:rPr>
              <a:t>rate at which radiant energy is emitted at the wavelength </a:t>
            </a:r>
            <a:r>
              <a:rPr lang="el-GR" i="1" dirty="0">
                <a:solidFill>
                  <a:srgbClr val="FF0000"/>
                </a:solidFill>
                <a:latin typeface="Times New Roman" panose="02020603050405020304" pitchFamily="18" charset="0"/>
                <a:cs typeface="Times New Roman" panose="02020603050405020304" pitchFamily="18" charset="0"/>
              </a:rPr>
              <a:t>λ</a:t>
            </a:r>
            <a:r>
              <a:rPr lang="en-US" i="1" dirty="0">
                <a:solidFill>
                  <a:srgbClr val="FF0000"/>
                </a:solidFill>
                <a:latin typeface="Times New Roman" panose="02020603050405020304" pitchFamily="18" charset="0"/>
              </a:rPr>
              <a:t> </a:t>
            </a:r>
            <a:r>
              <a:rPr lang="en-US" i="1" dirty="0">
                <a:solidFill>
                  <a:srgbClr val="FF0000"/>
                </a:solidFill>
                <a:latin typeface="MathPiOneItalic"/>
              </a:rPr>
              <a:t> </a:t>
            </a:r>
            <a:r>
              <a:rPr lang="en-US" i="1" dirty="0">
                <a:solidFill>
                  <a:srgbClr val="FF0000"/>
                </a:solidFill>
                <a:latin typeface="Times New Roman" panose="02020603050405020304" pitchFamily="18" charset="0"/>
              </a:rPr>
              <a:t>in the (</a:t>
            </a:r>
            <a:r>
              <a:rPr lang="el-GR" i="1" dirty="0">
                <a:solidFill>
                  <a:srgbClr val="FF0000"/>
                </a:solidFill>
                <a:latin typeface="Times New Roman" panose="02020603050405020304" pitchFamily="18" charset="0"/>
                <a:cs typeface="Times New Roman" panose="02020603050405020304" pitchFamily="18" charset="0"/>
              </a:rPr>
              <a:t>θ</a:t>
            </a:r>
            <a:r>
              <a:rPr lang="en-US" i="1" dirty="0">
                <a:solidFill>
                  <a:srgbClr val="FF0000"/>
                </a:solidFill>
                <a:latin typeface="Times New Roman" panose="02020603050405020304" pitchFamily="18" charset="0"/>
              </a:rPr>
              <a:t>,</a:t>
            </a:r>
            <a:r>
              <a:rPr lang="el-GR" i="1" dirty="0">
                <a:solidFill>
                  <a:srgbClr val="FF0000"/>
                </a:solidFill>
                <a:latin typeface="Times New Roman" panose="02020603050405020304" pitchFamily="18" charset="0"/>
                <a:cs typeface="Times New Roman" panose="02020603050405020304" pitchFamily="18" charset="0"/>
              </a:rPr>
              <a:t> ϕ</a:t>
            </a:r>
            <a:r>
              <a:rPr lang="en-US" i="1" dirty="0">
                <a:solidFill>
                  <a:srgbClr val="FF0000"/>
                </a:solidFill>
                <a:latin typeface="Times New Roman" panose="02020603050405020304" pitchFamily="18" charset="0"/>
              </a:rPr>
              <a:t>) direction, per unit area of the emitting surface normal to this direction, per unit solid angle about this direction</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and per unit wavelength interval d</a:t>
            </a:r>
            <a:r>
              <a:rPr lang="el-GR"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λ</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about </a:t>
            </a:r>
            <a:r>
              <a:rPr lang="el-GR"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λ</a:t>
            </a:r>
            <a:r>
              <a:rPr lang="en-US" i="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dirty="0">
                <a:latin typeface="Times New Roman" panose="02020603050405020304" pitchFamily="18" charset="0"/>
              </a:rPr>
              <a:t>units :W/m</a:t>
            </a:r>
            <a:r>
              <a:rPr lang="en-US" baseline="30000" dirty="0">
                <a:latin typeface="Times New Roman" panose="02020603050405020304" pitchFamily="18" charset="0"/>
              </a:rPr>
              <a:t>2</a:t>
            </a:r>
            <a:r>
              <a:rPr lang="en-US" dirty="0">
                <a:latin typeface="Times New Roman" panose="02020603050405020304" pitchFamily="18" charset="0"/>
              </a:rPr>
              <a:t> </a:t>
            </a:r>
            <a:r>
              <a:rPr lang="en-US" dirty="0">
                <a:latin typeface="Universal-NewswithCommPi"/>
              </a:rPr>
              <a:t>.</a:t>
            </a:r>
            <a:r>
              <a:rPr lang="en-US" dirty="0">
                <a:latin typeface="Times New Roman" panose="02020603050405020304" pitchFamily="18" charset="0"/>
              </a:rPr>
              <a:t>sr</a:t>
            </a:r>
            <a:r>
              <a:rPr lang="en-US" dirty="0">
                <a:latin typeface="Universal-NewswithCommPi"/>
              </a:rPr>
              <a:t>.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a:t>
            </a:r>
            <a:endParaRPr lang="en-IN"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Rectangle 8"/>
          <p:cNvSpPr/>
          <p:nvPr/>
        </p:nvSpPr>
        <p:spPr>
          <a:xfrm>
            <a:off x="1563187" y="3058610"/>
            <a:ext cx="9000309" cy="646331"/>
          </a:xfrm>
          <a:prstGeom prst="rect">
            <a:avLst/>
          </a:prstGeom>
        </p:spPr>
        <p:txBody>
          <a:bodyPr wrap="square">
            <a:spAutoFit/>
          </a:bodyPr>
          <a:lstStyle/>
          <a:p>
            <a:r>
              <a:rPr lang="en-US" dirty="0">
                <a:latin typeface="Times New Roman" panose="02020603050405020304" pitchFamily="18" charset="0"/>
              </a:rPr>
              <a:t>Note: The area used to define the intensity is the component of </a:t>
            </a:r>
            <a:r>
              <a:rPr lang="en-US" i="1" dirty="0">
                <a:latin typeface="Times New Roman" panose="02020603050405020304" pitchFamily="18" charset="0"/>
              </a:rPr>
              <a:t>dA</a:t>
            </a:r>
            <a:r>
              <a:rPr lang="en-US" dirty="0">
                <a:latin typeface="Times New Roman" panose="02020603050405020304" pitchFamily="18" charset="0"/>
              </a:rPr>
              <a:t>1 is perpendicular to the direction of the radiation.  From Figure, we see that this projected area is equal to </a:t>
            </a:r>
            <a:r>
              <a:rPr lang="en-US" i="1" dirty="0">
                <a:latin typeface="Times New Roman" panose="02020603050405020304" pitchFamily="18" charset="0"/>
              </a:rPr>
              <a:t>dA</a:t>
            </a:r>
            <a:r>
              <a:rPr lang="en-US" dirty="0">
                <a:latin typeface="Times New Roman" panose="02020603050405020304" pitchFamily="18" charset="0"/>
              </a:rPr>
              <a:t>1 cos</a:t>
            </a:r>
            <a:r>
              <a:rPr lang="el-GR" dirty="0">
                <a:latin typeface="Times New Roman" panose="02020603050405020304" pitchFamily="18" charset="0"/>
                <a:cs typeface="Times New Roman" panose="02020603050405020304" pitchFamily="18" charset="0"/>
              </a:rPr>
              <a:t>θ</a:t>
            </a:r>
            <a:endParaRPr lang="en-IN" dirty="0"/>
          </a:p>
        </p:txBody>
      </p:sp>
      <p:pic>
        <p:nvPicPr>
          <p:cNvPr id="10" name="Picture 9"/>
          <p:cNvPicPr>
            <a:picLocks noChangeAspect="1"/>
          </p:cNvPicPr>
          <p:nvPr/>
        </p:nvPicPr>
        <p:blipFill rotWithShape="1">
          <a:blip r:embed="rId2"/>
          <a:srcRect t="8074"/>
          <a:stretch/>
        </p:blipFill>
        <p:spPr>
          <a:xfrm>
            <a:off x="6953399" y="4022861"/>
            <a:ext cx="3693231" cy="2720498"/>
          </a:xfrm>
          <a:prstGeom prst="rect">
            <a:avLst/>
          </a:prstGeom>
        </p:spPr>
      </p:pic>
      <p:pic>
        <p:nvPicPr>
          <p:cNvPr id="11" name="Picture 10"/>
          <p:cNvPicPr>
            <a:picLocks noChangeAspect="1"/>
          </p:cNvPicPr>
          <p:nvPr/>
        </p:nvPicPr>
        <p:blipFill>
          <a:blip r:embed="rId3"/>
          <a:stretch>
            <a:fillRect/>
          </a:stretch>
        </p:blipFill>
        <p:spPr>
          <a:xfrm>
            <a:off x="2049370" y="4442110"/>
            <a:ext cx="3808644" cy="847608"/>
          </a:xfrm>
          <a:prstGeom prst="rect">
            <a:avLst/>
          </a:prstGeom>
        </p:spPr>
      </p:pic>
      <p:sp>
        <p:nvSpPr>
          <p:cNvPr id="12" name="Rectangle 11"/>
          <p:cNvSpPr/>
          <p:nvPr/>
        </p:nvSpPr>
        <p:spPr>
          <a:xfrm>
            <a:off x="1706879" y="3964972"/>
            <a:ext cx="2383986" cy="369332"/>
          </a:xfrm>
          <a:prstGeom prst="rect">
            <a:avLst/>
          </a:prstGeom>
        </p:spPr>
        <p:txBody>
          <a:bodyPr wrap="none">
            <a:spAutoFit/>
          </a:bodyPr>
          <a:lstStyle/>
          <a:p>
            <a:r>
              <a:rPr lang="en-IN" dirty="0">
                <a:latin typeface="Times New Roman" panose="02020603050405020304" pitchFamily="18" charset="0"/>
              </a:rPr>
              <a:t>The spectral intensity is</a:t>
            </a:r>
            <a:endParaRPr lang="en-IN" dirty="0"/>
          </a:p>
        </p:txBody>
      </p:sp>
      <p:sp>
        <p:nvSpPr>
          <p:cNvPr id="14" name="Rectangle 13"/>
          <p:cNvSpPr/>
          <p:nvPr/>
        </p:nvSpPr>
        <p:spPr>
          <a:xfrm>
            <a:off x="1706878" y="5426724"/>
            <a:ext cx="5486402" cy="646331"/>
          </a:xfrm>
          <a:prstGeom prst="rect">
            <a:avLst/>
          </a:prstGeom>
        </p:spPr>
        <p:txBody>
          <a:bodyPr wrap="square">
            <a:spAutoFit/>
          </a:bodyPr>
          <a:lstStyle/>
          <a:p>
            <a:r>
              <a:rPr lang="en-US" dirty="0">
                <a:latin typeface="Times New Roman" panose="02020603050405020304" pitchFamily="18" charset="0"/>
              </a:rPr>
              <a:t>where (</a:t>
            </a:r>
            <a:r>
              <a:rPr lang="en-US" i="1" dirty="0" err="1">
                <a:latin typeface="Times New Roman" panose="02020603050405020304" pitchFamily="18" charset="0"/>
              </a:rPr>
              <a:t>dq</a:t>
            </a:r>
            <a:r>
              <a:rPr lang="en-US" i="1" dirty="0">
                <a:latin typeface="Times New Roman" panose="02020603050405020304" pitchFamily="18" charset="0"/>
              </a:rPr>
              <a:t>/d</a:t>
            </a:r>
            <a:r>
              <a:rPr lang="el-GR" i="1"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rPr>
              <a:t>)=</a:t>
            </a:r>
            <a:r>
              <a:rPr lang="en-US" dirty="0">
                <a:latin typeface="MathematicalPi-Three"/>
              </a:rPr>
              <a:t> </a:t>
            </a:r>
            <a:r>
              <a:rPr lang="en-US" i="1" dirty="0" err="1">
                <a:latin typeface="Times New Roman" panose="02020603050405020304" pitchFamily="18" charset="0"/>
              </a:rPr>
              <a:t>d</a:t>
            </a:r>
            <a:r>
              <a:rPr lang="en-US" i="1" baseline="-25000" dirty="0" err="1">
                <a:latin typeface="Times New Roman" panose="02020603050405020304" pitchFamily="18" charset="0"/>
              </a:rPr>
              <a:t>q</a:t>
            </a:r>
            <a:r>
              <a:rPr lang="el-GR" i="1" baseline="-25000" dirty="0">
                <a:latin typeface="Times New Roman" panose="02020603050405020304" pitchFamily="18" charset="0"/>
                <a:cs typeface="Times New Roman" panose="02020603050405020304" pitchFamily="18" charset="0"/>
              </a:rPr>
              <a:t>λ</a:t>
            </a:r>
            <a:r>
              <a:rPr lang="en-US" i="1" dirty="0">
                <a:latin typeface="MathPiOneItalic"/>
              </a:rPr>
              <a:t> </a:t>
            </a:r>
            <a:r>
              <a:rPr lang="en-US" dirty="0">
                <a:latin typeface="Times New Roman" panose="02020603050405020304" pitchFamily="18" charset="0"/>
              </a:rPr>
              <a:t>is the rate at which radiation of wavelength </a:t>
            </a:r>
            <a:r>
              <a:rPr lang="en-US" i="1" dirty="0">
                <a:latin typeface="MathPiOneItalic"/>
              </a:rPr>
              <a:t> </a:t>
            </a:r>
            <a:r>
              <a:rPr lang="en-US" dirty="0">
                <a:latin typeface="Times New Roman" panose="02020603050405020304" pitchFamily="18" charset="0"/>
              </a:rPr>
              <a:t>leaves </a:t>
            </a:r>
            <a:r>
              <a:rPr lang="en-US" i="1" dirty="0">
                <a:latin typeface="Times New Roman" panose="02020603050405020304" pitchFamily="18" charset="0"/>
              </a:rPr>
              <a:t>dA</a:t>
            </a:r>
            <a:r>
              <a:rPr lang="en-US" i="1" baseline="-25000" dirty="0">
                <a:latin typeface="Times New Roman" panose="02020603050405020304" pitchFamily="18" charset="0"/>
              </a:rPr>
              <a:t>1</a:t>
            </a:r>
            <a:r>
              <a:rPr lang="en-US" dirty="0">
                <a:latin typeface="Times New Roman" panose="02020603050405020304" pitchFamily="18" charset="0"/>
              </a:rPr>
              <a:t> and passes through </a:t>
            </a:r>
            <a:r>
              <a:rPr lang="en-US" i="1" dirty="0" err="1">
                <a:latin typeface="Times New Roman" panose="02020603050405020304" pitchFamily="18" charset="0"/>
              </a:rPr>
              <a:t>dA</a:t>
            </a:r>
            <a:r>
              <a:rPr lang="en-US" i="1" baseline="-25000" dirty="0" err="1">
                <a:latin typeface="Times New Roman" panose="02020603050405020304" pitchFamily="18" charset="0"/>
              </a:rPr>
              <a:t>n</a:t>
            </a:r>
            <a:r>
              <a:rPr lang="en-US" dirty="0" err="1">
                <a:latin typeface="Times New Roman" panose="02020603050405020304" pitchFamily="18" charset="0"/>
              </a:rPr>
              <a:t>.</a:t>
            </a:r>
            <a:r>
              <a:rPr lang="en-US" dirty="0">
                <a:latin typeface="Times New Roman" panose="02020603050405020304" pitchFamily="18" charset="0"/>
              </a:rPr>
              <a:t> </a:t>
            </a:r>
            <a:endParaRPr lang="en-IN" dirty="0"/>
          </a:p>
        </p:txBody>
      </p:sp>
    </p:spTree>
    <p:extLst>
      <p:ext uri="{BB962C8B-B14F-4D97-AF65-F5344CB8AC3E}">
        <p14:creationId xmlns:p14="http://schemas.microsoft.com/office/powerpoint/2010/main" val="3488079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97748" y="1141214"/>
            <a:ext cx="4224233" cy="369332"/>
          </a:xfrm>
          <a:prstGeom prst="rect">
            <a:avLst/>
          </a:prstGeom>
        </p:spPr>
        <p:txBody>
          <a:bodyPr wrap="none">
            <a:spAutoFit/>
          </a:bodyPr>
          <a:lstStyle/>
          <a:p>
            <a:r>
              <a:rPr lang="en-US" dirty="0">
                <a:latin typeface="Times New Roman" panose="02020603050405020304" pitchFamily="18" charset="0"/>
              </a:rPr>
              <a:t>Rearranging above Equation, it follows that</a:t>
            </a:r>
            <a:endParaRPr lang="en-IN" dirty="0"/>
          </a:p>
        </p:txBody>
      </p:sp>
      <p:pic>
        <p:nvPicPr>
          <p:cNvPr id="4" name="Picture 3"/>
          <p:cNvPicPr>
            <a:picLocks noChangeAspect="1"/>
          </p:cNvPicPr>
          <p:nvPr/>
        </p:nvPicPr>
        <p:blipFill>
          <a:blip r:embed="rId2"/>
          <a:stretch>
            <a:fillRect/>
          </a:stretch>
        </p:blipFill>
        <p:spPr>
          <a:xfrm>
            <a:off x="2065736" y="1628991"/>
            <a:ext cx="3462405" cy="517187"/>
          </a:xfrm>
          <a:prstGeom prst="rect">
            <a:avLst/>
          </a:prstGeom>
        </p:spPr>
      </p:pic>
      <p:pic>
        <p:nvPicPr>
          <p:cNvPr id="5" name="Picture 4"/>
          <p:cNvPicPr>
            <a:picLocks noChangeAspect="1"/>
          </p:cNvPicPr>
          <p:nvPr/>
        </p:nvPicPr>
        <p:blipFill>
          <a:blip r:embed="rId3"/>
          <a:stretch>
            <a:fillRect/>
          </a:stretch>
        </p:blipFill>
        <p:spPr>
          <a:xfrm>
            <a:off x="6663285" y="1678775"/>
            <a:ext cx="3750938" cy="330426"/>
          </a:xfrm>
          <a:prstGeom prst="rect">
            <a:avLst/>
          </a:prstGeom>
        </p:spPr>
      </p:pic>
      <p:sp>
        <p:nvSpPr>
          <p:cNvPr id="6" name="Rectangle 5"/>
          <p:cNvSpPr/>
          <p:nvPr/>
        </p:nvSpPr>
        <p:spPr>
          <a:xfrm>
            <a:off x="1628503" y="2507856"/>
            <a:ext cx="8934994" cy="1477328"/>
          </a:xfrm>
          <a:prstGeom prst="rect">
            <a:avLst/>
          </a:prstGeom>
        </p:spPr>
        <p:txBody>
          <a:bodyPr wrap="square">
            <a:spAutoFit/>
          </a:bodyPr>
          <a:lstStyle/>
          <a:p>
            <a:r>
              <a:rPr lang="en-US" dirty="0">
                <a:latin typeface="Times New Roman" panose="02020603050405020304" pitchFamily="18" charset="0"/>
              </a:rPr>
              <a:t>This important expression allows us to compute </a:t>
            </a:r>
            <a:r>
              <a:rPr lang="en-US" dirty="0">
                <a:solidFill>
                  <a:srgbClr val="FF0000"/>
                </a:solidFill>
                <a:latin typeface="Times New Roman" panose="02020603050405020304" pitchFamily="18" charset="0"/>
              </a:rPr>
              <a:t>the rate at which radiation emitted by a surface propagates into the region of space defined by the solid angle </a:t>
            </a:r>
            <a:r>
              <a:rPr lang="en-US" i="1" dirty="0">
                <a:solidFill>
                  <a:srgbClr val="FF0000"/>
                </a:solidFill>
                <a:latin typeface="Times New Roman" panose="02020603050405020304" pitchFamily="18" charset="0"/>
              </a:rPr>
              <a:t>d</a:t>
            </a:r>
            <a:r>
              <a:rPr lang="en-US" i="1" dirty="0">
                <a:solidFill>
                  <a:srgbClr val="FF0000"/>
                </a:solidFill>
                <a:latin typeface="MathPiOneItalic"/>
              </a:rPr>
              <a:t> </a:t>
            </a:r>
            <a:r>
              <a:rPr lang="en-US" dirty="0">
                <a:solidFill>
                  <a:srgbClr val="FF0000"/>
                </a:solidFill>
                <a:latin typeface="Times New Roman" panose="02020603050405020304" pitchFamily="18" charset="0"/>
              </a:rPr>
              <a:t>about the</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a:t>
            </a:r>
            <a:r>
              <a:rPr lang="el-GR" dirty="0">
                <a:solidFill>
                  <a:srgbClr val="FF0000"/>
                </a:solidFill>
                <a:latin typeface="Times New Roman" panose="02020603050405020304" pitchFamily="18" charset="0"/>
                <a:cs typeface="Times New Roman" panose="02020603050405020304" pitchFamily="18" charset="0"/>
              </a:rPr>
              <a:t>θ</a:t>
            </a:r>
            <a:r>
              <a:rPr lang="en-US" dirty="0">
                <a:solidFill>
                  <a:srgbClr val="FF0000"/>
                </a:solidFill>
                <a:latin typeface="Times New Roman" panose="02020603050405020304" pitchFamily="18" charset="0"/>
              </a:rPr>
              <a:t>,</a:t>
            </a:r>
            <a:r>
              <a:rPr lang="el-GR" dirty="0">
                <a:solidFill>
                  <a:srgbClr val="FF0000"/>
                </a:solidFill>
                <a:latin typeface="Times New Roman" panose="02020603050405020304" pitchFamily="18" charset="0"/>
                <a:cs typeface="Times New Roman" panose="02020603050405020304" pitchFamily="18" charset="0"/>
              </a:rPr>
              <a:t> ϕ</a:t>
            </a:r>
            <a:r>
              <a:rPr lang="en-US" dirty="0">
                <a:solidFill>
                  <a:srgbClr val="FF0000"/>
                </a:solidFill>
                <a:latin typeface="Times New Roman" panose="02020603050405020304" pitchFamily="18" charset="0"/>
              </a:rPr>
              <a:t>) direction. </a:t>
            </a:r>
          </a:p>
          <a:p>
            <a:endParaRPr lang="en-US" dirty="0">
              <a:latin typeface="Times New Roman" panose="02020603050405020304" pitchFamily="18" charset="0"/>
            </a:endParaRPr>
          </a:p>
          <a:p>
            <a:r>
              <a:rPr lang="en-US" dirty="0">
                <a:latin typeface="Times New Roman" panose="02020603050405020304" pitchFamily="18" charset="0"/>
              </a:rPr>
              <a:t>However, to compute this rate, the spectral intensity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i="1" baseline="-25000" dirty="0">
                <a:latin typeface="Times New Roman" panose="02020603050405020304" pitchFamily="18" charset="0"/>
              </a:rPr>
              <a:t>,e</a:t>
            </a:r>
            <a:r>
              <a:rPr lang="en-US" i="1" dirty="0">
                <a:latin typeface="Times New Roman" panose="02020603050405020304" pitchFamily="18" charset="0"/>
              </a:rPr>
              <a:t> </a:t>
            </a:r>
            <a:r>
              <a:rPr lang="en-US" dirty="0">
                <a:latin typeface="Times New Roman" panose="02020603050405020304" pitchFamily="18" charset="0"/>
              </a:rPr>
              <a:t>of the emitted radiation must be known.</a:t>
            </a:r>
            <a:endParaRPr lang="en-IN" dirty="0"/>
          </a:p>
        </p:txBody>
      </p:sp>
      <p:sp>
        <p:nvSpPr>
          <p:cNvPr id="7" name="Rectangle 6"/>
          <p:cNvSpPr/>
          <p:nvPr/>
        </p:nvSpPr>
        <p:spPr>
          <a:xfrm>
            <a:off x="1628503" y="4161249"/>
            <a:ext cx="8934994" cy="646331"/>
          </a:xfrm>
          <a:prstGeom prst="rect">
            <a:avLst/>
          </a:prstGeom>
        </p:spPr>
        <p:txBody>
          <a:bodyPr wrap="square">
            <a:spAutoFit/>
          </a:bodyPr>
          <a:lstStyle/>
          <a:p>
            <a:r>
              <a:rPr lang="en-US" dirty="0">
                <a:latin typeface="Times New Roman" panose="02020603050405020304" pitchFamily="18" charset="0"/>
              </a:rPr>
              <a:t>Expressing Equation 12.6 per unit area of the emitting surface and substituting from Equation 12.3, the spectral radiation </a:t>
            </a:r>
            <a:r>
              <a:rPr lang="en-US" i="1" dirty="0">
                <a:latin typeface="Times New Roman" panose="02020603050405020304" pitchFamily="18" charset="0"/>
              </a:rPr>
              <a:t>flux </a:t>
            </a:r>
            <a:r>
              <a:rPr lang="en-US" dirty="0">
                <a:latin typeface="Times New Roman" panose="02020603050405020304" pitchFamily="18" charset="0"/>
              </a:rPr>
              <a:t>associated with </a:t>
            </a:r>
            <a:r>
              <a:rPr lang="en-US" i="1" dirty="0">
                <a:latin typeface="Times New Roman" panose="02020603050405020304" pitchFamily="18" charset="0"/>
              </a:rPr>
              <a:t>dA</a:t>
            </a:r>
            <a:r>
              <a:rPr lang="en-US" baseline="-25000" dirty="0">
                <a:latin typeface="Times New Roman" panose="02020603050405020304" pitchFamily="18" charset="0"/>
              </a:rPr>
              <a:t>1</a:t>
            </a:r>
            <a:r>
              <a:rPr lang="en-US" dirty="0">
                <a:latin typeface="Times New Roman" panose="02020603050405020304" pitchFamily="18" charset="0"/>
              </a:rPr>
              <a:t> is</a:t>
            </a:r>
            <a:endParaRPr lang="en-IN" dirty="0"/>
          </a:p>
        </p:txBody>
      </p:sp>
      <p:sp>
        <p:nvSpPr>
          <p:cNvPr id="8" name="Rectangle 7"/>
          <p:cNvSpPr/>
          <p:nvPr/>
        </p:nvSpPr>
        <p:spPr>
          <a:xfrm>
            <a:off x="5727669" y="1684131"/>
            <a:ext cx="588623" cy="369332"/>
          </a:xfrm>
          <a:prstGeom prst="rect">
            <a:avLst/>
          </a:prstGeom>
        </p:spPr>
        <p:txBody>
          <a:bodyPr wrap="none">
            <a:spAutoFit/>
          </a:bodyPr>
          <a:lstStyle/>
          <a:p>
            <a:r>
              <a:rPr lang="en-US" dirty="0">
                <a:latin typeface="Times New Roman" panose="02020603050405020304" pitchFamily="18" charset="0"/>
              </a:rPr>
              <a:t>12.6</a:t>
            </a:r>
            <a:endParaRPr lang="en-IN" dirty="0"/>
          </a:p>
        </p:txBody>
      </p:sp>
      <p:pic>
        <p:nvPicPr>
          <p:cNvPr id="13" name="Picture 12"/>
          <p:cNvPicPr>
            <a:picLocks noChangeAspect="1"/>
          </p:cNvPicPr>
          <p:nvPr/>
        </p:nvPicPr>
        <p:blipFill>
          <a:blip r:embed="rId4"/>
          <a:stretch>
            <a:fillRect/>
          </a:stretch>
        </p:blipFill>
        <p:spPr>
          <a:xfrm>
            <a:off x="2930658" y="4960293"/>
            <a:ext cx="3924056" cy="488453"/>
          </a:xfrm>
          <a:prstGeom prst="rect">
            <a:avLst/>
          </a:prstGeom>
        </p:spPr>
      </p:pic>
      <p:pic>
        <p:nvPicPr>
          <p:cNvPr id="16" name="Picture 15"/>
          <p:cNvPicPr>
            <a:picLocks noChangeAspect="1"/>
          </p:cNvPicPr>
          <p:nvPr/>
        </p:nvPicPr>
        <p:blipFill>
          <a:blip r:embed="rId5"/>
          <a:stretch>
            <a:fillRect/>
          </a:stretch>
        </p:blipFill>
        <p:spPr>
          <a:xfrm>
            <a:off x="7191920" y="5056933"/>
            <a:ext cx="681989" cy="365687"/>
          </a:xfrm>
          <a:prstGeom prst="rect">
            <a:avLst/>
          </a:prstGeom>
        </p:spPr>
      </p:pic>
      <p:sp>
        <p:nvSpPr>
          <p:cNvPr id="17" name="Rectangle 16"/>
          <p:cNvSpPr/>
          <p:nvPr/>
        </p:nvSpPr>
        <p:spPr>
          <a:xfrm>
            <a:off x="1628503" y="5605326"/>
            <a:ext cx="8934994" cy="923330"/>
          </a:xfrm>
          <a:prstGeom prst="rect">
            <a:avLst/>
          </a:prstGeom>
        </p:spPr>
        <p:txBody>
          <a:bodyPr wrap="square">
            <a:spAutoFit/>
          </a:bodyPr>
          <a:lstStyle/>
          <a:p>
            <a:pPr algn="just"/>
            <a:r>
              <a:rPr lang="en-US" dirty="0">
                <a:latin typeface="Times New Roman" panose="02020603050405020304" pitchFamily="18" charset="0"/>
              </a:rPr>
              <a:t>the </a:t>
            </a:r>
            <a:r>
              <a:rPr lang="en-US" i="1" dirty="0">
                <a:solidFill>
                  <a:srgbClr val="FF0000"/>
                </a:solidFill>
                <a:latin typeface="Times New Roman" panose="02020603050405020304" pitchFamily="18" charset="0"/>
              </a:rPr>
              <a:t>spectral, hemispherical emissive power E</a:t>
            </a:r>
            <a:r>
              <a:rPr lang="en-US" sz="800" i="1" dirty="0">
                <a:solidFill>
                  <a:srgbClr val="FF0000"/>
                </a:solidFill>
                <a:latin typeface="MathPiOneItalic"/>
              </a:rPr>
              <a:t> </a:t>
            </a:r>
            <a:r>
              <a:rPr lang="en-US" i="1" dirty="0">
                <a:solidFill>
                  <a:srgbClr val="FF0000"/>
                </a:solidFill>
                <a:latin typeface="Times New Roman" panose="02020603050405020304" pitchFamily="18" charset="0"/>
              </a:rPr>
              <a:t>(W/m2 </a:t>
            </a:r>
            <a:r>
              <a:rPr lang="en-US" i="1" dirty="0">
                <a:solidFill>
                  <a:srgbClr val="FF0000"/>
                </a:solidFill>
                <a:latin typeface="Universal-NewswithCommPi"/>
              </a:rPr>
              <a:t>.</a:t>
            </a:r>
            <a:r>
              <a:rPr lang="en-US" i="1" dirty="0">
                <a:solidFill>
                  <a:srgbClr val="FF0000"/>
                </a:solidFill>
                <a:latin typeface="Times New Roman" panose="02020603050405020304" pitchFamily="18" charset="0"/>
              </a:rPr>
              <a:t>m) </a:t>
            </a:r>
            <a:r>
              <a:rPr lang="en-US" dirty="0">
                <a:latin typeface="Times New Roman" panose="02020603050405020304" pitchFamily="18" charset="0"/>
              </a:rPr>
              <a:t>is defined as </a:t>
            </a:r>
            <a:r>
              <a:rPr lang="en-US" i="1" dirty="0">
                <a:solidFill>
                  <a:srgbClr val="FF0000"/>
                </a:solidFill>
                <a:latin typeface="Times New Roman" panose="02020603050405020304" pitchFamily="18" charset="0"/>
              </a:rPr>
              <a:t>the rate at which radiation of wavelength </a:t>
            </a:r>
            <a:r>
              <a:rPr lang="el-GR" i="1" dirty="0">
                <a:solidFill>
                  <a:srgbClr val="FF0000"/>
                </a:solidFill>
                <a:latin typeface="Times New Roman" panose="02020603050405020304" pitchFamily="18" charset="0"/>
                <a:cs typeface="Times New Roman" panose="02020603050405020304" pitchFamily="18" charset="0"/>
              </a:rPr>
              <a:t>λ</a:t>
            </a:r>
            <a:r>
              <a:rPr lang="en-US" i="1" dirty="0">
                <a:solidFill>
                  <a:srgbClr val="FF0000"/>
                </a:solidFill>
                <a:latin typeface="MathPiOneItalic"/>
              </a:rPr>
              <a:t> </a:t>
            </a:r>
            <a:r>
              <a:rPr lang="en-US" i="1" dirty="0">
                <a:solidFill>
                  <a:srgbClr val="FF0000"/>
                </a:solidFill>
                <a:latin typeface="Times New Roman" panose="02020603050405020304" pitchFamily="18" charset="0"/>
              </a:rPr>
              <a:t>is emitted in all directions from a surface per unit wavelength interval d</a:t>
            </a:r>
            <a:r>
              <a:rPr lang="el-GR" i="1" dirty="0">
                <a:solidFill>
                  <a:srgbClr val="FF0000"/>
                </a:solidFill>
                <a:latin typeface="Times New Roman" panose="02020603050405020304" pitchFamily="18" charset="0"/>
                <a:cs typeface="Times New Roman" panose="02020603050405020304" pitchFamily="18" charset="0"/>
              </a:rPr>
              <a:t>λ</a:t>
            </a:r>
            <a:r>
              <a:rPr lang="en-US" i="1" dirty="0">
                <a:solidFill>
                  <a:srgbClr val="FF0000"/>
                </a:solidFill>
                <a:latin typeface="MathPiOneItalic"/>
              </a:rPr>
              <a:t> </a:t>
            </a:r>
            <a:r>
              <a:rPr lang="en-US" i="1" dirty="0">
                <a:solidFill>
                  <a:srgbClr val="FF0000"/>
                </a:solidFill>
                <a:latin typeface="Times New Roman" panose="02020603050405020304" pitchFamily="18" charset="0"/>
              </a:rPr>
              <a:t>about </a:t>
            </a:r>
            <a:r>
              <a:rPr lang="el-GR" i="1" dirty="0">
                <a:solidFill>
                  <a:srgbClr val="FF0000"/>
                </a:solidFill>
                <a:latin typeface="Times New Roman" panose="02020603050405020304" pitchFamily="18" charset="0"/>
                <a:cs typeface="Times New Roman" panose="02020603050405020304" pitchFamily="18" charset="0"/>
              </a:rPr>
              <a:t>λ</a:t>
            </a:r>
            <a:r>
              <a:rPr lang="en-US" i="1" dirty="0">
                <a:solidFill>
                  <a:srgbClr val="FF0000"/>
                </a:solidFill>
                <a:latin typeface="MathPiOneItalic"/>
              </a:rPr>
              <a:t> </a:t>
            </a:r>
            <a:r>
              <a:rPr lang="en-US" i="1" dirty="0">
                <a:solidFill>
                  <a:srgbClr val="FF0000"/>
                </a:solidFill>
                <a:latin typeface="Times New Roman" panose="02020603050405020304" pitchFamily="18" charset="0"/>
              </a:rPr>
              <a:t>and per unit surface area</a:t>
            </a:r>
            <a:r>
              <a:rPr lang="en-US" dirty="0">
                <a:latin typeface="Times New Roman" panose="02020603050405020304" pitchFamily="18" charset="0"/>
              </a:rPr>
              <a:t>. </a:t>
            </a:r>
            <a:endParaRPr lang="en-IN" dirty="0"/>
          </a:p>
        </p:txBody>
      </p:sp>
    </p:spTree>
    <p:extLst>
      <p:ext uri="{BB962C8B-B14F-4D97-AF65-F5344CB8AC3E}">
        <p14:creationId xmlns:p14="http://schemas.microsoft.com/office/powerpoint/2010/main" val="967393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54629" y="823185"/>
            <a:ext cx="8490857" cy="646331"/>
          </a:xfrm>
          <a:prstGeom prst="rect">
            <a:avLst/>
          </a:prstGeom>
        </p:spPr>
        <p:txBody>
          <a:bodyPr wrap="square">
            <a:spAutoFit/>
          </a:bodyPr>
          <a:lstStyle/>
          <a:p>
            <a:r>
              <a:rPr lang="en-US" dirty="0">
                <a:latin typeface="Times New Roman" panose="02020603050405020304" pitchFamily="18" charset="0"/>
              </a:rPr>
              <a:t>Thus, </a:t>
            </a:r>
            <a:r>
              <a:rPr lang="en-US" i="1" dirty="0">
                <a:latin typeface="Times New Roman" panose="02020603050405020304" pitchFamily="18" charset="0"/>
              </a:rPr>
              <a:t>E</a:t>
            </a:r>
            <a:r>
              <a:rPr lang="el-GR" i="1" baseline="-25000" dirty="0">
                <a:latin typeface="Times New Roman" panose="02020603050405020304" pitchFamily="18" charset="0"/>
                <a:cs typeface="Times New Roman" panose="02020603050405020304" pitchFamily="18" charset="0"/>
              </a:rPr>
              <a:t> λ</a:t>
            </a:r>
            <a:r>
              <a:rPr lang="en-US" i="1" dirty="0">
                <a:latin typeface="MathPiOneItalic"/>
              </a:rPr>
              <a:t> </a:t>
            </a:r>
            <a:r>
              <a:rPr lang="en-US" dirty="0">
                <a:latin typeface="Times New Roman" panose="02020603050405020304" pitchFamily="18" charset="0"/>
              </a:rPr>
              <a:t>is the spectral heat flux associated with emission into a hypothetical hemisphere above </a:t>
            </a:r>
            <a:r>
              <a:rPr lang="en-US" i="1" dirty="0">
                <a:latin typeface="Times New Roman" panose="02020603050405020304" pitchFamily="18" charset="0"/>
              </a:rPr>
              <a:t>dA</a:t>
            </a:r>
            <a:r>
              <a:rPr lang="en-US" baseline="-25000" dirty="0">
                <a:latin typeface="Times New Roman" panose="02020603050405020304" pitchFamily="18" charset="0"/>
              </a:rPr>
              <a:t>1</a:t>
            </a:r>
            <a:r>
              <a:rPr lang="en-US" dirty="0">
                <a:latin typeface="Times New Roman" panose="02020603050405020304" pitchFamily="18" charset="0"/>
              </a:rPr>
              <a:t>.</a:t>
            </a:r>
            <a:endParaRPr lang="en-IN" dirty="0"/>
          </a:p>
        </p:txBody>
      </p:sp>
      <p:pic>
        <p:nvPicPr>
          <p:cNvPr id="9" name="Picture 8"/>
          <p:cNvPicPr>
            <a:picLocks noChangeAspect="1"/>
          </p:cNvPicPr>
          <p:nvPr/>
        </p:nvPicPr>
        <p:blipFill>
          <a:blip r:embed="rId2"/>
          <a:stretch>
            <a:fillRect/>
          </a:stretch>
        </p:blipFill>
        <p:spPr>
          <a:xfrm>
            <a:off x="3206533" y="1469516"/>
            <a:ext cx="4864534" cy="629267"/>
          </a:xfrm>
          <a:prstGeom prst="rect">
            <a:avLst/>
          </a:prstGeom>
        </p:spPr>
      </p:pic>
      <p:sp>
        <p:nvSpPr>
          <p:cNvPr id="10" name="Rectangle 9"/>
          <p:cNvSpPr/>
          <p:nvPr/>
        </p:nvSpPr>
        <p:spPr>
          <a:xfrm>
            <a:off x="1837509" y="2481332"/>
            <a:ext cx="8699862" cy="646331"/>
          </a:xfrm>
          <a:prstGeom prst="rect">
            <a:avLst/>
          </a:prstGeom>
        </p:spPr>
        <p:txBody>
          <a:bodyPr wrap="square">
            <a:spAutoFit/>
          </a:bodyPr>
          <a:lstStyle/>
          <a:p>
            <a:r>
              <a:rPr lang="en-US" dirty="0">
                <a:latin typeface="Times New Roman" panose="02020603050405020304" pitchFamily="18" charset="0"/>
              </a:rPr>
              <a:t>Note :</a:t>
            </a:r>
            <a:r>
              <a:rPr lang="en-US" i="1" dirty="0">
                <a:latin typeface="Times New Roman" panose="02020603050405020304" pitchFamily="18" charset="0"/>
              </a:rPr>
              <a:t>E</a:t>
            </a:r>
            <a:r>
              <a:rPr lang="el-GR" i="1" baseline="-25000" dirty="0">
                <a:latin typeface="Times New Roman" panose="02020603050405020304" pitchFamily="18" charset="0"/>
                <a:cs typeface="Times New Roman" panose="02020603050405020304" pitchFamily="18" charset="0"/>
              </a:rPr>
              <a:t>λ</a:t>
            </a:r>
            <a:r>
              <a:rPr lang="en-US" i="1" dirty="0">
                <a:latin typeface="MathPiOneItalic"/>
              </a:rPr>
              <a:t> </a:t>
            </a:r>
            <a:r>
              <a:rPr lang="en-US" dirty="0">
                <a:latin typeface="Times New Roman" panose="02020603050405020304" pitchFamily="18" charset="0"/>
              </a:rPr>
              <a:t>is a flux based on the </a:t>
            </a:r>
            <a:r>
              <a:rPr lang="en-US" i="1" dirty="0">
                <a:latin typeface="Times New Roman" panose="02020603050405020304" pitchFamily="18" charset="0"/>
              </a:rPr>
              <a:t>actual </a:t>
            </a:r>
            <a:r>
              <a:rPr lang="en-US" dirty="0">
                <a:latin typeface="Times New Roman" panose="02020603050405020304" pitchFamily="18" charset="0"/>
              </a:rPr>
              <a:t>surface area, whereas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 λ</a:t>
            </a:r>
            <a:r>
              <a:rPr lang="en-US" i="1" baseline="-25000" dirty="0">
                <a:latin typeface="Times New Roman" panose="02020603050405020304" pitchFamily="18" charset="0"/>
              </a:rPr>
              <a:t>,e </a:t>
            </a:r>
            <a:r>
              <a:rPr lang="en-US" dirty="0">
                <a:latin typeface="Times New Roman" panose="02020603050405020304" pitchFamily="18" charset="0"/>
              </a:rPr>
              <a:t>is based on the </a:t>
            </a:r>
            <a:r>
              <a:rPr lang="en-US" i="1" dirty="0">
                <a:latin typeface="Times New Roman" panose="02020603050405020304" pitchFamily="18" charset="0"/>
              </a:rPr>
              <a:t>projected </a:t>
            </a:r>
            <a:r>
              <a:rPr lang="en-US" dirty="0">
                <a:latin typeface="Times New Roman" panose="02020603050405020304" pitchFamily="18" charset="0"/>
              </a:rPr>
              <a:t>area. The cos</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rPr>
              <a:t> term appearing is a consequence of this </a:t>
            </a:r>
            <a:r>
              <a:rPr lang="en-IN" dirty="0">
                <a:latin typeface="Times New Roman" panose="02020603050405020304" pitchFamily="18" charset="0"/>
              </a:rPr>
              <a:t>difference.</a:t>
            </a:r>
            <a:endParaRPr lang="en-IN" dirty="0"/>
          </a:p>
        </p:txBody>
      </p:sp>
      <p:sp>
        <p:nvSpPr>
          <p:cNvPr id="12" name="Rectangle 11"/>
          <p:cNvSpPr/>
          <p:nvPr/>
        </p:nvSpPr>
        <p:spPr>
          <a:xfrm>
            <a:off x="1654628" y="3510212"/>
            <a:ext cx="8882743" cy="646331"/>
          </a:xfrm>
          <a:prstGeom prst="rect">
            <a:avLst/>
          </a:prstGeom>
        </p:spPr>
        <p:txBody>
          <a:bodyPr wrap="square">
            <a:spAutoFit/>
          </a:bodyPr>
          <a:lstStyle/>
          <a:p>
            <a:r>
              <a:rPr lang="en-US" dirty="0">
                <a:latin typeface="Times New Roman" panose="02020603050405020304" pitchFamily="18" charset="0"/>
              </a:rPr>
              <a:t>The </a:t>
            </a:r>
            <a:r>
              <a:rPr lang="en-US" b="1" i="1" dirty="0">
                <a:solidFill>
                  <a:srgbClr val="FF0000"/>
                </a:solidFill>
                <a:latin typeface="Times New Roman" panose="02020603050405020304" pitchFamily="18" charset="0"/>
              </a:rPr>
              <a:t>total, hemispherical emissive power, E (W/m</a:t>
            </a:r>
            <a:r>
              <a:rPr lang="en-US" b="1" i="1" baseline="30000" dirty="0">
                <a:solidFill>
                  <a:srgbClr val="FF0000"/>
                </a:solidFill>
                <a:latin typeface="Times New Roman" panose="02020603050405020304" pitchFamily="18" charset="0"/>
              </a:rPr>
              <a:t>2</a:t>
            </a:r>
            <a:r>
              <a:rPr lang="en-US" b="1" i="1" dirty="0">
                <a:solidFill>
                  <a:srgbClr val="FF0000"/>
                </a:solidFill>
                <a:latin typeface="Times New Roman" panose="02020603050405020304" pitchFamily="18" charset="0"/>
              </a:rPr>
              <a:t>), is the rate at which radiation is emitted per unit area at all possible wavelengths and in all possible directions</a:t>
            </a:r>
            <a:r>
              <a:rPr lang="en-US" dirty="0">
                <a:latin typeface="Times New Roman" panose="02020603050405020304" pitchFamily="18" charset="0"/>
              </a:rPr>
              <a:t>.</a:t>
            </a:r>
            <a:endParaRPr lang="en-IN" dirty="0"/>
          </a:p>
        </p:txBody>
      </p:sp>
      <p:pic>
        <p:nvPicPr>
          <p:cNvPr id="14" name="Picture 13"/>
          <p:cNvPicPr>
            <a:picLocks noChangeAspect="1"/>
          </p:cNvPicPr>
          <p:nvPr/>
        </p:nvPicPr>
        <p:blipFill>
          <a:blip r:embed="rId3"/>
          <a:stretch>
            <a:fillRect/>
          </a:stretch>
        </p:blipFill>
        <p:spPr>
          <a:xfrm>
            <a:off x="4158947" y="4421711"/>
            <a:ext cx="2250562" cy="660846"/>
          </a:xfrm>
          <a:prstGeom prst="rect">
            <a:avLst/>
          </a:prstGeom>
        </p:spPr>
      </p:pic>
      <p:pic>
        <p:nvPicPr>
          <p:cNvPr id="18" name="Picture 17"/>
          <p:cNvPicPr>
            <a:picLocks noChangeAspect="1"/>
          </p:cNvPicPr>
          <p:nvPr/>
        </p:nvPicPr>
        <p:blipFill>
          <a:blip r:embed="rId4"/>
          <a:stretch>
            <a:fillRect/>
          </a:stretch>
        </p:blipFill>
        <p:spPr>
          <a:xfrm>
            <a:off x="8392903" y="1654361"/>
            <a:ext cx="715373" cy="284952"/>
          </a:xfrm>
          <a:prstGeom prst="rect">
            <a:avLst/>
          </a:prstGeom>
        </p:spPr>
      </p:pic>
      <p:sp>
        <p:nvSpPr>
          <p:cNvPr id="19" name="Rectangle 18"/>
          <p:cNvSpPr/>
          <p:nvPr/>
        </p:nvSpPr>
        <p:spPr>
          <a:xfrm>
            <a:off x="1654628" y="5186874"/>
            <a:ext cx="1986441" cy="369332"/>
          </a:xfrm>
          <a:prstGeom prst="rect">
            <a:avLst/>
          </a:prstGeom>
        </p:spPr>
        <p:txBody>
          <a:bodyPr wrap="none">
            <a:spAutoFit/>
          </a:bodyPr>
          <a:lstStyle/>
          <a:p>
            <a:r>
              <a:rPr lang="en-IN" dirty="0">
                <a:latin typeface="Times New Roman" panose="02020603050405020304" pitchFamily="18" charset="0"/>
              </a:rPr>
              <a:t>from Equation 12.8</a:t>
            </a:r>
            <a:endParaRPr lang="en-IN" dirty="0"/>
          </a:p>
        </p:txBody>
      </p:sp>
      <p:pic>
        <p:nvPicPr>
          <p:cNvPr id="20" name="Picture 19"/>
          <p:cNvPicPr>
            <a:picLocks noChangeAspect="1"/>
          </p:cNvPicPr>
          <p:nvPr/>
        </p:nvPicPr>
        <p:blipFill>
          <a:blip r:embed="rId5"/>
          <a:stretch>
            <a:fillRect/>
          </a:stretch>
        </p:blipFill>
        <p:spPr>
          <a:xfrm>
            <a:off x="2884878" y="5556206"/>
            <a:ext cx="6030356" cy="837554"/>
          </a:xfrm>
          <a:prstGeom prst="rect">
            <a:avLst/>
          </a:prstGeom>
        </p:spPr>
      </p:pic>
      <p:pic>
        <p:nvPicPr>
          <p:cNvPr id="21" name="Picture 20"/>
          <p:cNvPicPr>
            <a:picLocks noChangeAspect="1"/>
          </p:cNvPicPr>
          <p:nvPr/>
        </p:nvPicPr>
        <p:blipFill>
          <a:blip r:embed="rId6"/>
          <a:stretch>
            <a:fillRect/>
          </a:stretch>
        </p:blipFill>
        <p:spPr>
          <a:xfrm>
            <a:off x="9121339" y="5844381"/>
            <a:ext cx="715373" cy="261205"/>
          </a:xfrm>
          <a:prstGeom prst="rect">
            <a:avLst/>
          </a:prstGeom>
        </p:spPr>
      </p:pic>
    </p:spTree>
    <p:extLst>
      <p:ext uri="{BB962C8B-B14F-4D97-AF65-F5344CB8AC3E}">
        <p14:creationId xmlns:p14="http://schemas.microsoft.com/office/powerpoint/2010/main" val="146661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1756" y="89396"/>
            <a:ext cx="5918608"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06880" y="674170"/>
            <a:ext cx="8791303" cy="3785652"/>
          </a:xfrm>
          <a:prstGeom prst="rect">
            <a:avLst/>
          </a:prstGeom>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rPr>
              <a:t>Consider a hot metal that is initially at a uniform temperature </a:t>
            </a:r>
            <a:r>
              <a:rPr lang="en-US" sz="2000" i="1" dirty="0" err="1">
                <a:latin typeface="Times New Roman" panose="02020603050405020304" pitchFamily="18" charset="0"/>
              </a:rPr>
              <a:t>T</a:t>
            </a:r>
            <a:r>
              <a:rPr lang="en-US" sz="2000" i="1" baseline="-25000" dirty="0" err="1">
                <a:latin typeface="Times New Roman" panose="02020603050405020304" pitchFamily="18" charset="0"/>
              </a:rPr>
              <a:t>i</a:t>
            </a:r>
            <a:r>
              <a:rPr lang="en-US" sz="2000" i="1" dirty="0">
                <a:latin typeface="Times New Roman" panose="02020603050405020304" pitchFamily="18" charset="0"/>
              </a:rPr>
              <a:t> </a:t>
            </a:r>
            <a:r>
              <a:rPr lang="en-US" sz="2000" dirty="0">
                <a:latin typeface="Times New Roman" panose="02020603050405020304" pitchFamily="18" charset="0"/>
              </a:rPr>
              <a:t>and is quenched by immersing it in a liquid of lower temperature </a:t>
            </a:r>
            <a:r>
              <a:rPr lang="en-US" sz="2000" i="1" dirty="0">
                <a:latin typeface="Times New Roman" panose="02020603050405020304" pitchFamily="18" charset="0"/>
              </a:rPr>
              <a:t>T</a:t>
            </a:r>
            <a:r>
              <a:rPr lang="en-US" sz="2000" i="1" baseline="-25000" dirty="0">
                <a:latin typeface="Times New Roman" panose="02020603050405020304" pitchFamily="18" charset="0"/>
              </a:rPr>
              <a:t>∞</a:t>
            </a:r>
            <a:r>
              <a:rPr lang="en-US" sz="2000" i="1" dirty="0">
                <a:latin typeface="Times New Roman" panose="02020603050405020304" pitchFamily="18" charset="0"/>
              </a:rPr>
              <a:t>&lt;</a:t>
            </a:r>
            <a:r>
              <a:rPr lang="en-US" sz="2000" dirty="0">
                <a:latin typeface="MathematicalPi-One"/>
              </a:rPr>
              <a:t> </a:t>
            </a:r>
            <a:r>
              <a:rPr lang="en-US" sz="2000" i="1" dirty="0" err="1">
                <a:latin typeface="Times New Roman" panose="02020603050405020304" pitchFamily="18" charset="0"/>
              </a:rPr>
              <a:t>T</a:t>
            </a:r>
            <a:r>
              <a:rPr lang="en-US" sz="2000" i="1" baseline="-25000" dirty="0" err="1">
                <a:latin typeface="Times New Roman" panose="02020603050405020304" pitchFamily="18" charset="0"/>
              </a:rPr>
              <a:t>i</a:t>
            </a:r>
            <a:r>
              <a:rPr lang="en-US" sz="2000" i="1" dirty="0">
                <a:latin typeface="Times New Roman" panose="02020603050405020304" pitchFamily="18" charset="0"/>
              </a:rPr>
              <a:t> </a:t>
            </a:r>
            <a:r>
              <a:rPr lang="en-US" sz="2000" dirty="0">
                <a:latin typeface="Times New Roman" panose="02020603050405020304" pitchFamily="18" charset="0"/>
              </a:rPr>
              <a:t>(Figure). </a:t>
            </a:r>
          </a:p>
          <a:p>
            <a:pPr marL="285750" indent="-285750">
              <a:buFont typeface="Wingdings" panose="05000000000000000000" pitchFamily="2" charset="2"/>
              <a:buChar char="ü"/>
            </a:pPr>
            <a:endParaRPr lang="en-US" sz="2000" dirty="0">
              <a:latin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rPr>
              <a:t>If the quenching is said to begin at time </a:t>
            </a:r>
            <a:r>
              <a:rPr lang="en-US" sz="2000" i="1" dirty="0">
                <a:latin typeface="Times New Roman" panose="02020603050405020304" pitchFamily="18" charset="0"/>
              </a:rPr>
              <a:t>t=</a:t>
            </a:r>
            <a:r>
              <a:rPr lang="en-US" sz="2000" dirty="0">
                <a:latin typeface="Times New Roman" panose="02020603050405020304" pitchFamily="18" charset="0"/>
              </a:rPr>
              <a:t>0, the temperature of the solid will decrease for time </a:t>
            </a:r>
            <a:r>
              <a:rPr lang="en-US" sz="2000" i="1" dirty="0">
                <a:latin typeface="Times New Roman" panose="02020603050405020304" pitchFamily="18" charset="0"/>
              </a:rPr>
              <a:t>t &gt;</a:t>
            </a:r>
            <a:r>
              <a:rPr lang="en-US" sz="2000" dirty="0">
                <a:latin typeface="MathematicalPi-One"/>
              </a:rPr>
              <a:t> </a:t>
            </a:r>
            <a:r>
              <a:rPr lang="en-US" sz="2000" dirty="0">
                <a:latin typeface="Times New Roman" panose="02020603050405020304" pitchFamily="18" charset="0"/>
              </a:rPr>
              <a:t>0, until it </a:t>
            </a:r>
            <a:r>
              <a:rPr lang="en-US" sz="2000" dirty="0">
                <a:latin typeface="Times New Roman" panose="02020603050405020304" pitchFamily="18" charset="0"/>
                <a:cs typeface="Times New Roman" panose="02020603050405020304" pitchFamily="18" charset="0"/>
              </a:rPr>
              <a:t>eventually reaches </a:t>
            </a:r>
            <a:r>
              <a:rPr lang="en-US" sz="2000" i="1" dirty="0">
                <a:latin typeface="Times New Roman" panose="02020603050405020304" pitchFamily="18" charset="0"/>
                <a:cs typeface="Times New Roman" panose="02020603050405020304" pitchFamily="18" charset="0"/>
              </a:rPr>
              <a:t>T</a:t>
            </a:r>
            <a:r>
              <a:rPr lang="en-US" sz="2000" i="1"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This reduction is due to convection heat transfer at the solid–liquid interface. </a:t>
            </a:r>
          </a:p>
          <a:p>
            <a:pPr marL="285750" indent="-285750">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solidFill>
                  <a:srgbClr val="FF0000"/>
                </a:solidFill>
                <a:latin typeface="Times New Roman" panose="02020603050405020304" pitchFamily="18" charset="0"/>
                <a:cs typeface="Times New Roman" panose="02020603050405020304" pitchFamily="18" charset="0"/>
              </a:rPr>
              <a:t>The essence of the lumped capacitance method is the assumption that the temperature of the solid is </a:t>
            </a:r>
            <a:r>
              <a:rPr lang="en-US" sz="2000" i="1" dirty="0">
                <a:solidFill>
                  <a:srgbClr val="FF0000"/>
                </a:solidFill>
                <a:latin typeface="Times New Roman" panose="02020603050405020304" pitchFamily="18" charset="0"/>
                <a:cs typeface="Times New Roman" panose="02020603050405020304" pitchFamily="18" charset="0"/>
              </a:rPr>
              <a:t>spatially uniform </a:t>
            </a:r>
            <a:r>
              <a:rPr lang="en-US" sz="2000" dirty="0">
                <a:solidFill>
                  <a:srgbClr val="FF0000"/>
                </a:solidFill>
                <a:latin typeface="Times New Roman" panose="02020603050405020304" pitchFamily="18" charset="0"/>
                <a:cs typeface="Times New Roman" panose="02020603050405020304" pitchFamily="18" charset="0"/>
              </a:rPr>
              <a:t>at any instant during the transient process. This assumption implies that temperature gradients within the solid are negligible.</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15626" r="3566"/>
          <a:stretch/>
        </p:blipFill>
        <p:spPr>
          <a:xfrm>
            <a:off x="4810222" y="4089660"/>
            <a:ext cx="5241676" cy="2768340"/>
          </a:xfrm>
          <a:prstGeom prst="rect">
            <a:avLst/>
          </a:prstGeom>
        </p:spPr>
      </p:pic>
    </p:spTree>
    <p:extLst>
      <p:ext uri="{BB962C8B-B14F-4D97-AF65-F5344CB8AC3E}">
        <p14:creationId xmlns:p14="http://schemas.microsoft.com/office/powerpoint/2010/main" val="3143738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1706882" y="859626"/>
            <a:ext cx="8634548" cy="923330"/>
            <a:chOff x="391887" y="1081695"/>
            <a:chExt cx="8634548" cy="923330"/>
          </a:xfrm>
        </p:grpSpPr>
        <p:sp>
          <p:nvSpPr>
            <p:cNvPr id="2" name="Rectangle 1"/>
            <p:cNvSpPr/>
            <p:nvPr/>
          </p:nvSpPr>
          <p:spPr>
            <a:xfrm>
              <a:off x="391887" y="1081695"/>
              <a:ext cx="8634548" cy="923330"/>
            </a:xfrm>
            <a:prstGeom prst="rect">
              <a:avLst/>
            </a:prstGeom>
          </p:spPr>
          <p:txBody>
            <a:bodyPr wrap="square">
              <a:spAutoFit/>
            </a:bodyPr>
            <a:lstStyle/>
            <a:p>
              <a:pPr algn="just"/>
              <a:r>
                <a:rPr lang="en-US" dirty="0">
                  <a:latin typeface="Times New Roman" panose="02020603050405020304" pitchFamily="18" charset="0"/>
                </a:rPr>
                <a:t>Let us consider a  </a:t>
              </a:r>
              <a:r>
                <a:rPr lang="en-US" i="1" dirty="0">
                  <a:latin typeface="Times New Roman" panose="02020603050405020304" pitchFamily="18" charset="0"/>
                </a:rPr>
                <a:t>diffuse emitter </a:t>
              </a:r>
              <a:r>
                <a:rPr lang="en-US" dirty="0">
                  <a:latin typeface="Times New Roman" panose="02020603050405020304" pitchFamily="18" charset="0"/>
                </a:rPr>
                <a:t>as a surface for which the intensity of the emitted radiation is independent of direction, in which case                             Removing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a:t>
              </a:r>
              <a:r>
                <a:rPr lang="en-US" i="1" baseline="-25000" dirty="0">
                  <a:latin typeface="Times New Roman" panose="02020603050405020304" pitchFamily="18" charset="0"/>
                </a:rPr>
                <a:t>e</a:t>
              </a:r>
              <a:r>
                <a:rPr lang="en-US" i="1" dirty="0">
                  <a:latin typeface="Times New Roman" panose="02020603050405020304" pitchFamily="18" charset="0"/>
                </a:rPr>
                <a:t> </a:t>
              </a:r>
              <a:r>
                <a:rPr lang="en-US" dirty="0">
                  <a:latin typeface="Times New Roman" panose="02020603050405020304" pitchFamily="18" charset="0"/>
                </a:rPr>
                <a:t>from the integrand of Equation 12.8 and performing the integration, it follows that</a:t>
              </a:r>
              <a:endParaRPr lang="en-IN" dirty="0"/>
            </a:p>
          </p:txBody>
        </p:sp>
        <p:pic>
          <p:nvPicPr>
            <p:cNvPr id="4" name="Picture 3"/>
            <p:cNvPicPr>
              <a:picLocks noChangeAspect="1"/>
            </p:cNvPicPr>
            <p:nvPr/>
          </p:nvPicPr>
          <p:blipFill>
            <a:blip r:embed="rId2"/>
            <a:stretch>
              <a:fillRect/>
            </a:stretch>
          </p:blipFill>
          <p:spPr>
            <a:xfrm>
              <a:off x="4581121" y="1406226"/>
              <a:ext cx="2098427" cy="274266"/>
            </a:xfrm>
            <a:prstGeom prst="rect">
              <a:avLst/>
            </a:prstGeom>
          </p:spPr>
        </p:pic>
      </p:grpSp>
      <p:pic>
        <p:nvPicPr>
          <p:cNvPr id="6" name="Picture 5"/>
          <p:cNvPicPr>
            <a:picLocks noChangeAspect="1"/>
          </p:cNvPicPr>
          <p:nvPr/>
        </p:nvPicPr>
        <p:blipFill>
          <a:blip r:embed="rId3"/>
          <a:stretch>
            <a:fillRect/>
          </a:stretch>
        </p:blipFill>
        <p:spPr>
          <a:xfrm>
            <a:off x="4178187" y="2033809"/>
            <a:ext cx="1678741" cy="417929"/>
          </a:xfrm>
          <a:prstGeom prst="rect">
            <a:avLst/>
          </a:prstGeom>
        </p:spPr>
      </p:pic>
      <p:pic>
        <p:nvPicPr>
          <p:cNvPr id="7" name="Picture 6"/>
          <p:cNvPicPr>
            <a:picLocks noChangeAspect="1"/>
          </p:cNvPicPr>
          <p:nvPr/>
        </p:nvPicPr>
        <p:blipFill>
          <a:blip r:embed="rId4"/>
          <a:stretch>
            <a:fillRect/>
          </a:stretch>
        </p:blipFill>
        <p:spPr>
          <a:xfrm>
            <a:off x="4720419" y="3020772"/>
            <a:ext cx="1079117" cy="331862"/>
          </a:xfrm>
          <a:prstGeom prst="rect">
            <a:avLst/>
          </a:prstGeom>
        </p:spPr>
      </p:pic>
      <p:sp>
        <p:nvSpPr>
          <p:cNvPr id="8" name="Rectangle 7"/>
          <p:cNvSpPr/>
          <p:nvPr/>
        </p:nvSpPr>
        <p:spPr>
          <a:xfrm>
            <a:off x="1845801" y="2517923"/>
            <a:ext cx="3061479" cy="369332"/>
          </a:xfrm>
          <a:prstGeom prst="rect">
            <a:avLst/>
          </a:prstGeom>
        </p:spPr>
        <p:txBody>
          <a:bodyPr wrap="none">
            <a:spAutoFit/>
          </a:bodyPr>
          <a:lstStyle/>
          <a:p>
            <a:r>
              <a:rPr lang="en-IN" dirty="0">
                <a:latin typeface="Times New Roman" panose="02020603050405020304" pitchFamily="18" charset="0"/>
              </a:rPr>
              <a:t>Similarly, from Equation 12.10</a:t>
            </a:r>
            <a:endParaRPr lang="en-IN" dirty="0"/>
          </a:p>
        </p:txBody>
      </p:sp>
      <p:sp>
        <p:nvSpPr>
          <p:cNvPr id="11" name="Rectangle 10"/>
          <p:cNvSpPr/>
          <p:nvPr/>
        </p:nvSpPr>
        <p:spPr>
          <a:xfrm>
            <a:off x="1706882" y="3622222"/>
            <a:ext cx="6191792" cy="369332"/>
          </a:xfrm>
          <a:prstGeom prst="rect">
            <a:avLst/>
          </a:prstGeom>
        </p:spPr>
        <p:txBody>
          <a:bodyPr wrap="square">
            <a:spAutoFit/>
          </a:bodyPr>
          <a:lstStyle/>
          <a:p>
            <a:r>
              <a:rPr lang="en-US" dirty="0">
                <a:solidFill>
                  <a:srgbClr val="FF0000"/>
                </a:solidFill>
                <a:latin typeface="Times New Roman" panose="02020603050405020304" pitchFamily="18" charset="0"/>
              </a:rPr>
              <a:t>where </a:t>
            </a:r>
            <a:r>
              <a:rPr lang="en-US" i="1" dirty="0" err="1">
                <a:solidFill>
                  <a:srgbClr val="FF0000"/>
                </a:solidFill>
                <a:latin typeface="Times New Roman" panose="02020603050405020304" pitchFamily="18" charset="0"/>
              </a:rPr>
              <a:t>I</a:t>
            </a:r>
            <a:r>
              <a:rPr lang="en-US" i="1" baseline="-25000" dirty="0" err="1">
                <a:solidFill>
                  <a:srgbClr val="FF0000"/>
                </a:solidFill>
                <a:latin typeface="Times New Roman" panose="02020603050405020304" pitchFamily="18" charset="0"/>
              </a:rPr>
              <a:t>e</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is the </a:t>
            </a:r>
            <a:r>
              <a:rPr lang="en-US" i="1" dirty="0">
                <a:solidFill>
                  <a:srgbClr val="FF0000"/>
                </a:solidFill>
                <a:latin typeface="Times New Roman" panose="02020603050405020304" pitchFamily="18" charset="0"/>
              </a:rPr>
              <a:t>total intensity </a:t>
            </a:r>
            <a:r>
              <a:rPr lang="en-US" dirty="0">
                <a:solidFill>
                  <a:srgbClr val="FF0000"/>
                </a:solidFill>
                <a:latin typeface="Times New Roman" panose="02020603050405020304" pitchFamily="18" charset="0"/>
              </a:rPr>
              <a:t>of the emitted radiation</a:t>
            </a:r>
            <a:endParaRPr lang="en-IN" dirty="0">
              <a:solidFill>
                <a:srgbClr val="FF0000"/>
              </a:solidFill>
            </a:endParaRPr>
          </a:p>
        </p:txBody>
      </p:sp>
    </p:spTree>
    <p:extLst>
      <p:ext uri="{BB962C8B-B14F-4D97-AF65-F5344CB8AC3E}">
        <p14:creationId xmlns:p14="http://schemas.microsoft.com/office/powerpoint/2010/main" val="2479476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89590" y="510980"/>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12.1</a:t>
            </a:r>
            <a:endParaRPr lang="en-IN" dirty="0"/>
          </a:p>
        </p:txBody>
      </p:sp>
      <p:sp>
        <p:nvSpPr>
          <p:cNvPr id="9" name="Rectangle 8"/>
          <p:cNvSpPr/>
          <p:nvPr/>
        </p:nvSpPr>
        <p:spPr>
          <a:xfrm>
            <a:off x="1689590" y="1283577"/>
            <a:ext cx="8556171" cy="646331"/>
          </a:xfrm>
          <a:prstGeom prst="rect">
            <a:avLst/>
          </a:prstGeom>
        </p:spPr>
        <p:txBody>
          <a:bodyPr wrap="square">
            <a:spAutoFit/>
          </a:bodyPr>
          <a:lstStyle/>
          <a:p>
            <a:r>
              <a:rPr lang="en-US" dirty="0">
                <a:latin typeface="Times New Roman" panose="02020603050405020304" pitchFamily="18" charset="0"/>
              </a:rPr>
              <a:t>A small surface of area </a:t>
            </a:r>
            <a:r>
              <a:rPr lang="en-US" i="1" dirty="0">
                <a:latin typeface="Times New Roman" panose="02020603050405020304" pitchFamily="18" charset="0"/>
              </a:rPr>
              <a:t>A</a:t>
            </a:r>
            <a:r>
              <a:rPr lang="en-US" baseline="-25000" dirty="0">
                <a:latin typeface="Times New Roman" panose="02020603050405020304" pitchFamily="18" charset="0"/>
              </a:rPr>
              <a:t>1</a:t>
            </a:r>
            <a:r>
              <a:rPr lang="en-US" dirty="0">
                <a:latin typeface="Times New Roman" panose="02020603050405020304" pitchFamily="18" charset="0"/>
              </a:rPr>
              <a:t>=10</a:t>
            </a:r>
            <a:r>
              <a:rPr lang="en-US" baseline="30000" dirty="0">
                <a:latin typeface="Times New Roman" panose="02020603050405020304" pitchFamily="18" charset="0"/>
              </a:rPr>
              <a:t>-3</a:t>
            </a:r>
            <a:r>
              <a:rPr lang="en-US" dirty="0">
                <a:latin typeface="Times New Roman" panose="02020603050405020304" pitchFamily="18" charset="0"/>
              </a:rPr>
              <a:t> m</a:t>
            </a:r>
            <a:r>
              <a:rPr lang="en-US" baseline="-25000" dirty="0">
                <a:latin typeface="Times New Roman" panose="02020603050405020304" pitchFamily="18" charset="0"/>
              </a:rPr>
              <a:t>2</a:t>
            </a:r>
            <a:r>
              <a:rPr lang="en-US" dirty="0">
                <a:latin typeface="Times New Roman" panose="02020603050405020304" pitchFamily="18" charset="0"/>
              </a:rPr>
              <a:t> is known to emit diffusely, and from measurements</a:t>
            </a:r>
          </a:p>
          <a:p>
            <a:pPr algn="just"/>
            <a:r>
              <a:rPr lang="en-US" dirty="0">
                <a:latin typeface="Times New Roman" panose="02020603050405020304" pitchFamily="18" charset="0"/>
              </a:rPr>
              <a:t>the total intensity associated with emission in the normal direction is </a:t>
            </a:r>
            <a:r>
              <a:rPr lang="en-IN" i="1" dirty="0">
                <a:latin typeface="Times New Roman" panose="02020603050405020304" pitchFamily="18" charset="0"/>
              </a:rPr>
              <a:t>I</a:t>
            </a:r>
            <a:r>
              <a:rPr lang="en-IN" i="1" baseline="-25000" dirty="0">
                <a:latin typeface="Times New Roman" panose="02020603050405020304" pitchFamily="18" charset="0"/>
              </a:rPr>
              <a:t>n</a:t>
            </a:r>
            <a:r>
              <a:rPr lang="en-IN" i="1" dirty="0">
                <a:latin typeface="Times New Roman" panose="02020603050405020304" pitchFamily="18" charset="0"/>
              </a:rPr>
              <a:t> =</a:t>
            </a:r>
            <a:r>
              <a:rPr lang="en-IN" dirty="0">
                <a:latin typeface="MathematicalPi-One"/>
              </a:rPr>
              <a:t> </a:t>
            </a:r>
            <a:r>
              <a:rPr lang="en-IN" dirty="0">
                <a:latin typeface="Times New Roman" panose="02020603050405020304" pitchFamily="18" charset="0"/>
              </a:rPr>
              <a:t>7000 W/m</a:t>
            </a:r>
            <a:r>
              <a:rPr lang="en-IN" baseline="30000" dirty="0">
                <a:latin typeface="Times New Roman" panose="02020603050405020304" pitchFamily="18" charset="0"/>
              </a:rPr>
              <a:t>2</a:t>
            </a:r>
            <a:r>
              <a:rPr lang="en-IN" dirty="0">
                <a:latin typeface="Times New Roman" panose="02020603050405020304" pitchFamily="18" charset="0"/>
              </a:rPr>
              <a:t>.sr.</a:t>
            </a:r>
            <a:endParaRPr lang="en-IN" dirty="0"/>
          </a:p>
        </p:txBody>
      </p:sp>
      <p:pic>
        <p:nvPicPr>
          <p:cNvPr id="10" name="Picture 9"/>
          <p:cNvPicPr>
            <a:picLocks noChangeAspect="1"/>
          </p:cNvPicPr>
          <p:nvPr/>
        </p:nvPicPr>
        <p:blipFill>
          <a:blip r:embed="rId2"/>
          <a:stretch>
            <a:fillRect/>
          </a:stretch>
        </p:blipFill>
        <p:spPr>
          <a:xfrm>
            <a:off x="3366791" y="1892982"/>
            <a:ext cx="3042719" cy="2102697"/>
          </a:xfrm>
          <a:prstGeom prst="rect">
            <a:avLst/>
          </a:prstGeom>
        </p:spPr>
      </p:pic>
      <p:sp>
        <p:nvSpPr>
          <p:cNvPr id="12" name="Rectangle 11"/>
          <p:cNvSpPr/>
          <p:nvPr/>
        </p:nvSpPr>
        <p:spPr>
          <a:xfrm>
            <a:off x="1689589" y="3995678"/>
            <a:ext cx="8795531" cy="1477328"/>
          </a:xfrm>
          <a:prstGeom prst="rect">
            <a:avLst/>
          </a:prstGeom>
        </p:spPr>
        <p:txBody>
          <a:bodyPr wrap="square">
            <a:spAutoFit/>
          </a:bodyPr>
          <a:lstStyle/>
          <a:p>
            <a:pPr algn="just"/>
            <a:r>
              <a:rPr lang="en-US" dirty="0">
                <a:latin typeface="Times New Roman" panose="02020603050405020304" pitchFamily="18" charset="0"/>
              </a:rPr>
              <a:t>Radiation emitted from the surface is intercepted by three other surfaces of area </a:t>
            </a:r>
            <a:r>
              <a:rPr lang="en-US" i="1" dirty="0">
                <a:latin typeface="Times New Roman" panose="02020603050405020304" pitchFamily="18" charset="0"/>
              </a:rPr>
              <a:t>A</a:t>
            </a:r>
            <a:r>
              <a:rPr lang="en-US" baseline="-25000" dirty="0">
                <a:latin typeface="Times New Roman" panose="02020603050405020304" pitchFamily="18" charset="0"/>
              </a:rPr>
              <a:t>2</a:t>
            </a:r>
            <a:r>
              <a:rPr lang="en-US" dirty="0">
                <a:latin typeface="Times New Roman" panose="02020603050405020304" pitchFamily="18" charset="0"/>
              </a:rPr>
              <a:t>=</a:t>
            </a:r>
            <a:r>
              <a:rPr lang="en-US" dirty="0">
                <a:latin typeface="MathematicalPi-One"/>
              </a:rPr>
              <a:t> </a:t>
            </a:r>
            <a:r>
              <a:rPr lang="en-US" i="1" dirty="0">
                <a:latin typeface="Times New Roman" panose="02020603050405020304" pitchFamily="18" charset="0"/>
              </a:rPr>
              <a:t>A</a:t>
            </a:r>
            <a:r>
              <a:rPr lang="en-US" baseline="-25000" dirty="0">
                <a:latin typeface="Times New Roman" panose="02020603050405020304" pitchFamily="18" charset="0"/>
              </a:rPr>
              <a:t>3</a:t>
            </a:r>
            <a:r>
              <a:rPr lang="en-US" dirty="0">
                <a:latin typeface="Times New Roman" panose="02020603050405020304" pitchFamily="18" charset="0"/>
              </a:rPr>
              <a:t>=</a:t>
            </a:r>
            <a:r>
              <a:rPr lang="en-US" dirty="0">
                <a:latin typeface="MathematicalPi-One"/>
              </a:rPr>
              <a:t> </a:t>
            </a:r>
            <a:r>
              <a:rPr lang="en-US" i="1" dirty="0">
                <a:latin typeface="Times New Roman" panose="02020603050405020304" pitchFamily="18" charset="0"/>
              </a:rPr>
              <a:t>A</a:t>
            </a:r>
            <a:r>
              <a:rPr lang="en-US" baseline="-25000" dirty="0">
                <a:latin typeface="Times New Roman" panose="02020603050405020304" pitchFamily="18" charset="0"/>
              </a:rPr>
              <a:t>4</a:t>
            </a:r>
            <a:r>
              <a:rPr lang="en-US" dirty="0">
                <a:latin typeface="Times New Roman" panose="02020603050405020304" pitchFamily="18" charset="0"/>
              </a:rPr>
              <a:t> =</a:t>
            </a:r>
            <a:r>
              <a:rPr lang="en-US" dirty="0">
                <a:latin typeface="MathematicalPi-One"/>
              </a:rPr>
              <a:t> </a:t>
            </a:r>
            <a:r>
              <a:rPr lang="en-US" dirty="0">
                <a:latin typeface="Times New Roman" panose="02020603050405020304" pitchFamily="18" charset="0"/>
              </a:rPr>
              <a:t>10</a:t>
            </a:r>
            <a:r>
              <a:rPr lang="en-US" baseline="30000" dirty="0">
                <a:latin typeface="Times New Roman" panose="02020603050405020304" pitchFamily="18" charset="0"/>
              </a:rPr>
              <a:t>-3</a:t>
            </a:r>
            <a:r>
              <a:rPr lang="en-US" dirty="0">
                <a:latin typeface="Times New Roman" panose="02020603050405020304" pitchFamily="18" charset="0"/>
              </a:rPr>
              <a:t> m</a:t>
            </a:r>
            <a:r>
              <a:rPr lang="en-US" baseline="30000" dirty="0">
                <a:latin typeface="Times New Roman" panose="02020603050405020304" pitchFamily="18" charset="0"/>
              </a:rPr>
              <a:t>2</a:t>
            </a:r>
            <a:r>
              <a:rPr lang="en-US" dirty="0">
                <a:latin typeface="Times New Roman" panose="02020603050405020304" pitchFamily="18" charset="0"/>
              </a:rPr>
              <a:t>, which are 0.5 m from </a:t>
            </a:r>
            <a:r>
              <a:rPr lang="en-US" i="1" dirty="0">
                <a:latin typeface="Times New Roman" panose="02020603050405020304" pitchFamily="18" charset="0"/>
              </a:rPr>
              <a:t>A</a:t>
            </a:r>
            <a:r>
              <a:rPr lang="en-US" baseline="-25000" dirty="0">
                <a:latin typeface="Times New Roman" panose="02020603050405020304" pitchFamily="18" charset="0"/>
              </a:rPr>
              <a:t>1</a:t>
            </a:r>
            <a:r>
              <a:rPr lang="en-US" dirty="0">
                <a:latin typeface="Times New Roman" panose="02020603050405020304" pitchFamily="18" charset="0"/>
              </a:rPr>
              <a:t> and are oriented as shown. What is the intensity associated with emission in each of the three directions? What are the solid angles subtended by the three surfaces when viewed from </a:t>
            </a:r>
            <a:r>
              <a:rPr lang="en-US" i="1" dirty="0">
                <a:latin typeface="Times New Roman" panose="02020603050405020304" pitchFamily="18" charset="0"/>
              </a:rPr>
              <a:t>A</a:t>
            </a:r>
            <a:r>
              <a:rPr lang="en-US" baseline="-25000" dirty="0">
                <a:latin typeface="Times New Roman" panose="02020603050405020304" pitchFamily="18" charset="0"/>
              </a:rPr>
              <a:t>1</a:t>
            </a:r>
            <a:r>
              <a:rPr lang="en-US" dirty="0">
                <a:latin typeface="Times New Roman" panose="02020603050405020304" pitchFamily="18" charset="0"/>
              </a:rPr>
              <a:t>? What is the rate at which radiation emitted by </a:t>
            </a:r>
            <a:r>
              <a:rPr lang="en-US" i="1" dirty="0">
                <a:latin typeface="Times New Roman" panose="02020603050405020304" pitchFamily="18" charset="0"/>
              </a:rPr>
              <a:t>A</a:t>
            </a:r>
            <a:r>
              <a:rPr lang="en-US" baseline="-25000" dirty="0">
                <a:latin typeface="Times New Roman" panose="02020603050405020304" pitchFamily="18" charset="0"/>
              </a:rPr>
              <a:t>1</a:t>
            </a:r>
            <a:r>
              <a:rPr lang="en-US" dirty="0">
                <a:latin typeface="Times New Roman" panose="02020603050405020304" pitchFamily="18" charset="0"/>
              </a:rPr>
              <a:t> is intercepted by the three surfaces?</a:t>
            </a:r>
            <a:endParaRPr lang="en-IN" dirty="0"/>
          </a:p>
        </p:txBody>
      </p:sp>
    </p:spTree>
    <p:extLst>
      <p:ext uri="{BB962C8B-B14F-4D97-AF65-F5344CB8AC3E}">
        <p14:creationId xmlns:p14="http://schemas.microsoft.com/office/powerpoint/2010/main" val="591893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89589" y="415654"/>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12.1</a:t>
            </a:r>
            <a:endParaRPr lang="en-IN" dirty="0"/>
          </a:p>
        </p:txBody>
      </p:sp>
      <p:sp>
        <p:nvSpPr>
          <p:cNvPr id="2" name="Rectangle 1"/>
          <p:cNvSpPr/>
          <p:nvPr/>
        </p:nvSpPr>
        <p:spPr>
          <a:xfrm>
            <a:off x="1684982" y="1167010"/>
            <a:ext cx="8826264" cy="4431983"/>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Normal intensity of diffuse emitter of area </a:t>
            </a:r>
            <a:r>
              <a:rPr lang="en-US" i="1" dirty="0">
                <a:latin typeface="Times New Roman" panose="02020603050405020304" pitchFamily="18" charset="0"/>
              </a:rPr>
              <a:t>A</a:t>
            </a:r>
            <a:r>
              <a:rPr lang="en-US" sz="800" dirty="0">
                <a:latin typeface="Times New Roman" panose="02020603050405020304" pitchFamily="18" charset="0"/>
              </a:rPr>
              <a:t>1 </a:t>
            </a:r>
            <a:r>
              <a:rPr lang="en-US" dirty="0">
                <a:latin typeface="Times New Roman" panose="02020603050405020304" pitchFamily="18" charset="0"/>
              </a:rPr>
              <a:t>and orientation of three </a:t>
            </a:r>
            <a:r>
              <a:rPr lang="en-IN" dirty="0">
                <a:latin typeface="Times New Roman" panose="02020603050405020304" pitchFamily="18" charset="0"/>
              </a:rPr>
              <a:t>surfaces relative to </a:t>
            </a:r>
            <a:r>
              <a:rPr lang="en-IN" i="1" dirty="0">
                <a:latin typeface="Times New Roman" panose="02020603050405020304" pitchFamily="18" charset="0"/>
              </a:rPr>
              <a:t>A</a:t>
            </a:r>
            <a:r>
              <a:rPr lang="en-IN" baseline="-25000" dirty="0">
                <a:latin typeface="Times New Roman" panose="02020603050405020304" pitchFamily="18" charset="0"/>
              </a:rPr>
              <a:t>1</a:t>
            </a:r>
            <a:r>
              <a:rPr lang="en-IN" dirty="0">
                <a:latin typeface="Times New Roman" panose="02020603050405020304" pitchFamily="18" charset="0"/>
              </a:rPr>
              <a:t>.</a:t>
            </a:r>
          </a:p>
          <a:p>
            <a:endParaRPr lang="en-US" dirty="0">
              <a:latin typeface="Times New Roman" panose="02020603050405020304" pitchFamily="18" charset="0"/>
            </a:endParaRPr>
          </a:p>
          <a:p>
            <a:endParaRPr lang="en-IN" dirty="0">
              <a:latin typeface="Times New Roman" panose="02020603050405020304" pitchFamily="18" charset="0"/>
            </a:endParaRPr>
          </a:p>
          <a:p>
            <a:r>
              <a:rPr lang="en-IN" b="1" i="1" dirty="0">
                <a:latin typeface="Bodoni-BoldItalic"/>
              </a:rPr>
              <a:t>Find:</a:t>
            </a:r>
          </a:p>
          <a:p>
            <a:pPr marL="342900" indent="-342900">
              <a:buAutoNum type="arabicPeriod"/>
            </a:pPr>
            <a:r>
              <a:rPr lang="en-US" dirty="0">
                <a:latin typeface="Times New Roman" panose="02020603050405020304" pitchFamily="18" charset="0"/>
              </a:rPr>
              <a:t>Intensity of </a:t>
            </a:r>
          </a:p>
          <a:p>
            <a:r>
              <a:rPr lang="en-US" dirty="0">
                <a:latin typeface="Times New Roman" panose="02020603050405020304" pitchFamily="18" charset="0"/>
              </a:rPr>
              <a:t>emission in each of </a:t>
            </a:r>
          </a:p>
          <a:p>
            <a:r>
              <a:rPr lang="en-US" dirty="0">
                <a:latin typeface="Times New Roman" panose="02020603050405020304" pitchFamily="18" charset="0"/>
              </a:rPr>
              <a:t>the three directions.</a:t>
            </a:r>
          </a:p>
          <a:p>
            <a:r>
              <a:rPr lang="en-US" b="1" dirty="0">
                <a:latin typeface="Times New Roman" panose="02020603050405020304" pitchFamily="18" charset="0"/>
              </a:rPr>
              <a:t>2. </a:t>
            </a:r>
            <a:r>
              <a:rPr lang="en-US" dirty="0">
                <a:latin typeface="Times New Roman" panose="02020603050405020304" pitchFamily="18" charset="0"/>
              </a:rPr>
              <a:t>Solid angles </a:t>
            </a:r>
          </a:p>
          <a:p>
            <a:r>
              <a:rPr lang="en-US" dirty="0">
                <a:latin typeface="Times New Roman" panose="02020603050405020304" pitchFamily="18" charset="0"/>
              </a:rPr>
              <a:t>subtended by the </a:t>
            </a:r>
          </a:p>
          <a:p>
            <a:r>
              <a:rPr lang="en-US" dirty="0">
                <a:latin typeface="Times New Roman" panose="02020603050405020304" pitchFamily="18" charset="0"/>
              </a:rPr>
              <a:t>three surfaces.</a:t>
            </a:r>
          </a:p>
          <a:p>
            <a:r>
              <a:rPr lang="en-US" b="1" dirty="0">
                <a:latin typeface="Times New Roman" panose="02020603050405020304" pitchFamily="18" charset="0"/>
              </a:rPr>
              <a:t>3. </a:t>
            </a:r>
            <a:r>
              <a:rPr lang="en-US" dirty="0">
                <a:latin typeface="Times New Roman" panose="02020603050405020304" pitchFamily="18" charset="0"/>
              </a:rPr>
              <a:t>Rate at which </a:t>
            </a:r>
          </a:p>
          <a:p>
            <a:r>
              <a:rPr lang="en-US" dirty="0">
                <a:latin typeface="Times New Roman" panose="02020603050405020304" pitchFamily="18" charset="0"/>
              </a:rPr>
              <a:t>radiation is intercepted</a:t>
            </a:r>
          </a:p>
          <a:p>
            <a:r>
              <a:rPr lang="en-US" dirty="0">
                <a:latin typeface="Times New Roman" panose="02020603050405020304" pitchFamily="18" charset="0"/>
              </a:rPr>
              <a:t> by the three surfaces.</a:t>
            </a:r>
            <a:endParaRPr lang="en-IN" dirty="0"/>
          </a:p>
        </p:txBody>
      </p:sp>
      <p:pic>
        <p:nvPicPr>
          <p:cNvPr id="4" name="Picture 3"/>
          <p:cNvPicPr>
            <a:picLocks noChangeAspect="1"/>
          </p:cNvPicPr>
          <p:nvPr/>
        </p:nvPicPr>
        <p:blipFill rotWithShape="1">
          <a:blip r:embed="rId2"/>
          <a:srcRect l="7380" t="726" r="10036" b="3618"/>
          <a:stretch/>
        </p:blipFill>
        <p:spPr>
          <a:xfrm>
            <a:off x="3872656" y="2048430"/>
            <a:ext cx="6638590" cy="4567951"/>
          </a:xfrm>
          <a:prstGeom prst="rect">
            <a:avLst/>
          </a:prstGeom>
        </p:spPr>
      </p:pic>
    </p:spTree>
    <p:extLst>
      <p:ext uri="{BB962C8B-B14F-4D97-AF65-F5344CB8AC3E}">
        <p14:creationId xmlns:p14="http://schemas.microsoft.com/office/powerpoint/2010/main" val="246427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89589" y="415654"/>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12.1</a:t>
            </a:r>
            <a:endParaRPr lang="en-IN" dirty="0"/>
          </a:p>
        </p:txBody>
      </p:sp>
      <p:sp>
        <p:nvSpPr>
          <p:cNvPr id="5" name="Rectangle 4"/>
          <p:cNvSpPr/>
          <p:nvPr/>
        </p:nvSpPr>
        <p:spPr>
          <a:xfrm>
            <a:off x="1689588" y="1161983"/>
            <a:ext cx="8860846" cy="646331"/>
          </a:xfrm>
          <a:prstGeom prst="rect">
            <a:avLst/>
          </a:prstGeom>
        </p:spPr>
        <p:txBody>
          <a:bodyPr wrap="square">
            <a:spAutoFit/>
          </a:bodyPr>
          <a:lstStyle/>
          <a:p>
            <a:r>
              <a:rPr lang="en-US" b="1" dirty="0">
                <a:latin typeface="Times New Roman" panose="02020603050405020304" pitchFamily="18" charset="0"/>
              </a:rPr>
              <a:t>1. </a:t>
            </a:r>
            <a:r>
              <a:rPr lang="en-US" dirty="0">
                <a:latin typeface="Times New Roman" panose="02020603050405020304" pitchFamily="18" charset="0"/>
              </a:rPr>
              <a:t>From the definition of a diffuse emitter, we know that the intensity of the emitted radiation is independent of direction. </a:t>
            </a:r>
            <a:r>
              <a:rPr lang="en-US" dirty="0">
                <a:solidFill>
                  <a:srgbClr val="FF0000"/>
                </a:solidFill>
                <a:latin typeface="Times New Roman" panose="02020603050405020304" pitchFamily="18" charset="0"/>
              </a:rPr>
              <a:t>Hence  </a:t>
            </a:r>
            <a:r>
              <a:rPr lang="en-IN" dirty="0">
                <a:solidFill>
                  <a:srgbClr val="FF0000"/>
                </a:solidFill>
                <a:latin typeface="Times New Roman" panose="02020603050405020304" pitchFamily="18" charset="0"/>
                <a:cs typeface="Times New Roman" panose="02020603050405020304" pitchFamily="18" charset="0"/>
              </a:rPr>
              <a:t>I=7000 W/m</a:t>
            </a:r>
            <a:r>
              <a:rPr lang="en-IN" baseline="30000" dirty="0">
                <a:solidFill>
                  <a:srgbClr val="FF0000"/>
                </a:solidFill>
                <a:latin typeface="Times New Roman" panose="02020603050405020304" pitchFamily="18" charset="0"/>
                <a:cs typeface="Times New Roman" panose="02020603050405020304" pitchFamily="18" charset="0"/>
              </a:rPr>
              <a:t>2</a:t>
            </a:r>
            <a:r>
              <a:rPr lang="en-IN" dirty="0">
                <a:solidFill>
                  <a:srgbClr val="FF0000"/>
                </a:solidFill>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sr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for each of the three directions.</a:t>
            </a:r>
            <a:endParaRPr lang="en-IN" dirty="0"/>
          </a:p>
        </p:txBody>
      </p:sp>
      <p:sp>
        <p:nvSpPr>
          <p:cNvPr id="7" name="Rectangle 6"/>
          <p:cNvSpPr/>
          <p:nvPr/>
        </p:nvSpPr>
        <p:spPr>
          <a:xfrm>
            <a:off x="1689589" y="2316928"/>
            <a:ext cx="8860845" cy="369332"/>
          </a:xfrm>
          <a:prstGeom prst="rect">
            <a:avLst/>
          </a:prstGeom>
        </p:spPr>
        <p:txBody>
          <a:bodyPr wrap="square">
            <a:spAutoFit/>
          </a:bodyPr>
          <a:lstStyle/>
          <a:p>
            <a:r>
              <a:rPr lang="en-US" b="1" dirty="0">
                <a:latin typeface="Times New Roman" panose="02020603050405020304" pitchFamily="18" charset="0"/>
              </a:rPr>
              <a:t>2. </a:t>
            </a:r>
            <a:r>
              <a:rPr lang="en-US" dirty="0">
                <a:latin typeface="Times New Roman" panose="02020603050405020304" pitchFamily="18" charset="0"/>
              </a:rPr>
              <a:t>Treating </a:t>
            </a:r>
            <a:r>
              <a:rPr lang="en-US" i="1" dirty="0">
                <a:latin typeface="Times New Roman" panose="02020603050405020304" pitchFamily="18" charset="0"/>
              </a:rPr>
              <a:t>A</a:t>
            </a:r>
            <a:r>
              <a:rPr lang="en-US" baseline="-25000" dirty="0">
                <a:latin typeface="Times New Roman" panose="02020603050405020304" pitchFamily="18" charset="0"/>
              </a:rPr>
              <a:t>2</a:t>
            </a:r>
            <a:r>
              <a:rPr lang="en-US" dirty="0">
                <a:latin typeface="Times New Roman" panose="02020603050405020304" pitchFamily="18" charset="0"/>
              </a:rPr>
              <a:t>, </a:t>
            </a:r>
            <a:r>
              <a:rPr lang="en-US" i="1" dirty="0">
                <a:latin typeface="Times New Roman" panose="02020603050405020304" pitchFamily="18" charset="0"/>
              </a:rPr>
              <a:t>A</a:t>
            </a:r>
            <a:r>
              <a:rPr lang="en-US" baseline="-25000" dirty="0">
                <a:latin typeface="Times New Roman" panose="02020603050405020304" pitchFamily="18" charset="0"/>
              </a:rPr>
              <a:t>3</a:t>
            </a:r>
            <a:r>
              <a:rPr lang="en-US" dirty="0">
                <a:latin typeface="Times New Roman" panose="02020603050405020304" pitchFamily="18" charset="0"/>
              </a:rPr>
              <a:t>, and </a:t>
            </a:r>
            <a:r>
              <a:rPr lang="en-US" i="1" dirty="0">
                <a:latin typeface="Times New Roman" panose="02020603050405020304" pitchFamily="18" charset="0"/>
              </a:rPr>
              <a:t>A</a:t>
            </a:r>
            <a:r>
              <a:rPr lang="en-US" baseline="-25000" dirty="0">
                <a:latin typeface="Times New Roman" panose="02020603050405020304" pitchFamily="18" charset="0"/>
              </a:rPr>
              <a:t>4</a:t>
            </a:r>
            <a:r>
              <a:rPr lang="en-US" dirty="0">
                <a:latin typeface="Times New Roman" panose="02020603050405020304" pitchFamily="18" charset="0"/>
              </a:rPr>
              <a:t> as differential surface areas, the solid angles may be </a:t>
            </a:r>
            <a:r>
              <a:rPr lang="en-IN" dirty="0">
                <a:latin typeface="Times New Roman" panose="02020603050405020304" pitchFamily="18" charset="0"/>
              </a:rPr>
              <a:t>computed from</a:t>
            </a:r>
            <a:endParaRPr lang="en-IN" dirty="0"/>
          </a:p>
        </p:txBody>
      </p:sp>
      <p:pic>
        <p:nvPicPr>
          <p:cNvPr id="8" name="Picture 7"/>
          <p:cNvPicPr>
            <a:picLocks noChangeAspect="1"/>
          </p:cNvPicPr>
          <p:nvPr/>
        </p:nvPicPr>
        <p:blipFill rotWithShape="1">
          <a:blip r:embed="rId2"/>
          <a:srcRect l="15139"/>
          <a:stretch/>
        </p:blipFill>
        <p:spPr>
          <a:xfrm>
            <a:off x="4590375" y="2686260"/>
            <a:ext cx="1224254" cy="775778"/>
          </a:xfrm>
          <a:prstGeom prst="rect">
            <a:avLst/>
          </a:prstGeom>
        </p:spPr>
      </p:pic>
      <p:sp>
        <p:nvSpPr>
          <p:cNvPr id="9" name="Rectangle 8"/>
          <p:cNvSpPr/>
          <p:nvPr/>
        </p:nvSpPr>
        <p:spPr>
          <a:xfrm>
            <a:off x="1760914" y="3557677"/>
            <a:ext cx="8789519" cy="923330"/>
          </a:xfrm>
          <a:prstGeom prst="rect">
            <a:avLst/>
          </a:prstGeom>
        </p:spPr>
        <p:txBody>
          <a:bodyPr wrap="square">
            <a:spAutoFit/>
          </a:bodyPr>
          <a:lstStyle/>
          <a:p>
            <a:pPr algn="just"/>
            <a:r>
              <a:rPr lang="en-US" dirty="0">
                <a:latin typeface="Times New Roman" panose="02020603050405020304" pitchFamily="18" charset="0"/>
              </a:rPr>
              <a:t>where </a:t>
            </a:r>
            <a:r>
              <a:rPr lang="en-US" i="1" dirty="0" err="1">
                <a:latin typeface="Times New Roman" panose="02020603050405020304" pitchFamily="18" charset="0"/>
              </a:rPr>
              <a:t>dA</a:t>
            </a:r>
            <a:r>
              <a:rPr lang="en-US" i="1" baseline="-25000" dirty="0" err="1">
                <a:latin typeface="Times New Roman" panose="02020603050405020304" pitchFamily="18" charset="0"/>
              </a:rPr>
              <a:t>n</a:t>
            </a:r>
            <a:r>
              <a:rPr lang="en-US" i="1" dirty="0">
                <a:latin typeface="Times New Roman" panose="02020603050405020304" pitchFamily="18" charset="0"/>
              </a:rPr>
              <a:t> </a:t>
            </a:r>
            <a:r>
              <a:rPr lang="en-US" dirty="0">
                <a:latin typeface="Times New Roman" panose="02020603050405020304" pitchFamily="18" charset="0"/>
              </a:rPr>
              <a:t>is the projection of the surface normal to the direction of the radiation. </a:t>
            </a:r>
            <a:r>
              <a:rPr lang="en-US" dirty="0">
                <a:solidFill>
                  <a:srgbClr val="FF0000"/>
                </a:solidFill>
                <a:latin typeface="Times New Roman" panose="02020603050405020304" pitchFamily="18" charset="0"/>
              </a:rPr>
              <a:t>Since surfaces </a:t>
            </a:r>
            <a:r>
              <a:rPr lang="en-US" i="1" dirty="0">
                <a:solidFill>
                  <a:srgbClr val="FF0000"/>
                </a:solidFill>
                <a:latin typeface="Times New Roman" panose="02020603050405020304" pitchFamily="18" charset="0"/>
              </a:rPr>
              <a:t>A</a:t>
            </a:r>
            <a:r>
              <a:rPr lang="en-US" baseline="-25000" dirty="0">
                <a:solidFill>
                  <a:srgbClr val="FF0000"/>
                </a:solidFill>
                <a:latin typeface="Times New Roman" panose="02020603050405020304" pitchFamily="18" charset="0"/>
              </a:rPr>
              <a:t>3</a:t>
            </a:r>
            <a:r>
              <a:rPr lang="en-US" dirty="0">
                <a:solidFill>
                  <a:srgbClr val="FF0000"/>
                </a:solidFill>
                <a:latin typeface="Times New Roman" panose="02020603050405020304" pitchFamily="18" charset="0"/>
              </a:rPr>
              <a:t> and </a:t>
            </a:r>
            <a:r>
              <a:rPr lang="en-US" i="1" dirty="0">
                <a:solidFill>
                  <a:srgbClr val="FF0000"/>
                </a:solidFill>
                <a:latin typeface="Times New Roman" panose="02020603050405020304" pitchFamily="18" charset="0"/>
              </a:rPr>
              <a:t>A</a:t>
            </a:r>
            <a:r>
              <a:rPr lang="en-US" baseline="-25000" dirty="0">
                <a:solidFill>
                  <a:srgbClr val="FF0000"/>
                </a:solidFill>
                <a:latin typeface="Times New Roman" panose="02020603050405020304" pitchFamily="18" charset="0"/>
              </a:rPr>
              <a:t>4</a:t>
            </a:r>
            <a:r>
              <a:rPr lang="en-US" dirty="0">
                <a:solidFill>
                  <a:srgbClr val="FF0000"/>
                </a:solidFill>
                <a:latin typeface="Times New Roman" panose="02020603050405020304" pitchFamily="18" charset="0"/>
              </a:rPr>
              <a:t> are normal to the direction of radiation, the solid angles subtended by these surfaces can be directly found from this equation as</a:t>
            </a:r>
            <a:endParaRPr lang="en-IN" dirty="0">
              <a:solidFill>
                <a:srgbClr val="FF0000"/>
              </a:solidFill>
            </a:endParaRPr>
          </a:p>
        </p:txBody>
      </p:sp>
      <p:pic>
        <p:nvPicPr>
          <p:cNvPr id="10" name="Picture 9"/>
          <p:cNvPicPr>
            <a:picLocks noChangeAspect="1"/>
          </p:cNvPicPr>
          <p:nvPr/>
        </p:nvPicPr>
        <p:blipFill>
          <a:blip r:embed="rId3"/>
          <a:stretch>
            <a:fillRect/>
          </a:stretch>
        </p:blipFill>
        <p:spPr>
          <a:xfrm>
            <a:off x="3081918" y="4507514"/>
            <a:ext cx="4826380" cy="731374"/>
          </a:xfrm>
          <a:prstGeom prst="rect">
            <a:avLst/>
          </a:prstGeom>
        </p:spPr>
      </p:pic>
      <p:sp>
        <p:nvSpPr>
          <p:cNvPr id="11" name="Rectangle 10"/>
          <p:cNvSpPr/>
          <p:nvPr/>
        </p:nvSpPr>
        <p:spPr>
          <a:xfrm>
            <a:off x="1684982" y="5240733"/>
            <a:ext cx="8865450" cy="646331"/>
          </a:xfrm>
          <a:prstGeom prst="rect">
            <a:avLst/>
          </a:prstGeom>
        </p:spPr>
        <p:txBody>
          <a:bodyPr wrap="square">
            <a:spAutoFit/>
          </a:bodyPr>
          <a:lstStyle/>
          <a:p>
            <a:r>
              <a:rPr lang="en-US" dirty="0">
                <a:latin typeface="Times New Roman" panose="02020603050405020304" pitchFamily="18" charset="0"/>
              </a:rPr>
              <a:t>Since </a:t>
            </a:r>
            <a:r>
              <a:rPr lang="en-US" dirty="0">
                <a:solidFill>
                  <a:srgbClr val="FF0000"/>
                </a:solidFill>
                <a:latin typeface="Times New Roman" panose="02020603050405020304" pitchFamily="18" charset="0"/>
              </a:rPr>
              <a:t>surface </a:t>
            </a:r>
            <a:r>
              <a:rPr lang="en-US" i="1" dirty="0">
                <a:solidFill>
                  <a:srgbClr val="FF0000"/>
                </a:solidFill>
                <a:latin typeface="Times New Roman" panose="02020603050405020304" pitchFamily="18" charset="0"/>
              </a:rPr>
              <a:t>A</a:t>
            </a:r>
            <a:r>
              <a:rPr lang="en-US" baseline="-25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is not normal to the direction of radiation, we use </a:t>
            </a:r>
            <a:r>
              <a:rPr lang="en-US" i="1" dirty="0">
                <a:solidFill>
                  <a:srgbClr val="FF0000"/>
                </a:solidFill>
                <a:latin typeface="Times New Roman" panose="02020603050405020304" pitchFamily="18" charset="0"/>
              </a:rPr>
              <a:t>dA</a:t>
            </a:r>
            <a:r>
              <a:rPr lang="en-US" i="1" baseline="-25000" dirty="0">
                <a:solidFill>
                  <a:srgbClr val="FF0000"/>
                </a:solidFill>
                <a:latin typeface="Times New Roman" panose="02020603050405020304" pitchFamily="18" charset="0"/>
              </a:rPr>
              <a:t>n</a:t>
            </a:r>
            <a:r>
              <a:rPr lang="en-US" baseline="-25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 </a:t>
            </a:r>
            <a:r>
              <a:rPr lang="en-US" i="1" dirty="0">
                <a:solidFill>
                  <a:srgbClr val="FF0000"/>
                </a:solidFill>
                <a:latin typeface="Times New Roman" panose="02020603050405020304" pitchFamily="18" charset="0"/>
              </a:rPr>
              <a:t>dA</a:t>
            </a:r>
            <a:r>
              <a:rPr lang="en-US" baseline="-25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cos</a:t>
            </a:r>
            <a:r>
              <a:rPr lang="el-GR" dirty="0">
                <a:solidFill>
                  <a:srgbClr val="FF0000"/>
                </a:solidFill>
                <a:latin typeface="Times New Roman" panose="02020603050405020304" pitchFamily="18" charset="0"/>
                <a:cs typeface="Times New Roman" panose="02020603050405020304" pitchFamily="18" charset="0"/>
              </a:rPr>
              <a:t>θ</a:t>
            </a:r>
            <a:r>
              <a:rPr lang="en-US" baseline="-25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where</a:t>
            </a:r>
            <a:r>
              <a:rPr lang="el-GR" dirty="0">
                <a:solidFill>
                  <a:srgbClr val="FF0000"/>
                </a:solidFill>
                <a:latin typeface="Times New Roman" panose="02020603050405020304" pitchFamily="18" charset="0"/>
                <a:cs typeface="Times New Roman" panose="02020603050405020304" pitchFamily="18" charset="0"/>
              </a:rPr>
              <a:t> θ</a:t>
            </a:r>
            <a:r>
              <a:rPr lang="en-US" baseline="-25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is the angle between the surface normal and the direction </a:t>
            </a:r>
            <a:r>
              <a:rPr lang="en-IN" dirty="0">
                <a:solidFill>
                  <a:srgbClr val="FF0000"/>
                </a:solidFill>
                <a:latin typeface="Times New Roman" panose="02020603050405020304" pitchFamily="18" charset="0"/>
              </a:rPr>
              <a:t>of the radiation</a:t>
            </a:r>
            <a:r>
              <a:rPr lang="en-IN" dirty="0">
                <a:latin typeface="Times New Roman" panose="02020603050405020304" pitchFamily="18" charset="0"/>
              </a:rPr>
              <a:t>. Thus</a:t>
            </a:r>
            <a:endParaRPr lang="en-IN" dirty="0"/>
          </a:p>
        </p:txBody>
      </p:sp>
    </p:spTree>
    <p:extLst>
      <p:ext uri="{BB962C8B-B14F-4D97-AF65-F5344CB8AC3E}">
        <p14:creationId xmlns:p14="http://schemas.microsoft.com/office/powerpoint/2010/main" val="2355762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09510" y="68593"/>
            <a:ext cx="42584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Radiation Intensity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89589" y="415654"/>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12.1</a:t>
            </a:r>
            <a:endParaRPr lang="en-IN" dirty="0"/>
          </a:p>
        </p:txBody>
      </p:sp>
      <p:pic>
        <p:nvPicPr>
          <p:cNvPr id="2" name="Picture 1"/>
          <p:cNvPicPr>
            <a:picLocks noChangeAspect="1"/>
          </p:cNvPicPr>
          <p:nvPr/>
        </p:nvPicPr>
        <p:blipFill>
          <a:blip r:embed="rId2"/>
          <a:stretch>
            <a:fillRect/>
          </a:stretch>
        </p:blipFill>
        <p:spPr>
          <a:xfrm>
            <a:off x="2421842" y="1296569"/>
            <a:ext cx="6116913" cy="790145"/>
          </a:xfrm>
          <a:prstGeom prst="rect">
            <a:avLst/>
          </a:prstGeom>
        </p:spPr>
      </p:pic>
      <p:sp>
        <p:nvSpPr>
          <p:cNvPr id="4" name="Rectangle 3"/>
          <p:cNvSpPr/>
          <p:nvPr/>
        </p:nvSpPr>
        <p:spPr>
          <a:xfrm>
            <a:off x="1689588" y="2382854"/>
            <a:ext cx="8873909"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The rate at which radiation is intercepted by each of the three surfaces may be found from Equation 12.6, which, for the total radiation, may be expressed as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282046" y="3116360"/>
            <a:ext cx="2727955" cy="417929"/>
          </a:xfrm>
          <a:prstGeom prst="rect">
            <a:avLst/>
          </a:prstGeom>
        </p:spPr>
      </p:pic>
      <p:sp>
        <p:nvSpPr>
          <p:cNvPr id="12" name="Rectangle 11"/>
          <p:cNvSpPr/>
          <p:nvPr/>
        </p:nvSpPr>
        <p:spPr>
          <a:xfrm>
            <a:off x="1689588" y="3621463"/>
            <a:ext cx="8873909" cy="369332"/>
          </a:xfrm>
          <a:prstGeom prst="rect">
            <a:avLst/>
          </a:prstGeom>
        </p:spPr>
        <p:txBody>
          <a:bodyPr wrap="square">
            <a:spAutoFit/>
          </a:bodyPr>
          <a:lstStyle/>
          <a:p>
            <a:r>
              <a:rPr lang="en-US" dirty="0">
                <a:latin typeface="Times New Roman" panose="02020603050405020304" pitchFamily="18" charset="0"/>
              </a:rPr>
              <a:t>where </a:t>
            </a:r>
            <a:r>
              <a:rPr lang="el-GR" dirty="0">
                <a:latin typeface="Times New Roman" panose="02020603050405020304" pitchFamily="18" charset="0"/>
                <a:cs typeface="Times New Roman" panose="02020603050405020304" pitchFamily="18" charset="0"/>
              </a:rPr>
              <a:t>θ</a:t>
            </a:r>
            <a:r>
              <a:rPr lang="en-US" baseline="-25000" dirty="0">
                <a:latin typeface="Times New Roman" panose="02020603050405020304" pitchFamily="18" charset="0"/>
              </a:rPr>
              <a:t>1</a:t>
            </a:r>
            <a:r>
              <a:rPr lang="en-US" dirty="0">
                <a:latin typeface="Times New Roman" panose="02020603050405020304" pitchFamily="18" charset="0"/>
              </a:rPr>
              <a:t> is the angle between the normal to surface 1 and the direction of the </a:t>
            </a:r>
            <a:r>
              <a:rPr lang="en-IN" dirty="0">
                <a:latin typeface="Times New Roman" panose="02020603050405020304" pitchFamily="18" charset="0"/>
              </a:rPr>
              <a:t>radiation. Hence,</a:t>
            </a:r>
            <a:endParaRPr lang="en-IN" dirty="0"/>
          </a:p>
        </p:txBody>
      </p:sp>
      <p:pic>
        <p:nvPicPr>
          <p:cNvPr id="13" name="Picture 12"/>
          <p:cNvPicPr>
            <a:picLocks noChangeAspect="1"/>
          </p:cNvPicPr>
          <p:nvPr/>
        </p:nvPicPr>
        <p:blipFill>
          <a:blip r:embed="rId4"/>
          <a:stretch>
            <a:fillRect/>
          </a:stretch>
        </p:blipFill>
        <p:spPr>
          <a:xfrm>
            <a:off x="2052517" y="4126567"/>
            <a:ext cx="6855560" cy="2591674"/>
          </a:xfrm>
          <a:prstGeom prst="rect">
            <a:avLst/>
          </a:prstGeom>
        </p:spPr>
      </p:pic>
    </p:spTree>
    <p:extLst>
      <p:ext uri="{BB962C8B-B14F-4D97-AF65-F5344CB8AC3E}">
        <p14:creationId xmlns:p14="http://schemas.microsoft.com/office/powerpoint/2010/main" val="2963854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66710" y="68593"/>
            <a:ext cx="38012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Spectral Irradiation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28504" y="939748"/>
            <a:ext cx="8948056" cy="1754326"/>
          </a:xfrm>
          <a:prstGeom prst="rect">
            <a:avLst/>
          </a:prstGeom>
        </p:spPr>
        <p:txBody>
          <a:bodyPr wrap="square">
            <a:spAutoFit/>
          </a:bodyPr>
          <a:lstStyle/>
          <a:p>
            <a:r>
              <a:rPr lang="en-US" dirty="0">
                <a:latin typeface="Times New Roman" panose="02020603050405020304" pitchFamily="18" charset="0"/>
              </a:rPr>
              <a:t>The intensity of the incident radiation is related to an important radiative flux, termed the </a:t>
            </a:r>
            <a:r>
              <a:rPr lang="en-US" i="1" dirty="0">
                <a:latin typeface="Times New Roman" panose="02020603050405020304" pitchFamily="18" charset="0"/>
              </a:rPr>
              <a:t>irradiation, </a:t>
            </a:r>
            <a:r>
              <a:rPr lang="en-US" dirty="0">
                <a:latin typeface="Times New Roman" panose="02020603050405020304" pitchFamily="18" charset="0"/>
              </a:rPr>
              <a:t>which encompasses radiation incident </a:t>
            </a:r>
            <a:r>
              <a:rPr lang="en-US" i="1" dirty="0">
                <a:latin typeface="Times New Roman" panose="02020603050405020304" pitchFamily="18" charset="0"/>
              </a:rPr>
              <a:t>from all directions.</a:t>
            </a:r>
          </a:p>
          <a:p>
            <a:endParaRPr lang="en-US" i="1" dirty="0">
              <a:latin typeface="Times New Roman" panose="02020603050405020304" pitchFamily="18" charset="0"/>
            </a:endParaRPr>
          </a:p>
          <a:p>
            <a:r>
              <a:rPr lang="en-US" b="1" i="1" dirty="0">
                <a:solidFill>
                  <a:srgbClr val="FF0000"/>
                </a:solidFill>
                <a:latin typeface="Times New Roman" panose="02020603050405020304" pitchFamily="18" charset="0"/>
              </a:rPr>
              <a:t>The spectral irradiation G</a:t>
            </a:r>
            <a:r>
              <a:rPr lang="el-GR" b="1" i="1" baseline="-25000" dirty="0">
                <a:solidFill>
                  <a:srgbClr val="FF0000"/>
                </a:solidFill>
                <a:latin typeface="Times New Roman" panose="02020603050405020304" pitchFamily="18" charset="0"/>
                <a:cs typeface="Times New Roman" panose="02020603050405020304" pitchFamily="18" charset="0"/>
              </a:rPr>
              <a:t>λ</a:t>
            </a:r>
            <a:r>
              <a:rPr lang="en-US" sz="800" b="1" i="1" dirty="0">
                <a:solidFill>
                  <a:srgbClr val="FF0000"/>
                </a:solidFill>
                <a:latin typeface="MathPiOneItalic"/>
              </a:rPr>
              <a:t> </a:t>
            </a:r>
            <a:r>
              <a:rPr lang="en-US" b="1" i="1" dirty="0">
                <a:solidFill>
                  <a:srgbClr val="FF0000"/>
                </a:solidFill>
                <a:latin typeface="Times New Roman" panose="02020603050405020304" pitchFamily="18" charset="0"/>
              </a:rPr>
              <a:t>(W/m</a:t>
            </a:r>
            <a:r>
              <a:rPr lang="en-US" b="1" i="1" baseline="30000" dirty="0">
                <a:solidFill>
                  <a:srgbClr val="FF0000"/>
                </a:solidFill>
                <a:latin typeface="Times New Roman" panose="02020603050405020304" pitchFamily="18" charset="0"/>
              </a:rPr>
              <a:t>2</a:t>
            </a:r>
            <a:r>
              <a:rPr lang="en-US" b="1" i="1" dirty="0">
                <a:solidFill>
                  <a:srgbClr val="FF0000"/>
                </a:solidFill>
                <a:latin typeface="Times New Roman" panose="02020603050405020304" pitchFamily="18" charset="0"/>
              </a:rPr>
              <a:t>.</a:t>
            </a:r>
            <a:r>
              <a:rPr lang="el-GR" b="1" i="1" dirty="0">
                <a:solidFill>
                  <a:srgbClr val="FF0000"/>
                </a:solidFill>
                <a:latin typeface="Times New Roman" panose="02020603050405020304" pitchFamily="18" charset="0"/>
                <a:cs typeface="Times New Roman" panose="02020603050405020304" pitchFamily="18" charset="0"/>
              </a:rPr>
              <a:t>μ</a:t>
            </a:r>
            <a:r>
              <a:rPr lang="en-US" b="1" i="1" dirty="0">
                <a:solidFill>
                  <a:srgbClr val="FF0000"/>
                </a:solidFill>
                <a:latin typeface="Times New Roman" panose="02020603050405020304" pitchFamily="18" charset="0"/>
              </a:rPr>
              <a:t>m) is defined as the rate at which radiation of wavelength </a:t>
            </a:r>
            <a:r>
              <a:rPr lang="en-US" b="1" i="1" dirty="0">
                <a:solidFill>
                  <a:srgbClr val="FF0000"/>
                </a:solidFill>
                <a:latin typeface="MathPiOneItalic"/>
              </a:rPr>
              <a:t> </a:t>
            </a:r>
            <a:r>
              <a:rPr lang="en-US" b="1" i="1" dirty="0">
                <a:solidFill>
                  <a:srgbClr val="FF0000"/>
                </a:solidFill>
                <a:latin typeface="Times New Roman" panose="02020603050405020304" pitchFamily="18" charset="0"/>
              </a:rPr>
              <a:t>is incident on a surface, per unit area of the surface and per unit wavelength interval d</a:t>
            </a:r>
            <a:r>
              <a:rPr lang="el-GR" b="1" i="1" dirty="0">
                <a:solidFill>
                  <a:srgbClr val="FF0000"/>
                </a:solidFill>
                <a:latin typeface="Times New Roman" panose="02020603050405020304" pitchFamily="18" charset="0"/>
                <a:cs typeface="Times New Roman" panose="02020603050405020304" pitchFamily="18" charset="0"/>
              </a:rPr>
              <a:t>λ</a:t>
            </a:r>
            <a:r>
              <a:rPr lang="en-US" b="1" i="1" dirty="0">
                <a:solidFill>
                  <a:srgbClr val="FF0000"/>
                </a:solidFill>
                <a:latin typeface="MathPiOneItalic"/>
              </a:rPr>
              <a:t> </a:t>
            </a:r>
            <a:r>
              <a:rPr lang="en-US" b="1" i="1" dirty="0">
                <a:solidFill>
                  <a:srgbClr val="FF0000"/>
                </a:solidFill>
                <a:latin typeface="Times New Roman" panose="02020603050405020304" pitchFamily="18" charset="0"/>
              </a:rPr>
              <a:t>about </a:t>
            </a:r>
            <a:r>
              <a:rPr lang="el-GR" b="1" i="1" dirty="0">
                <a:solidFill>
                  <a:srgbClr val="FF0000"/>
                </a:solidFill>
                <a:latin typeface="Times New Roman" panose="02020603050405020304" pitchFamily="18" charset="0"/>
                <a:cs typeface="Times New Roman" panose="02020603050405020304" pitchFamily="18" charset="0"/>
              </a:rPr>
              <a:t>λ</a:t>
            </a:r>
            <a:r>
              <a:rPr lang="en-US" b="1" i="1" dirty="0">
                <a:solidFill>
                  <a:srgbClr val="FF0000"/>
                </a:solidFill>
                <a:latin typeface="Times New Roman" panose="02020603050405020304" pitchFamily="18" charset="0"/>
              </a:rPr>
              <a:t>.</a:t>
            </a:r>
            <a:r>
              <a:rPr lang="en-US" dirty="0">
                <a:latin typeface="Times New Roman" panose="02020603050405020304" pitchFamily="18" charset="0"/>
              </a:rPr>
              <a:t> </a:t>
            </a:r>
            <a:endParaRPr lang="en-IN" dirty="0"/>
          </a:p>
        </p:txBody>
      </p:sp>
      <p:pic>
        <p:nvPicPr>
          <p:cNvPr id="7" name="Picture 6"/>
          <p:cNvPicPr>
            <a:picLocks noChangeAspect="1"/>
          </p:cNvPicPr>
          <p:nvPr/>
        </p:nvPicPr>
        <p:blipFill>
          <a:blip r:embed="rId2"/>
          <a:stretch>
            <a:fillRect/>
          </a:stretch>
        </p:blipFill>
        <p:spPr>
          <a:xfrm>
            <a:off x="2251046" y="2810559"/>
            <a:ext cx="6174619" cy="818875"/>
          </a:xfrm>
          <a:prstGeom prst="rect">
            <a:avLst/>
          </a:prstGeom>
        </p:spPr>
      </p:pic>
      <p:pic>
        <p:nvPicPr>
          <p:cNvPr id="8" name="Picture 7"/>
          <p:cNvPicPr>
            <a:picLocks noChangeAspect="1"/>
          </p:cNvPicPr>
          <p:nvPr/>
        </p:nvPicPr>
        <p:blipFill>
          <a:blip r:embed="rId3"/>
          <a:stretch>
            <a:fillRect/>
          </a:stretch>
        </p:blipFill>
        <p:spPr>
          <a:xfrm>
            <a:off x="8767354" y="2984910"/>
            <a:ext cx="996754" cy="470170"/>
          </a:xfrm>
          <a:prstGeom prst="rect">
            <a:avLst/>
          </a:prstGeom>
        </p:spPr>
      </p:pic>
      <p:pic>
        <p:nvPicPr>
          <p:cNvPr id="9" name="Picture 8"/>
          <p:cNvPicPr>
            <a:picLocks noChangeAspect="1"/>
          </p:cNvPicPr>
          <p:nvPr/>
        </p:nvPicPr>
        <p:blipFill rotWithShape="1">
          <a:blip r:embed="rId4"/>
          <a:srcRect l="984" r="51722" b="72035"/>
          <a:stretch/>
        </p:blipFill>
        <p:spPr>
          <a:xfrm>
            <a:off x="1725823" y="3745917"/>
            <a:ext cx="4756187" cy="407144"/>
          </a:xfrm>
          <a:prstGeom prst="rect">
            <a:avLst/>
          </a:prstGeom>
        </p:spPr>
      </p:pic>
      <p:sp>
        <p:nvSpPr>
          <p:cNvPr id="10" name="Rectangle 9"/>
          <p:cNvSpPr/>
          <p:nvPr/>
        </p:nvSpPr>
        <p:spPr>
          <a:xfrm>
            <a:off x="1725822" y="4269545"/>
            <a:ext cx="8850738" cy="1477328"/>
          </a:xfrm>
          <a:prstGeom prst="rect">
            <a:avLst/>
          </a:prstGeom>
        </p:spPr>
        <p:txBody>
          <a:bodyPr wrap="square">
            <a:spAutoFit/>
          </a:bodyPr>
          <a:lstStyle/>
          <a:p>
            <a:r>
              <a:rPr lang="en-US" dirty="0">
                <a:latin typeface="Times New Roman" panose="02020603050405020304" pitchFamily="18" charset="0"/>
              </a:rPr>
              <a:t>The cos</a:t>
            </a:r>
            <a:r>
              <a:rPr lang="el-GR" dirty="0">
                <a:latin typeface="Times New Roman" panose="02020603050405020304" pitchFamily="18" charset="0"/>
                <a:cs typeface="Times New Roman" panose="02020603050405020304" pitchFamily="18" charset="0"/>
              </a:rPr>
              <a:t>θ</a:t>
            </a:r>
            <a:r>
              <a:rPr lang="en-US" i="1" dirty="0">
                <a:latin typeface="MathPiOneItalic"/>
              </a:rPr>
              <a:t> </a:t>
            </a:r>
            <a:r>
              <a:rPr lang="en-US" dirty="0">
                <a:latin typeface="Times New Roman" panose="02020603050405020304" pitchFamily="18" charset="0"/>
              </a:rPr>
              <a:t>factor originates because </a:t>
            </a:r>
            <a:r>
              <a:rPr lang="en-US" i="1" dirty="0">
                <a:latin typeface="Times New Roman" panose="02020603050405020304" pitchFamily="18" charset="0"/>
              </a:rPr>
              <a:t>G</a:t>
            </a:r>
            <a:r>
              <a:rPr lang="el-GR" i="1" baseline="-25000" dirty="0">
                <a:latin typeface="Times New Roman" panose="02020603050405020304" pitchFamily="18" charset="0"/>
                <a:cs typeface="Times New Roman" panose="02020603050405020304" pitchFamily="18" charset="0"/>
              </a:rPr>
              <a:t>λ</a:t>
            </a:r>
            <a:r>
              <a:rPr lang="en-US" sz="800" i="1" dirty="0">
                <a:latin typeface="MathPiOneItalic"/>
              </a:rPr>
              <a:t> </a:t>
            </a:r>
            <a:r>
              <a:rPr lang="en-US" dirty="0">
                <a:latin typeface="Times New Roman" panose="02020603050405020304" pitchFamily="18" charset="0"/>
              </a:rPr>
              <a:t>is a flux based on the actual surface area, whereas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a:t>
            </a:r>
            <a:r>
              <a:rPr lang="en-US" i="1" baseline="-25000" dirty="0" err="1">
                <a:latin typeface="Times New Roman" panose="02020603050405020304" pitchFamily="18" charset="0"/>
              </a:rPr>
              <a:t>i</a:t>
            </a:r>
            <a:r>
              <a:rPr lang="en-US" i="1" dirty="0">
                <a:latin typeface="Times New Roman" panose="02020603050405020304" pitchFamily="18" charset="0"/>
              </a:rPr>
              <a:t> </a:t>
            </a:r>
            <a:r>
              <a:rPr lang="en-US" dirty="0">
                <a:latin typeface="Times New Roman" panose="02020603050405020304" pitchFamily="18" charset="0"/>
              </a:rPr>
              <a:t>is defined in terms of the projected area.</a:t>
            </a:r>
          </a:p>
          <a:p>
            <a:endParaRPr lang="en-US" dirty="0">
              <a:latin typeface="Times New Roman" panose="02020603050405020304" pitchFamily="18" charset="0"/>
            </a:endParaRPr>
          </a:p>
          <a:p>
            <a:r>
              <a:rPr lang="en-US" dirty="0">
                <a:latin typeface="Times New Roman" panose="02020603050405020304" pitchFamily="18" charset="0"/>
              </a:rPr>
              <a:t> If the </a:t>
            </a:r>
            <a:r>
              <a:rPr lang="en-US" b="1" i="1" dirty="0">
                <a:solidFill>
                  <a:srgbClr val="FF0000"/>
                </a:solidFill>
                <a:latin typeface="Times New Roman" panose="02020603050405020304" pitchFamily="18" charset="0"/>
              </a:rPr>
              <a:t>total irradiation G (W/m</a:t>
            </a:r>
            <a:r>
              <a:rPr lang="en-US" b="1" i="1" baseline="30000" dirty="0">
                <a:solidFill>
                  <a:srgbClr val="FF0000"/>
                </a:solidFill>
                <a:latin typeface="Times New Roman" panose="02020603050405020304" pitchFamily="18" charset="0"/>
              </a:rPr>
              <a:t>2</a:t>
            </a:r>
            <a:r>
              <a:rPr lang="en-US" b="1" i="1" dirty="0">
                <a:solidFill>
                  <a:srgbClr val="FF0000"/>
                </a:solidFill>
                <a:latin typeface="Times New Roman" panose="02020603050405020304" pitchFamily="18" charset="0"/>
              </a:rPr>
              <a:t>) represents the rate at which radiation is incident per unit area from all directions and at all wavelengths</a:t>
            </a:r>
            <a:r>
              <a:rPr lang="en-US" dirty="0">
                <a:latin typeface="Times New Roman" panose="02020603050405020304" pitchFamily="18" charset="0"/>
              </a:rPr>
              <a:t>, it follows that</a:t>
            </a:r>
            <a:endParaRPr lang="en-IN" dirty="0"/>
          </a:p>
        </p:txBody>
      </p:sp>
      <p:pic>
        <p:nvPicPr>
          <p:cNvPr id="11" name="Picture 10"/>
          <p:cNvPicPr>
            <a:picLocks noChangeAspect="1"/>
          </p:cNvPicPr>
          <p:nvPr/>
        </p:nvPicPr>
        <p:blipFill>
          <a:blip r:embed="rId5"/>
          <a:stretch>
            <a:fillRect/>
          </a:stretch>
        </p:blipFill>
        <p:spPr>
          <a:xfrm>
            <a:off x="3646780" y="5833136"/>
            <a:ext cx="2050736" cy="664885"/>
          </a:xfrm>
          <a:prstGeom prst="rect">
            <a:avLst/>
          </a:prstGeom>
        </p:spPr>
      </p:pic>
      <p:pic>
        <p:nvPicPr>
          <p:cNvPr id="14" name="Picture 13"/>
          <p:cNvPicPr>
            <a:picLocks noChangeAspect="1"/>
          </p:cNvPicPr>
          <p:nvPr/>
        </p:nvPicPr>
        <p:blipFill>
          <a:blip r:embed="rId6"/>
          <a:stretch>
            <a:fillRect/>
          </a:stretch>
        </p:blipFill>
        <p:spPr>
          <a:xfrm>
            <a:off x="6151191" y="5969057"/>
            <a:ext cx="891832" cy="417929"/>
          </a:xfrm>
          <a:prstGeom prst="rect">
            <a:avLst/>
          </a:prstGeom>
        </p:spPr>
      </p:pic>
    </p:spTree>
    <p:extLst>
      <p:ext uri="{BB962C8B-B14F-4D97-AF65-F5344CB8AC3E}">
        <p14:creationId xmlns:p14="http://schemas.microsoft.com/office/powerpoint/2010/main" val="3921225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66710" y="68593"/>
            <a:ext cx="38012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Spectral Irradiation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64356" y="1670175"/>
            <a:ext cx="6636273" cy="905076"/>
          </a:xfrm>
          <a:prstGeom prst="rect">
            <a:avLst/>
          </a:prstGeom>
        </p:spPr>
      </p:pic>
      <p:sp>
        <p:nvSpPr>
          <p:cNvPr id="3" name="Rectangle 2"/>
          <p:cNvSpPr/>
          <p:nvPr/>
        </p:nvSpPr>
        <p:spPr>
          <a:xfrm>
            <a:off x="1871072" y="997523"/>
            <a:ext cx="2153154" cy="369332"/>
          </a:xfrm>
          <a:prstGeom prst="rect">
            <a:avLst/>
          </a:prstGeom>
        </p:spPr>
        <p:txBody>
          <a:bodyPr wrap="none">
            <a:spAutoFit/>
          </a:bodyPr>
          <a:lstStyle/>
          <a:p>
            <a:r>
              <a:rPr lang="en-IN" dirty="0">
                <a:latin typeface="Times New Roman" panose="02020603050405020304" pitchFamily="18" charset="0"/>
              </a:rPr>
              <a:t>From Equation 12.13</a:t>
            </a:r>
            <a:endParaRPr lang="en-IN" dirty="0"/>
          </a:p>
        </p:txBody>
      </p:sp>
      <p:sp>
        <p:nvSpPr>
          <p:cNvPr id="4" name="Rectangle 3"/>
          <p:cNvSpPr/>
          <p:nvPr/>
        </p:nvSpPr>
        <p:spPr>
          <a:xfrm>
            <a:off x="1560376" y="2878571"/>
            <a:ext cx="8444231" cy="369332"/>
          </a:xfrm>
          <a:prstGeom prst="rect">
            <a:avLst/>
          </a:prstGeom>
        </p:spPr>
        <p:txBody>
          <a:bodyPr wrap="square">
            <a:spAutoFit/>
          </a:bodyPr>
          <a:lstStyle/>
          <a:p>
            <a:r>
              <a:rPr lang="en-US" dirty="0">
                <a:latin typeface="Times New Roman" panose="02020603050405020304" pitchFamily="18" charset="0"/>
              </a:rPr>
              <a:t>If the incident radiation is </a:t>
            </a:r>
            <a:r>
              <a:rPr lang="en-US" i="1" dirty="0">
                <a:latin typeface="Times New Roman" panose="02020603050405020304" pitchFamily="18" charset="0"/>
              </a:rPr>
              <a:t>diffuse, I</a:t>
            </a:r>
            <a:r>
              <a:rPr lang="el-GR" i="1"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a:t>
            </a:r>
            <a:r>
              <a:rPr lang="en-US" i="1" baseline="-25000" dirty="0" err="1">
                <a:latin typeface="Times New Roman" panose="02020603050405020304" pitchFamily="18" charset="0"/>
              </a:rPr>
              <a:t>i</a:t>
            </a:r>
            <a:r>
              <a:rPr lang="en-US" i="1" dirty="0">
                <a:latin typeface="Times New Roman" panose="02020603050405020304" pitchFamily="18" charset="0"/>
              </a:rPr>
              <a:t> </a:t>
            </a:r>
            <a:r>
              <a:rPr lang="en-US" dirty="0">
                <a:latin typeface="Times New Roman" panose="02020603050405020304" pitchFamily="18" charset="0"/>
              </a:rPr>
              <a:t>is independent of </a:t>
            </a:r>
            <a:r>
              <a:rPr lang="el-GR" dirty="0">
                <a:latin typeface="Times New Roman" panose="02020603050405020304" pitchFamily="18" charset="0"/>
                <a:cs typeface="Times New Roman" panose="02020603050405020304" pitchFamily="18" charset="0"/>
              </a:rPr>
              <a:t>θ</a:t>
            </a:r>
            <a:r>
              <a:rPr lang="en-US" i="1" dirty="0">
                <a:latin typeface="MathPiOneItalic"/>
              </a:rPr>
              <a:t> </a:t>
            </a:r>
            <a:r>
              <a:rPr lang="en-US" dirty="0">
                <a:latin typeface="Times New Roman" panose="02020603050405020304" pitchFamily="18" charset="0"/>
              </a:rPr>
              <a:t>and </a:t>
            </a:r>
            <a:r>
              <a:rPr lang="el-GR" dirty="0">
                <a:latin typeface="Times New Roman" panose="02020603050405020304" pitchFamily="18" charset="0"/>
                <a:cs typeface="Times New Roman" panose="02020603050405020304" pitchFamily="18" charset="0"/>
              </a:rPr>
              <a:t>ϕ</a:t>
            </a:r>
            <a:r>
              <a:rPr lang="en-US" dirty="0">
                <a:latin typeface="Times New Roman" panose="02020603050405020304" pitchFamily="18" charset="0"/>
                <a:cs typeface="Times New Roman" panose="02020603050405020304" pitchFamily="18" charset="0"/>
              </a:rPr>
              <a:t>, then</a:t>
            </a:r>
            <a:endParaRPr lang="en-IN" dirty="0"/>
          </a:p>
        </p:txBody>
      </p:sp>
      <p:pic>
        <p:nvPicPr>
          <p:cNvPr id="6" name="Picture 5"/>
          <p:cNvPicPr>
            <a:picLocks noChangeAspect="1"/>
          </p:cNvPicPr>
          <p:nvPr/>
        </p:nvPicPr>
        <p:blipFill>
          <a:blip r:embed="rId3"/>
          <a:stretch>
            <a:fillRect/>
          </a:stretch>
        </p:blipFill>
        <p:spPr>
          <a:xfrm>
            <a:off x="3998101" y="3551223"/>
            <a:ext cx="1941046" cy="444048"/>
          </a:xfrm>
          <a:prstGeom prst="rect">
            <a:avLst/>
          </a:prstGeom>
        </p:spPr>
      </p:pic>
      <p:pic>
        <p:nvPicPr>
          <p:cNvPr id="12" name="Picture 11"/>
          <p:cNvPicPr>
            <a:picLocks noChangeAspect="1"/>
          </p:cNvPicPr>
          <p:nvPr/>
        </p:nvPicPr>
        <p:blipFill>
          <a:blip r:embed="rId4"/>
          <a:stretch>
            <a:fillRect/>
          </a:stretch>
        </p:blipFill>
        <p:spPr>
          <a:xfrm>
            <a:off x="4417788" y="4298591"/>
            <a:ext cx="1101673" cy="457108"/>
          </a:xfrm>
          <a:prstGeom prst="rect">
            <a:avLst/>
          </a:prstGeom>
        </p:spPr>
      </p:pic>
    </p:spTree>
    <p:extLst>
      <p:ext uri="{BB962C8B-B14F-4D97-AF65-F5344CB8AC3E}">
        <p14:creationId xmlns:p14="http://schemas.microsoft.com/office/powerpoint/2010/main" val="3424941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66710" y="68593"/>
            <a:ext cx="38012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Spectral Irradiation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76526" y="524042"/>
            <a:ext cx="1973617"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12.2</a:t>
            </a:r>
            <a:endParaRPr lang="en-IN" dirty="0"/>
          </a:p>
        </p:txBody>
      </p:sp>
      <p:sp>
        <p:nvSpPr>
          <p:cNvPr id="7" name="Rectangle 6"/>
          <p:cNvSpPr/>
          <p:nvPr/>
        </p:nvSpPr>
        <p:spPr>
          <a:xfrm>
            <a:off x="1671919" y="1394601"/>
            <a:ext cx="5678115" cy="369332"/>
          </a:xfrm>
          <a:prstGeom prst="rect">
            <a:avLst/>
          </a:prstGeom>
        </p:spPr>
        <p:txBody>
          <a:bodyPr wrap="square">
            <a:spAutoFit/>
          </a:bodyPr>
          <a:lstStyle/>
          <a:p>
            <a:r>
              <a:rPr lang="en-US" dirty="0">
                <a:latin typeface="Times New Roman" panose="02020603050405020304" pitchFamily="18" charset="0"/>
              </a:rPr>
              <a:t>The spectral distribution of surface irradiation is as follows:</a:t>
            </a:r>
            <a:endParaRPr lang="en-IN" dirty="0"/>
          </a:p>
        </p:txBody>
      </p:sp>
      <p:pic>
        <p:nvPicPr>
          <p:cNvPr id="8" name="Picture 7"/>
          <p:cNvPicPr>
            <a:picLocks noChangeAspect="1"/>
          </p:cNvPicPr>
          <p:nvPr/>
        </p:nvPicPr>
        <p:blipFill rotWithShape="1">
          <a:blip r:embed="rId2"/>
          <a:srcRect l="7068"/>
          <a:stretch/>
        </p:blipFill>
        <p:spPr>
          <a:xfrm>
            <a:off x="2647406" y="2018853"/>
            <a:ext cx="6220821" cy="3376068"/>
          </a:xfrm>
          <a:prstGeom prst="rect">
            <a:avLst/>
          </a:prstGeom>
        </p:spPr>
      </p:pic>
      <p:sp>
        <p:nvSpPr>
          <p:cNvPr id="9" name="Rectangle 8"/>
          <p:cNvSpPr/>
          <p:nvPr/>
        </p:nvSpPr>
        <p:spPr>
          <a:xfrm>
            <a:off x="1671919" y="5394921"/>
            <a:ext cx="2826415" cy="369332"/>
          </a:xfrm>
          <a:prstGeom prst="rect">
            <a:avLst/>
          </a:prstGeom>
        </p:spPr>
        <p:txBody>
          <a:bodyPr wrap="none">
            <a:spAutoFit/>
          </a:bodyPr>
          <a:lstStyle/>
          <a:p>
            <a:r>
              <a:rPr lang="en-US" dirty="0">
                <a:latin typeface="Times New Roman" panose="02020603050405020304" pitchFamily="18" charset="0"/>
              </a:rPr>
              <a:t>What is the total irradiation?</a:t>
            </a:r>
            <a:endParaRPr lang="en-IN" dirty="0"/>
          </a:p>
        </p:txBody>
      </p:sp>
    </p:spTree>
    <p:extLst>
      <p:ext uri="{BB962C8B-B14F-4D97-AF65-F5344CB8AC3E}">
        <p14:creationId xmlns:p14="http://schemas.microsoft.com/office/powerpoint/2010/main" val="2369620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66710" y="68593"/>
            <a:ext cx="380129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Spectral Irradiation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76526" y="524042"/>
            <a:ext cx="1973617"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12.2</a:t>
            </a:r>
            <a:endParaRPr lang="en-IN" dirty="0"/>
          </a:p>
        </p:txBody>
      </p:sp>
      <p:sp>
        <p:nvSpPr>
          <p:cNvPr id="2" name="Rectangle 1"/>
          <p:cNvSpPr/>
          <p:nvPr/>
        </p:nvSpPr>
        <p:spPr>
          <a:xfrm>
            <a:off x="1676525" y="1108817"/>
            <a:ext cx="6156835" cy="1200329"/>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Spectral distribution of surface irradiation.</a:t>
            </a:r>
          </a:p>
          <a:p>
            <a:r>
              <a:rPr lang="en-IN" sz="2400" b="1" i="1" dirty="0">
                <a:latin typeface="Bodoni-BoldItalic"/>
              </a:rPr>
              <a:t>Find: </a:t>
            </a:r>
            <a:r>
              <a:rPr lang="en-IN" dirty="0">
                <a:latin typeface="Times New Roman" panose="02020603050405020304" pitchFamily="18" charset="0"/>
              </a:rPr>
              <a:t>Total irradiation.</a:t>
            </a:r>
            <a:endParaRPr lang="en-IN" dirty="0"/>
          </a:p>
        </p:txBody>
      </p:sp>
      <p:sp>
        <p:nvSpPr>
          <p:cNvPr id="3" name="Rectangle 2"/>
          <p:cNvSpPr/>
          <p:nvPr/>
        </p:nvSpPr>
        <p:spPr>
          <a:xfrm>
            <a:off x="1658856" y="2272654"/>
            <a:ext cx="8199247" cy="461665"/>
          </a:xfrm>
          <a:prstGeom prst="rect">
            <a:avLst/>
          </a:prstGeom>
        </p:spPr>
        <p:txBody>
          <a:bodyPr wrap="square">
            <a:spAutoFit/>
          </a:bodyPr>
          <a:lstStyle/>
          <a:p>
            <a:r>
              <a:rPr lang="en-US" sz="2400" b="1" i="1" dirty="0">
                <a:latin typeface="Bodoni-BoldItalic"/>
              </a:rPr>
              <a:t>Analysis: </a:t>
            </a:r>
            <a:r>
              <a:rPr lang="en-US" dirty="0">
                <a:latin typeface="Times New Roman" panose="02020603050405020304" pitchFamily="18" charset="0"/>
              </a:rPr>
              <a:t>The total irradiation may be obtained from Equation 12.14</a:t>
            </a:r>
            <a:endParaRPr lang="en-IN" dirty="0"/>
          </a:p>
        </p:txBody>
      </p:sp>
      <p:pic>
        <p:nvPicPr>
          <p:cNvPr id="4" name="Picture 3"/>
          <p:cNvPicPr>
            <a:picLocks noChangeAspect="1"/>
          </p:cNvPicPr>
          <p:nvPr/>
        </p:nvPicPr>
        <p:blipFill>
          <a:blip r:embed="rId2"/>
          <a:stretch>
            <a:fillRect/>
          </a:stretch>
        </p:blipFill>
        <p:spPr>
          <a:xfrm>
            <a:off x="4089274" y="2709219"/>
            <a:ext cx="1669204" cy="736122"/>
          </a:xfrm>
          <a:prstGeom prst="rect">
            <a:avLst/>
          </a:prstGeom>
        </p:spPr>
      </p:pic>
      <p:sp>
        <p:nvSpPr>
          <p:cNvPr id="6" name="Rectangle 5"/>
          <p:cNvSpPr/>
          <p:nvPr/>
        </p:nvSpPr>
        <p:spPr>
          <a:xfrm>
            <a:off x="1658855" y="3452957"/>
            <a:ext cx="5969726" cy="369332"/>
          </a:xfrm>
          <a:prstGeom prst="rect">
            <a:avLst/>
          </a:prstGeom>
        </p:spPr>
        <p:txBody>
          <a:bodyPr wrap="square">
            <a:spAutoFit/>
          </a:bodyPr>
          <a:lstStyle/>
          <a:p>
            <a:r>
              <a:rPr lang="en-US" dirty="0">
                <a:latin typeface="Times New Roman" panose="02020603050405020304" pitchFamily="18" charset="0"/>
              </a:rPr>
              <a:t>The integral is evaluated by breaking it into parts.</a:t>
            </a:r>
            <a:endParaRPr lang="en-IN" dirty="0"/>
          </a:p>
        </p:txBody>
      </p:sp>
      <p:pic>
        <p:nvPicPr>
          <p:cNvPr id="10" name="Picture 9"/>
          <p:cNvPicPr>
            <a:picLocks noChangeAspect="1"/>
          </p:cNvPicPr>
          <p:nvPr/>
        </p:nvPicPr>
        <p:blipFill rotWithShape="1">
          <a:blip r:embed="rId3"/>
          <a:srcRect b="22197"/>
          <a:stretch/>
        </p:blipFill>
        <p:spPr>
          <a:xfrm>
            <a:off x="1624620" y="3944728"/>
            <a:ext cx="7963528" cy="927719"/>
          </a:xfrm>
          <a:prstGeom prst="rect">
            <a:avLst/>
          </a:prstGeom>
        </p:spPr>
      </p:pic>
      <p:pic>
        <p:nvPicPr>
          <p:cNvPr id="11" name="Picture 10"/>
          <p:cNvPicPr>
            <a:picLocks noChangeAspect="1"/>
          </p:cNvPicPr>
          <p:nvPr/>
        </p:nvPicPr>
        <p:blipFill rotWithShape="1">
          <a:blip r:embed="rId4"/>
          <a:srcRect l="2399" r="586"/>
          <a:stretch/>
        </p:blipFill>
        <p:spPr>
          <a:xfrm>
            <a:off x="1524001" y="5032698"/>
            <a:ext cx="9000622" cy="1739772"/>
          </a:xfrm>
          <a:prstGeom prst="rect">
            <a:avLst/>
          </a:prstGeom>
        </p:spPr>
      </p:pic>
      <p:pic>
        <p:nvPicPr>
          <p:cNvPr id="12" name="Picture 11"/>
          <p:cNvPicPr>
            <a:picLocks noChangeAspect="1"/>
          </p:cNvPicPr>
          <p:nvPr/>
        </p:nvPicPr>
        <p:blipFill>
          <a:blip r:embed="rId5"/>
          <a:stretch>
            <a:fillRect/>
          </a:stretch>
        </p:blipFill>
        <p:spPr>
          <a:xfrm>
            <a:off x="6429803" y="6277869"/>
            <a:ext cx="2423685" cy="402256"/>
          </a:xfrm>
          <a:prstGeom prst="rect">
            <a:avLst/>
          </a:prstGeom>
        </p:spPr>
      </p:pic>
    </p:spTree>
    <p:extLst>
      <p:ext uri="{BB962C8B-B14F-4D97-AF65-F5344CB8AC3E}">
        <p14:creationId xmlns:p14="http://schemas.microsoft.com/office/powerpoint/2010/main" val="3885971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551818" y="68593"/>
            <a:ext cx="2116183"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Radiosity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615441" y="768095"/>
            <a:ext cx="8660675" cy="923330"/>
          </a:xfrm>
          <a:prstGeom prst="rect">
            <a:avLst/>
          </a:prstGeom>
        </p:spPr>
        <p:txBody>
          <a:bodyPr wrap="square">
            <a:spAutoFit/>
          </a:bodyPr>
          <a:lstStyle/>
          <a:p>
            <a:pPr algn="just"/>
            <a:r>
              <a:rPr lang="en-US" b="1" i="1" dirty="0">
                <a:solidFill>
                  <a:srgbClr val="FF0000"/>
                </a:solidFill>
                <a:latin typeface="Times New Roman" panose="02020603050405020304" pitchFamily="18" charset="0"/>
              </a:rPr>
              <a:t>The term Radiosity, accounts for all the radiant energy leaving a surface. Since this radiation includes the reflected portion of the irradiation, as well as direct emission </a:t>
            </a:r>
            <a:r>
              <a:rPr lang="en-US" dirty="0">
                <a:latin typeface="Times New Roman" panose="02020603050405020304" pitchFamily="18" charset="0"/>
              </a:rPr>
              <a:t>(Figure), the radiosity is generally different </a:t>
            </a:r>
            <a:r>
              <a:rPr lang="en-IN" dirty="0">
                <a:latin typeface="Times New Roman" panose="02020603050405020304" pitchFamily="18" charset="0"/>
              </a:rPr>
              <a:t>from the emissive power.</a:t>
            </a:r>
            <a:endParaRPr lang="en-IN" dirty="0"/>
          </a:p>
        </p:txBody>
      </p:sp>
      <p:sp>
        <p:nvSpPr>
          <p:cNvPr id="8" name="Rectangle 7"/>
          <p:cNvSpPr/>
          <p:nvPr/>
        </p:nvSpPr>
        <p:spPr>
          <a:xfrm>
            <a:off x="1615440" y="2000518"/>
            <a:ext cx="9052560" cy="1477328"/>
          </a:xfrm>
          <a:prstGeom prst="rect">
            <a:avLst/>
          </a:prstGeom>
        </p:spPr>
        <p:txBody>
          <a:bodyPr wrap="square">
            <a:spAutoFit/>
          </a:bodyPr>
          <a:lstStyle/>
          <a:p>
            <a:r>
              <a:rPr lang="en-US" dirty="0">
                <a:latin typeface="Times New Roman" panose="02020603050405020304" pitchFamily="18" charset="0"/>
              </a:rPr>
              <a:t>The </a:t>
            </a:r>
            <a:r>
              <a:rPr lang="en-US" b="1" dirty="0">
                <a:solidFill>
                  <a:srgbClr val="FF0000"/>
                </a:solidFill>
                <a:latin typeface="Times New Roman" panose="02020603050405020304" pitchFamily="18" charset="0"/>
              </a:rPr>
              <a:t>spectral radiosity J</a:t>
            </a:r>
            <a:r>
              <a:rPr lang="el-GR" b="1" baseline="-25000" dirty="0">
                <a:solidFill>
                  <a:srgbClr val="FF0000"/>
                </a:solidFill>
                <a:latin typeface="Times New Roman" panose="02020603050405020304" pitchFamily="18" charset="0"/>
                <a:cs typeface="Times New Roman" panose="02020603050405020304" pitchFamily="18" charset="0"/>
              </a:rPr>
              <a:t>λ</a:t>
            </a:r>
            <a:r>
              <a:rPr lang="en-US" sz="800" b="1" dirty="0">
                <a:solidFill>
                  <a:srgbClr val="FF0000"/>
                </a:solidFill>
                <a:latin typeface="MathPiOneItalic"/>
              </a:rPr>
              <a:t> </a:t>
            </a:r>
            <a:r>
              <a:rPr lang="en-US" b="1" dirty="0">
                <a:solidFill>
                  <a:srgbClr val="FF0000"/>
                </a:solidFill>
                <a:latin typeface="Times New Roman" panose="02020603050405020304" pitchFamily="18" charset="0"/>
              </a:rPr>
              <a:t>(W/m2.</a:t>
            </a:r>
            <a:r>
              <a:rPr lang="el-GR" b="1" dirty="0">
                <a:solidFill>
                  <a:srgbClr val="FF0000"/>
                </a:solidFill>
                <a:latin typeface="Times New Roman" panose="02020603050405020304" pitchFamily="18" charset="0"/>
                <a:cs typeface="Times New Roman" panose="02020603050405020304" pitchFamily="18" charset="0"/>
              </a:rPr>
              <a:t>μ</a:t>
            </a:r>
            <a:r>
              <a:rPr lang="en-US" b="1" dirty="0">
                <a:solidFill>
                  <a:srgbClr val="FF0000"/>
                </a:solidFill>
                <a:latin typeface="Times New Roman" panose="02020603050405020304" pitchFamily="18" charset="0"/>
              </a:rPr>
              <a:t>m) represents the rate at which radiation of wavelength </a:t>
            </a:r>
            <a:r>
              <a:rPr lang="en-US" b="1" dirty="0">
                <a:solidFill>
                  <a:srgbClr val="FF0000"/>
                </a:solidFill>
                <a:latin typeface="MathPiOneItalic"/>
              </a:rPr>
              <a:t> </a:t>
            </a:r>
            <a:r>
              <a:rPr lang="en-US" b="1" dirty="0">
                <a:solidFill>
                  <a:srgbClr val="FF0000"/>
                </a:solidFill>
                <a:latin typeface="Times New Roman" panose="02020603050405020304" pitchFamily="18" charset="0"/>
              </a:rPr>
              <a:t>leaves a unit area of the surface, per unit wavelength interval d</a:t>
            </a:r>
            <a:r>
              <a:rPr lang="el-GR" b="1" dirty="0">
                <a:solidFill>
                  <a:srgbClr val="FF0000"/>
                </a:solidFill>
                <a:latin typeface="Times New Roman" panose="02020603050405020304" pitchFamily="18" charset="0"/>
                <a:cs typeface="Times New Roman" panose="02020603050405020304" pitchFamily="18" charset="0"/>
              </a:rPr>
              <a:t> λ</a:t>
            </a:r>
            <a:r>
              <a:rPr lang="en-US" b="1" dirty="0">
                <a:solidFill>
                  <a:srgbClr val="FF0000"/>
                </a:solidFill>
                <a:latin typeface="MathPiOneItalic"/>
              </a:rPr>
              <a:t> </a:t>
            </a:r>
            <a:r>
              <a:rPr lang="en-US" b="1" dirty="0">
                <a:solidFill>
                  <a:srgbClr val="FF0000"/>
                </a:solidFill>
                <a:latin typeface="Times New Roman" panose="02020603050405020304" pitchFamily="18" charset="0"/>
              </a:rPr>
              <a:t>about </a:t>
            </a:r>
            <a:r>
              <a:rPr lang="el-GR" b="1" dirty="0">
                <a:solidFill>
                  <a:srgbClr val="FF0000"/>
                </a:solidFill>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Since it accounts for radiation leaving in all directions, it is related to the intensity associated with emission and reflection, </a:t>
            </a:r>
            <a:r>
              <a:rPr lang="en-IN"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 λ</a:t>
            </a:r>
            <a:r>
              <a:rPr lang="en-IN" baseline="-25000" dirty="0">
                <a:latin typeface="Times New Roman" panose="02020603050405020304" pitchFamily="18" charset="0"/>
              </a:rPr>
              <a:t>,</a:t>
            </a:r>
            <a:r>
              <a:rPr lang="en-IN" i="1" baseline="-25000" dirty="0" err="1">
                <a:latin typeface="Times New Roman" panose="02020603050405020304" pitchFamily="18" charset="0"/>
              </a:rPr>
              <a:t>e</a:t>
            </a:r>
            <a:r>
              <a:rPr lang="en-IN" baseline="-25000" dirty="0" err="1">
                <a:latin typeface="Times New Roman" panose="02020603050405020304" pitchFamily="18" charset="0"/>
              </a:rPr>
              <a:t>+</a:t>
            </a:r>
            <a:r>
              <a:rPr lang="en-IN" i="1" baseline="-25000" dirty="0" err="1">
                <a:latin typeface="Times New Roman" panose="02020603050405020304" pitchFamily="18" charset="0"/>
              </a:rPr>
              <a:t>r</a:t>
            </a:r>
            <a:r>
              <a:rPr lang="en-IN" i="1" dirty="0">
                <a:latin typeface="Times New Roman" panose="02020603050405020304" pitchFamily="18" charset="0"/>
              </a:rPr>
              <a:t> </a:t>
            </a:r>
            <a:r>
              <a:rPr lang="en-IN" dirty="0">
                <a:latin typeface="Times New Roman" panose="02020603050405020304" pitchFamily="18" charset="0"/>
              </a:rPr>
              <a:t>(</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ϕ</a:t>
            </a:r>
            <a:r>
              <a:rPr lang="en-IN" dirty="0">
                <a:latin typeface="Times New Roman" panose="02020603050405020304" pitchFamily="18" charset="0"/>
              </a:rPr>
              <a:t> ), by the expression</a:t>
            </a:r>
            <a:endParaRPr lang="en-IN" dirty="0"/>
          </a:p>
        </p:txBody>
      </p:sp>
      <p:pic>
        <p:nvPicPr>
          <p:cNvPr id="9" name="Picture 8"/>
          <p:cNvPicPr>
            <a:picLocks noChangeAspect="1"/>
          </p:cNvPicPr>
          <p:nvPr/>
        </p:nvPicPr>
        <p:blipFill rotWithShape="1">
          <a:blip r:embed="rId2"/>
          <a:srcRect b="14575"/>
          <a:stretch/>
        </p:blipFill>
        <p:spPr>
          <a:xfrm>
            <a:off x="1772193" y="3534316"/>
            <a:ext cx="6520862" cy="908148"/>
          </a:xfrm>
          <a:prstGeom prst="rect">
            <a:avLst/>
          </a:prstGeom>
        </p:spPr>
      </p:pic>
      <p:pic>
        <p:nvPicPr>
          <p:cNvPr id="2" name="Picture 1"/>
          <p:cNvPicPr>
            <a:picLocks noChangeAspect="1"/>
          </p:cNvPicPr>
          <p:nvPr/>
        </p:nvPicPr>
        <p:blipFill rotWithShape="1">
          <a:blip r:embed="rId3"/>
          <a:srcRect l="10426" t="7023"/>
          <a:stretch/>
        </p:blipFill>
        <p:spPr>
          <a:xfrm>
            <a:off x="6956844" y="4271556"/>
            <a:ext cx="3477333" cy="2586445"/>
          </a:xfrm>
          <a:prstGeom prst="rect">
            <a:avLst/>
          </a:prstGeom>
        </p:spPr>
      </p:pic>
      <p:pic>
        <p:nvPicPr>
          <p:cNvPr id="3" name="Picture 2"/>
          <p:cNvPicPr>
            <a:picLocks noChangeAspect="1"/>
          </p:cNvPicPr>
          <p:nvPr/>
        </p:nvPicPr>
        <p:blipFill>
          <a:blip r:embed="rId4"/>
          <a:stretch>
            <a:fillRect/>
          </a:stretch>
        </p:blipFill>
        <p:spPr>
          <a:xfrm>
            <a:off x="8695510" y="3678087"/>
            <a:ext cx="953831" cy="391807"/>
          </a:xfrm>
          <a:prstGeom prst="rect">
            <a:avLst/>
          </a:prstGeom>
        </p:spPr>
      </p:pic>
    </p:spTree>
    <p:extLst>
      <p:ext uri="{BB962C8B-B14F-4D97-AF65-F5344CB8AC3E}">
        <p14:creationId xmlns:p14="http://schemas.microsoft.com/office/powerpoint/2010/main" val="18540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1756" y="89396"/>
            <a:ext cx="5918608"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80755" y="596678"/>
            <a:ext cx="8817428" cy="1938992"/>
          </a:xfrm>
          <a:prstGeom prst="rect">
            <a:avLst/>
          </a:prstGeom>
        </p:spPr>
        <p:txBody>
          <a:bodyPr wrap="square">
            <a:spAutoFit/>
          </a:bodyPr>
          <a:lstStyle/>
          <a:p>
            <a:r>
              <a:rPr lang="en-US" sz="2000" dirty="0">
                <a:latin typeface="Times New Roman" panose="02020603050405020304" pitchFamily="18" charset="0"/>
              </a:rPr>
              <a:t>From Fourier’s law, heat conduction in the absence of a temperature gradient implies the existence of infinite thermal conductivity. </a:t>
            </a:r>
          </a:p>
          <a:p>
            <a:endParaRPr lang="en-US" sz="2000" dirty="0">
              <a:latin typeface="Times New Roman" panose="02020603050405020304" pitchFamily="18" charset="0"/>
            </a:endParaRPr>
          </a:p>
          <a:p>
            <a:r>
              <a:rPr lang="en-US" sz="2000" dirty="0">
                <a:latin typeface="Times New Roman" panose="02020603050405020304" pitchFamily="18" charset="0"/>
              </a:rPr>
              <a:t>Such a condition is clearly impossible. However, the condition is closely approximated if the </a:t>
            </a:r>
            <a:r>
              <a:rPr lang="en-US" sz="2000" dirty="0">
                <a:solidFill>
                  <a:srgbClr val="FF0000"/>
                </a:solidFill>
                <a:latin typeface="Times New Roman" panose="02020603050405020304" pitchFamily="18" charset="0"/>
              </a:rPr>
              <a:t>resistance to conduction within the solid is small compared with the resistance to heat transfer between the solid and its surroundings.</a:t>
            </a:r>
            <a:endParaRPr lang="en-IN" sz="2000" dirty="0">
              <a:solidFill>
                <a:srgbClr val="FF0000"/>
              </a:solidFill>
            </a:endParaRPr>
          </a:p>
        </p:txBody>
      </p:sp>
      <p:sp>
        <p:nvSpPr>
          <p:cNvPr id="5" name="Rectangle 4"/>
          <p:cNvSpPr/>
          <p:nvPr/>
        </p:nvSpPr>
        <p:spPr>
          <a:xfrm>
            <a:off x="1680755" y="2747212"/>
            <a:ext cx="8817428" cy="1323439"/>
          </a:xfrm>
          <a:prstGeom prst="rect">
            <a:avLst/>
          </a:prstGeom>
        </p:spPr>
        <p:txBody>
          <a:bodyPr wrap="square">
            <a:spAutoFit/>
          </a:bodyPr>
          <a:lstStyle/>
          <a:p>
            <a:r>
              <a:rPr lang="en-IN" sz="2000" dirty="0">
                <a:latin typeface="Times New Roman" panose="02020603050405020304" pitchFamily="18" charset="0"/>
              </a:rPr>
              <a:t>The transient </a:t>
            </a:r>
            <a:r>
              <a:rPr lang="en-US" sz="2000" dirty="0">
                <a:latin typeface="Times New Roman" panose="02020603050405020304" pitchFamily="18" charset="0"/>
              </a:rPr>
              <a:t>temperature response is determined by formulating an overall energy balance on the solid. </a:t>
            </a:r>
          </a:p>
          <a:p>
            <a:r>
              <a:rPr lang="en-US" sz="2000" dirty="0">
                <a:latin typeface="Times New Roman" panose="02020603050405020304" pitchFamily="18" charset="0"/>
              </a:rPr>
              <a:t>This balance must relate </a:t>
            </a:r>
            <a:r>
              <a:rPr lang="en-US" sz="2000" dirty="0">
                <a:solidFill>
                  <a:srgbClr val="FF0000"/>
                </a:solidFill>
                <a:latin typeface="Times New Roman" panose="02020603050405020304" pitchFamily="18" charset="0"/>
              </a:rPr>
              <a:t>the rate of heat loss at the surface to the rate of change of the internal energy. </a:t>
            </a:r>
          </a:p>
        </p:txBody>
      </p:sp>
      <p:pic>
        <p:nvPicPr>
          <p:cNvPr id="6" name="Picture 5"/>
          <p:cNvPicPr>
            <a:picLocks noChangeAspect="1"/>
          </p:cNvPicPr>
          <p:nvPr/>
        </p:nvPicPr>
        <p:blipFill>
          <a:blip r:embed="rId2"/>
          <a:stretch>
            <a:fillRect/>
          </a:stretch>
        </p:blipFill>
        <p:spPr>
          <a:xfrm>
            <a:off x="2584834" y="4078759"/>
            <a:ext cx="1462345" cy="455068"/>
          </a:xfrm>
          <a:prstGeom prst="rect">
            <a:avLst/>
          </a:prstGeom>
        </p:spPr>
      </p:pic>
      <p:pic>
        <p:nvPicPr>
          <p:cNvPr id="8" name="Picture 7"/>
          <p:cNvPicPr>
            <a:picLocks noChangeAspect="1"/>
          </p:cNvPicPr>
          <p:nvPr/>
        </p:nvPicPr>
        <p:blipFill>
          <a:blip r:embed="rId3"/>
          <a:stretch>
            <a:fillRect/>
          </a:stretch>
        </p:blipFill>
        <p:spPr>
          <a:xfrm>
            <a:off x="1986333" y="4462314"/>
            <a:ext cx="3260583" cy="710265"/>
          </a:xfrm>
          <a:prstGeom prst="rect">
            <a:avLst/>
          </a:prstGeom>
        </p:spPr>
      </p:pic>
      <p:pic>
        <p:nvPicPr>
          <p:cNvPr id="9" name="Picture 8"/>
          <p:cNvPicPr>
            <a:picLocks noChangeAspect="1"/>
          </p:cNvPicPr>
          <p:nvPr/>
        </p:nvPicPr>
        <p:blipFill>
          <a:blip r:embed="rId4"/>
          <a:stretch>
            <a:fillRect/>
          </a:stretch>
        </p:blipFill>
        <p:spPr>
          <a:xfrm>
            <a:off x="1540583" y="5113674"/>
            <a:ext cx="4732846" cy="392751"/>
          </a:xfrm>
          <a:prstGeom prst="rect">
            <a:avLst/>
          </a:prstGeom>
        </p:spPr>
      </p:pic>
      <p:pic>
        <p:nvPicPr>
          <p:cNvPr id="10" name="Picture 9"/>
          <p:cNvPicPr>
            <a:picLocks noChangeAspect="1"/>
          </p:cNvPicPr>
          <p:nvPr/>
        </p:nvPicPr>
        <p:blipFill>
          <a:blip r:embed="rId5"/>
          <a:stretch>
            <a:fillRect/>
          </a:stretch>
        </p:blipFill>
        <p:spPr>
          <a:xfrm>
            <a:off x="6273429" y="5105563"/>
            <a:ext cx="1472820" cy="408970"/>
          </a:xfrm>
          <a:prstGeom prst="rect">
            <a:avLst/>
          </a:prstGeom>
        </p:spPr>
      </p:pic>
      <p:pic>
        <p:nvPicPr>
          <p:cNvPr id="11" name="Picture 10"/>
          <p:cNvPicPr>
            <a:picLocks noChangeAspect="1"/>
          </p:cNvPicPr>
          <p:nvPr/>
        </p:nvPicPr>
        <p:blipFill>
          <a:blip r:embed="rId6"/>
          <a:stretch>
            <a:fillRect/>
          </a:stretch>
        </p:blipFill>
        <p:spPr>
          <a:xfrm>
            <a:off x="1680756" y="5656218"/>
            <a:ext cx="7768345" cy="438161"/>
          </a:xfrm>
          <a:prstGeom prst="rect">
            <a:avLst/>
          </a:prstGeom>
        </p:spPr>
      </p:pic>
    </p:spTree>
    <p:extLst>
      <p:ext uri="{BB962C8B-B14F-4D97-AF65-F5344CB8AC3E}">
        <p14:creationId xmlns:p14="http://schemas.microsoft.com/office/powerpoint/2010/main" val="4186881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551818" y="68593"/>
            <a:ext cx="2116183"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Radiosity</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1746069" y="1098339"/>
            <a:ext cx="7373983" cy="369332"/>
          </a:xfrm>
          <a:prstGeom prst="rect">
            <a:avLst/>
          </a:prstGeom>
        </p:spPr>
        <p:txBody>
          <a:bodyPr wrap="square">
            <a:spAutoFit/>
          </a:bodyPr>
          <a:lstStyle/>
          <a:p>
            <a:r>
              <a:rPr lang="en-US" dirty="0">
                <a:latin typeface="Times New Roman" panose="02020603050405020304" pitchFamily="18" charset="0"/>
              </a:rPr>
              <a:t>Hence the </a:t>
            </a:r>
            <a:r>
              <a:rPr lang="en-US" i="1" dirty="0">
                <a:latin typeface="Times New Roman" panose="02020603050405020304" pitchFamily="18" charset="0"/>
              </a:rPr>
              <a:t>total radiosity J </a:t>
            </a:r>
            <a:r>
              <a:rPr lang="en-US" dirty="0">
                <a:latin typeface="Times New Roman" panose="02020603050405020304" pitchFamily="18" charset="0"/>
              </a:rPr>
              <a:t>(W/m</a:t>
            </a:r>
            <a:r>
              <a:rPr lang="en-US" baseline="30000" dirty="0">
                <a:latin typeface="Times New Roman" panose="02020603050405020304" pitchFamily="18" charset="0"/>
              </a:rPr>
              <a:t>2</a:t>
            </a:r>
            <a:r>
              <a:rPr lang="en-US" dirty="0">
                <a:latin typeface="Times New Roman" panose="02020603050405020304" pitchFamily="18" charset="0"/>
              </a:rPr>
              <a:t>) associated with the entire spectrum is</a:t>
            </a:r>
            <a:endParaRPr lang="en-IN" dirty="0"/>
          </a:p>
        </p:txBody>
      </p:sp>
      <p:pic>
        <p:nvPicPr>
          <p:cNvPr id="22" name="Picture 21"/>
          <p:cNvPicPr>
            <a:picLocks noChangeAspect="1"/>
          </p:cNvPicPr>
          <p:nvPr/>
        </p:nvPicPr>
        <p:blipFill>
          <a:blip r:embed="rId2"/>
          <a:stretch>
            <a:fillRect/>
          </a:stretch>
        </p:blipFill>
        <p:spPr>
          <a:xfrm>
            <a:off x="1948542" y="1467672"/>
            <a:ext cx="1993506" cy="783615"/>
          </a:xfrm>
          <a:prstGeom prst="rect">
            <a:avLst/>
          </a:prstGeom>
        </p:spPr>
      </p:pic>
      <p:pic>
        <p:nvPicPr>
          <p:cNvPr id="23" name="Picture 22"/>
          <p:cNvPicPr>
            <a:picLocks noChangeAspect="1"/>
          </p:cNvPicPr>
          <p:nvPr/>
        </p:nvPicPr>
        <p:blipFill>
          <a:blip r:embed="rId3"/>
          <a:stretch>
            <a:fillRect/>
          </a:stretch>
        </p:blipFill>
        <p:spPr>
          <a:xfrm>
            <a:off x="2235813" y="2445453"/>
            <a:ext cx="7617288" cy="995584"/>
          </a:xfrm>
          <a:prstGeom prst="rect">
            <a:avLst/>
          </a:prstGeom>
        </p:spPr>
      </p:pic>
      <p:sp>
        <p:nvSpPr>
          <p:cNvPr id="24" name="Rectangle 23"/>
          <p:cNvSpPr/>
          <p:nvPr/>
        </p:nvSpPr>
        <p:spPr>
          <a:xfrm>
            <a:off x="1863634" y="3635205"/>
            <a:ext cx="8804366" cy="646331"/>
          </a:xfrm>
          <a:prstGeom prst="rect">
            <a:avLst/>
          </a:prstGeom>
        </p:spPr>
        <p:txBody>
          <a:bodyPr wrap="square">
            <a:spAutoFit/>
          </a:bodyPr>
          <a:lstStyle/>
          <a:p>
            <a:r>
              <a:rPr lang="en-US" dirty="0">
                <a:latin typeface="Times New Roman" panose="02020603050405020304" pitchFamily="18" charset="0"/>
              </a:rPr>
              <a:t>If the surface is both a </a:t>
            </a:r>
            <a:r>
              <a:rPr lang="en-US" i="1" dirty="0">
                <a:latin typeface="Times New Roman" panose="02020603050405020304" pitchFamily="18" charset="0"/>
              </a:rPr>
              <a:t>diffuse reflector </a:t>
            </a:r>
            <a:r>
              <a:rPr lang="en-US" dirty="0">
                <a:latin typeface="Times New Roman" panose="02020603050405020304" pitchFamily="18" charset="0"/>
              </a:rPr>
              <a:t>and a </a:t>
            </a:r>
            <a:r>
              <a:rPr lang="en-US" i="1" dirty="0">
                <a:latin typeface="Times New Roman" panose="02020603050405020304" pitchFamily="18" charset="0"/>
              </a:rPr>
              <a:t>diffuse emitter, </a:t>
            </a:r>
            <a:r>
              <a:rPr lang="en-US" i="1" dirty="0" err="1">
                <a:latin typeface="Times New Roman" panose="02020603050405020304" pitchFamily="18" charset="0"/>
              </a:rPr>
              <a:t>I</a:t>
            </a:r>
            <a:r>
              <a:rPr lang="en-US" dirty="0" err="1">
                <a:latin typeface="Times New Roman" panose="02020603050405020304" pitchFamily="18" charset="0"/>
              </a:rPr>
              <a:t>,</a:t>
            </a:r>
            <a:r>
              <a:rPr lang="en-US" i="1" dirty="0" err="1">
                <a:latin typeface="Times New Roman" panose="02020603050405020304" pitchFamily="18" charset="0"/>
              </a:rPr>
              <a:t>e</a:t>
            </a:r>
            <a:r>
              <a:rPr lang="en-US" dirty="0" err="1">
                <a:latin typeface="Times New Roman" panose="02020603050405020304" pitchFamily="18" charset="0"/>
              </a:rPr>
              <a:t>+</a:t>
            </a:r>
            <a:r>
              <a:rPr lang="en-US" i="1" dirty="0" err="1">
                <a:latin typeface="Times New Roman" panose="02020603050405020304" pitchFamily="18" charset="0"/>
              </a:rPr>
              <a:t>r</a:t>
            </a:r>
            <a:r>
              <a:rPr lang="en-US" i="1" dirty="0">
                <a:latin typeface="Times New Roman" panose="02020603050405020304" pitchFamily="18" charset="0"/>
              </a:rPr>
              <a:t> </a:t>
            </a:r>
            <a:r>
              <a:rPr lang="en-US" dirty="0">
                <a:latin typeface="Times New Roman" panose="02020603050405020304" pitchFamily="18" charset="0"/>
              </a:rPr>
              <a:t>is independent of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and </a:t>
            </a:r>
            <a:r>
              <a:rPr lang="el-GR" dirty="0">
                <a:latin typeface="Times New Roman" panose="02020603050405020304" pitchFamily="18" charset="0"/>
                <a:cs typeface="Times New Roman" panose="02020603050405020304" pitchFamily="18" charset="0"/>
              </a:rPr>
              <a:t>ϕ</a:t>
            </a:r>
            <a:r>
              <a:rPr lang="en-US" dirty="0">
                <a:latin typeface="Times New Roman" panose="02020603050405020304" pitchFamily="18" charset="0"/>
              </a:rPr>
              <a:t> , and it follows that</a:t>
            </a:r>
            <a:endParaRPr lang="en-IN" dirty="0"/>
          </a:p>
        </p:txBody>
      </p:sp>
      <p:pic>
        <p:nvPicPr>
          <p:cNvPr id="25" name="Picture 24"/>
          <p:cNvPicPr>
            <a:picLocks noChangeAspect="1"/>
          </p:cNvPicPr>
          <p:nvPr/>
        </p:nvPicPr>
        <p:blipFill>
          <a:blip r:embed="rId4"/>
          <a:stretch>
            <a:fillRect/>
          </a:stretch>
        </p:blipFill>
        <p:spPr>
          <a:xfrm>
            <a:off x="3114006" y="4629546"/>
            <a:ext cx="1836124" cy="430988"/>
          </a:xfrm>
          <a:prstGeom prst="rect">
            <a:avLst/>
          </a:prstGeom>
        </p:spPr>
      </p:pic>
      <p:pic>
        <p:nvPicPr>
          <p:cNvPr id="26" name="Picture 25"/>
          <p:cNvPicPr>
            <a:picLocks noChangeAspect="1"/>
          </p:cNvPicPr>
          <p:nvPr/>
        </p:nvPicPr>
        <p:blipFill>
          <a:blip r:embed="rId5"/>
          <a:stretch>
            <a:fillRect/>
          </a:stretch>
        </p:blipFill>
        <p:spPr>
          <a:xfrm>
            <a:off x="5610059" y="4649137"/>
            <a:ext cx="1311517" cy="457108"/>
          </a:xfrm>
          <a:prstGeom prst="rect">
            <a:avLst/>
          </a:prstGeom>
        </p:spPr>
      </p:pic>
    </p:spTree>
    <p:extLst>
      <p:ext uri="{BB962C8B-B14F-4D97-AF65-F5344CB8AC3E}">
        <p14:creationId xmlns:p14="http://schemas.microsoft.com/office/powerpoint/2010/main" val="1790212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72195" y="997357"/>
            <a:ext cx="8608422" cy="1200329"/>
          </a:xfrm>
          <a:prstGeom prst="rect">
            <a:avLst/>
          </a:prstGeom>
        </p:spPr>
        <p:txBody>
          <a:bodyPr wrap="square">
            <a:spAutoFit/>
          </a:bodyPr>
          <a:lstStyle/>
          <a:p>
            <a:r>
              <a:rPr lang="en-US" dirty="0">
                <a:latin typeface="Times New Roman" panose="02020603050405020304" pitchFamily="18" charset="0"/>
              </a:rPr>
              <a:t>To evaluate the emissive power, irradiation, or radiosity of a real surface, we must quantify the spectral intensities used in Equations 12.8, 12.13, and 12.18. </a:t>
            </a:r>
          </a:p>
          <a:p>
            <a:endParaRPr lang="en-US" dirty="0">
              <a:latin typeface="Times New Roman" panose="02020603050405020304" pitchFamily="18" charset="0"/>
            </a:endParaRPr>
          </a:p>
          <a:p>
            <a:r>
              <a:rPr lang="en-US" dirty="0">
                <a:latin typeface="Times New Roman" panose="02020603050405020304" pitchFamily="18" charset="0"/>
              </a:rPr>
              <a:t>To do so, it is useful and necessary to first introduce the concept of </a:t>
            </a:r>
            <a:r>
              <a:rPr lang="en-US" dirty="0">
                <a:solidFill>
                  <a:srgbClr val="FF0000"/>
                </a:solidFill>
                <a:latin typeface="Times New Roman" panose="02020603050405020304" pitchFamily="18" charset="0"/>
              </a:rPr>
              <a:t>a </a:t>
            </a:r>
            <a:r>
              <a:rPr lang="en-US" i="1" dirty="0">
                <a:solidFill>
                  <a:srgbClr val="FF0000"/>
                </a:solidFill>
                <a:latin typeface="Times New Roman" panose="02020603050405020304" pitchFamily="18" charset="0"/>
              </a:rPr>
              <a:t>blackbody</a:t>
            </a:r>
            <a:r>
              <a:rPr lang="en-US" dirty="0">
                <a:latin typeface="Times New Roman" panose="02020603050405020304" pitchFamily="18" charset="0"/>
              </a:rPr>
              <a:t>.</a:t>
            </a:r>
            <a:endParaRPr lang="en-IN" dirty="0"/>
          </a:p>
        </p:txBody>
      </p:sp>
      <p:sp>
        <p:nvSpPr>
          <p:cNvPr id="3" name="Rectangle 2"/>
          <p:cNvSpPr/>
          <p:nvPr/>
        </p:nvSpPr>
        <p:spPr>
          <a:xfrm>
            <a:off x="1772195" y="2329604"/>
            <a:ext cx="8712925" cy="2031325"/>
          </a:xfrm>
          <a:prstGeom prst="rect">
            <a:avLst/>
          </a:prstGeom>
        </p:spPr>
        <p:txBody>
          <a:bodyPr wrap="square">
            <a:spAutoFit/>
          </a:bodyPr>
          <a:lstStyle/>
          <a:p>
            <a:pPr marL="342900" indent="-342900" algn="just">
              <a:buAutoNum type="arabicPeriod"/>
            </a:pPr>
            <a:r>
              <a:rPr lang="en-US" i="1" dirty="0">
                <a:solidFill>
                  <a:srgbClr val="FF0000"/>
                </a:solidFill>
                <a:latin typeface="Times New Roman" panose="02020603050405020304" pitchFamily="18" charset="0"/>
              </a:rPr>
              <a:t>A blackbody absorbs all incident radiation, regardless of wavelength and </a:t>
            </a:r>
            <a:r>
              <a:rPr lang="en-IN" i="1" dirty="0">
                <a:solidFill>
                  <a:srgbClr val="FF0000"/>
                </a:solidFill>
                <a:latin typeface="Times New Roman" panose="02020603050405020304" pitchFamily="18" charset="0"/>
              </a:rPr>
              <a:t>direction.</a:t>
            </a:r>
          </a:p>
          <a:p>
            <a:pPr algn="just"/>
            <a:endParaRPr lang="en-IN" i="1" dirty="0">
              <a:solidFill>
                <a:srgbClr val="FF0000"/>
              </a:solidFill>
              <a:latin typeface="Times New Roman" panose="02020603050405020304" pitchFamily="18" charset="0"/>
            </a:endParaRPr>
          </a:p>
          <a:p>
            <a:pPr algn="just"/>
            <a:r>
              <a:rPr lang="en-US" b="1" dirty="0">
                <a:solidFill>
                  <a:srgbClr val="FF0000"/>
                </a:solidFill>
                <a:latin typeface="Times New Roman" panose="02020603050405020304" pitchFamily="18" charset="0"/>
              </a:rPr>
              <a:t>2. </a:t>
            </a:r>
            <a:r>
              <a:rPr lang="en-US" i="1" dirty="0">
                <a:solidFill>
                  <a:srgbClr val="FF0000"/>
                </a:solidFill>
                <a:latin typeface="Times New Roman" panose="02020603050405020304" pitchFamily="18" charset="0"/>
              </a:rPr>
              <a:t>For a prescribed temperature and wavelength, no surface can emit more </a:t>
            </a:r>
            <a:r>
              <a:rPr lang="en-IN" i="1" dirty="0">
                <a:solidFill>
                  <a:srgbClr val="FF0000"/>
                </a:solidFill>
                <a:latin typeface="Times New Roman" panose="02020603050405020304" pitchFamily="18" charset="0"/>
              </a:rPr>
              <a:t>energy than a blackbody.</a:t>
            </a:r>
          </a:p>
          <a:p>
            <a:pPr algn="just"/>
            <a:endParaRPr lang="en-IN" i="1" dirty="0">
              <a:solidFill>
                <a:srgbClr val="FF0000"/>
              </a:solidFill>
              <a:latin typeface="Times New Roman" panose="02020603050405020304" pitchFamily="18" charset="0"/>
            </a:endParaRPr>
          </a:p>
          <a:p>
            <a:pPr algn="just"/>
            <a:r>
              <a:rPr lang="en-US" b="1" dirty="0">
                <a:solidFill>
                  <a:srgbClr val="FF0000"/>
                </a:solidFill>
                <a:latin typeface="Times New Roman" panose="02020603050405020304" pitchFamily="18" charset="0"/>
              </a:rPr>
              <a:t>3. </a:t>
            </a:r>
            <a:r>
              <a:rPr lang="en-US" i="1" dirty="0">
                <a:solidFill>
                  <a:srgbClr val="FF0000"/>
                </a:solidFill>
                <a:latin typeface="Times New Roman" panose="02020603050405020304" pitchFamily="18" charset="0"/>
              </a:rPr>
              <a:t>Although the radiation emitted by a blackbody is a function of wavelength and temperature, it is independent of direction. That is, the blackbody is a diffuse </a:t>
            </a:r>
            <a:r>
              <a:rPr lang="en-IN" i="1" dirty="0">
                <a:solidFill>
                  <a:srgbClr val="FF0000"/>
                </a:solidFill>
                <a:latin typeface="Times New Roman" panose="02020603050405020304" pitchFamily="18" charset="0"/>
              </a:rPr>
              <a:t>emitter.</a:t>
            </a:r>
            <a:endParaRPr lang="en-IN" dirty="0">
              <a:solidFill>
                <a:srgbClr val="FF0000"/>
              </a:solidFill>
            </a:endParaRPr>
          </a:p>
        </p:txBody>
      </p:sp>
      <p:sp>
        <p:nvSpPr>
          <p:cNvPr id="4" name="Rectangle 3"/>
          <p:cNvSpPr/>
          <p:nvPr/>
        </p:nvSpPr>
        <p:spPr>
          <a:xfrm>
            <a:off x="1680754" y="4607733"/>
            <a:ext cx="8987246" cy="2031325"/>
          </a:xfrm>
          <a:prstGeom prst="rect">
            <a:avLst/>
          </a:prstGeom>
        </p:spPr>
        <p:txBody>
          <a:bodyPr wrap="square">
            <a:spAutoFit/>
          </a:bodyPr>
          <a:lstStyle/>
          <a:p>
            <a:r>
              <a:rPr lang="en-US" dirty="0">
                <a:latin typeface="Times New Roman" panose="02020603050405020304" pitchFamily="18" charset="0"/>
              </a:rPr>
              <a:t>Although closely approximated by some surfaces, it is important to note that no surface has precisely the properties of a blackbody. </a:t>
            </a:r>
          </a:p>
          <a:p>
            <a:endParaRPr lang="en-US" dirty="0">
              <a:latin typeface="Times New Roman" panose="02020603050405020304" pitchFamily="18" charset="0"/>
            </a:endParaRPr>
          </a:p>
          <a:p>
            <a:pPr algn="just"/>
            <a:r>
              <a:rPr lang="en-US" dirty="0">
                <a:solidFill>
                  <a:srgbClr val="FF0000"/>
                </a:solidFill>
                <a:latin typeface="Times New Roman" panose="02020603050405020304" pitchFamily="18" charset="0"/>
              </a:rPr>
              <a:t>The closest approximation is achieved by a </a:t>
            </a:r>
            <a:r>
              <a:rPr lang="en-US" i="1" dirty="0">
                <a:solidFill>
                  <a:srgbClr val="FF0000"/>
                </a:solidFill>
                <a:latin typeface="Times New Roman" panose="02020603050405020304" pitchFamily="18" charset="0"/>
              </a:rPr>
              <a:t>cavity </a:t>
            </a:r>
            <a:r>
              <a:rPr lang="en-US" dirty="0">
                <a:solidFill>
                  <a:srgbClr val="FF0000"/>
                </a:solidFill>
                <a:latin typeface="Times New Roman" panose="02020603050405020304" pitchFamily="18" charset="0"/>
              </a:rPr>
              <a:t>whose inner surface is at a uniform temperature</a:t>
            </a:r>
            <a:r>
              <a:rPr lang="en-US" dirty="0">
                <a:latin typeface="Times New Roman" panose="02020603050405020304" pitchFamily="18" charset="0"/>
              </a:rPr>
              <a:t>. If radiation enters the cavity through a small aperture ,it is likely to experience many reflections before reemergence. Hence it is almost entirely absorbed by the cavity, and blackbody behavior is approximated.</a:t>
            </a:r>
            <a:endParaRPr lang="en-IN" dirty="0"/>
          </a:p>
        </p:txBody>
      </p:sp>
    </p:spTree>
    <p:extLst>
      <p:ext uri="{BB962C8B-B14F-4D97-AF65-F5344CB8AC3E}">
        <p14:creationId xmlns:p14="http://schemas.microsoft.com/office/powerpoint/2010/main" val="2020792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706880" y="1193135"/>
            <a:ext cx="8830491" cy="2031325"/>
          </a:xfrm>
          <a:prstGeom prst="rect">
            <a:avLst/>
          </a:prstGeom>
        </p:spPr>
        <p:txBody>
          <a:bodyPr wrap="square">
            <a:spAutoFit/>
          </a:bodyPr>
          <a:lstStyle/>
          <a:p>
            <a:r>
              <a:rPr lang="en-IN" dirty="0">
                <a:latin typeface="Times New Roman" panose="02020603050405020304" pitchFamily="18" charset="0"/>
              </a:rPr>
              <a:t>Since blackbody </a:t>
            </a:r>
            <a:r>
              <a:rPr lang="en-US" dirty="0">
                <a:latin typeface="Times New Roman" panose="02020603050405020304" pitchFamily="18" charset="0"/>
              </a:rPr>
              <a:t>emission is diffuse, the spectral intensity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a:t>
            </a:r>
            <a:r>
              <a:rPr lang="en-US" i="1" baseline="-25000" dirty="0">
                <a:latin typeface="Times New Roman" panose="02020603050405020304" pitchFamily="18" charset="0"/>
              </a:rPr>
              <a:t>b</a:t>
            </a:r>
            <a:r>
              <a:rPr lang="en-US" i="1" dirty="0">
                <a:latin typeface="Times New Roman" panose="02020603050405020304" pitchFamily="18" charset="0"/>
              </a:rPr>
              <a:t> </a:t>
            </a:r>
            <a:r>
              <a:rPr lang="en-US" dirty="0">
                <a:latin typeface="Times New Roman" panose="02020603050405020304" pitchFamily="18" charset="0"/>
              </a:rPr>
              <a:t>of radiation leaving the cavity is</a:t>
            </a:r>
          </a:p>
          <a:p>
            <a:r>
              <a:rPr lang="en-US" dirty="0">
                <a:latin typeface="Times New Roman" panose="02020603050405020304" pitchFamily="18" charset="0"/>
              </a:rPr>
              <a:t>independent of direction. </a:t>
            </a:r>
          </a:p>
          <a:p>
            <a:endParaRPr lang="en-US" dirty="0">
              <a:latin typeface="Times New Roman" panose="02020603050405020304" pitchFamily="18" charset="0"/>
            </a:endParaRPr>
          </a:p>
          <a:p>
            <a:r>
              <a:rPr lang="en-US" dirty="0">
                <a:latin typeface="Times New Roman" panose="02020603050405020304" pitchFamily="18" charset="0"/>
              </a:rPr>
              <a:t>Any small surface </a:t>
            </a:r>
            <a:r>
              <a:rPr lang="en-US" dirty="0">
                <a:latin typeface="Times New Roman" panose="02020603050405020304" pitchFamily="18" charset="0"/>
                <a:cs typeface="Times New Roman" panose="02020603050405020304" pitchFamily="18" charset="0"/>
              </a:rPr>
              <a:t>in the cavity experiences irradiation for which </a:t>
            </a:r>
            <a:r>
              <a:rPr lang="en-US" i="1" dirty="0">
                <a:latin typeface="Times New Roman" panose="02020603050405020304" pitchFamily="18" charset="0"/>
                <a:cs typeface="Times New Roman" panose="02020603050405020304" pitchFamily="18" charset="0"/>
              </a:rPr>
              <a:t>G</a:t>
            </a:r>
            <a:r>
              <a:rPr lang="el-GR" i="1" baseline="-25000" dirty="0">
                <a:latin typeface="Times New Roman" panose="02020603050405020304" pitchFamily="18" charset="0"/>
                <a:cs typeface="Times New Roman" panose="02020603050405020304" pitchFamily="18" charset="0"/>
              </a:rPr>
              <a:t>λ</a:t>
            </a:r>
            <a:r>
              <a:rPr lang="en-US" i="1" baseline="-25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a:t>
            </a:r>
            <a:r>
              <a:rPr lang="el-GR" i="1" baseline="-25000" dirty="0">
                <a:latin typeface="Times New Roman" panose="02020603050405020304" pitchFamily="18" charset="0"/>
                <a:cs typeface="Times New Roman" panose="02020603050405020304" pitchFamily="18" charset="0"/>
              </a:rPr>
              <a:t> λ</a:t>
            </a:r>
            <a:r>
              <a:rPr lang="en-US" baseline="-25000" dirty="0">
                <a:latin typeface="Times New Roman" panose="02020603050405020304" pitchFamily="18" charset="0"/>
                <a:cs typeface="Times New Roman" panose="02020603050405020304" pitchFamily="18" charset="0"/>
              </a:rPr>
              <a:t>,</a:t>
            </a:r>
            <a:r>
              <a:rPr lang="en-US" i="1"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surface is diffusely irradiated, regardless of its orientation. </a:t>
            </a:r>
            <a:r>
              <a:rPr lang="en-US" i="1" dirty="0">
                <a:solidFill>
                  <a:srgbClr val="FF0000"/>
                </a:solidFill>
                <a:latin typeface="Times New Roman" panose="02020603050405020304" pitchFamily="18" charset="0"/>
                <a:cs typeface="Times New Roman" panose="02020603050405020304" pitchFamily="18" charset="0"/>
              </a:rPr>
              <a:t>Blackbody radiation exists within the cavity irrespective of whether the cavity surface is highly reflecting </a:t>
            </a:r>
            <a:r>
              <a:rPr lang="en-IN" i="1" dirty="0">
                <a:solidFill>
                  <a:srgbClr val="FF0000"/>
                </a:solidFill>
                <a:latin typeface="Times New Roman" panose="02020603050405020304" pitchFamily="18" charset="0"/>
                <a:cs typeface="Times New Roman" panose="02020603050405020304" pitchFamily="18" charset="0"/>
              </a:rPr>
              <a:t>or absorbing.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706880" y="3394894"/>
            <a:ext cx="2405467" cy="369332"/>
          </a:xfrm>
          <a:prstGeom prst="rect">
            <a:avLst/>
          </a:prstGeom>
        </p:spPr>
        <p:txBody>
          <a:bodyPr wrap="none">
            <a:spAutoFit/>
          </a:bodyPr>
          <a:lstStyle/>
          <a:p>
            <a:r>
              <a:rPr lang="en-IN" b="1" dirty="0">
                <a:latin typeface="Bodoni-Bold"/>
              </a:rPr>
              <a:t>The Planck Distribution</a:t>
            </a:r>
            <a:endParaRPr lang="en-IN" dirty="0"/>
          </a:p>
        </p:txBody>
      </p:sp>
      <p:sp>
        <p:nvSpPr>
          <p:cNvPr id="7" name="Rectangle 6"/>
          <p:cNvSpPr/>
          <p:nvPr/>
        </p:nvSpPr>
        <p:spPr>
          <a:xfrm>
            <a:off x="1706879" y="3934661"/>
            <a:ext cx="8830491" cy="369332"/>
          </a:xfrm>
          <a:prstGeom prst="rect">
            <a:avLst/>
          </a:prstGeom>
        </p:spPr>
        <p:txBody>
          <a:bodyPr wrap="square">
            <a:spAutoFit/>
          </a:bodyPr>
          <a:lstStyle/>
          <a:p>
            <a:r>
              <a:rPr lang="en-US" dirty="0">
                <a:latin typeface="Times New Roman" panose="02020603050405020304" pitchFamily="18" charset="0"/>
              </a:rPr>
              <a:t>The blackbody spectral intensity first been determined by </a:t>
            </a:r>
            <a:r>
              <a:rPr lang="en-IN" dirty="0">
                <a:latin typeface="Times New Roman" panose="02020603050405020304" pitchFamily="18" charset="0"/>
              </a:rPr>
              <a:t>Planck . It is given by</a:t>
            </a:r>
            <a:endParaRPr lang="en-IN" dirty="0"/>
          </a:p>
        </p:txBody>
      </p:sp>
      <p:pic>
        <p:nvPicPr>
          <p:cNvPr id="8" name="Picture 7"/>
          <p:cNvPicPr>
            <a:picLocks noChangeAspect="1"/>
          </p:cNvPicPr>
          <p:nvPr/>
        </p:nvPicPr>
        <p:blipFill>
          <a:blip r:embed="rId2"/>
          <a:stretch>
            <a:fillRect/>
          </a:stretch>
        </p:blipFill>
        <p:spPr>
          <a:xfrm>
            <a:off x="3448934" y="4474429"/>
            <a:ext cx="4196855" cy="770553"/>
          </a:xfrm>
          <a:prstGeom prst="rect">
            <a:avLst/>
          </a:prstGeom>
        </p:spPr>
      </p:pic>
      <p:sp>
        <p:nvSpPr>
          <p:cNvPr id="10" name="Rectangle 9"/>
          <p:cNvSpPr/>
          <p:nvPr/>
        </p:nvSpPr>
        <p:spPr>
          <a:xfrm>
            <a:off x="2294706" y="5343815"/>
            <a:ext cx="4924700" cy="1200329"/>
          </a:xfrm>
          <a:prstGeom prst="rect">
            <a:avLst/>
          </a:prstGeom>
        </p:spPr>
        <p:txBody>
          <a:bodyPr wrap="square">
            <a:spAutoFit/>
          </a:bodyPr>
          <a:lstStyle/>
          <a:p>
            <a:r>
              <a:rPr lang="en-US" dirty="0">
                <a:latin typeface="Times New Roman" panose="02020603050405020304" pitchFamily="18" charset="0"/>
              </a:rPr>
              <a:t> </a:t>
            </a:r>
            <a:r>
              <a:rPr lang="en-US" i="1" dirty="0">
                <a:solidFill>
                  <a:srgbClr val="FF0000"/>
                </a:solidFill>
                <a:latin typeface="Times New Roman" panose="02020603050405020304" pitchFamily="18" charset="0"/>
              </a:rPr>
              <a:t>h=</a:t>
            </a:r>
            <a:r>
              <a:rPr lang="en-US" i="1" dirty="0">
                <a:solidFill>
                  <a:srgbClr val="FF0000"/>
                </a:solidFill>
                <a:latin typeface="MathematicalPi-One"/>
              </a:rPr>
              <a:t> </a:t>
            </a:r>
            <a:r>
              <a:rPr lang="en-US" i="1" dirty="0">
                <a:solidFill>
                  <a:srgbClr val="FF0000"/>
                </a:solidFill>
                <a:latin typeface="Times New Roman" panose="02020603050405020304" pitchFamily="18" charset="0"/>
              </a:rPr>
              <a:t>6.626X</a:t>
            </a:r>
            <a:r>
              <a:rPr lang="en-US" i="1" dirty="0">
                <a:solidFill>
                  <a:srgbClr val="FF0000"/>
                </a:solidFill>
                <a:latin typeface="MathematicalPi-One"/>
              </a:rPr>
              <a:t> </a:t>
            </a:r>
            <a:r>
              <a:rPr lang="en-US" i="1" dirty="0">
                <a:solidFill>
                  <a:srgbClr val="FF0000"/>
                </a:solidFill>
                <a:latin typeface="Times New Roman" panose="02020603050405020304" pitchFamily="18" charset="0"/>
              </a:rPr>
              <a:t>10</a:t>
            </a:r>
            <a:r>
              <a:rPr lang="en-US" i="1" baseline="30000" dirty="0">
                <a:solidFill>
                  <a:srgbClr val="FF0000"/>
                </a:solidFill>
                <a:latin typeface="Times New Roman" panose="02020603050405020304" pitchFamily="18" charset="0"/>
              </a:rPr>
              <a:t>-34</a:t>
            </a:r>
            <a:r>
              <a:rPr lang="en-US" i="1" dirty="0">
                <a:solidFill>
                  <a:srgbClr val="FF0000"/>
                </a:solidFill>
                <a:latin typeface="Times New Roman" panose="02020603050405020304" pitchFamily="18" charset="0"/>
              </a:rPr>
              <a:t> J.s  universal Planck Constant</a:t>
            </a:r>
          </a:p>
          <a:p>
            <a:r>
              <a:rPr lang="en-US" i="1" dirty="0">
                <a:solidFill>
                  <a:srgbClr val="FF0000"/>
                </a:solidFill>
                <a:latin typeface="Times New Roman" panose="02020603050405020304" pitchFamily="18" charset="0"/>
              </a:rPr>
              <a:t> k=1.381X10</a:t>
            </a:r>
            <a:r>
              <a:rPr lang="en-US" i="1" baseline="30000" dirty="0">
                <a:solidFill>
                  <a:srgbClr val="FF0000"/>
                </a:solidFill>
                <a:latin typeface="Times New Roman" panose="02020603050405020304" pitchFamily="18" charset="0"/>
              </a:rPr>
              <a:t>-23</a:t>
            </a:r>
            <a:r>
              <a:rPr lang="en-US" i="1" dirty="0">
                <a:solidFill>
                  <a:srgbClr val="FF0000"/>
                </a:solidFill>
                <a:latin typeface="Times New Roman" panose="02020603050405020304" pitchFamily="18" charset="0"/>
              </a:rPr>
              <a:t> J/K Boltzmann constants</a:t>
            </a:r>
          </a:p>
          <a:p>
            <a:r>
              <a:rPr lang="en-US" i="1" dirty="0">
                <a:solidFill>
                  <a:srgbClr val="FF0000"/>
                </a:solidFill>
                <a:latin typeface="Times New Roman" panose="02020603050405020304" pitchFamily="18" charset="0"/>
              </a:rPr>
              <a:t>c</a:t>
            </a:r>
            <a:r>
              <a:rPr lang="en-US" i="1" baseline="-25000" dirty="0">
                <a:solidFill>
                  <a:srgbClr val="FF0000"/>
                </a:solidFill>
                <a:latin typeface="Times New Roman" panose="02020603050405020304" pitchFamily="18" charset="0"/>
              </a:rPr>
              <a:t>o</a:t>
            </a:r>
            <a:r>
              <a:rPr lang="en-US" i="1" dirty="0">
                <a:solidFill>
                  <a:srgbClr val="FF0000"/>
                </a:solidFill>
                <a:latin typeface="Times New Roman" panose="02020603050405020304" pitchFamily="18" charset="0"/>
              </a:rPr>
              <a:t>= </a:t>
            </a:r>
            <a:r>
              <a:rPr lang="en-US" i="1" dirty="0">
                <a:solidFill>
                  <a:srgbClr val="FF0000"/>
                </a:solidFill>
                <a:latin typeface="MathematicalPi-One"/>
              </a:rPr>
              <a:t> </a:t>
            </a:r>
            <a:r>
              <a:rPr lang="en-US" i="1" dirty="0">
                <a:solidFill>
                  <a:srgbClr val="FF0000"/>
                </a:solidFill>
                <a:latin typeface="Times New Roman" panose="02020603050405020304" pitchFamily="18" charset="0"/>
              </a:rPr>
              <a:t>2.998X10</a:t>
            </a:r>
            <a:r>
              <a:rPr lang="en-US" i="1" baseline="30000" dirty="0">
                <a:solidFill>
                  <a:srgbClr val="FF0000"/>
                </a:solidFill>
                <a:latin typeface="Times New Roman" panose="02020603050405020304" pitchFamily="18" charset="0"/>
              </a:rPr>
              <a:t>8</a:t>
            </a:r>
            <a:r>
              <a:rPr lang="en-US" i="1" dirty="0">
                <a:solidFill>
                  <a:srgbClr val="FF0000"/>
                </a:solidFill>
                <a:latin typeface="Times New Roman" panose="02020603050405020304" pitchFamily="18" charset="0"/>
              </a:rPr>
              <a:t> m/s the speed of light in vacuum</a:t>
            </a:r>
          </a:p>
          <a:p>
            <a:r>
              <a:rPr lang="en-US" i="1" dirty="0">
                <a:solidFill>
                  <a:srgbClr val="FF0000"/>
                </a:solidFill>
                <a:latin typeface="Times New Roman" panose="02020603050405020304" pitchFamily="18" charset="0"/>
              </a:rPr>
              <a:t>T is the absolute temperature of the blackbody (K)</a:t>
            </a:r>
            <a:endParaRPr lang="en-IN" i="1" dirty="0">
              <a:solidFill>
                <a:srgbClr val="FF0000"/>
              </a:solidFill>
            </a:endParaRPr>
          </a:p>
        </p:txBody>
      </p:sp>
    </p:spTree>
    <p:extLst>
      <p:ext uri="{BB962C8B-B14F-4D97-AF65-F5344CB8AC3E}">
        <p14:creationId xmlns:p14="http://schemas.microsoft.com/office/powerpoint/2010/main" val="1035535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06880" y="653367"/>
            <a:ext cx="2405467" cy="369332"/>
          </a:xfrm>
          <a:prstGeom prst="rect">
            <a:avLst/>
          </a:prstGeom>
        </p:spPr>
        <p:txBody>
          <a:bodyPr wrap="none">
            <a:spAutoFit/>
          </a:bodyPr>
          <a:lstStyle/>
          <a:p>
            <a:r>
              <a:rPr lang="en-IN" b="1" dirty="0">
                <a:latin typeface="Bodoni-Bold"/>
              </a:rPr>
              <a:t>The Planck Distribution</a:t>
            </a:r>
            <a:endParaRPr lang="en-IN" dirty="0"/>
          </a:p>
        </p:txBody>
      </p:sp>
      <p:sp>
        <p:nvSpPr>
          <p:cNvPr id="2" name="Rectangle 1"/>
          <p:cNvSpPr/>
          <p:nvPr/>
        </p:nvSpPr>
        <p:spPr>
          <a:xfrm>
            <a:off x="1706879" y="1308352"/>
            <a:ext cx="8830492" cy="369332"/>
          </a:xfrm>
          <a:prstGeom prst="rect">
            <a:avLst/>
          </a:prstGeom>
        </p:spPr>
        <p:txBody>
          <a:bodyPr wrap="square">
            <a:spAutoFit/>
          </a:bodyPr>
          <a:lstStyle/>
          <a:p>
            <a:r>
              <a:rPr lang="en-IN" dirty="0">
                <a:latin typeface="Times New Roman" panose="02020603050405020304" pitchFamily="18" charset="0"/>
              </a:rPr>
              <a:t>Since the blackbody </a:t>
            </a:r>
            <a:r>
              <a:rPr lang="en-US" dirty="0">
                <a:latin typeface="Times New Roman" panose="02020603050405020304" pitchFamily="18" charset="0"/>
              </a:rPr>
              <a:t>is a diffuse emitter, its spectral emissive power is given by</a:t>
            </a:r>
            <a:endParaRPr lang="en-IN" dirty="0"/>
          </a:p>
        </p:txBody>
      </p:sp>
      <p:pic>
        <p:nvPicPr>
          <p:cNvPr id="3" name="Picture 2"/>
          <p:cNvPicPr>
            <a:picLocks noChangeAspect="1"/>
          </p:cNvPicPr>
          <p:nvPr/>
        </p:nvPicPr>
        <p:blipFill>
          <a:blip r:embed="rId2"/>
          <a:stretch>
            <a:fillRect/>
          </a:stretch>
        </p:blipFill>
        <p:spPr>
          <a:xfrm>
            <a:off x="2596918" y="1908212"/>
            <a:ext cx="5665752" cy="848914"/>
          </a:xfrm>
          <a:prstGeom prst="rect">
            <a:avLst/>
          </a:prstGeom>
        </p:spPr>
      </p:pic>
      <p:sp>
        <p:nvSpPr>
          <p:cNvPr id="4" name="Rectangle 3"/>
          <p:cNvSpPr/>
          <p:nvPr/>
        </p:nvSpPr>
        <p:spPr>
          <a:xfrm>
            <a:off x="1634688" y="2899944"/>
            <a:ext cx="4980851" cy="369332"/>
          </a:xfrm>
          <a:prstGeom prst="rect">
            <a:avLst/>
          </a:prstGeom>
        </p:spPr>
        <p:txBody>
          <a:bodyPr wrap="none">
            <a:spAutoFit/>
          </a:bodyPr>
          <a:lstStyle/>
          <a:p>
            <a:r>
              <a:rPr lang="en-US" dirty="0">
                <a:latin typeface="Times New Roman" panose="02020603050405020304" pitchFamily="18" charset="0"/>
              </a:rPr>
              <a:t>the first and second radiation constants are given by</a:t>
            </a:r>
            <a:endParaRPr lang="en-IN" dirty="0"/>
          </a:p>
        </p:txBody>
      </p:sp>
      <p:grpSp>
        <p:nvGrpSpPr>
          <p:cNvPr id="13" name="Group 12"/>
          <p:cNvGrpSpPr/>
          <p:nvPr/>
        </p:nvGrpSpPr>
        <p:grpSpPr>
          <a:xfrm>
            <a:off x="1706880" y="3412095"/>
            <a:ext cx="4908659" cy="387889"/>
            <a:chOff x="1166121" y="3393569"/>
            <a:chExt cx="4908659" cy="387889"/>
          </a:xfrm>
        </p:grpSpPr>
        <p:pic>
          <p:nvPicPr>
            <p:cNvPr id="11" name="Picture 10"/>
            <p:cNvPicPr>
              <a:picLocks noChangeAspect="1"/>
            </p:cNvPicPr>
            <p:nvPr/>
          </p:nvPicPr>
          <p:blipFill>
            <a:blip r:embed="rId3"/>
            <a:stretch>
              <a:fillRect/>
            </a:stretch>
          </p:blipFill>
          <p:spPr>
            <a:xfrm>
              <a:off x="1166121" y="3393569"/>
              <a:ext cx="3520110" cy="387889"/>
            </a:xfrm>
            <a:prstGeom prst="rect">
              <a:avLst/>
            </a:prstGeom>
          </p:spPr>
        </p:pic>
        <p:pic>
          <p:nvPicPr>
            <p:cNvPr id="12" name="Picture 11"/>
            <p:cNvPicPr>
              <a:picLocks noChangeAspect="1"/>
            </p:cNvPicPr>
            <p:nvPr/>
          </p:nvPicPr>
          <p:blipFill>
            <a:blip r:embed="rId4"/>
            <a:stretch>
              <a:fillRect/>
            </a:stretch>
          </p:blipFill>
          <p:spPr>
            <a:xfrm>
              <a:off x="4658342" y="3393569"/>
              <a:ext cx="1416438" cy="326505"/>
            </a:xfrm>
            <a:prstGeom prst="rect">
              <a:avLst/>
            </a:prstGeom>
          </p:spPr>
        </p:pic>
      </p:grpSp>
      <p:pic>
        <p:nvPicPr>
          <p:cNvPr id="14" name="Picture 13"/>
          <p:cNvPicPr>
            <a:picLocks noChangeAspect="1"/>
          </p:cNvPicPr>
          <p:nvPr/>
        </p:nvPicPr>
        <p:blipFill>
          <a:blip r:embed="rId5"/>
          <a:stretch>
            <a:fillRect/>
          </a:stretch>
        </p:blipFill>
        <p:spPr>
          <a:xfrm>
            <a:off x="1860930" y="3979386"/>
            <a:ext cx="4760808" cy="426678"/>
          </a:xfrm>
          <a:prstGeom prst="rect">
            <a:avLst/>
          </a:prstGeom>
        </p:spPr>
      </p:pic>
      <p:pic>
        <p:nvPicPr>
          <p:cNvPr id="16" name="Picture 15"/>
          <p:cNvPicPr>
            <a:picLocks noChangeAspect="1"/>
          </p:cNvPicPr>
          <p:nvPr/>
        </p:nvPicPr>
        <p:blipFill>
          <a:blip r:embed="rId6"/>
          <a:stretch>
            <a:fillRect/>
          </a:stretch>
        </p:blipFill>
        <p:spPr>
          <a:xfrm>
            <a:off x="8354109" y="2141315"/>
            <a:ext cx="891832" cy="352626"/>
          </a:xfrm>
          <a:prstGeom prst="rect">
            <a:avLst/>
          </a:prstGeom>
        </p:spPr>
      </p:pic>
      <p:sp>
        <p:nvSpPr>
          <p:cNvPr id="17" name="Rectangle 16"/>
          <p:cNvSpPr/>
          <p:nvPr/>
        </p:nvSpPr>
        <p:spPr>
          <a:xfrm>
            <a:off x="1634687" y="4699077"/>
            <a:ext cx="7611254" cy="369332"/>
          </a:xfrm>
          <a:prstGeom prst="rect">
            <a:avLst/>
          </a:prstGeom>
        </p:spPr>
        <p:txBody>
          <a:bodyPr wrap="square">
            <a:spAutoFit/>
          </a:bodyPr>
          <a:lstStyle/>
          <a:p>
            <a:r>
              <a:rPr lang="en-US" dirty="0">
                <a:solidFill>
                  <a:srgbClr val="FF0000"/>
                </a:solidFill>
                <a:latin typeface="Times New Roman" panose="02020603050405020304" pitchFamily="18" charset="0"/>
              </a:rPr>
              <a:t>Equation 12.24, known as the </a:t>
            </a:r>
            <a:r>
              <a:rPr lang="en-US" i="1" dirty="0">
                <a:solidFill>
                  <a:srgbClr val="FF0000"/>
                </a:solidFill>
                <a:latin typeface="Times New Roman" panose="02020603050405020304" pitchFamily="18" charset="0"/>
              </a:rPr>
              <a:t>Planck distribution</a:t>
            </a:r>
            <a:endParaRPr lang="en-IN" dirty="0">
              <a:solidFill>
                <a:srgbClr val="FF0000"/>
              </a:solidFill>
            </a:endParaRPr>
          </a:p>
        </p:txBody>
      </p:sp>
    </p:spTree>
    <p:extLst>
      <p:ext uri="{BB962C8B-B14F-4D97-AF65-F5344CB8AC3E}">
        <p14:creationId xmlns:p14="http://schemas.microsoft.com/office/powerpoint/2010/main" val="1254302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711456" y="653367"/>
            <a:ext cx="2617191" cy="369332"/>
          </a:xfrm>
          <a:prstGeom prst="rect">
            <a:avLst/>
          </a:prstGeom>
        </p:spPr>
        <p:txBody>
          <a:bodyPr wrap="none">
            <a:spAutoFit/>
          </a:bodyPr>
          <a:lstStyle/>
          <a:p>
            <a:r>
              <a:rPr lang="en-IN" b="1" dirty="0">
                <a:latin typeface="Bodoni-Bold"/>
              </a:rPr>
              <a:t>Wien’s Displacement Law</a:t>
            </a:r>
            <a:endParaRPr lang="en-IN" dirty="0"/>
          </a:p>
        </p:txBody>
      </p:sp>
      <p:sp>
        <p:nvSpPr>
          <p:cNvPr id="6" name="Rectangle 5"/>
          <p:cNvSpPr/>
          <p:nvPr/>
        </p:nvSpPr>
        <p:spPr>
          <a:xfrm>
            <a:off x="1589316" y="1431111"/>
            <a:ext cx="9000309" cy="646331"/>
          </a:xfrm>
          <a:prstGeom prst="rect">
            <a:avLst/>
          </a:prstGeom>
        </p:spPr>
        <p:txBody>
          <a:bodyPr wrap="square">
            <a:spAutoFit/>
          </a:bodyPr>
          <a:lstStyle/>
          <a:p>
            <a:r>
              <a:rPr lang="en-US" dirty="0">
                <a:latin typeface="Times New Roman" panose="02020603050405020304" pitchFamily="18" charset="0"/>
              </a:rPr>
              <a:t>It is known that the blackbody spectral distribution has a maximum and that </a:t>
            </a:r>
            <a:r>
              <a:rPr lang="en-US" dirty="0">
                <a:solidFill>
                  <a:srgbClr val="FF0000"/>
                </a:solidFill>
                <a:latin typeface="Times New Roman" panose="02020603050405020304" pitchFamily="18" charset="0"/>
              </a:rPr>
              <a:t>the corresponding wavelength </a:t>
            </a:r>
            <a:r>
              <a:rPr lang="el-GR" dirty="0">
                <a:solidFill>
                  <a:srgbClr val="FF0000"/>
                </a:solidFill>
                <a:latin typeface="Times New Roman" panose="02020603050405020304" pitchFamily="18" charset="0"/>
                <a:cs typeface="Times New Roman" panose="02020603050405020304" pitchFamily="18" charset="0"/>
              </a:rPr>
              <a:t>λ</a:t>
            </a:r>
            <a:r>
              <a:rPr lang="en-US" baseline="-25000" dirty="0">
                <a:solidFill>
                  <a:srgbClr val="FF0000"/>
                </a:solidFill>
                <a:latin typeface="Times New Roman" panose="02020603050405020304" pitchFamily="18" charset="0"/>
              </a:rPr>
              <a:t>max</a:t>
            </a:r>
            <a:r>
              <a:rPr lang="en-US" dirty="0">
                <a:solidFill>
                  <a:srgbClr val="FF0000"/>
                </a:solidFill>
                <a:latin typeface="Times New Roman" panose="02020603050405020304" pitchFamily="18" charset="0"/>
              </a:rPr>
              <a:t> depends on temperature</a:t>
            </a:r>
            <a:r>
              <a:rPr lang="en-US" dirty="0">
                <a:latin typeface="Times New Roman" panose="02020603050405020304" pitchFamily="18" charset="0"/>
              </a:rPr>
              <a:t>.</a:t>
            </a:r>
            <a:endParaRPr lang="en-IN" dirty="0"/>
          </a:p>
        </p:txBody>
      </p:sp>
      <p:sp>
        <p:nvSpPr>
          <p:cNvPr id="7" name="Rectangle 6"/>
          <p:cNvSpPr/>
          <p:nvPr/>
        </p:nvSpPr>
        <p:spPr>
          <a:xfrm>
            <a:off x="1711455" y="2272325"/>
            <a:ext cx="8878169" cy="646331"/>
          </a:xfrm>
          <a:prstGeom prst="rect">
            <a:avLst/>
          </a:prstGeom>
        </p:spPr>
        <p:txBody>
          <a:bodyPr wrap="square">
            <a:spAutoFit/>
          </a:bodyPr>
          <a:lstStyle/>
          <a:p>
            <a:r>
              <a:rPr lang="en-IN" dirty="0">
                <a:latin typeface="Times New Roman" panose="02020603050405020304" pitchFamily="18" charset="0"/>
              </a:rPr>
              <a:t>The nature of </a:t>
            </a:r>
            <a:r>
              <a:rPr lang="en-US" dirty="0">
                <a:latin typeface="Times New Roman" panose="02020603050405020304" pitchFamily="18" charset="0"/>
              </a:rPr>
              <a:t>this dependence may be obtained by differentiating Equation 12.24 with respect to </a:t>
            </a:r>
            <a:r>
              <a:rPr lang="el-GR" dirty="0">
                <a:latin typeface="Times New Roman" panose="02020603050405020304" pitchFamily="18" charset="0"/>
                <a:cs typeface="Times New Roman" panose="02020603050405020304" pitchFamily="18" charset="0"/>
              </a:rPr>
              <a:t>λ</a:t>
            </a:r>
            <a:r>
              <a:rPr lang="en-US" i="1" dirty="0">
                <a:latin typeface="MathPiOneItalic"/>
              </a:rPr>
              <a:t> </a:t>
            </a:r>
            <a:r>
              <a:rPr lang="en-US" dirty="0">
                <a:latin typeface="Times New Roman" panose="02020603050405020304" pitchFamily="18" charset="0"/>
              </a:rPr>
              <a:t>and setting the result equal to zero. we obtain,</a:t>
            </a:r>
            <a:endParaRPr lang="en-IN" dirty="0"/>
          </a:p>
        </p:txBody>
      </p:sp>
      <p:pic>
        <p:nvPicPr>
          <p:cNvPr id="8" name="Picture 7"/>
          <p:cNvPicPr>
            <a:picLocks noChangeAspect="1"/>
          </p:cNvPicPr>
          <p:nvPr/>
        </p:nvPicPr>
        <p:blipFill>
          <a:blip r:embed="rId2"/>
          <a:stretch>
            <a:fillRect/>
          </a:stretch>
        </p:blipFill>
        <p:spPr>
          <a:xfrm>
            <a:off x="4534750" y="3113539"/>
            <a:ext cx="1615789" cy="488453"/>
          </a:xfrm>
          <a:prstGeom prst="rect">
            <a:avLst/>
          </a:prstGeom>
        </p:spPr>
      </p:pic>
      <p:sp>
        <p:nvSpPr>
          <p:cNvPr id="10" name="Rectangle 9"/>
          <p:cNvSpPr/>
          <p:nvPr/>
        </p:nvSpPr>
        <p:spPr>
          <a:xfrm>
            <a:off x="1711454" y="3866766"/>
            <a:ext cx="6161095" cy="369332"/>
          </a:xfrm>
          <a:prstGeom prst="rect">
            <a:avLst/>
          </a:prstGeom>
        </p:spPr>
        <p:txBody>
          <a:bodyPr wrap="square">
            <a:spAutoFit/>
          </a:bodyPr>
          <a:lstStyle/>
          <a:p>
            <a:r>
              <a:rPr lang="en-US" dirty="0">
                <a:latin typeface="Times New Roman" panose="02020603050405020304" pitchFamily="18" charset="0"/>
              </a:rPr>
              <a:t>where the third radiation constant is </a:t>
            </a:r>
            <a:r>
              <a:rPr lang="en-US" i="1" dirty="0">
                <a:solidFill>
                  <a:srgbClr val="FF0000"/>
                </a:solidFill>
                <a:latin typeface="Times New Roman" panose="02020603050405020304" pitchFamily="18" charset="0"/>
              </a:rPr>
              <a:t>C</a:t>
            </a:r>
            <a:r>
              <a:rPr lang="en-US" baseline="-25000" dirty="0">
                <a:solidFill>
                  <a:srgbClr val="FF0000"/>
                </a:solidFill>
                <a:latin typeface="Times New Roman" panose="02020603050405020304" pitchFamily="18" charset="0"/>
              </a:rPr>
              <a:t>3</a:t>
            </a:r>
            <a:r>
              <a:rPr lang="en-US" dirty="0">
                <a:solidFill>
                  <a:srgbClr val="FF0000"/>
                </a:solidFill>
                <a:latin typeface="Times New Roman" panose="02020603050405020304" pitchFamily="18" charset="0"/>
              </a:rPr>
              <a:t>=</a:t>
            </a:r>
            <a:r>
              <a:rPr lang="en-US" dirty="0">
                <a:solidFill>
                  <a:srgbClr val="FF0000"/>
                </a:solidFill>
                <a:latin typeface="MathematicalPi-One"/>
              </a:rPr>
              <a:t> </a:t>
            </a:r>
            <a:r>
              <a:rPr lang="en-US" dirty="0">
                <a:solidFill>
                  <a:srgbClr val="FF0000"/>
                </a:solidFill>
                <a:latin typeface="Times New Roman" panose="02020603050405020304" pitchFamily="18" charset="0"/>
              </a:rPr>
              <a:t>2898 </a:t>
            </a:r>
            <a:r>
              <a:rPr lang="el-GR" dirty="0">
                <a:solidFill>
                  <a:srgbClr val="FF0000"/>
                </a:solidFill>
                <a:latin typeface="Times New Roman" panose="02020603050405020304" pitchFamily="18" charset="0"/>
                <a:cs typeface="Times New Roman" panose="02020603050405020304" pitchFamily="18" charset="0"/>
              </a:rPr>
              <a:t>μ</a:t>
            </a:r>
            <a:r>
              <a:rPr lang="en-US" dirty="0" err="1">
                <a:solidFill>
                  <a:srgbClr val="FF0000"/>
                </a:solidFill>
                <a:latin typeface="Times New Roman" panose="02020603050405020304" pitchFamily="18" charset="0"/>
              </a:rPr>
              <a:t>m.K</a:t>
            </a:r>
            <a:r>
              <a:rPr lang="en-US" dirty="0">
                <a:solidFill>
                  <a:srgbClr val="FF0000"/>
                </a:solidFill>
                <a:latin typeface="Times New Roman" panose="02020603050405020304" pitchFamily="18" charset="0"/>
              </a:rPr>
              <a:t>.</a:t>
            </a:r>
            <a:endParaRPr lang="en-IN" dirty="0">
              <a:solidFill>
                <a:srgbClr val="FF0000"/>
              </a:solidFill>
            </a:endParaRPr>
          </a:p>
        </p:txBody>
      </p:sp>
      <p:pic>
        <p:nvPicPr>
          <p:cNvPr id="18" name="Picture 17"/>
          <p:cNvPicPr>
            <a:picLocks noChangeAspect="1"/>
          </p:cNvPicPr>
          <p:nvPr/>
        </p:nvPicPr>
        <p:blipFill>
          <a:blip r:embed="rId3"/>
          <a:stretch>
            <a:fillRect/>
          </a:stretch>
        </p:blipFill>
        <p:spPr>
          <a:xfrm>
            <a:off x="6411796" y="3142861"/>
            <a:ext cx="858447" cy="403680"/>
          </a:xfrm>
          <a:prstGeom prst="rect">
            <a:avLst/>
          </a:prstGeom>
        </p:spPr>
      </p:pic>
      <p:sp>
        <p:nvSpPr>
          <p:cNvPr id="19" name="Rectangle 18"/>
          <p:cNvSpPr/>
          <p:nvPr/>
        </p:nvSpPr>
        <p:spPr>
          <a:xfrm>
            <a:off x="1711453" y="4375654"/>
            <a:ext cx="8878170" cy="1200329"/>
          </a:xfrm>
          <a:prstGeom prst="rect">
            <a:avLst/>
          </a:prstGeom>
        </p:spPr>
        <p:txBody>
          <a:bodyPr wrap="square">
            <a:spAutoFit/>
          </a:bodyPr>
          <a:lstStyle/>
          <a:p>
            <a:pPr algn="just"/>
            <a:r>
              <a:rPr lang="en-US" dirty="0">
                <a:solidFill>
                  <a:srgbClr val="FF0000"/>
                </a:solidFill>
                <a:latin typeface="Times New Roman" panose="02020603050405020304" pitchFamily="18" charset="0"/>
              </a:rPr>
              <a:t>Equation 12.25 is known as </a:t>
            </a:r>
            <a:r>
              <a:rPr lang="en-US" i="1" dirty="0">
                <a:solidFill>
                  <a:srgbClr val="FF0000"/>
                </a:solidFill>
                <a:latin typeface="Times New Roman" panose="02020603050405020304" pitchFamily="18" charset="0"/>
              </a:rPr>
              <a:t>Wien’s displacement law</a:t>
            </a:r>
            <a:r>
              <a:rPr lang="en-US" i="1" dirty="0">
                <a:latin typeface="Times New Roman" panose="02020603050405020304" pitchFamily="18" charset="0"/>
              </a:rPr>
              <a:t>.</a:t>
            </a:r>
          </a:p>
          <a:p>
            <a:pPr algn="just"/>
            <a:endParaRPr lang="en-US" i="1" dirty="0">
              <a:latin typeface="Times New Roman" panose="02020603050405020304" pitchFamily="18" charset="0"/>
            </a:endParaRPr>
          </a:p>
          <a:p>
            <a:pPr algn="just"/>
            <a:r>
              <a:rPr lang="en-US" dirty="0">
                <a:latin typeface="Times New Roman" panose="02020603050405020304" pitchFamily="18" charset="0"/>
              </a:rPr>
              <a:t> According to this result, </a:t>
            </a:r>
            <a:r>
              <a:rPr lang="en-US" i="1" dirty="0">
                <a:solidFill>
                  <a:srgbClr val="FF0000"/>
                </a:solidFill>
                <a:latin typeface="Times New Roman" panose="02020603050405020304" pitchFamily="18" charset="0"/>
              </a:rPr>
              <a:t>the maximum spectral emissive power is displaced to shorter wavelengths </a:t>
            </a:r>
            <a:r>
              <a:rPr lang="en-IN" i="1" dirty="0">
                <a:solidFill>
                  <a:srgbClr val="FF0000"/>
                </a:solidFill>
                <a:latin typeface="Times New Roman" panose="02020603050405020304" pitchFamily="18" charset="0"/>
              </a:rPr>
              <a:t>with increasing temperature.</a:t>
            </a:r>
            <a:endParaRPr lang="en-IN" i="1" dirty="0">
              <a:solidFill>
                <a:srgbClr val="FF0000"/>
              </a:solidFill>
            </a:endParaRPr>
          </a:p>
        </p:txBody>
      </p:sp>
    </p:spTree>
    <p:extLst>
      <p:ext uri="{BB962C8B-B14F-4D97-AF65-F5344CB8AC3E}">
        <p14:creationId xmlns:p14="http://schemas.microsoft.com/office/powerpoint/2010/main" val="3238830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07805" y="653367"/>
            <a:ext cx="2776337" cy="369332"/>
          </a:xfrm>
          <a:prstGeom prst="rect">
            <a:avLst/>
          </a:prstGeom>
        </p:spPr>
        <p:txBody>
          <a:bodyPr wrap="none">
            <a:spAutoFit/>
          </a:bodyPr>
          <a:lstStyle/>
          <a:p>
            <a:r>
              <a:rPr lang="en-IN" b="1" dirty="0">
                <a:latin typeface="Bodoni-Bold"/>
              </a:rPr>
              <a:t>The Stefan–Boltzmann Law</a:t>
            </a:r>
            <a:endParaRPr lang="en-IN" dirty="0"/>
          </a:p>
        </p:txBody>
      </p:sp>
      <p:sp>
        <p:nvSpPr>
          <p:cNvPr id="3" name="Rectangle 2"/>
          <p:cNvSpPr/>
          <p:nvPr/>
        </p:nvSpPr>
        <p:spPr>
          <a:xfrm>
            <a:off x="1707804" y="1444173"/>
            <a:ext cx="8764253" cy="923330"/>
          </a:xfrm>
          <a:prstGeom prst="rect">
            <a:avLst/>
          </a:prstGeom>
        </p:spPr>
        <p:txBody>
          <a:bodyPr wrap="square">
            <a:spAutoFit/>
          </a:bodyPr>
          <a:lstStyle/>
          <a:p>
            <a:r>
              <a:rPr lang="en-US" dirty="0">
                <a:latin typeface="Times New Roman" panose="02020603050405020304" pitchFamily="18" charset="0"/>
              </a:rPr>
              <a:t>Substituting the Planck distribution, Equation 12.24, into Equation 12.9, </a:t>
            </a:r>
          </a:p>
          <a:p>
            <a:endParaRPr lang="en-US" dirty="0">
              <a:latin typeface="Times New Roman" panose="02020603050405020304" pitchFamily="18" charset="0"/>
            </a:endParaRPr>
          </a:p>
          <a:p>
            <a:r>
              <a:rPr lang="en-US" dirty="0">
                <a:latin typeface="Times New Roman" panose="02020603050405020304" pitchFamily="18" charset="0"/>
              </a:rPr>
              <a:t>the </a:t>
            </a:r>
            <a:r>
              <a:rPr lang="en-US" dirty="0">
                <a:solidFill>
                  <a:srgbClr val="FF0000"/>
                </a:solidFill>
                <a:latin typeface="Times New Roman" panose="02020603050405020304" pitchFamily="18" charset="0"/>
              </a:rPr>
              <a:t>total emissive power of a blackbody </a:t>
            </a:r>
            <a:r>
              <a:rPr lang="en-US" i="1" dirty="0" err="1">
                <a:solidFill>
                  <a:srgbClr val="FF0000"/>
                </a:solidFill>
                <a:latin typeface="Times New Roman" panose="02020603050405020304" pitchFamily="18" charset="0"/>
              </a:rPr>
              <a:t>E</a:t>
            </a:r>
            <a:r>
              <a:rPr lang="en-US" i="1" baseline="-25000" dirty="0" err="1">
                <a:solidFill>
                  <a:srgbClr val="FF0000"/>
                </a:solidFill>
                <a:latin typeface="Times New Roman" panose="02020603050405020304" pitchFamily="18" charset="0"/>
              </a:rPr>
              <a:t>b</a:t>
            </a:r>
            <a:r>
              <a:rPr lang="en-US" i="1" baseline="-25000" dirty="0">
                <a:solidFill>
                  <a:srgbClr val="FF0000"/>
                </a:solidFill>
                <a:latin typeface="Times New Roman" panose="02020603050405020304" pitchFamily="18" charset="0"/>
              </a:rPr>
              <a:t> </a:t>
            </a:r>
            <a:r>
              <a:rPr lang="en-US" i="1" dirty="0">
                <a:latin typeface="Times New Roman" panose="02020603050405020304" pitchFamily="18" charset="0"/>
              </a:rPr>
              <a:t>is</a:t>
            </a:r>
            <a:r>
              <a:rPr lang="en-US" dirty="0">
                <a:latin typeface="Times New Roman" panose="02020603050405020304" pitchFamily="18" charset="0"/>
              </a:rPr>
              <a:t> expressed as</a:t>
            </a:r>
            <a:endParaRPr lang="en-IN" dirty="0"/>
          </a:p>
        </p:txBody>
      </p:sp>
      <p:pic>
        <p:nvPicPr>
          <p:cNvPr id="4" name="Picture 3"/>
          <p:cNvPicPr>
            <a:picLocks noChangeAspect="1"/>
          </p:cNvPicPr>
          <p:nvPr/>
        </p:nvPicPr>
        <p:blipFill>
          <a:blip r:embed="rId2"/>
          <a:stretch>
            <a:fillRect/>
          </a:stretch>
        </p:blipFill>
        <p:spPr>
          <a:xfrm>
            <a:off x="3152551" y="2583551"/>
            <a:ext cx="3481481" cy="724249"/>
          </a:xfrm>
          <a:prstGeom prst="rect">
            <a:avLst/>
          </a:prstGeom>
        </p:spPr>
      </p:pic>
      <p:grpSp>
        <p:nvGrpSpPr>
          <p:cNvPr id="20" name="Group 19"/>
          <p:cNvGrpSpPr/>
          <p:nvPr/>
        </p:nvGrpSpPr>
        <p:grpSpPr>
          <a:xfrm>
            <a:off x="2009165" y="3765206"/>
            <a:ext cx="2489266" cy="457108"/>
            <a:chOff x="1449586" y="4039664"/>
            <a:chExt cx="2489266" cy="457108"/>
          </a:xfrm>
        </p:grpSpPr>
        <p:pic>
          <p:nvPicPr>
            <p:cNvPr id="9" name="Picture 8"/>
            <p:cNvPicPr>
              <a:picLocks noChangeAspect="1"/>
            </p:cNvPicPr>
            <p:nvPr/>
          </p:nvPicPr>
          <p:blipFill>
            <a:blip r:embed="rId3"/>
            <a:stretch>
              <a:fillRect/>
            </a:stretch>
          </p:blipFill>
          <p:spPr>
            <a:xfrm>
              <a:off x="1449586" y="4039664"/>
              <a:ext cx="1311517" cy="457108"/>
            </a:xfrm>
            <a:prstGeom prst="rect">
              <a:avLst/>
            </a:prstGeom>
          </p:spPr>
        </p:pic>
        <p:pic>
          <p:nvPicPr>
            <p:cNvPr id="12" name="Picture 11"/>
            <p:cNvPicPr>
              <a:picLocks noChangeAspect="1"/>
            </p:cNvPicPr>
            <p:nvPr/>
          </p:nvPicPr>
          <p:blipFill>
            <a:blip r:embed="rId4"/>
            <a:stretch>
              <a:fillRect/>
            </a:stretch>
          </p:blipFill>
          <p:spPr>
            <a:xfrm>
              <a:off x="3115088" y="4109442"/>
              <a:ext cx="823764" cy="291426"/>
            </a:xfrm>
            <a:prstGeom prst="rect">
              <a:avLst/>
            </a:prstGeom>
          </p:spPr>
        </p:pic>
      </p:grpSp>
      <p:sp>
        <p:nvSpPr>
          <p:cNvPr id="13" name="Rectangle 12"/>
          <p:cNvSpPr/>
          <p:nvPr/>
        </p:nvSpPr>
        <p:spPr>
          <a:xfrm>
            <a:off x="1806669" y="3269511"/>
            <a:ext cx="2691763" cy="369332"/>
          </a:xfrm>
          <a:prstGeom prst="rect">
            <a:avLst/>
          </a:prstGeom>
        </p:spPr>
        <p:txBody>
          <a:bodyPr wrap="none">
            <a:spAutoFit/>
          </a:bodyPr>
          <a:lstStyle/>
          <a:p>
            <a:r>
              <a:rPr lang="en-IN" dirty="0">
                <a:latin typeface="Times New Roman" panose="02020603050405020304" pitchFamily="18" charset="0"/>
              </a:rPr>
              <a:t>Performing the integration,</a:t>
            </a:r>
            <a:endParaRPr lang="en-IN" dirty="0"/>
          </a:p>
        </p:txBody>
      </p:sp>
      <p:sp>
        <p:nvSpPr>
          <p:cNvPr id="16" name="Rectangle 15"/>
          <p:cNvSpPr/>
          <p:nvPr/>
        </p:nvSpPr>
        <p:spPr>
          <a:xfrm>
            <a:off x="4893291" y="3772229"/>
            <a:ext cx="5578764" cy="369332"/>
          </a:xfrm>
          <a:prstGeom prst="rect">
            <a:avLst/>
          </a:prstGeom>
        </p:spPr>
        <p:txBody>
          <a:bodyPr wrap="square">
            <a:spAutoFit/>
          </a:bodyPr>
          <a:lstStyle/>
          <a:p>
            <a:r>
              <a:rPr lang="en-IN" i="1" dirty="0">
                <a:solidFill>
                  <a:srgbClr val="FF0000"/>
                </a:solidFill>
                <a:latin typeface="Times New Roman" panose="02020603050405020304" pitchFamily="18" charset="0"/>
              </a:rPr>
              <a:t>Stefan–Boltzmann </a:t>
            </a:r>
            <a:r>
              <a:rPr lang="en-IN" dirty="0">
                <a:solidFill>
                  <a:srgbClr val="FF0000"/>
                </a:solidFill>
                <a:latin typeface="Times New Roman" panose="02020603050405020304" pitchFamily="18" charset="0"/>
              </a:rPr>
              <a:t>constant, </a:t>
            </a:r>
            <a:r>
              <a:rPr lang="el-GR" dirty="0">
                <a:solidFill>
                  <a:srgbClr val="FF0000"/>
                </a:solidFill>
                <a:latin typeface="Times New Roman" panose="02020603050405020304" pitchFamily="18" charset="0"/>
                <a:cs typeface="Times New Roman" panose="02020603050405020304" pitchFamily="18" charset="0"/>
              </a:rPr>
              <a:t>σ</a:t>
            </a:r>
            <a:r>
              <a:rPr lang="en-US" dirty="0">
                <a:solidFill>
                  <a:srgbClr val="FF0000"/>
                </a:solidFill>
                <a:latin typeface="Times New Roman" panose="02020603050405020304" pitchFamily="18" charset="0"/>
                <a:cs typeface="Times New Roman" panose="02020603050405020304" pitchFamily="18" charset="0"/>
              </a:rPr>
              <a:t> = </a:t>
            </a:r>
            <a:r>
              <a:rPr lang="en-IN" dirty="0">
                <a:solidFill>
                  <a:srgbClr val="FF0000"/>
                </a:solidFill>
                <a:latin typeface="Times New Roman" panose="02020603050405020304" pitchFamily="18" charset="0"/>
              </a:rPr>
              <a:t>5.670X10</a:t>
            </a:r>
            <a:r>
              <a:rPr lang="en-IN" baseline="30000" dirty="0">
                <a:solidFill>
                  <a:srgbClr val="FF0000"/>
                </a:solidFill>
                <a:latin typeface="Times New Roman" panose="02020603050405020304" pitchFamily="18" charset="0"/>
              </a:rPr>
              <a:t>-8</a:t>
            </a:r>
            <a:r>
              <a:rPr lang="en-IN" dirty="0">
                <a:solidFill>
                  <a:srgbClr val="FF0000"/>
                </a:solidFill>
                <a:latin typeface="Times New Roman" panose="02020603050405020304" pitchFamily="18" charset="0"/>
              </a:rPr>
              <a:t> W/m</a:t>
            </a:r>
            <a:r>
              <a:rPr lang="en-IN" baseline="30000" dirty="0">
                <a:solidFill>
                  <a:srgbClr val="FF0000"/>
                </a:solidFill>
                <a:latin typeface="Times New Roman" panose="02020603050405020304" pitchFamily="18" charset="0"/>
              </a:rPr>
              <a:t>2</a:t>
            </a:r>
            <a:r>
              <a:rPr lang="en-IN" dirty="0">
                <a:solidFill>
                  <a:srgbClr val="FF0000"/>
                </a:solidFill>
                <a:latin typeface="Times New Roman" panose="02020603050405020304" pitchFamily="18" charset="0"/>
              </a:rPr>
              <a:t>. K</a:t>
            </a:r>
            <a:r>
              <a:rPr lang="en-IN" baseline="30000" dirty="0">
                <a:solidFill>
                  <a:srgbClr val="FF0000"/>
                </a:solidFill>
                <a:latin typeface="Times New Roman" panose="02020603050405020304" pitchFamily="18" charset="0"/>
              </a:rPr>
              <a:t>4</a:t>
            </a:r>
            <a:endParaRPr lang="en-IN" baseline="30000" dirty="0">
              <a:solidFill>
                <a:srgbClr val="FF0000"/>
              </a:solidFill>
            </a:endParaRPr>
          </a:p>
        </p:txBody>
      </p:sp>
      <p:sp>
        <p:nvSpPr>
          <p:cNvPr id="17" name="Rectangle 16"/>
          <p:cNvSpPr/>
          <p:nvPr/>
        </p:nvSpPr>
        <p:spPr>
          <a:xfrm>
            <a:off x="1707803" y="4540851"/>
            <a:ext cx="8764253" cy="1754326"/>
          </a:xfrm>
          <a:prstGeom prst="rect">
            <a:avLst/>
          </a:prstGeom>
        </p:spPr>
        <p:txBody>
          <a:bodyPr wrap="square">
            <a:spAutoFit/>
          </a:bodyPr>
          <a:lstStyle/>
          <a:p>
            <a:r>
              <a:rPr lang="en-US" dirty="0">
                <a:latin typeface="Times New Roman" panose="02020603050405020304" pitchFamily="18" charset="0"/>
              </a:rPr>
              <a:t>This result is termed the </a:t>
            </a:r>
            <a:r>
              <a:rPr lang="en-US" i="1" dirty="0">
                <a:solidFill>
                  <a:srgbClr val="FF0000"/>
                </a:solidFill>
                <a:latin typeface="Times New Roman" panose="02020603050405020304" pitchFamily="18" charset="0"/>
              </a:rPr>
              <a:t>Stefan–Boltzmann law</a:t>
            </a:r>
            <a:r>
              <a:rPr lang="en-US" i="1" dirty="0">
                <a:latin typeface="Times New Roman" panose="02020603050405020304" pitchFamily="18" charset="0"/>
              </a:rPr>
              <a:t>. </a:t>
            </a:r>
          </a:p>
          <a:p>
            <a:endParaRPr lang="en-US" i="1" dirty="0">
              <a:latin typeface="Times New Roman" panose="02020603050405020304" pitchFamily="18" charset="0"/>
            </a:endParaRPr>
          </a:p>
          <a:p>
            <a:r>
              <a:rPr lang="en-US" dirty="0">
                <a:solidFill>
                  <a:srgbClr val="FF0000"/>
                </a:solidFill>
                <a:latin typeface="Times New Roman" panose="02020603050405020304" pitchFamily="18" charset="0"/>
              </a:rPr>
              <a:t>It enables calculation of the amount of radiation emitted in all directions and over all wavelengths from knowledge of the temperature of the blackbody</a:t>
            </a:r>
            <a:r>
              <a:rPr lang="en-US" dirty="0">
                <a:latin typeface="Times New Roman" panose="02020603050405020304" pitchFamily="18" charset="0"/>
              </a:rPr>
              <a:t>.</a:t>
            </a:r>
          </a:p>
          <a:p>
            <a:endParaRPr lang="en-US" dirty="0">
              <a:latin typeface="Times New Roman" panose="02020603050405020304" pitchFamily="18" charset="0"/>
            </a:endParaRPr>
          </a:p>
          <a:p>
            <a:r>
              <a:rPr lang="en-US" dirty="0">
                <a:latin typeface="Times New Roman" panose="02020603050405020304" pitchFamily="18" charset="0"/>
              </a:rPr>
              <a:t>The total intensity associated </a:t>
            </a:r>
            <a:r>
              <a:rPr lang="en-IN" dirty="0">
                <a:latin typeface="Times New Roman" panose="02020603050405020304" pitchFamily="18" charset="0"/>
              </a:rPr>
              <a:t>with blackbody emission is</a:t>
            </a:r>
            <a:endParaRPr lang="en-IN" dirty="0"/>
          </a:p>
        </p:txBody>
      </p:sp>
      <p:pic>
        <p:nvPicPr>
          <p:cNvPr id="21" name="Picture 20"/>
          <p:cNvPicPr>
            <a:picLocks noChangeAspect="1"/>
          </p:cNvPicPr>
          <p:nvPr/>
        </p:nvPicPr>
        <p:blipFill>
          <a:blip r:embed="rId5"/>
          <a:stretch>
            <a:fillRect/>
          </a:stretch>
        </p:blipFill>
        <p:spPr>
          <a:xfrm>
            <a:off x="7416660" y="5837936"/>
            <a:ext cx="1096429" cy="775778"/>
          </a:xfrm>
          <a:prstGeom prst="rect">
            <a:avLst/>
          </a:prstGeom>
        </p:spPr>
      </p:pic>
    </p:spTree>
    <p:extLst>
      <p:ext uri="{BB962C8B-B14F-4D97-AF65-F5344CB8AC3E}">
        <p14:creationId xmlns:p14="http://schemas.microsoft.com/office/powerpoint/2010/main" val="2889458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82322" y="468701"/>
            <a:ext cx="1569660" cy="369332"/>
          </a:xfrm>
          <a:prstGeom prst="rect">
            <a:avLst/>
          </a:prstGeom>
        </p:spPr>
        <p:txBody>
          <a:bodyPr wrap="none">
            <a:spAutoFit/>
          </a:bodyPr>
          <a:lstStyle/>
          <a:p>
            <a:r>
              <a:rPr lang="en-IN" b="1" dirty="0">
                <a:latin typeface="Bodoni-Bold"/>
              </a:rPr>
              <a:t>Band Emission</a:t>
            </a:r>
            <a:endParaRPr lang="en-IN" dirty="0"/>
          </a:p>
        </p:txBody>
      </p:sp>
      <p:sp>
        <p:nvSpPr>
          <p:cNvPr id="6" name="Rectangle 5"/>
          <p:cNvSpPr/>
          <p:nvPr/>
        </p:nvSpPr>
        <p:spPr>
          <a:xfrm>
            <a:off x="1682322" y="1125307"/>
            <a:ext cx="8881175" cy="1477328"/>
          </a:xfrm>
          <a:prstGeom prst="rect">
            <a:avLst/>
          </a:prstGeom>
        </p:spPr>
        <p:txBody>
          <a:bodyPr wrap="square">
            <a:spAutoFit/>
          </a:bodyPr>
          <a:lstStyle/>
          <a:p>
            <a:r>
              <a:rPr lang="en-US" dirty="0">
                <a:latin typeface="Times New Roman" panose="02020603050405020304" pitchFamily="18" charset="0"/>
              </a:rPr>
              <a:t>It is often necessary to know the fraction of the total emission from a blackbody that is in a  certain wavelength interval or </a:t>
            </a:r>
            <a:r>
              <a:rPr lang="en-US" i="1" dirty="0">
                <a:latin typeface="Times New Roman" panose="02020603050405020304" pitchFamily="18" charset="0"/>
              </a:rPr>
              <a:t>band. </a:t>
            </a:r>
          </a:p>
          <a:p>
            <a:endParaRPr lang="en-US" i="1" dirty="0">
              <a:latin typeface="Times New Roman" panose="02020603050405020304" pitchFamily="18" charset="0"/>
            </a:endParaRPr>
          </a:p>
          <a:p>
            <a:r>
              <a:rPr lang="en-US" dirty="0">
                <a:latin typeface="Times New Roman" panose="02020603050405020304" pitchFamily="18" charset="0"/>
              </a:rPr>
              <a:t>For a prescribed temperature and the interval from 0 to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rPr>
              <a:t> , this fraction is determined by the ratio of the shaded section to  the total area under the curve of Figure. Hence,</a:t>
            </a:r>
            <a:endParaRPr lang="en-IN" dirty="0"/>
          </a:p>
        </p:txBody>
      </p:sp>
      <p:pic>
        <p:nvPicPr>
          <p:cNvPr id="7" name="Picture 6"/>
          <p:cNvPicPr>
            <a:picLocks noChangeAspect="1"/>
          </p:cNvPicPr>
          <p:nvPr/>
        </p:nvPicPr>
        <p:blipFill>
          <a:blip r:embed="rId2"/>
          <a:stretch>
            <a:fillRect/>
          </a:stretch>
        </p:blipFill>
        <p:spPr>
          <a:xfrm>
            <a:off x="7641660" y="4377150"/>
            <a:ext cx="2956875" cy="2362715"/>
          </a:xfrm>
          <a:prstGeom prst="rect">
            <a:avLst/>
          </a:prstGeom>
        </p:spPr>
      </p:pic>
      <p:pic>
        <p:nvPicPr>
          <p:cNvPr id="8" name="Picture 7"/>
          <p:cNvPicPr>
            <a:picLocks noChangeAspect="1"/>
          </p:cNvPicPr>
          <p:nvPr/>
        </p:nvPicPr>
        <p:blipFill>
          <a:blip r:embed="rId3"/>
          <a:stretch>
            <a:fillRect/>
          </a:stretch>
        </p:blipFill>
        <p:spPr>
          <a:xfrm>
            <a:off x="1682321" y="2602635"/>
            <a:ext cx="7559584" cy="1680854"/>
          </a:xfrm>
          <a:prstGeom prst="rect">
            <a:avLst/>
          </a:prstGeom>
        </p:spPr>
      </p:pic>
      <p:sp>
        <p:nvSpPr>
          <p:cNvPr id="10" name="Rectangle 9"/>
          <p:cNvSpPr/>
          <p:nvPr/>
        </p:nvSpPr>
        <p:spPr>
          <a:xfrm>
            <a:off x="1682321" y="4358178"/>
            <a:ext cx="5628612" cy="646331"/>
          </a:xfrm>
          <a:prstGeom prst="rect">
            <a:avLst/>
          </a:prstGeom>
        </p:spPr>
        <p:txBody>
          <a:bodyPr wrap="square">
            <a:spAutoFit/>
          </a:bodyPr>
          <a:lstStyle/>
          <a:p>
            <a:r>
              <a:rPr lang="en-US" dirty="0">
                <a:latin typeface="Times New Roman" panose="02020603050405020304" pitchFamily="18" charset="0"/>
              </a:rPr>
              <a:t>It  can also be used to obtain the fraction of the radiation between any two wavelengths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rPr>
              <a:t> and </a:t>
            </a:r>
            <a:r>
              <a:rPr lang="el-GR" dirty="0">
                <a:latin typeface="Times New Roman" panose="02020603050405020304" pitchFamily="18" charset="0"/>
                <a:cs typeface="Times New Roman" panose="02020603050405020304" pitchFamily="18" charset="0"/>
              </a:rPr>
              <a:t>λ</a:t>
            </a:r>
            <a:r>
              <a:rPr lang="en-IN" baseline="-25000" dirty="0">
                <a:latin typeface="Times New Roman" panose="02020603050405020304" pitchFamily="18" charset="0"/>
              </a:rPr>
              <a:t>2</a:t>
            </a:r>
            <a:r>
              <a:rPr lang="en-IN" dirty="0">
                <a:latin typeface="Times New Roman" panose="02020603050405020304" pitchFamily="18" charset="0"/>
              </a:rPr>
              <a:t>, as</a:t>
            </a:r>
            <a:endParaRPr lang="en-IN" dirty="0"/>
          </a:p>
        </p:txBody>
      </p:sp>
      <p:pic>
        <p:nvPicPr>
          <p:cNvPr id="11" name="Picture 10"/>
          <p:cNvPicPr>
            <a:picLocks noChangeAspect="1"/>
          </p:cNvPicPr>
          <p:nvPr/>
        </p:nvPicPr>
        <p:blipFill rotWithShape="1">
          <a:blip r:embed="rId4"/>
          <a:srcRect l="4248" r="2021"/>
          <a:stretch/>
        </p:blipFill>
        <p:spPr>
          <a:xfrm>
            <a:off x="1593557" y="5218817"/>
            <a:ext cx="6048103" cy="1084001"/>
          </a:xfrm>
          <a:prstGeom prst="rect">
            <a:avLst/>
          </a:prstGeom>
        </p:spPr>
      </p:pic>
      <p:pic>
        <p:nvPicPr>
          <p:cNvPr id="14" name="Picture 13"/>
          <p:cNvPicPr>
            <a:picLocks noChangeAspect="1"/>
          </p:cNvPicPr>
          <p:nvPr/>
        </p:nvPicPr>
        <p:blipFill>
          <a:blip r:embed="rId5"/>
          <a:stretch>
            <a:fillRect/>
          </a:stretch>
        </p:blipFill>
        <p:spPr>
          <a:xfrm>
            <a:off x="9360042" y="3286339"/>
            <a:ext cx="839369" cy="313447"/>
          </a:xfrm>
          <a:prstGeom prst="rect">
            <a:avLst/>
          </a:prstGeom>
        </p:spPr>
      </p:pic>
      <p:pic>
        <p:nvPicPr>
          <p:cNvPr id="18" name="Picture 17"/>
          <p:cNvPicPr>
            <a:picLocks noChangeAspect="1"/>
          </p:cNvPicPr>
          <p:nvPr/>
        </p:nvPicPr>
        <p:blipFill>
          <a:blip r:embed="rId6"/>
          <a:stretch>
            <a:fillRect/>
          </a:stretch>
        </p:blipFill>
        <p:spPr>
          <a:xfrm>
            <a:off x="6397228" y="6244047"/>
            <a:ext cx="810756" cy="273079"/>
          </a:xfrm>
          <a:prstGeom prst="rect">
            <a:avLst/>
          </a:prstGeom>
        </p:spPr>
      </p:pic>
    </p:spTree>
    <p:extLst>
      <p:ext uri="{BB962C8B-B14F-4D97-AF65-F5344CB8AC3E}">
        <p14:creationId xmlns:p14="http://schemas.microsoft.com/office/powerpoint/2010/main" val="1204246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82322" y="468701"/>
            <a:ext cx="1569660" cy="369332"/>
          </a:xfrm>
          <a:prstGeom prst="rect">
            <a:avLst/>
          </a:prstGeom>
        </p:spPr>
        <p:txBody>
          <a:bodyPr wrap="none">
            <a:spAutoFit/>
          </a:bodyPr>
          <a:lstStyle/>
          <a:p>
            <a:r>
              <a:rPr lang="en-IN" b="1" dirty="0">
                <a:latin typeface="Bodoni-Bold"/>
              </a:rPr>
              <a:t>Band Emission</a:t>
            </a:r>
            <a:endParaRPr lang="en-IN" dirty="0"/>
          </a:p>
        </p:txBody>
      </p:sp>
      <p:pic>
        <p:nvPicPr>
          <p:cNvPr id="2" name="Picture 1"/>
          <p:cNvPicPr>
            <a:picLocks noChangeAspect="1"/>
          </p:cNvPicPr>
          <p:nvPr/>
        </p:nvPicPr>
        <p:blipFill>
          <a:blip r:embed="rId2"/>
          <a:stretch>
            <a:fillRect/>
          </a:stretch>
        </p:blipFill>
        <p:spPr>
          <a:xfrm>
            <a:off x="1682322" y="245288"/>
            <a:ext cx="8708470" cy="6517056"/>
          </a:xfrm>
          <a:prstGeom prst="rect">
            <a:avLst/>
          </a:prstGeom>
        </p:spPr>
      </p:pic>
    </p:spTree>
    <p:extLst>
      <p:ext uri="{BB962C8B-B14F-4D97-AF65-F5344CB8AC3E}">
        <p14:creationId xmlns:p14="http://schemas.microsoft.com/office/powerpoint/2010/main" val="3670683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82322" y="468701"/>
            <a:ext cx="1569660" cy="369332"/>
          </a:xfrm>
          <a:prstGeom prst="rect">
            <a:avLst/>
          </a:prstGeom>
        </p:spPr>
        <p:txBody>
          <a:bodyPr wrap="none">
            <a:spAutoFit/>
          </a:bodyPr>
          <a:lstStyle/>
          <a:p>
            <a:r>
              <a:rPr lang="en-IN" b="1" dirty="0">
                <a:latin typeface="Bodoni-Bold"/>
              </a:rPr>
              <a:t>Band Emission</a:t>
            </a:r>
            <a:endParaRPr lang="en-IN" dirty="0"/>
          </a:p>
        </p:txBody>
      </p:sp>
      <p:pic>
        <p:nvPicPr>
          <p:cNvPr id="3" name="Picture 2"/>
          <p:cNvPicPr>
            <a:picLocks noChangeAspect="1"/>
          </p:cNvPicPr>
          <p:nvPr/>
        </p:nvPicPr>
        <p:blipFill>
          <a:blip r:embed="rId2"/>
          <a:stretch>
            <a:fillRect/>
          </a:stretch>
        </p:blipFill>
        <p:spPr>
          <a:xfrm>
            <a:off x="2275052" y="176573"/>
            <a:ext cx="7819112" cy="6601005"/>
          </a:xfrm>
          <a:prstGeom prst="rect">
            <a:avLst/>
          </a:prstGeom>
        </p:spPr>
      </p:pic>
    </p:spTree>
    <p:extLst>
      <p:ext uri="{BB962C8B-B14F-4D97-AF65-F5344CB8AC3E}">
        <p14:creationId xmlns:p14="http://schemas.microsoft.com/office/powerpoint/2010/main" val="3747480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82322" y="468701"/>
            <a:ext cx="1569660" cy="369332"/>
          </a:xfrm>
          <a:prstGeom prst="rect">
            <a:avLst/>
          </a:prstGeom>
        </p:spPr>
        <p:txBody>
          <a:bodyPr wrap="none">
            <a:spAutoFit/>
          </a:bodyPr>
          <a:lstStyle/>
          <a:p>
            <a:r>
              <a:rPr lang="en-IN" b="1" dirty="0">
                <a:latin typeface="Bodoni-Bold"/>
              </a:rPr>
              <a:t>Band Emission</a:t>
            </a:r>
            <a:endParaRPr lang="en-IN" dirty="0"/>
          </a:p>
        </p:txBody>
      </p:sp>
      <p:sp>
        <p:nvSpPr>
          <p:cNvPr id="3" name="Rectangle 2"/>
          <p:cNvSpPr/>
          <p:nvPr/>
        </p:nvSpPr>
        <p:spPr>
          <a:xfrm>
            <a:off x="1682322" y="1080760"/>
            <a:ext cx="8569234" cy="2308324"/>
          </a:xfrm>
          <a:prstGeom prst="rect">
            <a:avLst/>
          </a:prstGeom>
        </p:spPr>
        <p:txBody>
          <a:bodyPr wrap="square">
            <a:spAutoFit/>
          </a:bodyPr>
          <a:lstStyle/>
          <a:p>
            <a:r>
              <a:rPr lang="en-US" dirty="0">
                <a:latin typeface="Times New Roman" panose="02020603050405020304" pitchFamily="18" charset="0"/>
              </a:rPr>
              <a:t>The blackbody functions are listed in the third and fourth columns of Table 12.1. </a:t>
            </a:r>
          </a:p>
          <a:p>
            <a:endParaRPr lang="en-US" dirty="0">
              <a:latin typeface="Times New Roman" panose="02020603050405020304" pitchFamily="18" charset="0"/>
            </a:endParaRPr>
          </a:p>
          <a:p>
            <a:r>
              <a:rPr lang="en-US" dirty="0">
                <a:solidFill>
                  <a:srgbClr val="FF0000"/>
                </a:solidFill>
                <a:latin typeface="Times New Roman" panose="02020603050405020304" pitchFamily="18" charset="0"/>
              </a:rPr>
              <a:t>The third column facilitates calculation of the spectral intensity for a prescribed wavelength and temperature</a:t>
            </a:r>
            <a:r>
              <a:rPr lang="en-US" dirty="0">
                <a:latin typeface="Times New Roman" panose="02020603050405020304" pitchFamily="18" charset="0"/>
              </a:rPr>
              <a:t>. This quantity is obtained by simply multiplying the tabulated value of </a:t>
            </a:r>
            <a:r>
              <a:rPr lang="en-US" i="1" dirty="0">
                <a:latin typeface="Times New Roman" panose="02020603050405020304" pitchFamily="18" charset="0"/>
              </a:rPr>
              <a:t>I</a:t>
            </a:r>
            <a:r>
              <a:rPr lang="el-GR" i="1"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a:t>
            </a:r>
            <a:r>
              <a:rPr lang="en-US" i="1" baseline="-25000" dirty="0">
                <a:latin typeface="Times New Roman" panose="02020603050405020304" pitchFamily="18" charset="0"/>
              </a:rPr>
              <a:t>b</a:t>
            </a:r>
            <a:r>
              <a:rPr lang="en-US" dirty="0">
                <a:latin typeface="Times New Roman" panose="02020603050405020304" pitchFamily="18" charset="0"/>
              </a:rPr>
              <a:t>/</a:t>
            </a:r>
            <a:r>
              <a:rPr lang="el-GR" dirty="0">
                <a:latin typeface="Times New Roman" panose="02020603050405020304" pitchFamily="18" charset="0"/>
                <a:cs typeface="Times New Roman" panose="02020603050405020304" pitchFamily="18" charset="0"/>
              </a:rPr>
              <a:t>σ</a:t>
            </a:r>
            <a:r>
              <a:rPr lang="en-US" i="1" dirty="0">
                <a:latin typeface="Times New Roman" panose="02020603050405020304" pitchFamily="18" charset="0"/>
              </a:rPr>
              <a:t>T</a:t>
            </a:r>
            <a:r>
              <a:rPr lang="en-US" baseline="30000" dirty="0">
                <a:latin typeface="Times New Roman" panose="02020603050405020304" pitchFamily="18" charset="0"/>
              </a:rPr>
              <a:t>5</a:t>
            </a:r>
            <a:r>
              <a:rPr lang="en-US" dirty="0">
                <a:latin typeface="Times New Roman" panose="02020603050405020304" pitchFamily="18" charset="0"/>
              </a:rPr>
              <a:t> by </a:t>
            </a:r>
            <a:r>
              <a:rPr lang="el-GR" dirty="0">
                <a:latin typeface="Times New Roman" panose="02020603050405020304" pitchFamily="18" charset="0"/>
                <a:cs typeface="Times New Roman" panose="02020603050405020304" pitchFamily="18" charset="0"/>
              </a:rPr>
              <a:t>σ </a:t>
            </a:r>
            <a:r>
              <a:rPr lang="en-US" i="1" dirty="0">
                <a:latin typeface="Times New Roman" panose="02020603050405020304" pitchFamily="18" charset="0"/>
              </a:rPr>
              <a:t>T</a:t>
            </a:r>
            <a:r>
              <a:rPr lang="en-US" baseline="30000" dirty="0">
                <a:latin typeface="Times New Roman" panose="02020603050405020304" pitchFamily="18" charset="0"/>
              </a:rPr>
              <a:t>5</a:t>
            </a:r>
            <a:r>
              <a:rPr lang="en-US" dirty="0">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The </a:t>
            </a:r>
            <a:r>
              <a:rPr lang="en-US" dirty="0">
                <a:solidFill>
                  <a:srgbClr val="FF0000"/>
                </a:solidFill>
                <a:latin typeface="Times New Roman" panose="02020603050405020304" pitchFamily="18" charset="0"/>
              </a:rPr>
              <a:t>fourth column is used to obtain an estimate of the ratio of the spectral intensity at any wavelength to that at </a:t>
            </a:r>
            <a:r>
              <a:rPr lang="el-GR" dirty="0">
                <a:solidFill>
                  <a:srgbClr val="FF0000"/>
                </a:solidFill>
                <a:latin typeface="Times New Roman" panose="02020603050405020304" pitchFamily="18" charset="0"/>
                <a:cs typeface="Times New Roman" panose="02020603050405020304" pitchFamily="18" charset="0"/>
              </a:rPr>
              <a:t>λ</a:t>
            </a:r>
            <a:r>
              <a:rPr lang="en-US" baseline="-25000" dirty="0">
                <a:solidFill>
                  <a:srgbClr val="FF0000"/>
                </a:solidFill>
                <a:latin typeface="Times New Roman" panose="02020603050405020304" pitchFamily="18" charset="0"/>
              </a:rPr>
              <a:t>max</a:t>
            </a:r>
            <a:r>
              <a:rPr lang="en-US" dirty="0">
                <a:latin typeface="Times New Roman" panose="02020603050405020304" pitchFamily="18" charset="0"/>
              </a:rPr>
              <a:t>.</a:t>
            </a:r>
            <a:endParaRPr lang="en-IN" dirty="0"/>
          </a:p>
        </p:txBody>
      </p:sp>
      <p:sp>
        <p:nvSpPr>
          <p:cNvPr id="4" name="Rectangle 3"/>
          <p:cNvSpPr/>
          <p:nvPr/>
        </p:nvSpPr>
        <p:spPr>
          <a:xfrm>
            <a:off x="1682323" y="3389085"/>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12.3</a:t>
            </a:r>
            <a:endParaRPr lang="en-IN" dirty="0"/>
          </a:p>
        </p:txBody>
      </p:sp>
      <p:sp>
        <p:nvSpPr>
          <p:cNvPr id="6" name="Rectangle 5"/>
          <p:cNvSpPr/>
          <p:nvPr/>
        </p:nvSpPr>
        <p:spPr>
          <a:xfrm>
            <a:off x="1682322" y="4116922"/>
            <a:ext cx="8807404" cy="1754326"/>
          </a:xfrm>
          <a:prstGeom prst="rect">
            <a:avLst/>
          </a:prstGeom>
        </p:spPr>
        <p:txBody>
          <a:bodyPr wrap="square">
            <a:spAutoFit/>
          </a:bodyPr>
          <a:lstStyle/>
          <a:p>
            <a:pPr algn="just"/>
            <a:r>
              <a:rPr lang="en-US" dirty="0">
                <a:latin typeface="Times New Roman" panose="02020603050405020304" pitchFamily="18" charset="0"/>
              </a:rPr>
              <a:t>Consider a large isothermal enclosure that is maintained at a uniform temperature of 2000 K. Calculate the emissive power of the radiation that emerges from a small aperture on the enclosure surface. What is the wavelength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1</a:t>
            </a:r>
            <a:r>
              <a:rPr lang="en-US" dirty="0">
                <a:latin typeface="Times New Roman" panose="02020603050405020304" pitchFamily="18" charset="0"/>
              </a:rPr>
              <a:t> below which 10% of the emission is concentrated? What is the wavelength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rPr>
              <a:t> above which 10% of the emission is concentrated? Determine the maximum spectral emissive power and the wavelength at which this emission occurs. What is the irradiation incident on a small object placed inside the enclosure?</a:t>
            </a:r>
            <a:endParaRPr lang="en-IN" dirty="0"/>
          </a:p>
        </p:txBody>
      </p:sp>
      <p:sp>
        <p:nvSpPr>
          <p:cNvPr id="7" name="Rectangle 6"/>
          <p:cNvSpPr/>
          <p:nvPr/>
        </p:nvSpPr>
        <p:spPr>
          <a:xfrm>
            <a:off x="4513752" y="3204418"/>
            <a:ext cx="5164875" cy="369332"/>
          </a:xfrm>
          <a:prstGeom prst="rect">
            <a:avLst/>
          </a:prstGeom>
        </p:spPr>
        <p:txBody>
          <a:bodyPr wrap="none">
            <a:spAutoFit/>
          </a:bodyPr>
          <a:lstStyle/>
          <a:p>
            <a:r>
              <a:rPr lang="en-US" b="1" dirty="0">
                <a:solidFill>
                  <a:srgbClr val="FF0000"/>
                </a:solidFill>
                <a:latin typeface="Times New Roman" panose="02020603050405020304" pitchFamily="18" charset="0"/>
              </a:rPr>
              <a:t>Table 12.1 can be seen in the text book </a:t>
            </a:r>
            <a:r>
              <a:rPr lang="en-US" b="1" dirty="0" err="1">
                <a:solidFill>
                  <a:srgbClr val="FF0000"/>
                </a:solidFill>
                <a:latin typeface="Times New Roman" panose="02020603050405020304" pitchFamily="18" charset="0"/>
              </a:rPr>
              <a:t>Pg</a:t>
            </a:r>
            <a:r>
              <a:rPr lang="en-US" b="1" dirty="0">
                <a:solidFill>
                  <a:srgbClr val="FF0000"/>
                </a:solidFill>
                <a:latin typeface="Times New Roman" panose="02020603050405020304" pitchFamily="18" charset="0"/>
              </a:rPr>
              <a:t> No.741!!</a:t>
            </a:r>
            <a:endParaRPr lang="en-IN" b="1" dirty="0">
              <a:solidFill>
                <a:srgbClr val="FF0000"/>
              </a:solidFill>
            </a:endParaRPr>
          </a:p>
        </p:txBody>
      </p:sp>
    </p:spTree>
    <p:extLst>
      <p:ext uri="{BB962C8B-B14F-4D97-AF65-F5344CB8AC3E}">
        <p14:creationId xmlns:p14="http://schemas.microsoft.com/office/powerpoint/2010/main" val="347679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1756" y="89396"/>
            <a:ext cx="5918608"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197353" y="582460"/>
            <a:ext cx="2139199" cy="748912"/>
          </a:xfrm>
          <a:prstGeom prst="rect">
            <a:avLst/>
          </a:prstGeom>
        </p:spPr>
      </p:pic>
      <p:sp>
        <p:nvSpPr>
          <p:cNvPr id="2" name="Rectangle 1"/>
          <p:cNvSpPr/>
          <p:nvPr/>
        </p:nvSpPr>
        <p:spPr>
          <a:xfrm>
            <a:off x="1824446" y="1301623"/>
            <a:ext cx="8565918" cy="707886"/>
          </a:xfrm>
          <a:prstGeom prst="rect">
            <a:avLst/>
          </a:prstGeom>
        </p:spPr>
        <p:txBody>
          <a:bodyPr wrap="square">
            <a:spAutoFit/>
          </a:bodyPr>
          <a:lstStyle/>
          <a:p>
            <a:r>
              <a:rPr lang="en-US" sz="2000" dirty="0">
                <a:latin typeface="Times New Roman" panose="02020603050405020304" pitchFamily="18" charset="0"/>
              </a:rPr>
              <a:t>Separating variables and integrating from the initial condition, for which </a:t>
            </a:r>
            <a:r>
              <a:rPr lang="en-US" sz="2000" i="1" dirty="0">
                <a:latin typeface="Times New Roman" panose="02020603050405020304" pitchFamily="18" charset="0"/>
              </a:rPr>
              <a:t>t=</a:t>
            </a:r>
            <a:r>
              <a:rPr lang="en-US" sz="2000" dirty="0">
                <a:latin typeface="Times New Roman" panose="02020603050405020304" pitchFamily="18" charset="0"/>
              </a:rPr>
              <a:t>0 and </a:t>
            </a:r>
            <a:r>
              <a:rPr lang="en-US" sz="2000" i="1" dirty="0">
                <a:latin typeface="Times New Roman" panose="02020603050405020304" pitchFamily="18" charset="0"/>
              </a:rPr>
              <a:t>T</a:t>
            </a:r>
            <a:r>
              <a:rPr lang="en-US" sz="2000" dirty="0">
                <a:latin typeface="Times New Roman" panose="02020603050405020304" pitchFamily="18" charset="0"/>
              </a:rPr>
              <a:t>(0)=</a:t>
            </a:r>
            <a:r>
              <a:rPr lang="en-US" sz="2000" i="1" dirty="0" err="1">
                <a:latin typeface="Times New Roman" panose="02020603050405020304" pitchFamily="18" charset="0"/>
              </a:rPr>
              <a:t>T</a:t>
            </a:r>
            <a:r>
              <a:rPr lang="en-US" sz="2000" i="1" baseline="-25000" dirty="0" err="1">
                <a:latin typeface="Times New Roman" panose="02020603050405020304" pitchFamily="18" charset="0"/>
              </a:rPr>
              <a:t>i</a:t>
            </a:r>
            <a:r>
              <a:rPr lang="en-US" sz="2000" dirty="0">
                <a:latin typeface="Times New Roman" panose="02020603050405020304" pitchFamily="18" charset="0"/>
              </a:rPr>
              <a:t>, we then obtain</a:t>
            </a:r>
            <a:endParaRPr lang="en-IN" sz="2000" dirty="0"/>
          </a:p>
        </p:txBody>
      </p:sp>
      <p:pic>
        <p:nvPicPr>
          <p:cNvPr id="7" name="Picture 6"/>
          <p:cNvPicPr>
            <a:picLocks noChangeAspect="1"/>
          </p:cNvPicPr>
          <p:nvPr/>
        </p:nvPicPr>
        <p:blipFill>
          <a:blip r:embed="rId3"/>
          <a:stretch>
            <a:fillRect/>
          </a:stretch>
        </p:blipFill>
        <p:spPr>
          <a:xfrm>
            <a:off x="3172078" y="2009510"/>
            <a:ext cx="2599357" cy="902955"/>
          </a:xfrm>
          <a:prstGeom prst="rect">
            <a:avLst/>
          </a:prstGeom>
        </p:spPr>
      </p:pic>
      <p:pic>
        <p:nvPicPr>
          <p:cNvPr id="13" name="Picture 12"/>
          <p:cNvPicPr>
            <a:picLocks noChangeAspect="1"/>
          </p:cNvPicPr>
          <p:nvPr/>
        </p:nvPicPr>
        <p:blipFill>
          <a:blip r:embed="rId4"/>
          <a:stretch>
            <a:fillRect/>
          </a:stretch>
        </p:blipFill>
        <p:spPr>
          <a:xfrm>
            <a:off x="7974993" y="2331018"/>
            <a:ext cx="2152697" cy="498960"/>
          </a:xfrm>
          <a:prstGeom prst="rect">
            <a:avLst/>
          </a:prstGeom>
        </p:spPr>
      </p:pic>
      <p:sp>
        <p:nvSpPr>
          <p:cNvPr id="14" name="Rectangle 13"/>
          <p:cNvSpPr/>
          <p:nvPr/>
        </p:nvSpPr>
        <p:spPr>
          <a:xfrm>
            <a:off x="7116054" y="2348685"/>
            <a:ext cx="858938" cy="400110"/>
          </a:xfrm>
          <a:prstGeom prst="rect">
            <a:avLst/>
          </a:prstGeom>
        </p:spPr>
        <p:txBody>
          <a:bodyPr wrap="square">
            <a:spAutoFit/>
          </a:bodyPr>
          <a:lstStyle/>
          <a:p>
            <a:r>
              <a:rPr lang="en-IN" sz="2000" dirty="0">
                <a:latin typeface="Times New Roman" panose="02020603050405020304" pitchFamily="18" charset="0"/>
              </a:rPr>
              <a:t>where</a:t>
            </a:r>
            <a:endParaRPr lang="en-IN" sz="2000" dirty="0"/>
          </a:p>
        </p:txBody>
      </p:sp>
      <p:pic>
        <p:nvPicPr>
          <p:cNvPr id="15" name="Picture 14"/>
          <p:cNvPicPr>
            <a:picLocks noChangeAspect="1"/>
          </p:cNvPicPr>
          <p:nvPr/>
        </p:nvPicPr>
        <p:blipFill>
          <a:blip r:embed="rId5"/>
          <a:stretch>
            <a:fillRect/>
          </a:stretch>
        </p:blipFill>
        <p:spPr>
          <a:xfrm>
            <a:off x="2467761" y="3039516"/>
            <a:ext cx="1868791" cy="765396"/>
          </a:xfrm>
          <a:prstGeom prst="rect">
            <a:avLst/>
          </a:prstGeom>
        </p:spPr>
      </p:pic>
      <p:pic>
        <p:nvPicPr>
          <p:cNvPr id="16" name="Picture 15"/>
          <p:cNvPicPr>
            <a:picLocks noChangeAspect="1"/>
          </p:cNvPicPr>
          <p:nvPr/>
        </p:nvPicPr>
        <p:blipFill>
          <a:blip r:embed="rId6"/>
          <a:stretch>
            <a:fillRect/>
          </a:stretch>
        </p:blipFill>
        <p:spPr>
          <a:xfrm>
            <a:off x="1898914" y="4228237"/>
            <a:ext cx="3828581" cy="925103"/>
          </a:xfrm>
          <a:prstGeom prst="rect">
            <a:avLst/>
          </a:prstGeom>
        </p:spPr>
      </p:pic>
      <p:cxnSp>
        <p:nvCxnSpPr>
          <p:cNvPr id="18" name="Straight Connector 17"/>
          <p:cNvCxnSpPr/>
          <p:nvPr/>
        </p:nvCxnSpPr>
        <p:spPr>
          <a:xfrm>
            <a:off x="4672150" y="3422214"/>
            <a:ext cx="1676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8577" y="4699241"/>
            <a:ext cx="167694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55503" y="3135800"/>
            <a:ext cx="496389" cy="572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endParaRPr lang="en-IN" sz="2000" dirty="0">
              <a:solidFill>
                <a:schemeClr val="tx1"/>
              </a:solidFill>
            </a:endParaRPr>
          </a:p>
        </p:txBody>
      </p:sp>
      <p:sp>
        <p:nvSpPr>
          <p:cNvPr id="21" name="Rectangle 20"/>
          <p:cNvSpPr/>
          <p:nvPr/>
        </p:nvSpPr>
        <p:spPr>
          <a:xfrm>
            <a:off x="7560889" y="4412827"/>
            <a:ext cx="496389" cy="572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endParaRPr lang="en-IN" sz="2000" dirty="0">
              <a:solidFill>
                <a:schemeClr val="tx1"/>
              </a:solidFill>
            </a:endParaRPr>
          </a:p>
        </p:txBody>
      </p:sp>
      <p:sp>
        <p:nvSpPr>
          <p:cNvPr id="22" name="Rectangle 21"/>
          <p:cNvSpPr/>
          <p:nvPr/>
        </p:nvSpPr>
        <p:spPr>
          <a:xfrm>
            <a:off x="1878999" y="5298667"/>
            <a:ext cx="8658372" cy="1015663"/>
          </a:xfrm>
          <a:prstGeom prst="rect">
            <a:avLst/>
          </a:prstGeom>
        </p:spPr>
        <p:txBody>
          <a:bodyPr wrap="square">
            <a:spAutoFit/>
          </a:bodyPr>
          <a:lstStyle/>
          <a:p>
            <a:r>
              <a:rPr lang="en-US" sz="2000" dirty="0">
                <a:solidFill>
                  <a:srgbClr val="FF0000"/>
                </a:solidFill>
                <a:latin typeface="Times New Roman" panose="02020603050405020304" pitchFamily="18" charset="0"/>
              </a:rPr>
              <a:t>Equation 1 may be used to determine the time required for the solid to reach some temperature </a:t>
            </a:r>
            <a:r>
              <a:rPr lang="en-US" sz="2000" i="1" dirty="0">
                <a:solidFill>
                  <a:srgbClr val="FF0000"/>
                </a:solidFill>
                <a:latin typeface="Times New Roman" panose="02020603050405020304" pitchFamily="18" charset="0"/>
              </a:rPr>
              <a:t>T</a:t>
            </a:r>
            <a:r>
              <a:rPr lang="en-US" sz="2000" dirty="0">
                <a:solidFill>
                  <a:srgbClr val="FF0000"/>
                </a:solidFill>
                <a:latin typeface="Times New Roman" panose="02020603050405020304" pitchFamily="18" charset="0"/>
              </a:rPr>
              <a:t>, or, Equation 2 may be used to compute the temperature reached by the solid at some time </a:t>
            </a:r>
            <a:r>
              <a:rPr lang="en-US" sz="2000" i="1" dirty="0">
                <a:solidFill>
                  <a:srgbClr val="FF0000"/>
                </a:solidFill>
                <a:latin typeface="Times New Roman" panose="02020603050405020304" pitchFamily="18" charset="0"/>
              </a:rPr>
              <a:t>t</a:t>
            </a:r>
            <a:r>
              <a:rPr lang="en-US" sz="2000" dirty="0">
                <a:solidFill>
                  <a:srgbClr val="FF0000"/>
                </a:solidFill>
                <a:latin typeface="Times New Roman" panose="02020603050405020304" pitchFamily="18" charset="0"/>
              </a:rPr>
              <a:t>. </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640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82323" y="360980"/>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12.3</a:t>
            </a:r>
            <a:endParaRPr lang="en-IN" dirty="0"/>
          </a:p>
        </p:txBody>
      </p:sp>
      <p:sp>
        <p:nvSpPr>
          <p:cNvPr id="2" name="Rectangle 1"/>
          <p:cNvSpPr/>
          <p:nvPr/>
        </p:nvSpPr>
        <p:spPr>
          <a:xfrm>
            <a:off x="1677716" y="905585"/>
            <a:ext cx="8872718" cy="2585323"/>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Large isothermal enclosure at uniform temperature.</a:t>
            </a:r>
          </a:p>
          <a:p>
            <a:endParaRPr lang="en-US" dirty="0">
              <a:latin typeface="Times New Roman" panose="02020603050405020304" pitchFamily="18" charset="0"/>
            </a:endParaRPr>
          </a:p>
          <a:p>
            <a:r>
              <a:rPr lang="en-IN" sz="2400" b="1" i="1" dirty="0">
                <a:latin typeface="Bodoni-BoldItalic"/>
              </a:rPr>
              <a:t>Find:</a:t>
            </a:r>
          </a:p>
          <a:p>
            <a:r>
              <a:rPr lang="en-US" b="1" dirty="0">
                <a:latin typeface="Times New Roman" panose="02020603050405020304" pitchFamily="18" charset="0"/>
              </a:rPr>
              <a:t>1. </a:t>
            </a:r>
            <a:r>
              <a:rPr lang="en-US" dirty="0">
                <a:latin typeface="Times New Roman" panose="02020603050405020304" pitchFamily="18" charset="0"/>
              </a:rPr>
              <a:t>Emissive power of a small aperture on the enclosure.</a:t>
            </a:r>
          </a:p>
          <a:p>
            <a:r>
              <a:rPr lang="en-US" b="1" dirty="0">
                <a:latin typeface="Times New Roman" panose="02020603050405020304" pitchFamily="18" charset="0"/>
              </a:rPr>
              <a:t>2. </a:t>
            </a:r>
            <a:r>
              <a:rPr lang="en-US" dirty="0">
                <a:latin typeface="Times New Roman" panose="02020603050405020304" pitchFamily="18" charset="0"/>
              </a:rPr>
              <a:t>Wavelengths below which and above which 10% of the radiation is </a:t>
            </a:r>
            <a:r>
              <a:rPr lang="en-IN" dirty="0">
                <a:latin typeface="Times New Roman" panose="02020603050405020304" pitchFamily="18" charset="0"/>
              </a:rPr>
              <a:t>concentrated.</a:t>
            </a:r>
          </a:p>
          <a:p>
            <a:r>
              <a:rPr lang="en-US" b="1" dirty="0">
                <a:latin typeface="Times New Roman" panose="02020603050405020304" pitchFamily="18" charset="0"/>
              </a:rPr>
              <a:t>3. </a:t>
            </a:r>
            <a:r>
              <a:rPr lang="en-US" dirty="0">
                <a:latin typeface="Times New Roman" panose="02020603050405020304" pitchFamily="18" charset="0"/>
              </a:rPr>
              <a:t>Spectral emissive power and wavelength associated with maximum emission.</a:t>
            </a:r>
          </a:p>
          <a:p>
            <a:r>
              <a:rPr lang="en-US" b="1" dirty="0">
                <a:latin typeface="Times New Roman" panose="02020603050405020304" pitchFamily="18" charset="0"/>
              </a:rPr>
              <a:t>4. </a:t>
            </a:r>
            <a:r>
              <a:rPr lang="en-US" dirty="0">
                <a:latin typeface="Times New Roman" panose="02020603050405020304" pitchFamily="18" charset="0"/>
              </a:rPr>
              <a:t>Irradiation on a small object inside the enclosure.</a:t>
            </a:r>
            <a:endParaRPr lang="en-IN" dirty="0"/>
          </a:p>
        </p:txBody>
      </p:sp>
      <p:pic>
        <p:nvPicPr>
          <p:cNvPr id="7" name="Picture 6"/>
          <p:cNvPicPr>
            <a:picLocks noChangeAspect="1"/>
          </p:cNvPicPr>
          <p:nvPr/>
        </p:nvPicPr>
        <p:blipFill>
          <a:blip r:embed="rId2"/>
          <a:stretch>
            <a:fillRect/>
          </a:stretch>
        </p:blipFill>
        <p:spPr>
          <a:xfrm>
            <a:off x="1677717" y="3490908"/>
            <a:ext cx="8288785" cy="3317299"/>
          </a:xfrm>
          <a:prstGeom prst="rect">
            <a:avLst/>
          </a:prstGeom>
        </p:spPr>
      </p:pic>
    </p:spTree>
    <p:extLst>
      <p:ext uri="{BB962C8B-B14F-4D97-AF65-F5344CB8AC3E}">
        <p14:creationId xmlns:p14="http://schemas.microsoft.com/office/powerpoint/2010/main" val="3967524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82323" y="360980"/>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12.3</a:t>
            </a:r>
            <a:endParaRPr lang="en-IN" dirty="0"/>
          </a:p>
        </p:txBody>
      </p:sp>
      <p:sp>
        <p:nvSpPr>
          <p:cNvPr id="3" name="Rectangle 2"/>
          <p:cNvSpPr/>
          <p:nvPr/>
        </p:nvSpPr>
        <p:spPr>
          <a:xfrm>
            <a:off x="1682322" y="945755"/>
            <a:ext cx="8828924" cy="1015663"/>
          </a:xfrm>
          <a:prstGeom prst="rect">
            <a:avLst/>
          </a:prstGeom>
        </p:spPr>
        <p:txBody>
          <a:bodyPr wrap="square">
            <a:spAutoFit/>
          </a:bodyPr>
          <a:lstStyle/>
          <a:p>
            <a:r>
              <a:rPr lang="en-IN" sz="2400" b="1" i="1" dirty="0">
                <a:latin typeface="Bodoni-BoldItalic"/>
              </a:rPr>
              <a:t>Analysis:</a:t>
            </a:r>
          </a:p>
          <a:p>
            <a:r>
              <a:rPr lang="en-US" b="1" dirty="0">
                <a:latin typeface="Times New Roman" panose="02020603050405020304" pitchFamily="18" charset="0"/>
              </a:rPr>
              <a:t>1. </a:t>
            </a:r>
            <a:r>
              <a:rPr lang="en-US" dirty="0">
                <a:latin typeface="Times New Roman" panose="02020603050405020304" pitchFamily="18" charset="0"/>
              </a:rPr>
              <a:t>Emission from the aperture of any isothermal enclosure will have the characteristics </a:t>
            </a:r>
            <a:r>
              <a:rPr lang="en-IN" dirty="0">
                <a:latin typeface="Times New Roman" panose="02020603050405020304" pitchFamily="18" charset="0"/>
              </a:rPr>
              <a:t>of blackbody radiation. Hence,</a:t>
            </a:r>
            <a:endParaRPr lang="en-IN" dirty="0"/>
          </a:p>
        </p:txBody>
      </p:sp>
      <p:pic>
        <p:nvPicPr>
          <p:cNvPr id="5" name="Picture 4"/>
          <p:cNvPicPr>
            <a:picLocks noChangeAspect="1"/>
          </p:cNvPicPr>
          <p:nvPr/>
        </p:nvPicPr>
        <p:blipFill>
          <a:blip r:embed="rId2"/>
          <a:stretch>
            <a:fillRect/>
          </a:stretch>
        </p:blipFill>
        <p:spPr>
          <a:xfrm>
            <a:off x="2451657" y="2083598"/>
            <a:ext cx="6452663" cy="705253"/>
          </a:xfrm>
          <a:prstGeom prst="rect">
            <a:avLst/>
          </a:prstGeom>
        </p:spPr>
      </p:pic>
      <p:sp>
        <p:nvSpPr>
          <p:cNvPr id="6" name="Rectangle 5"/>
          <p:cNvSpPr/>
          <p:nvPr/>
        </p:nvSpPr>
        <p:spPr>
          <a:xfrm>
            <a:off x="1682322" y="3278165"/>
            <a:ext cx="8868112" cy="1200329"/>
          </a:xfrm>
          <a:prstGeom prst="rect">
            <a:avLst/>
          </a:prstGeom>
        </p:spPr>
        <p:txBody>
          <a:bodyPr wrap="square">
            <a:spAutoFit/>
          </a:bodyPr>
          <a:lstStyle/>
          <a:p>
            <a:r>
              <a:rPr lang="en-US" b="1" dirty="0">
                <a:latin typeface="Times New Roman" panose="02020603050405020304" pitchFamily="18" charset="0"/>
              </a:rPr>
              <a:t>2. </a:t>
            </a:r>
            <a:r>
              <a:rPr lang="en-US" dirty="0">
                <a:latin typeface="Times New Roman" panose="02020603050405020304" pitchFamily="18" charset="0"/>
              </a:rPr>
              <a:t>The wavelength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1</a:t>
            </a:r>
            <a:r>
              <a:rPr lang="en-US" dirty="0">
                <a:latin typeface="Times New Roman" panose="02020603050405020304" pitchFamily="18" charset="0"/>
              </a:rPr>
              <a:t> corresponds to the upper limit of the spectral band (0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λ</a:t>
            </a:r>
            <a:r>
              <a:rPr lang="en-US" baseline="-25000" dirty="0">
                <a:latin typeface="Times New Roman" panose="02020603050405020304" pitchFamily="18" charset="0"/>
              </a:rPr>
              <a:t>1</a:t>
            </a:r>
            <a:r>
              <a:rPr lang="en-US" dirty="0">
                <a:latin typeface="Times New Roman" panose="02020603050405020304" pitchFamily="18" charset="0"/>
              </a:rPr>
              <a:t>) containing 10% of the emitted radiation. With </a:t>
            </a:r>
            <a:r>
              <a:rPr lang="en-US" i="1" dirty="0">
                <a:latin typeface="Times New Roman" panose="02020603050405020304" pitchFamily="18" charset="0"/>
              </a:rPr>
              <a:t>F</a:t>
            </a:r>
            <a:r>
              <a:rPr lang="en-US" dirty="0">
                <a:latin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λ</a:t>
            </a:r>
            <a:r>
              <a:rPr lang="en-US" baseline="-25000" dirty="0">
                <a:latin typeface="Times New Roman" panose="02020603050405020304" pitchFamily="18" charset="0"/>
              </a:rPr>
              <a:t>1</a:t>
            </a:r>
            <a:r>
              <a:rPr lang="en-US" dirty="0">
                <a:latin typeface="Times New Roman" panose="02020603050405020304" pitchFamily="18" charset="0"/>
              </a:rPr>
              <a:t>)= </a:t>
            </a:r>
            <a:r>
              <a:rPr lang="en-US" dirty="0">
                <a:latin typeface="MathematicalPi-One"/>
              </a:rPr>
              <a:t> </a:t>
            </a:r>
            <a:r>
              <a:rPr lang="en-US" dirty="0">
                <a:latin typeface="Times New Roman" panose="02020603050405020304" pitchFamily="18" charset="0"/>
              </a:rPr>
              <a:t>0.10 it follows from Table 12.1 that </a:t>
            </a:r>
          </a:p>
          <a:p>
            <a:endParaRPr lang="en-US"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1</a:t>
            </a:r>
            <a:r>
              <a:rPr lang="en-US" i="1" dirty="0">
                <a:latin typeface="Times New Roman" panose="02020603050405020304" pitchFamily="18" charset="0"/>
              </a:rPr>
              <a:t>T=</a:t>
            </a:r>
            <a:r>
              <a:rPr lang="en-US" dirty="0">
                <a:latin typeface="MathematicalPi-One"/>
              </a:rPr>
              <a:t> </a:t>
            </a:r>
            <a:r>
              <a:rPr lang="en-US" dirty="0">
                <a:latin typeface="Times New Roman" panose="02020603050405020304" pitchFamily="18" charset="0"/>
              </a:rPr>
              <a:t>2195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a:t>
            </a:r>
            <a:r>
              <a:rPr lang="en-US" dirty="0">
                <a:latin typeface="Universal-NewswithCommPi"/>
              </a:rPr>
              <a:t> </a:t>
            </a:r>
            <a:r>
              <a:rPr lang="en-US" dirty="0">
                <a:latin typeface="Times New Roman" panose="02020603050405020304" pitchFamily="18" charset="0"/>
              </a:rPr>
              <a:t>K. Hence,</a:t>
            </a:r>
            <a:endParaRPr lang="en-IN" dirty="0"/>
          </a:p>
        </p:txBody>
      </p:sp>
      <p:sp>
        <p:nvSpPr>
          <p:cNvPr id="8" name="Rectangle 7"/>
          <p:cNvSpPr/>
          <p:nvPr/>
        </p:nvSpPr>
        <p:spPr>
          <a:xfrm>
            <a:off x="2566569" y="4783141"/>
            <a:ext cx="1210588" cy="369332"/>
          </a:xfrm>
          <a:prstGeom prst="rect">
            <a:avLst/>
          </a:prstGeom>
        </p:spPr>
        <p:txBody>
          <a:bodyPr wrap="none">
            <a:spAutoFit/>
          </a:bodyPr>
          <a:lstStyle/>
          <a:p>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1</a:t>
            </a:r>
            <a:r>
              <a:rPr lang="en-US" dirty="0">
                <a:latin typeface="Times New Roman" panose="02020603050405020304" pitchFamily="18" charset="0"/>
              </a:rPr>
              <a:t>= 1.1</a:t>
            </a:r>
            <a:r>
              <a:rPr lang="el-GR" dirty="0">
                <a:latin typeface="Times New Roman" panose="02020603050405020304" pitchFamily="18" charset="0"/>
                <a:cs typeface="Times New Roman" panose="02020603050405020304" pitchFamily="18" charset="0"/>
              </a:rPr>
              <a:t> μ</a:t>
            </a:r>
            <a:r>
              <a:rPr lang="en-US" dirty="0">
                <a:latin typeface="Times New Roman" panose="02020603050405020304" pitchFamily="18" charset="0"/>
              </a:rPr>
              <a:t>m</a:t>
            </a:r>
            <a:endParaRPr lang="en-IN" dirty="0"/>
          </a:p>
        </p:txBody>
      </p:sp>
      <p:sp>
        <p:nvSpPr>
          <p:cNvPr id="11" name="Rectangle 10"/>
          <p:cNvSpPr/>
          <p:nvPr/>
        </p:nvSpPr>
        <p:spPr>
          <a:xfrm>
            <a:off x="6175541" y="4478493"/>
            <a:ext cx="3785011" cy="369332"/>
          </a:xfrm>
          <a:prstGeom prst="rect">
            <a:avLst/>
          </a:prstGeom>
        </p:spPr>
        <p:txBody>
          <a:bodyPr wrap="none">
            <a:spAutoFit/>
          </a:bodyPr>
          <a:lstStyle/>
          <a:p>
            <a:r>
              <a:rPr lang="en-US" dirty="0">
                <a:solidFill>
                  <a:srgbClr val="FF0000"/>
                </a:solidFill>
                <a:latin typeface="Times New Roman" panose="02020603050405020304" pitchFamily="18" charset="0"/>
              </a:rPr>
              <a:t>Use interpolation formula to solve</a:t>
            </a:r>
            <a:r>
              <a:rPr lang="el-GR" dirty="0">
                <a:solidFill>
                  <a:srgbClr val="FF0000"/>
                </a:solidFill>
                <a:latin typeface="Times New Roman" panose="02020603050405020304" pitchFamily="18" charset="0"/>
                <a:cs typeface="Times New Roman" panose="02020603050405020304" pitchFamily="18" charset="0"/>
              </a:rPr>
              <a:t> λ</a:t>
            </a:r>
            <a:r>
              <a:rPr lang="en-US" baseline="-25000" dirty="0">
                <a:solidFill>
                  <a:srgbClr val="FF0000"/>
                </a:solidFill>
                <a:latin typeface="Times New Roman" panose="02020603050405020304" pitchFamily="18" charset="0"/>
              </a:rPr>
              <a:t>1</a:t>
            </a:r>
            <a:r>
              <a:rPr lang="en-US" i="1" dirty="0">
                <a:solidFill>
                  <a:srgbClr val="FF0000"/>
                </a:solidFill>
                <a:latin typeface="Times New Roman" panose="02020603050405020304" pitchFamily="18" charset="0"/>
              </a:rPr>
              <a:t>T</a:t>
            </a:r>
            <a:r>
              <a:rPr lang="en-US" dirty="0">
                <a:solidFill>
                  <a:srgbClr val="FF0000"/>
                </a:solidFill>
                <a:latin typeface="Times New Roman" panose="02020603050405020304" pitchFamily="18" charset="0"/>
              </a:rPr>
              <a:t> </a:t>
            </a:r>
            <a:endParaRPr lang="en-IN" dirty="0">
              <a:solidFill>
                <a:srgbClr val="FF00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823" y="5152474"/>
            <a:ext cx="3485728" cy="1173857"/>
          </a:xfrm>
          <a:prstGeom prst="rect">
            <a:avLst/>
          </a:prstGeom>
        </p:spPr>
      </p:pic>
    </p:spTree>
    <p:extLst>
      <p:ext uri="{BB962C8B-B14F-4D97-AF65-F5344CB8AC3E}">
        <p14:creationId xmlns:p14="http://schemas.microsoft.com/office/powerpoint/2010/main" val="4053086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82323" y="360980"/>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12.3</a:t>
            </a:r>
            <a:endParaRPr lang="en-IN" dirty="0"/>
          </a:p>
        </p:txBody>
      </p:sp>
      <p:sp>
        <p:nvSpPr>
          <p:cNvPr id="2" name="Rectangle 1"/>
          <p:cNvSpPr/>
          <p:nvPr/>
        </p:nvSpPr>
        <p:spPr>
          <a:xfrm>
            <a:off x="1682323" y="2763410"/>
            <a:ext cx="7393577" cy="369332"/>
          </a:xfrm>
          <a:prstGeom prst="rect">
            <a:avLst/>
          </a:prstGeom>
        </p:spPr>
        <p:txBody>
          <a:bodyPr wrap="square">
            <a:spAutoFit/>
          </a:bodyPr>
          <a:lstStyle/>
          <a:p>
            <a:r>
              <a:rPr lang="en-US" dirty="0">
                <a:latin typeface="Times New Roman" panose="02020603050405020304" pitchFamily="18" charset="0"/>
              </a:rPr>
              <a:t>It follows from Table 12.1 that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2</a:t>
            </a:r>
            <a:r>
              <a:rPr lang="en-US" i="1" dirty="0">
                <a:latin typeface="Times New Roman" panose="02020603050405020304" pitchFamily="18" charset="0"/>
              </a:rPr>
              <a:t>T=</a:t>
            </a:r>
            <a:r>
              <a:rPr lang="en-US" dirty="0">
                <a:latin typeface="MathematicalPi-One"/>
              </a:rPr>
              <a:t> </a:t>
            </a:r>
            <a:r>
              <a:rPr lang="en-US" dirty="0">
                <a:latin typeface="Times New Roman" panose="02020603050405020304" pitchFamily="18" charset="0"/>
              </a:rPr>
              <a:t>9382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 K.  Hence</a:t>
            </a:r>
            <a:endParaRPr lang="en-IN" dirty="0"/>
          </a:p>
        </p:txBody>
      </p:sp>
      <p:sp>
        <p:nvSpPr>
          <p:cNvPr id="14" name="Rectangle 13"/>
          <p:cNvSpPr/>
          <p:nvPr/>
        </p:nvSpPr>
        <p:spPr>
          <a:xfrm>
            <a:off x="1682322" y="1068377"/>
            <a:ext cx="8802800" cy="646331"/>
          </a:xfrm>
          <a:prstGeom prst="rect">
            <a:avLst/>
          </a:prstGeom>
        </p:spPr>
        <p:txBody>
          <a:bodyPr wrap="square">
            <a:spAutoFit/>
          </a:bodyPr>
          <a:lstStyle/>
          <a:p>
            <a:r>
              <a:rPr lang="en-US" dirty="0">
                <a:latin typeface="Times New Roman" panose="02020603050405020304" pitchFamily="18" charset="0"/>
              </a:rPr>
              <a:t>The wavelength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2</a:t>
            </a:r>
            <a:r>
              <a:rPr lang="en-US" dirty="0">
                <a:latin typeface="Times New Roman" panose="02020603050405020304" pitchFamily="18" charset="0"/>
              </a:rPr>
              <a:t> corresponds to the lower limit of the spectral band (</a:t>
            </a:r>
            <a:r>
              <a:rPr lang="el-GR"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rPr>
              <a:t>2</a:t>
            </a:r>
            <a:r>
              <a:rPr lang="en-US" dirty="0">
                <a:latin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 containing 10% of the emitted radiation. With</a:t>
            </a:r>
            <a:endParaRPr lang="en-IN" dirty="0"/>
          </a:p>
        </p:txBody>
      </p:sp>
      <p:pic>
        <p:nvPicPr>
          <p:cNvPr id="16" name="Picture 15"/>
          <p:cNvPicPr>
            <a:picLocks noChangeAspect="1"/>
          </p:cNvPicPr>
          <p:nvPr/>
        </p:nvPicPr>
        <p:blipFill>
          <a:blip r:embed="rId2"/>
          <a:stretch>
            <a:fillRect/>
          </a:stretch>
        </p:blipFill>
        <p:spPr>
          <a:xfrm>
            <a:off x="3370977" y="1792732"/>
            <a:ext cx="3200100" cy="861977"/>
          </a:xfrm>
          <a:prstGeom prst="rect">
            <a:avLst/>
          </a:prstGeom>
        </p:spPr>
      </p:pic>
      <p:pic>
        <p:nvPicPr>
          <p:cNvPr id="13" name="Picture 12"/>
          <p:cNvPicPr>
            <a:picLocks noChangeAspect="1"/>
          </p:cNvPicPr>
          <p:nvPr/>
        </p:nvPicPr>
        <p:blipFill>
          <a:blip r:embed="rId3"/>
          <a:stretch>
            <a:fillRect/>
          </a:stretch>
        </p:blipFill>
        <p:spPr>
          <a:xfrm>
            <a:off x="7605382" y="2762707"/>
            <a:ext cx="1678741" cy="339566"/>
          </a:xfrm>
          <a:prstGeom prst="rect">
            <a:avLst/>
          </a:prstGeom>
        </p:spPr>
      </p:pic>
      <p:pic>
        <p:nvPicPr>
          <p:cNvPr id="17" name="Picture 16"/>
          <p:cNvPicPr>
            <a:picLocks noChangeAspect="1"/>
          </p:cNvPicPr>
          <p:nvPr/>
        </p:nvPicPr>
        <p:blipFill>
          <a:blip r:embed="rId4"/>
          <a:stretch>
            <a:fillRect/>
          </a:stretch>
        </p:blipFill>
        <p:spPr>
          <a:xfrm>
            <a:off x="1573688" y="3344685"/>
            <a:ext cx="8713718" cy="991272"/>
          </a:xfrm>
          <a:prstGeom prst="rect">
            <a:avLst/>
          </a:prstGeom>
        </p:spPr>
      </p:pic>
      <p:sp>
        <p:nvSpPr>
          <p:cNvPr id="18" name="Rectangle 17"/>
          <p:cNvSpPr/>
          <p:nvPr/>
        </p:nvSpPr>
        <p:spPr>
          <a:xfrm>
            <a:off x="1573688" y="4454827"/>
            <a:ext cx="8802800" cy="646331"/>
          </a:xfrm>
          <a:prstGeom prst="rect">
            <a:avLst/>
          </a:prstGeom>
        </p:spPr>
        <p:txBody>
          <a:bodyPr wrap="square">
            <a:spAutoFit/>
          </a:bodyPr>
          <a:lstStyle/>
          <a:p>
            <a:r>
              <a:rPr lang="en-US" dirty="0">
                <a:latin typeface="Times New Roman" panose="02020603050405020304" pitchFamily="18" charset="0"/>
              </a:rPr>
              <a:t>The spectral emissive power associated with this wavelength may be computed from the third column of Table 12.1.</a:t>
            </a:r>
            <a:endParaRPr lang="en-IN" dirty="0"/>
          </a:p>
        </p:txBody>
      </p:sp>
      <p:pic>
        <p:nvPicPr>
          <p:cNvPr id="19" name="Picture 18"/>
          <p:cNvPicPr>
            <a:picLocks noChangeAspect="1"/>
          </p:cNvPicPr>
          <p:nvPr/>
        </p:nvPicPr>
        <p:blipFill>
          <a:blip r:embed="rId5"/>
          <a:stretch>
            <a:fillRect/>
          </a:stretch>
        </p:blipFill>
        <p:spPr>
          <a:xfrm>
            <a:off x="2965398" y="5837169"/>
            <a:ext cx="4301774" cy="639953"/>
          </a:xfrm>
          <a:prstGeom prst="rect">
            <a:avLst/>
          </a:prstGeom>
        </p:spPr>
      </p:pic>
      <p:sp>
        <p:nvSpPr>
          <p:cNvPr id="20" name="Rectangle 19"/>
          <p:cNvSpPr/>
          <p:nvPr/>
        </p:nvSpPr>
        <p:spPr>
          <a:xfrm>
            <a:off x="2751909" y="5220026"/>
            <a:ext cx="2664824" cy="369332"/>
          </a:xfrm>
          <a:prstGeom prst="rect">
            <a:avLst/>
          </a:prstGeom>
        </p:spPr>
        <p:txBody>
          <a:bodyPr wrap="square">
            <a:spAutoFit/>
          </a:bodyPr>
          <a:lstStyle/>
          <a:p>
            <a:r>
              <a:rPr lang="en-IN" dirty="0">
                <a:latin typeface="Times New Roman" panose="02020603050405020304" pitchFamily="18" charset="0"/>
              </a:rPr>
              <a:t>For </a:t>
            </a:r>
            <a:r>
              <a:rPr lang="el-GR" dirty="0">
                <a:latin typeface="Times New Roman" panose="02020603050405020304" pitchFamily="18" charset="0"/>
                <a:cs typeface="Times New Roman" panose="02020603050405020304" pitchFamily="18" charset="0"/>
              </a:rPr>
              <a:t>λ</a:t>
            </a:r>
            <a:r>
              <a:rPr lang="en-IN" baseline="-25000" dirty="0" err="1">
                <a:latin typeface="Times New Roman" panose="02020603050405020304" pitchFamily="18" charset="0"/>
              </a:rPr>
              <a:t>max</a:t>
            </a:r>
            <a:r>
              <a:rPr lang="en-IN" i="1" dirty="0" err="1">
                <a:latin typeface="Times New Roman" panose="02020603050405020304" pitchFamily="18" charset="0"/>
              </a:rPr>
              <a:t>T</a:t>
            </a:r>
            <a:r>
              <a:rPr lang="en-IN" i="1" dirty="0">
                <a:latin typeface="Times New Roman" panose="02020603050405020304" pitchFamily="18" charset="0"/>
              </a:rPr>
              <a:t>= </a:t>
            </a:r>
            <a:r>
              <a:rPr lang="en-IN" dirty="0">
                <a:latin typeface="Times New Roman" panose="02020603050405020304" pitchFamily="18" charset="0"/>
              </a:rPr>
              <a:t>2898</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rPr>
              <a:t> m.</a:t>
            </a:r>
            <a:r>
              <a:rPr lang="en-IN" dirty="0">
                <a:latin typeface="Universal-NewswithCommPi"/>
              </a:rPr>
              <a:t> </a:t>
            </a:r>
            <a:r>
              <a:rPr lang="en-IN" dirty="0">
                <a:latin typeface="Times New Roman" panose="02020603050405020304" pitchFamily="18" charset="0"/>
              </a:rPr>
              <a:t>K</a:t>
            </a:r>
            <a:endParaRPr lang="en-IN" dirty="0"/>
          </a:p>
        </p:txBody>
      </p:sp>
    </p:spTree>
    <p:extLst>
      <p:ext uri="{BB962C8B-B14F-4D97-AF65-F5344CB8AC3E}">
        <p14:creationId xmlns:p14="http://schemas.microsoft.com/office/powerpoint/2010/main" val="2414131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82323" y="360980"/>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12.3</a:t>
            </a:r>
            <a:endParaRPr lang="en-IN" dirty="0"/>
          </a:p>
        </p:txBody>
      </p:sp>
      <p:pic>
        <p:nvPicPr>
          <p:cNvPr id="6" name="Picture 5"/>
          <p:cNvPicPr>
            <a:picLocks noChangeAspect="1"/>
          </p:cNvPicPr>
          <p:nvPr/>
        </p:nvPicPr>
        <p:blipFill>
          <a:blip r:embed="rId2"/>
          <a:stretch>
            <a:fillRect/>
          </a:stretch>
        </p:blipFill>
        <p:spPr>
          <a:xfrm>
            <a:off x="1682322" y="1093446"/>
            <a:ext cx="7659258" cy="2246360"/>
          </a:xfrm>
          <a:prstGeom prst="rect">
            <a:avLst/>
          </a:prstGeom>
        </p:spPr>
      </p:pic>
      <p:sp>
        <p:nvSpPr>
          <p:cNvPr id="7" name="Rectangle 6"/>
          <p:cNvSpPr/>
          <p:nvPr/>
        </p:nvSpPr>
        <p:spPr>
          <a:xfrm>
            <a:off x="1524000" y="3515059"/>
            <a:ext cx="2879956" cy="369332"/>
          </a:xfrm>
          <a:prstGeom prst="rect">
            <a:avLst/>
          </a:prstGeom>
        </p:spPr>
        <p:txBody>
          <a:bodyPr wrap="none">
            <a:spAutoFit/>
          </a:bodyPr>
          <a:lstStyle/>
          <a:p>
            <a:r>
              <a:rPr lang="en-US" dirty="0">
                <a:latin typeface="Times New Roman" panose="02020603050405020304" pitchFamily="18" charset="0"/>
              </a:rPr>
              <a:t>Since the emission is diffuse,</a:t>
            </a:r>
            <a:endParaRPr lang="en-IN" dirty="0"/>
          </a:p>
        </p:txBody>
      </p:sp>
      <p:pic>
        <p:nvPicPr>
          <p:cNvPr id="8" name="Picture 7"/>
          <p:cNvPicPr>
            <a:picLocks noChangeAspect="1"/>
          </p:cNvPicPr>
          <p:nvPr/>
        </p:nvPicPr>
        <p:blipFill>
          <a:blip r:embed="rId3"/>
          <a:stretch>
            <a:fillRect/>
          </a:stretch>
        </p:blipFill>
        <p:spPr>
          <a:xfrm>
            <a:off x="2448400" y="4059645"/>
            <a:ext cx="4406696" cy="626891"/>
          </a:xfrm>
          <a:prstGeom prst="rect">
            <a:avLst/>
          </a:prstGeom>
        </p:spPr>
      </p:pic>
      <p:sp>
        <p:nvSpPr>
          <p:cNvPr id="10" name="Rectangle 9"/>
          <p:cNvSpPr/>
          <p:nvPr/>
        </p:nvSpPr>
        <p:spPr>
          <a:xfrm>
            <a:off x="1682322" y="4861789"/>
            <a:ext cx="8985678" cy="646331"/>
          </a:xfrm>
          <a:prstGeom prst="rect">
            <a:avLst/>
          </a:prstGeom>
        </p:spPr>
        <p:txBody>
          <a:bodyPr wrap="square">
            <a:spAutoFit/>
          </a:bodyPr>
          <a:lstStyle/>
          <a:p>
            <a:r>
              <a:rPr lang="en-US" b="1" dirty="0">
                <a:latin typeface="Times New Roman" panose="02020603050405020304" pitchFamily="18" charset="0"/>
              </a:rPr>
              <a:t>4. </a:t>
            </a:r>
            <a:r>
              <a:rPr lang="en-US" dirty="0">
                <a:latin typeface="Times New Roman" panose="02020603050405020304" pitchFamily="18" charset="0"/>
              </a:rPr>
              <a:t>Irradiation of any small object inside the is calculated as being equal to emission from a blackbody at the enclosure surface temperature. Hence </a:t>
            </a:r>
            <a:r>
              <a:rPr lang="en-US" i="1" dirty="0">
                <a:latin typeface="Times New Roman" panose="02020603050405020304" pitchFamily="18" charset="0"/>
              </a:rPr>
              <a:t>G=</a:t>
            </a:r>
            <a:r>
              <a:rPr lang="en-US" dirty="0">
                <a:latin typeface="MathematicalPi-One"/>
              </a:rPr>
              <a:t> </a:t>
            </a:r>
            <a:r>
              <a:rPr lang="en-US" i="1" dirty="0" err="1">
                <a:latin typeface="Times New Roman" panose="02020603050405020304" pitchFamily="18" charset="0"/>
              </a:rPr>
              <a:t>E</a:t>
            </a:r>
            <a:r>
              <a:rPr lang="en-US" i="1" baseline="-25000" dirty="0" err="1">
                <a:latin typeface="Times New Roman" panose="02020603050405020304" pitchFamily="18" charset="0"/>
              </a:rPr>
              <a:t>b</a:t>
            </a:r>
            <a:r>
              <a:rPr lang="en-US" dirty="0">
                <a:latin typeface="Times New Roman" panose="02020603050405020304" pitchFamily="18" charset="0"/>
              </a:rPr>
              <a:t>(</a:t>
            </a:r>
            <a:r>
              <a:rPr lang="en-US" i="1" dirty="0">
                <a:latin typeface="Times New Roman" panose="02020603050405020304" pitchFamily="18" charset="0"/>
              </a:rPr>
              <a:t>T</a:t>
            </a:r>
            <a:r>
              <a:rPr lang="en-US" dirty="0">
                <a:latin typeface="Times New Roman" panose="02020603050405020304" pitchFamily="18" charset="0"/>
              </a:rPr>
              <a:t>), in which case </a:t>
            </a:r>
            <a:r>
              <a:rPr lang="en-US" dirty="0">
                <a:solidFill>
                  <a:srgbClr val="FF0000"/>
                </a:solidFill>
                <a:latin typeface="Times New Roman" panose="02020603050405020304" pitchFamily="18" charset="0"/>
              </a:rPr>
              <a:t>G=E</a:t>
            </a:r>
            <a:endParaRPr lang="en-IN" dirty="0">
              <a:solidFill>
                <a:srgbClr val="FF0000"/>
              </a:solidFill>
            </a:endParaRPr>
          </a:p>
        </p:txBody>
      </p:sp>
      <p:pic>
        <p:nvPicPr>
          <p:cNvPr id="11" name="Picture 10"/>
          <p:cNvPicPr>
            <a:picLocks noChangeAspect="1"/>
          </p:cNvPicPr>
          <p:nvPr/>
        </p:nvPicPr>
        <p:blipFill>
          <a:blip r:embed="rId4"/>
          <a:stretch>
            <a:fillRect/>
          </a:stretch>
        </p:blipFill>
        <p:spPr>
          <a:xfrm>
            <a:off x="4074529" y="5663932"/>
            <a:ext cx="2527650" cy="546154"/>
          </a:xfrm>
          <a:prstGeom prst="rect">
            <a:avLst/>
          </a:prstGeom>
        </p:spPr>
      </p:pic>
    </p:spTree>
    <p:extLst>
      <p:ext uri="{BB962C8B-B14F-4D97-AF65-F5344CB8AC3E}">
        <p14:creationId xmlns:p14="http://schemas.microsoft.com/office/powerpoint/2010/main" val="1783297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54904" y="653368"/>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12.4</a:t>
            </a:r>
            <a:endParaRPr lang="en-IN" dirty="0"/>
          </a:p>
        </p:txBody>
      </p:sp>
      <p:sp>
        <p:nvSpPr>
          <p:cNvPr id="5" name="Rectangle 4"/>
          <p:cNvSpPr/>
          <p:nvPr/>
        </p:nvSpPr>
        <p:spPr>
          <a:xfrm>
            <a:off x="1632732" y="1423239"/>
            <a:ext cx="8917703" cy="923330"/>
          </a:xfrm>
          <a:prstGeom prst="rect">
            <a:avLst/>
          </a:prstGeom>
        </p:spPr>
        <p:txBody>
          <a:bodyPr wrap="square">
            <a:spAutoFit/>
          </a:bodyPr>
          <a:lstStyle/>
          <a:p>
            <a:pPr algn="just"/>
            <a:r>
              <a:rPr lang="en-US" dirty="0">
                <a:latin typeface="Times New Roman" panose="02020603050405020304" pitchFamily="18" charset="0"/>
              </a:rPr>
              <a:t>A surface emits as a blackbody at 1500 K. What is the rate per unit area (W/m2) at which it emits radiation over all directions corresponding to 0°≤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a:t>
            </a:r>
            <a:r>
              <a:rPr lang="en-US" dirty="0">
                <a:latin typeface="MathematicalPi-One"/>
              </a:rPr>
              <a:t> </a:t>
            </a:r>
            <a:r>
              <a:rPr lang="en-US" dirty="0">
                <a:latin typeface="Times New Roman" panose="02020603050405020304" pitchFamily="18" charset="0"/>
              </a:rPr>
              <a:t>60° and over the wavelength interval 2</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 ≤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a:t>
            </a:r>
            <a:r>
              <a:rPr lang="en-US" i="1" dirty="0">
                <a:latin typeface="MathPiOneItalic"/>
              </a:rPr>
              <a:t> </a:t>
            </a:r>
            <a:r>
              <a:rPr lang="en-US" dirty="0">
                <a:latin typeface="MathematicalPi-One"/>
              </a:rPr>
              <a:t> </a:t>
            </a:r>
            <a:r>
              <a:rPr lang="en-US" dirty="0">
                <a:latin typeface="Times New Roman" panose="02020603050405020304" pitchFamily="18" charset="0"/>
              </a:rPr>
              <a:t>4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rPr>
              <a:t>m?</a:t>
            </a:r>
            <a:endParaRPr lang="en-IN" dirty="0"/>
          </a:p>
        </p:txBody>
      </p:sp>
      <p:sp>
        <p:nvSpPr>
          <p:cNvPr id="9" name="Rectangle 8"/>
          <p:cNvSpPr/>
          <p:nvPr/>
        </p:nvSpPr>
        <p:spPr>
          <a:xfrm>
            <a:off x="1632731" y="2531666"/>
            <a:ext cx="8917703" cy="1477328"/>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Temperature of a surface that emits as a blackbody.</a:t>
            </a:r>
          </a:p>
          <a:p>
            <a:r>
              <a:rPr lang="en-US" sz="2400" b="1" i="1" dirty="0">
                <a:latin typeface="Bodoni-BoldItalic"/>
              </a:rPr>
              <a:t>Find: </a:t>
            </a:r>
            <a:r>
              <a:rPr lang="en-US" dirty="0">
                <a:latin typeface="Times New Roman" panose="02020603050405020304" pitchFamily="18" charset="0"/>
              </a:rPr>
              <a:t>Rate of emission per unit area over all directions between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r>
              <a:rPr lang="en-US" dirty="0">
                <a:latin typeface="MathematicalPi-One"/>
              </a:rPr>
              <a:t> </a:t>
            </a:r>
            <a:r>
              <a:rPr lang="en-US" dirty="0">
                <a:latin typeface="Times New Roman" panose="02020603050405020304" pitchFamily="18" charset="0"/>
              </a:rPr>
              <a:t>0° and</a:t>
            </a:r>
            <a:r>
              <a:rPr lang="el-GR" dirty="0">
                <a:latin typeface="Times New Roman" panose="02020603050405020304" pitchFamily="18" charset="0"/>
                <a:cs typeface="Times New Roman" panose="02020603050405020304" pitchFamily="18" charset="0"/>
              </a:rPr>
              <a:t> θ</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rPr>
              <a:t> 60°</a:t>
            </a:r>
          </a:p>
          <a:p>
            <a:r>
              <a:rPr lang="en-US" dirty="0">
                <a:latin typeface="Times New Roman" panose="02020603050405020304" pitchFamily="18" charset="0"/>
              </a:rPr>
              <a:t>and over all wavelengths between</a:t>
            </a:r>
            <a:r>
              <a:rPr lang="el-GR" dirty="0">
                <a:latin typeface="Times New Roman" panose="02020603050405020304" pitchFamily="18" charset="0"/>
                <a:cs typeface="Times New Roman" panose="02020603050405020304" pitchFamily="18" charset="0"/>
              </a:rPr>
              <a:t> λ</a:t>
            </a:r>
            <a:r>
              <a:rPr lang="en-US" dirty="0">
                <a:latin typeface="Times New Roman" panose="02020603050405020304" pitchFamily="18" charset="0"/>
                <a:cs typeface="Times New Roman" panose="02020603050405020304" pitchFamily="18" charset="0"/>
              </a:rPr>
              <a:t>=</a:t>
            </a:r>
            <a:r>
              <a:rPr lang="en-US" dirty="0">
                <a:latin typeface="MathematicalPi-One"/>
              </a:rPr>
              <a:t> </a:t>
            </a:r>
            <a:r>
              <a:rPr lang="en-US" dirty="0">
                <a:latin typeface="Times New Roman" panose="02020603050405020304" pitchFamily="18" charset="0"/>
              </a:rPr>
              <a:t>2 and 4</a:t>
            </a:r>
            <a:r>
              <a:rPr lang="el-GR" dirty="0">
                <a:latin typeface="Times New Roman" panose="02020603050405020304" pitchFamily="18" charset="0"/>
                <a:cs typeface="Times New Roman" panose="02020603050405020304" pitchFamily="18" charset="0"/>
              </a:rPr>
              <a:t> μ</a:t>
            </a:r>
            <a:r>
              <a:rPr lang="en-US" dirty="0">
                <a:latin typeface="Times New Roman" panose="02020603050405020304" pitchFamily="18" charset="0"/>
              </a:rPr>
              <a:t>m.</a:t>
            </a:r>
            <a:endParaRPr lang="en-IN" dirty="0"/>
          </a:p>
        </p:txBody>
      </p:sp>
      <p:pic>
        <p:nvPicPr>
          <p:cNvPr id="12" name="Picture 11"/>
          <p:cNvPicPr>
            <a:picLocks noChangeAspect="1"/>
          </p:cNvPicPr>
          <p:nvPr/>
        </p:nvPicPr>
        <p:blipFill rotWithShape="1">
          <a:blip r:embed="rId2"/>
          <a:srcRect l="11263"/>
          <a:stretch/>
        </p:blipFill>
        <p:spPr>
          <a:xfrm>
            <a:off x="7363098" y="3853210"/>
            <a:ext cx="2962427" cy="2600172"/>
          </a:xfrm>
          <a:prstGeom prst="rect">
            <a:avLst/>
          </a:prstGeom>
        </p:spPr>
      </p:pic>
      <p:sp>
        <p:nvSpPr>
          <p:cNvPr id="13" name="Rectangle 12"/>
          <p:cNvSpPr/>
          <p:nvPr/>
        </p:nvSpPr>
        <p:spPr>
          <a:xfrm>
            <a:off x="1632731" y="4008994"/>
            <a:ext cx="7115031" cy="738664"/>
          </a:xfrm>
          <a:prstGeom prst="rect">
            <a:avLst/>
          </a:prstGeom>
        </p:spPr>
        <p:txBody>
          <a:bodyPr wrap="square">
            <a:spAutoFit/>
          </a:bodyPr>
          <a:lstStyle/>
          <a:p>
            <a:r>
              <a:rPr lang="en-US" sz="2400" b="1" i="1" dirty="0">
                <a:latin typeface="Bodoni-BoldItalic"/>
              </a:rPr>
              <a:t>Analysis: </a:t>
            </a:r>
            <a:r>
              <a:rPr lang="en-US" dirty="0">
                <a:latin typeface="Times New Roman" panose="02020603050405020304" pitchFamily="18" charset="0"/>
              </a:rPr>
              <a:t>The desired emission may be inferred from Equation 12.10, with the limits of integration restricted as follows:</a:t>
            </a:r>
            <a:endParaRPr lang="en-IN" dirty="0"/>
          </a:p>
        </p:txBody>
      </p:sp>
      <p:pic>
        <p:nvPicPr>
          <p:cNvPr id="14" name="Picture 13"/>
          <p:cNvPicPr>
            <a:picLocks noChangeAspect="1"/>
          </p:cNvPicPr>
          <p:nvPr/>
        </p:nvPicPr>
        <p:blipFill>
          <a:blip r:embed="rId3"/>
          <a:stretch>
            <a:fillRect/>
          </a:stretch>
        </p:blipFill>
        <p:spPr>
          <a:xfrm>
            <a:off x="2154424" y="4903442"/>
            <a:ext cx="4983765" cy="757494"/>
          </a:xfrm>
          <a:prstGeom prst="rect">
            <a:avLst/>
          </a:prstGeom>
        </p:spPr>
      </p:pic>
      <p:sp>
        <p:nvSpPr>
          <p:cNvPr id="16" name="Rectangle 15"/>
          <p:cNvSpPr/>
          <p:nvPr/>
        </p:nvSpPr>
        <p:spPr>
          <a:xfrm>
            <a:off x="1754903" y="5816720"/>
            <a:ext cx="3313792" cy="369332"/>
          </a:xfrm>
          <a:prstGeom prst="rect">
            <a:avLst/>
          </a:prstGeom>
        </p:spPr>
        <p:txBody>
          <a:bodyPr wrap="none">
            <a:spAutoFit/>
          </a:bodyPr>
          <a:lstStyle/>
          <a:p>
            <a:r>
              <a:rPr lang="en-US" dirty="0">
                <a:latin typeface="Times New Roman" panose="02020603050405020304" pitchFamily="18" charset="0"/>
              </a:rPr>
              <a:t>since a blackbody emits diffusely,</a:t>
            </a:r>
            <a:endParaRPr lang="en-IN" dirty="0"/>
          </a:p>
        </p:txBody>
      </p:sp>
    </p:spTree>
    <p:extLst>
      <p:ext uri="{BB962C8B-B14F-4D97-AF65-F5344CB8AC3E}">
        <p14:creationId xmlns:p14="http://schemas.microsoft.com/office/powerpoint/2010/main" val="24036660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54904" y="653368"/>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12.4</a:t>
            </a:r>
            <a:endParaRPr lang="en-IN" dirty="0"/>
          </a:p>
        </p:txBody>
      </p:sp>
      <p:pic>
        <p:nvPicPr>
          <p:cNvPr id="3" name="Picture 2"/>
          <p:cNvPicPr>
            <a:picLocks noChangeAspect="1"/>
          </p:cNvPicPr>
          <p:nvPr/>
        </p:nvPicPr>
        <p:blipFill>
          <a:blip r:embed="rId2"/>
          <a:stretch>
            <a:fillRect/>
          </a:stretch>
        </p:blipFill>
        <p:spPr>
          <a:xfrm>
            <a:off x="2166636" y="1238143"/>
            <a:ext cx="6578568" cy="2183673"/>
          </a:xfrm>
          <a:prstGeom prst="rect">
            <a:avLst/>
          </a:prstGeom>
        </p:spPr>
      </p:pic>
      <p:sp>
        <p:nvSpPr>
          <p:cNvPr id="4" name="Rectangle 3"/>
          <p:cNvSpPr/>
          <p:nvPr/>
        </p:nvSpPr>
        <p:spPr>
          <a:xfrm>
            <a:off x="1750297" y="3670051"/>
            <a:ext cx="8787074" cy="646331"/>
          </a:xfrm>
          <a:prstGeom prst="rect">
            <a:avLst/>
          </a:prstGeom>
        </p:spPr>
        <p:txBody>
          <a:bodyPr wrap="square">
            <a:spAutoFit/>
          </a:bodyPr>
          <a:lstStyle/>
          <a:p>
            <a:r>
              <a:rPr lang="en-US" dirty="0">
                <a:latin typeface="Times New Roman" panose="02020603050405020304" pitchFamily="18" charset="0"/>
              </a:rPr>
              <a:t>Substituting from Equation 12.11 and multiplying and dividing by </a:t>
            </a:r>
            <a:r>
              <a:rPr lang="en-US" i="1" dirty="0" err="1">
                <a:latin typeface="Times New Roman" panose="02020603050405020304" pitchFamily="18" charset="0"/>
              </a:rPr>
              <a:t>E</a:t>
            </a:r>
            <a:r>
              <a:rPr lang="en-US" sz="800" i="1" dirty="0" err="1">
                <a:latin typeface="Times New Roman" panose="02020603050405020304" pitchFamily="18" charset="0"/>
              </a:rPr>
              <a:t>b</a:t>
            </a:r>
            <a:r>
              <a:rPr lang="en-US" dirty="0">
                <a:latin typeface="Times New Roman" panose="02020603050405020304" pitchFamily="18" charset="0"/>
              </a:rPr>
              <a:t>, this result may be put in a form that allows for use of Table 12.1 in evaluating the spectral </a:t>
            </a:r>
            <a:r>
              <a:rPr lang="en-IN" dirty="0">
                <a:latin typeface="Times New Roman" panose="02020603050405020304" pitchFamily="18" charset="0"/>
              </a:rPr>
              <a:t>integration. In particular,</a:t>
            </a:r>
            <a:endParaRPr lang="en-IN" dirty="0"/>
          </a:p>
        </p:txBody>
      </p:sp>
      <p:pic>
        <p:nvPicPr>
          <p:cNvPr id="6" name="Picture 5"/>
          <p:cNvPicPr>
            <a:picLocks noChangeAspect="1"/>
          </p:cNvPicPr>
          <p:nvPr/>
        </p:nvPicPr>
        <p:blipFill>
          <a:blip r:embed="rId3"/>
          <a:stretch>
            <a:fillRect/>
          </a:stretch>
        </p:blipFill>
        <p:spPr>
          <a:xfrm>
            <a:off x="1989461" y="4564617"/>
            <a:ext cx="1812278" cy="415553"/>
          </a:xfrm>
          <a:prstGeom prst="rect">
            <a:avLst/>
          </a:prstGeom>
        </p:spPr>
      </p:pic>
      <p:pic>
        <p:nvPicPr>
          <p:cNvPr id="7" name="Picture 6"/>
          <p:cNvPicPr>
            <a:picLocks noChangeAspect="1"/>
          </p:cNvPicPr>
          <p:nvPr/>
        </p:nvPicPr>
        <p:blipFill>
          <a:blip r:embed="rId4"/>
          <a:stretch>
            <a:fillRect/>
          </a:stretch>
        </p:blipFill>
        <p:spPr>
          <a:xfrm>
            <a:off x="4036297" y="4605092"/>
            <a:ext cx="780406" cy="334601"/>
          </a:xfrm>
          <a:prstGeom prst="rect">
            <a:avLst/>
          </a:prstGeom>
        </p:spPr>
      </p:pic>
      <p:pic>
        <p:nvPicPr>
          <p:cNvPr id="8" name="Picture 7"/>
          <p:cNvPicPr>
            <a:picLocks noChangeAspect="1"/>
          </p:cNvPicPr>
          <p:nvPr/>
        </p:nvPicPr>
        <p:blipFill>
          <a:blip r:embed="rId5"/>
          <a:stretch>
            <a:fillRect/>
          </a:stretch>
        </p:blipFill>
        <p:spPr>
          <a:xfrm>
            <a:off x="2281377" y="5240853"/>
            <a:ext cx="6290035" cy="890707"/>
          </a:xfrm>
          <a:prstGeom prst="rect">
            <a:avLst/>
          </a:prstGeom>
        </p:spPr>
      </p:pic>
    </p:spTree>
    <p:extLst>
      <p:ext uri="{BB962C8B-B14F-4D97-AF65-F5344CB8AC3E}">
        <p14:creationId xmlns:p14="http://schemas.microsoft.com/office/powerpoint/2010/main" val="206869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474824" y="68593"/>
            <a:ext cx="4193177"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Black Body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54904" y="653368"/>
            <a:ext cx="1973617"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12.4</a:t>
            </a:r>
            <a:endParaRPr lang="en-IN" dirty="0"/>
          </a:p>
        </p:txBody>
      </p:sp>
      <p:pic>
        <p:nvPicPr>
          <p:cNvPr id="5" name="Picture 4"/>
          <p:cNvPicPr>
            <a:picLocks noChangeAspect="1"/>
          </p:cNvPicPr>
          <p:nvPr/>
        </p:nvPicPr>
        <p:blipFill>
          <a:blip r:embed="rId2"/>
          <a:stretch>
            <a:fillRect/>
          </a:stretch>
        </p:blipFill>
        <p:spPr>
          <a:xfrm>
            <a:off x="1741841" y="2135891"/>
            <a:ext cx="7790407" cy="1149302"/>
          </a:xfrm>
          <a:prstGeom prst="rect">
            <a:avLst/>
          </a:prstGeom>
        </p:spPr>
      </p:pic>
      <p:sp>
        <p:nvSpPr>
          <p:cNvPr id="9" name="Rectangle 8"/>
          <p:cNvSpPr/>
          <p:nvPr/>
        </p:nvSpPr>
        <p:spPr>
          <a:xfrm>
            <a:off x="1741841" y="1617385"/>
            <a:ext cx="1658403" cy="369332"/>
          </a:xfrm>
          <a:prstGeom prst="rect">
            <a:avLst/>
          </a:prstGeom>
        </p:spPr>
        <p:txBody>
          <a:bodyPr wrap="none">
            <a:spAutoFit/>
          </a:bodyPr>
          <a:lstStyle/>
          <a:p>
            <a:r>
              <a:rPr lang="en-IN" dirty="0">
                <a:latin typeface="Times New Roman" panose="02020603050405020304" pitchFamily="18" charset="0"/>
              </a:rPr>
              <a:t>from Table 12.1</a:t>
            </a:r>
            <a:endParaRPr lang="en-IN" dirty="0"/>
          </a:p>
        </p:txBody>
      </p:sp>
      <p:sp>
        <p:nvSpPr>
          <p:cNvPr id="10" name="Rectangle 9"/>
          <p:cNvSpPr/>
          <p:nvPr/>
        </p:nvSpPr>
        <p:spPr>
          <a:xfrm>
            <a:off x="1796471" y="3434367"/>
            <a:ext cx="774571" cy="369332"/>
          </a:xfrm>
          <a:prstGeom prst="rect">
            <a:avLst/>
          </a:prstGeom>
        </p:spPr>
        <p:txBody>
          <a:bodyPr wrap="none">
            <a:spAutoFit/>
          </a:bodyPr>
          <a:lstStyle/>
          <a:p>
            <a:r>
              <a:rPr lang="en-IN" dirty="0">
                <a:latin typeface="Times New Roman" panose="02020603050405020304" pitchFamily="18" charset="0"/>
              </a:rPr>
              <a:t>Hence</a:t>
            </a:r>
            <a:endParaRPr lang="en-IN" dirty="0"/>
          </a:p>
        </p:txBody>
      </p:sp>
      <p:pic>
        <p:nvPicPr>
          <p:cNvPr id="11" name="Picture 10"/>
          <p:cNvPicPr>
            <a:picLocks noChangeAspect="1"/>
          </p:cNvPicPr>
          <p:nvPr/>
        </p:nvPicPr>
        <p:blipFill>
          <a:blip r:embed="rId3"/>
          <a:stretch>
            <a:fillRect/>
          </a:stretch>
        </p:blipFill>
        <p:spPr>
          <a:xfrm>
            <a:off x="2183756" y="3870926"/>
            <a:ext cx="6001501" cy="560285"/>
          </a:xfrm>
          <a:prstGeom prst="rect">
            <a:avLst/>
          </a:prstGeom>
        </p:spPr>
      </p:pic>
      <p:pic>
        <p:nvPicPr>
          <p:cNvPr id="12" name="Picture 11"/>
          <p:cNvPicPr>
            <a:picLocks noChangeAspect="1"/>
          </p:cNvPicPr>
          <p:nvPr/>
        </p:nvPicPr>
        <p:blipFill>
          <a:blip r:embed="rId4"/>
          <a:stretch>
            <a:fillRect/>
          </a:stretch>
        </p:blipFill>
        <p:spPr>
          <a:xfrm>
            <a:off x="1925633" y="5188080"/>
            <a:ext cx="8078942" cy="531552"/>
          </a:xfrm>
          <a:prstGeom prst="rect">
            <a:avLst/>
          </a:prstGeom>
        </p:spPr>
      </p:pic>
      <p:sp>
        <p:nvSpPr>
          <p:cNvPr id="13" name="Rectangle 12"/>
          <p:cNvSpPr/>
          <p:nvPr/>
        </p:nvSpPr>
        <p:spPr>
          <a:xfrm>
            <a:off x="1741841" y="4669574"/>
            <a:ext cx="4006225" cy="369332"/>
          </a:xfrm>
          <a:prstGeom prst="rect">
            <a:avLst/>
          </a:prstGeom>
        </p:spPr>
        <p:txBody>
          <a:bodyPr wrap="none">
            <a:spAutoFit/>
          </a:bodyPr>
          <a:lstStyle/>
          <a:p>
            <a:r>
              <a:rPr lang="en-US" dirty="0">
                <a:latin typeface="Times New Roman" panose="02020603050405020304" pitchFamily="18" charset="0"/>
              </a:rPr>
              <a:t>From Equation 12.26, it then follows that</a:t>
            </a:r>
            <a:endParaRPr lang="en-IN" dirty="0"/>
          </a:p>
        </p:txBody>
      </p:sp>
    </p:spTree>
    <p:extLst>
      <p:ext uri="{BB962C8B-B14F-4D97-AF65-F5344CB8AC3E}">
        <p14:creationId xmlns:p14="http://schemas.microsoft.com/office/powerpoint/2010/main" val="2923939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03670" y="68593"/>
            <a:ext cx="526433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Emission from Real Surfaces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67692" y="950464"/>
            <a:ext cx="8464732" cy="369332"/>
          </a:xfrm>
          <a:prstGeom prst="rect">
            <a:avLst/>
          </a:prstGeom>
        </p:spPr>
        <p:txBody>
          <a:bodyPr wrap="square">
            <a:spAutoFit/>
          </a:bodyPr>
          <a:lstStyle/>
          <a:p>
            <a:r>
              <a:rPr lang="en-IN" dirty="0">
                <a:latin typeface="Times New Roman" panose="02020603050405020304" pitchFamily="18" charset="0"/>
              </a:rPr>
              <a:t>A blackbody is taken as a reference </a:t>
            </a:r>
            <a:r>
              <a:rPr lang="en-US" dirty="0">
                <a:latin typeface="Times New Roman" panose="02020603050405020304" pitchFamily="18" charset="0"/>
              </a:rPr>
              <a:t>in describing emission from a real surface.</a:t>
            </a:r>
            <a:endParaRPr lang="en-IN" dirty="0"/>
          </a:p>
        </p:txBody>
      </p:sp>
      <p:sp>
        <p:nvSpPr>
          <p:cNvPr id="4" name="Rectangle 3"/>
          <p:cNvSpPr/>
          <p:nvPr/>
        </p:nvSpPr>
        <p:spPr>
          <a:xfrm>
            <a:off x="1667692" y="1616894"/>
            <a:ext cx="8882742" cy="646331"/>
          </a:xfrm>
          <a:prstGeom prst="rect">
            <a:avLst/>
          </a:prstGeom>
        </p:spPr>
        <p:txBody>
          <a:bodyPr wrap="square">
            <a:spAutoFit/>
          </a:bodyPr>
          <a:lstStyle/>
          <a:p>
            <a:pPr algn="just"/>
            <a:r>
              <a:rPr lang="en-IN" dirty="0">
                <a:latin typeface="Times New Roman" panose="02020603050405020304" pitchFamily="18" charset="0"/>
              </a:rPr>
              <a:t>A surface radiative property </a:t>
            </a:r>
            <a:r>
              <a:rPr lang="en-US" dirty="0">
                <a:latin typeface="Times New Roman" panose="02020603050405020304" pitchFamily="18" charset="0"/>
              </a:rPr>
              <a:t>known as the </a:t>
            </a:r>
            <a:r>
              <a:rPr lang="en-US" i="1" dirty="0">
                <a:solidFill>
                  <a:srgbClr val="FF0000"/>
                </a:solidFill>
                <a:latin typeface="Times New Roman" panose="02020603050405020304" pitchFamily="18" charset="0"/>
              </a:rPr>
              <a:t>emissivity is defined as the ratio of the radiation emitted by the surface to the radiation emitted by a blackbody at the same temperature</a:t>
            </a:r>
            <a:r>
              <a:rPr lang="en-US" dirty="0">
                <a:latin typeface="Times New Roman" panose="02020603050405020304" pitchFamily="18" charset="0"/>
              </a:rPr>
              <a:t>.</a:t>
            </a:r>
            <a:endParaRPr lang="en-IN" dirty="0"/>
          </a:p>
        </p:txBody>
      </p:sp>
      <p:sp>
        <p:nvSpPr>
          <p:cNvPr id="6" name="Rectangle 5"/>
          <p:cNvSpPr/>
          <p:nvPr/>
        </p:nvSpPr>
        <p:spPr>
          <a:xfrm>
            <a:off x="1667692" y="2560321"/>
            <a:ext cx="8882742" cy="923330"/>
          </a:xfrm>
          <a:prstGeom prst="rect">
            <a:avLst/>
          </a:prstGeom>
        </p:spPr>
        <p:txBody>
          <a:bodyPr wrap="square">
            <a:spAutoFit/>
          </a:bodyPr>
          <a:lstStyle/>
          <a:p>
            <a:r>
              <a:rPr lang="en-US" dirty="0">
                <a:latin typeface="Times New Roman" panose="02020603050405020304" pitchFamily="18" charset="0"/>
              </a:rPr>
              <a:t>We define the </a:t>
            </a:r>
            <a:r>
              <a:rPr lang="en-US" dirty="0">
                <a:solidFill>
                  <a:srgbClr val="FF0000"/>
                </a:solidFill>
                <a:latin typeface="Times New Roman" panose="02020603050405020304" pitchFamily="18" charset="0"/>
              </a:rPr>
              <a:t>spectral, directional emissivity </a:t>
            </a:r>
            <a:r>
              <a:rPr lang="el-GR" dirty="0">
                <a:solidFill>
                  <a:srgbClr val="FF0000"/>
                </a:solidFill>
                <a:latin typeface="Times New Roman" panose="02020603050405020304" pitchFamily="18" charset="0"/>
                <a:cs typeface="Times New Roman" panose="02020603050405020304" pitchFamily="18" charset="0"/>
              </a:rPr>
              <a:t>ε</a:t>
            </a:r>
            <a:r>
              <a:rPr lang="el-GR" baseline="-25000" dirty="0">
                <a:solidFill>
                  <a:srgbClr val="FF0000"/>
                </a:solidFill>
                <a:latin typeface="Times New Roman" panose="02020603050405020304" pitchFamily="18" charset="0"/>
                <a:cs typeface="Times New Roman" panose="02020603050405020304" pitchFamily="18" charset="0"/>
              </a:rPr>
              <a:t>λ</a:t>
            </a:r>
            <a:r>
              <a:rPr lang="en-US" baseline="-25000" dirty="0">
                <a:solidFill>
                  <a:srgbClr val="FF0000"/>
                </a:solidFill>
                <a:latin typeface="Times New Roman" panose="02020603050405020304" pitchFamily="18" charset="0"/>
                <a:cs typeface="Times New Roman" panose="02020603050405020304" pitchFamily="18" charset="0"/>
              </a:rPr>
              <a:t>,</a:t>
            </a:r>
            <a:r>
              <a:rPr lang="el-GR" baseline="-25000" dirty="0">
                <a:solidFill>
                  <a:srgbClr val="FF0000"/>
                </a:solidFill>
                <a:latin typeface="Times New Roman" panose="02020603050405020304" pitchFamily="18" charset="0"/>
                <a:cs typeface="Times New Roman" panose="02020603050405020304" pitchFamily="18" charset="0"/>
              </a:rPr>
              <a:t>θ</a:t>
            </a:r>
            <a:r>
              <a:rPr lang="en-US" dirty="0">
                <a:solidFill>
                  <a:srgbClr val="FF0000"/>
                </a:solidFill>
                <a:latin typeface="Times New Roman" panose="02020603050405020304" pitchFamily="18" charset="0"/>
              </a:rPr>
              <a:t> (</a:t>
            </a:r>
            <a:r>
              <a:rPr lang="el-GR" dirty="0">
                <a:solidFill>
                  <a:srgbClr val="FF0000"/>
                </a:solidFill>
                <a:latin typeface="Times New Roman" panose="02020603050405020304" pitchFamily="18" charset="0"/>
                <a:cs typeface="Times New Roman" panose="02020603050405020304" pitchFamily="18" charset="0"/>
              </a:rPr>
              <a:t>λ</a:t>
            </a:r>
            <a:r>
              <a:rPr lang="en-US" dirty="0">
                <a:solidFill>
                  <a:srgbClr val="FF0000"/>
                </a:solidFill>
                <a:latin typeface="Times New Roman" panose="02020603050405020304" pitchFamily="18" charset="0"/>
                <a:cs typeface="Times New Roman" panose="02020603050405020304" pitchFamily="18" charset="0"/>
              </a:rPr>
              <a:t>, </a:t>
            </a:r>
            <a:r>
              <a:rPr lang="el-GR" dirty="0">
                <a:solidFill>
                  <a:srgbClr val="FF0000"/>
                </a:solidFill>
                <a:latin typeface="Times New Roman" panose="02020603050405020304" pitchFamily="18" charset="0"/>
                <a:cs typeface="Times New Roman" panose="02020603050405020304" pitchFamily="18" charset="0"/>
              </a:rPr>
              <a:t>θ</a:t>
            </a:r>
            <a:r>
              <a:rPr lang="en-US" dirty="0">
                <a:solidFill>
                  <a:srgbClr val="FF0000"/>
                </a:solidFill>
                <a:latin typeface="Times New Roman" panose="02020603050405020304" pitchFamily="18" charset="0"/>
                <a:cs typeface="Times New Roman" panose="02020603050405020304" pitchFamily="18" charset="0"/>
              </a:rPr>
              <a:t>, </a:t>
            </a:r>
            <a:r>
              <a:rPr lang="el-GR" dirty="0">
                <a:solidFill>
                  <a:srgbClr val="FF0000"/>
                </a:solidFill>
                <a:latin typeface="Times New Roman" panose="02020603050405020304" pitchFamily="18" charset="0"/>
                <a:cs typeface="Times New Roman" panose="02020603050405020304" pitchFamily="18" charset="0"/>
              </a:rPr>
              <a:t>ϕ</a:t>
            </a:r>
            <a:r>
              <a:rPr lang="en-US" dirty="0">
                <a:solidFill>
                  <a:srgbClr val="FF0000"/>
                </a:solidFill>
                <a:latin typeface="Times New Roman" panose="02020603050405020304" pitchFamily="18" charset="0"/>
              </a:rPr>
              <a:t>, T ) of a surface at the </a:t>
            </a:r>
            <a:r>
              <a:rPr lang="en-US" dirty="0">
                <a:solidFill>
                  <a:srgbClr val="FF0000"/>
                </a:solidFill>
                <a:latin typeface="Times New Roman" panose="02020603050405020304" pitchFamily="18" charset="0"/>
                <a:cs typeface="Times New Roman" panose="02020603050405020304" pitchFamily="18" charset="0"/>
              </a:rPr>
              <a:t>temperature T as the ratio of the intensity of the radiation emitted at the wavelength </a:t>
            </a:r>
            <a:r>
              <a:rPr lang="el-GR" dirty="0">
                <a:solidFill>
                  <a:srgbClr val="FF0000"/>
                </a:solidFill>
                <a:latin typeface="Times New Roman" panose="02020603050405020304" pitchFamily="18" charset="0"/>
                <a:cs typeface="Times New Roman" panose="02020603050405020304" pitchFamily="18" charset="0"/>
              </a:rPr>
              <a:t>λ</a:t>
            </a:r>
            <a:r>
              <a:rPr lang="en-US" dirty="0">
                <a:solidFill>
                  <a:srgbClr val="FF0000"/>
                </a:solidFill>
                <a:latin typeface="Times New Roman" panose="02020603050405020304" pitchFamily="18" charset="0"/>
                <a:cs typeface="Times New Roman" panose="02020603050405020304" pitchFamily="18" charset="0"/>
              </a:rPr>
              <a:t> and in the direction of </a:t>
            </a:r>
            <a:r>
              <a:rPr lang="el-GR" dirty="0">
                <a:solidFill>
                  <a:srgbClr val="FF0000"/>
                </a:solidFill>
                <a:latin typeface="Times New Roman" panose="02020603050405020304" pitchFamily="18" charset="0"/>
                <a:cs typeface="Times New Roman" panose="02020603050405020304" pitchFamily="18" charset="0"/>
              </a:rPr>
              <a:t>θ</a:t>
            </a:r>
            <a:r>
              <a:rPr lang="en-US" dirty="0">
                <a:solidFill>
                  <a:srgbClr val="FF0000"/>
                </a:solidFill>
                <a:latin typeface="Times New Roman" panose="02020603050405020304" pitchFamily="18" charset="0"/>
                <a:cs typeface="Times New Roman" panose="02020603050405020304" pitchFamily="18" charset="0"/>
              </a:rPr>
              <a:t> and </a:t>
            </a:r>
            <a:r>
              <a:rPr lang="el-GR" dirty="0">
                <a:solidFill>
                  <a:srgbClr val="FF0000"/>
                </a:solidFill>
                <a:latin typeface="Times New Roman" panose="02020603050405020304" pitchFamily="18" charset="0"/>
                <a:cs typeface="Times New Roman" panose="02020603050405020304" pitchFamily="18" charset="0"/>
              </a:rPr>
              <a:t>ϕ</a:t>
            </a:r>
            <a:r>
              <a:rPr lang="en-US" dirty="0">
                <a:solidFill>
                  <a:srgbClr val="FF0000"/>
                </a:solidFill>
                <a:latin typeface="Times New Roman" panose="02020603050405020304" pitchFamily="18" charset="0"/>
                <a:cs typeface="Times New Roman" panose="02020603050405020304" pitchFamily="18" charset="0"/>
              </a:rPr>
              <a:t> to the intensity of the radiation emitted by a blackbody at the same values of T and </a:t>
            </a:r>
            <a:r>
              <a:rPr lang="el-GR" dirty="0">
                <a:solidFill>
                  <a:srgbClr val="FF0000"/>
                </a:solidFill>
                <a:latin typeface="Times New Roman" panose="02020603050405020304" pitchFamily="18" charset="0"/>
                <a:cs typeface="Times New Roman" panose="02020603050405020304" pitchFamily="18" charset="0"/>
              </a:rPr>
              <a:t>λ</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615237" y="3780749"/>
            <a:ext cx="3576865" cy="712377"/>
          </a:xfrm>
          <a:prstGeom prst="rect">
            <a:avLst/>
          </a:prstGeom>
        </p:spPr>
      </p:pic>
      <p:pic>
        <p:nvPicPr>
          <p:cNvPr id="8" name="Picture 7"/>
          <p:cNvPicPr>
            <a:picLocks noChangeAspect="1"/>
          </p:cNvPicPr>
          <p:nvPr/>
        </p:nvPicPr>
        <p:blipFill>
          <a:blip r:embed="rId3"/>
          <a:stretch>
            <a:fillRect/>
          </a:stretch>
        </p:blipFill>
        <p:spPr>
          <a:xfrm>
            <a:off x="7654303" y="3913717"/>
            <a:ext cx="763063" cy="368061"/>
          </a:xfrm>
          <a:prstGeom prst="rect">
            <a:avLst/>
          </a:prstGeom>
        </p:spPr>
      </p:pic>
      <p:sp>
        <p:nvSpPr>
          <p:cNvPr id="14" name="Rectangle 13"/>
          <p:cNvSpPr/>
          <p:nvPr/>
        </p:nvSpPr>
        <p:spPr>
          <a:xfrm>
            <a:off x="1667692" y="4939826"/>
            <a:ext cx="8882742" cy="369332"/>
          </a:xfrm>
          <a:prstGeom prst="rect">
            <a:avLst/>
          </a:prstGeom>
        </p:spPr>
        <p:txBody>
          <a:bodyPr wrap="square">
            <a:spAutoFit/>
          </a:bodyPr>
          <a:lstStyle/>
          <a:p>
            <a:r>
              <a:rPr lang="en-IN" dirty="0">
                <a:solidFill>
                  <a:srgbClr val="FF0000"/>
                </a:solidFill>
                <a:latin typeface="Times New Roman" panose="02020603050405020304" pitchFamily="18" charset="0"/>
              </a:rPr>
              <a:t>a </a:t>
            </a:r>
            <a:r>
              <a:rPr lang="en-IN" i="1" dirty="0">
                <a:solidFill>
                  <a:srgbClr val="FF0000"/>
                </a:solidFill>
                <a:latin typeface="Times New Roman" panose="02020603050405020304" pitchFamily="18" charset="0"/>
              </a:rPr>
              <a:t>total, directional emissivity</a:t>
            </a:r>
            <a:r>
              <a:rPr lang="el-GR" dirty="0">
                <a:solidFill>
                  <a:srgbClr val="FF0000"/>
                </a:solidFill>
                <a:latin typeface="Times New Roman" panose="02020603050405020304" pitchFamily="18" charset="0"/>
                <a:cs typeface="Times New Roman" panose="02020603050405020304" pitchFamily="18" charset="0"/>
              </a:rPr>
              <a:t> ε</a:t>
            </a:r>
            <a:r>
              <a:rPr lang="el-GR" baseline="-25000" dirty="0">
                <a:solidFill>
                  <a:srgbClr val="FF0000"/>
                </a:solidFill>
                <a:latin typeface="Times New Roman" panose="02020603050405020304" pitchFamily="18" charset="0"/>
                <a:cs typeface="Times New Roman" panose="02020603050405020304" pitchFamily="18" charset="0"/>
              </a:rPr>
              <a:t>θ</a:t>
            </a:r>
            <a:r>
              <a:rPr lang="en-US" baseline="-25000"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 which represents a spectral average of </a:t>
            </a:r>
            <a:r>
              <a:rPr lang="el-GR" dirty="0">
                <a:latin typeface="Times New Roman" panose="02020603050405020304" pitchFamily="18" charset="0"/>
                <a:cs typeface="Times New Roman" panose="02020603050405020304" pitchFamily="18" charset="0"/>
              </a:rPr>
              <a:t>ε</a:t>
            </a:r>
            <a:r>
              <a:rPr lang="el-GR" baseline="-25000" dirty="0">
                <a:latin typeface="Times New Roman" panose="02020603050405020304" pitchFamily="18" charset="0"/>
                <a:cs typeface="Times New Roman" panose="02020603050405020304" pitchFamily="18" charset="0"/>
              </a:rPr>
              <a:t>λ</a:t>
            </a:r>
            <a:r>
              <a:rPr lang="en-US" baseline="-25000" dirty="0">
                <a:latin typeface="Times New Roman" panose="02020603050405020304" pitchFamily="18" charset="0"/>
                <a:cs typeface="Times New Roman" panose="02020603050405020304" pitchFamily="18" charset="0"/>
              </a:rPr>
              <a:t>,</a:t>
            </a:r>
            <a:r>
              <a:rPr lang="el-GR" baseline="-25000"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rPr>
              <a:t>, may be defined as</a:t>
            </a:r>
            <a:endParaRPr lang="en-IN" dirty="0"/>
          </a:p>
        </p:txBody>
      </p:sp>
      <p:pic>
        <p:nvPicPr>
          <p:cNvPr id="16" name="Picture 15"/>
          <p:cNvPicPr>
            <a:picLocks noChangeAspect="1"/>
          </p:cNvPicPr>
          <p:nvPr/>
        </p:nvPicPr>
        <p:blipFill>
          <a:blip r:embed="rId4"/>
          <a:stretch>
            <a:fillRect/>
          </a:stretch>
        </p:blipFill>
        <p:spPr>
          <a:xfrm>
            <a:off x="4033061" y="5381861"/>
            <a:ext cx="2479959" cy="747996"/>
          </a:xfrm>
          <a:prstGeom prst="rect">
            <a:avLst/>
          </a:prstGeom>
        </p:spPr>
      </p:pic>
      <p:pic>
        <p:nvPicPr>
          <p:cNvPr id="17" name="Picture 16"/>
          <p:cNvPicPr>
            <a:picLocks noChangeAspect="1"/>
          </p:cNvPicPr>
          <p:nvPr/>
        </p:nvPicPr>
        <p:blipFill>
          <a:blip r:embed="rId5"/>
          <a:stretch>
            <a:fillRect/>
          </a:stretch>
        </p:blipFill>
        <p:spPr>
          <a:xfrm>
            <a:off x="6736557" y="5557494"/>
            <a:ext cx="839369" cy="391807"/>
          </a:xfrm>
          <a:prstGeom prst="rect">
            <a:avLst/>
          </a:prstGeom>
        </p:spPr>
      </p:pic>
    </p:spTree>
    <p:extLst>
      <p:ext uri="{BB962C8B-B14F-4D97-AF65-F5344CB8AC3E}">
        <p14:creationId xmlns:p14="http://schemas.microsoft.com/office/powerpoint/2010/main" val="35664131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03670" y="68593"/>
            <a:ext cx="526433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Emission from Real Surfaces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80754" y="1015778"/>
            <a:ext cx="6557555" cy="369332"/>
          </a:xfrm>
          <a:prstGeom prst="rect">
            <a:avLst/>
          </a:prstGeom>
        </p:spPr>
        <p:txBody>
          <a:bodyPr wrap="square">
            <a:spAutoFit/>
          </a:bodyPr>
          <a:lstStyle/>
          <a:p>
            <a:r>
              <a:rPr lang="en-US" dirty="0">
                <a:latin typeface="Times New Roman" panose="02020603050405020304" pitchFamily="18" charset="0"/>
              </a:rPr>
              <a:t>A </a:t>
            </a:r>
            <a:r>
              <a:rPr lang="en-US" i="1" dirty="0">
                <a:solidFill>
                  <a:srgbClr val="FF0000"/>
                </a:solidFill>
                <a:latin typeface="Times New Roman" panose="02020603050405020304" pitchFamily="18" charset="0"/>
              </a:rPr>
              <a:t>spectral, hemispherical emissivity </a:t>
            </a:r>
            <a:r>
              <a:rPr lang="en-US" dirty="0">
                <a:latin typeface="Times New Roman" panose="02020603050405020304" pitchFamily="18" charset="0"/>
              </a:rPr>
              <a:t>is </a:t>
            </a:r>
            <a:r>
              <a:rPr lang="en-IN" dirty="0">
                <a:latin typeface="Times New Roman" panose="02020603050405020304" pitchFamily="18" charset="0"/>
              </a:rPr>
              <a:t>defined as</a:t>
            </a:r>
            <a:endParaRPr lang="en-IN" dirty="0"/>
          </a:p>
        </p:txBody>
      </p:sp>
      <p:pic>
        <p:nvPicPr>
          <p:cNvPr id="5" name="Picture 4"/>
          <p:cNvPicPr>
            <a:picLocks noChangeAspect="1"/>
          </p:cNvPicPr>
          <p:nvPr/>
        </p:nvPicPr>
        <p:blipFill>
          <a:blip r:embed="rId2"/>
          <a:stretch>
            <a:fillRect/>
          </a:stretch>
        </p:blipFill>
        <p:spPr>
          <a:xfrm>
            <a:off x="3908655" y="1591961"/>
            <a:ext cx="2336884" cy="747996"/>
          </a:xfrm>
          <a:prstGeom prst="rect">
            <a:avLst/>
          </a:prstGeom>
        </p:spPr>
      </p:pic>
      <p:pic>
        <p:nvPicPr>
          <p:cNvPr id="9" name="Picture 8"/>
          <p:cNvPicPr>
            <a:picLocks noChangeAspect="1"/>
          </p:cNvPicPr>
          <p:nvPr/>
        </p:nvPicPr>
        <p:blipFill>
          <a:blip r:embed="rId3"/>
          <a:stretch>
            <a:fillRect/>
          </a:stretch>
        </p:blipFill>
        <p:spPr>
          <a:xfrm>
            <a:off x="6458995" y="1798659"/>
            <a:ext cx="737051" cy="334601"/>
          </a:xfrm>
          <a:prstGeom prst="rect">
            <a:avLst/>
          </a:prstGeom>
        </p:spPr>
      </p:pic>
      <p:sp>
        <p:nvSpPr>
          <p:cNvPr id="10" name="Rectangle 9"/>
          <p:cNvSpPr/>
          <p:nvPr/>
        </p:nvSpPr>
        <p:spPr>
          <a:xfrm>
            <a:off x="1680753" y="2915084"/>
            <a:ext cx="8843556" cy="646331"/>
          </a:xfrm>
          <a:prstGeom prst="rect">
            <a:avLst/>
          </a:prstGeom>
        </p:spPr>
        <p:txBody>
          <a:bodyPr wrap="square">
            <a:spAutoFit/>
          </a:bodyPr>
          <a:lstStyle/>
          <a:p>
            <a:r>
              <a:rPr lang="en-US" dirty="0">
                <a:latin typeface="Times New Roman" panose="02020603050405020304" pitchFamily="18" charset="0"/>
              </a:rPr>
              <a:t>The </a:t>
            </a:r>
            <a:r>
              <a:rPr lang="en-US" i="1" dirty="0">
                <a:solidFill>
                  <a:srgbClr val="FF0000"/>
                </a:solidFill>
                <a:latin typeface="Times New Roman" panose="02020603050405020304" pitchFamily="18" charset="0"/>
              </a:rPr>
              <a:t>total, hemispherical emissivity</a:t>
            </a:r>
            <a:r>
              <a:rPr lang="en-US" i="1" dirty="0">
                <a:latin typeface="Times New Roman" panose="02020603050405020304" pitchFamily="18" charset="0"/>
              </a:rPr>
              <a:t>, </a:t>
            </a:r>
            <a:r>
              <a:rPr lang="en-US" dirty="0">
                <a:latin typeface="Times New Roman" panose="02020603050405020304" pitchFamily="18" charset="0"/>
              </a:rPr>
              <a:t>which represents an average over all possible directions and wavelengths, is defined as</a:t>
            </a:r>
            <a:endParaRPr lang="en-IN" dirty="0"/>
          </a:p>
        </p:txBody>
      </p:sp>
      <p:pic>
        <p:nvPicPr>
          <p:cNvPr id="11" name="Picture 10"/>
          <p:cNvPicPr>
            <a:picLocks noChangeAspect="1"/>
          </p:cNvPicPr>
          <p:nvPr/>
        </p:nvPicPr>
        <p:blipFill>
          <a:blip r:embed="rId4"/>
          <a:stretch>
            <a:fillRect/>
          </a:stretch>
        </p:blipFill>
        <p:spPr>
          <a:xfrm>
            <a:off x="4290187" y="3853677"/>
            <a:ext cx="1573820" cy="747996"/>
          </a:xfrm>
          <a:prstGeom prst="rect">
            <a:avLst/>
          </a:prstGeom>
        </p:spPr>
      </p:pic>
      <p:pic>
        <p:nvPicPr>
          <p:cNvPr id="12" name="Picture 11"/>
          <p:cNvPicPr>
            <a:picLocks noChangeAspect="1"/>
          </p:cNvPicPr>
          <p:nvPr/>
        </p:nvPicPr>
        <p:blipFill>
          <a:blip r:embed="rId5"/>
          <a:stretch>
            <a:fillRect/>
          </a:stretch>
        </p:blipFill>
        <p:spPr>
          <a:xfrm>
            <a:off x="6066481" y="4000763"/>
            <a:ext cx="693694" cy="323807"/>
          </a:xfrm>
          <a:prstGeom prst="rect">
            <a:avLst/>
          </a:prstGeom>
        </p:spPr>
      </p:pic>
      <p:pic>
        <p:nvPicPr>
          <p:cNvPr id="13" name="Picture 12"/>
          <p:cNvPicPr>
            <a:picLocks noChangeAspect="1"/>
          </p:cNvPicPr>
          <p:nvPr/>
        </p:nvPicPr>
        <p:blipFill>
          <a:blip r:embed="rId6"/>
          <a:stretch>
            <a:fillRect/>
          </a:stretch>
        </p:blipFill>
        <p:spPr>
          <a:xfrm>
            <a:off x="2927360" y="5215830"/>
            <a:ext cx="3724708" cy="1214601"/>
          </a:xfrm>
          <a:prstGeom prst="rect">
            <a:avLst/>
          </a:prstGeom>
        </p:spPr>
      </p:pic>
      <p:pic>
        <p:nvPicPr>
          <p:cNvPr id="18" name="Picture 17"/>
          <p:cNvPicPr>
            <a:picLocks noChangeAspect="1"/>
          </p:cNvPicPr>
          <p:nvPr/>
        </p:nvPicPr>
        <p:blipFill>
          <a:blip r:embed="rId7"/>
          <a:stretch>
            <a:fillRect/>
          </a:stretch>
        </p:blipFill>
        <p:spPr>
          <a:xfrm>
            <a:off x="7196045" y="5655829"/>
            <a:ext cx="693694" cy="334601"/>
          </a:xfrm>
          <a:prstGeom prst="rect">
            <a:avLst/>
          </a:prstGeom>
        </p:spPr>
      </p:pic>
      <p:sp>
        <p:nvSpPr>
          <p:cNvPr id="19" name="Rectangle 18"/>
          <p:cNvSpPr/>
          <p:nvPr/>
        </p:nvSpPr>
        <p:spPr>
          <a:xfrm>
            <a:off x="6652069" y="4539419"/>
            <a:ext cx="2820003" cy="369332"/>
          </a:xfrm>
          <a:prstGeom prst="rect">
            <a:avLst/>
          </a:prstGeom>
        </p:spPr>
        <p:txBody>
          <a:bodyPr wrap="none">
            <a:spAutoFit/>
          </a:bodyPr>
          <a:lstStyle/>
          <a:p>
            <a:r>
              <a:rPr lang="en-US" b="1" dirty="0">
                <a:solidFill>
                  <a:srgbClr val="FF0000"/>
                </a:solidFill>
                <a:latin typeface="Times New Roman" panose="02020603050405020304" pitchFamily="18" charset="0"/>
              </a:rPr>
              <a:t>Derivation in </a:t>
            </a:r>
            <a:r>
              <a:rPr lang="en-US" b="1" dirty="0" err="1">
                <a:solidFill>
                  <a:srgbClr val="FF0000"/>
                </a:solidFill>
                <a:latin typeface="Times New Roman" panose="02020603050405020304" pitchFamily="18" charset="0"/>
              </a:rPr>
              <a:t>pg</a:t>
            </a:r>
            <a:r>
              <a:rPr lang="en-US" b="1" dirty="0">
                <a:solidFill>
                  <a:srgbClr val="FF0000"/>
                </a:solidFill>
                <a:latin typeface="Times New Roman" panose="02020603050405020304" pitchFamily="18" charset="0"/>
              </a:rPr>
              <a:t> No: 746 !!</a:t>
            </a:r>
            <a:endParaRPr lang="en-IN" b="1" dirty="0"/>
          </a:p>
        </p:txBody>
      </p:sp>
    </p:spTree>
    <p:extLst>
      <p:ext uri="{BB962C8B-B14F-4D97-AF65-F5344CB8AC3E}">
        <p14:creationId xmlns:p14="http://schemas.microsoft.com/office/powerpoint/2010/main" val="31498651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03670" y="68593"/>
            <a:ext cx="526433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Emission from Real Surfaces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24276" y="497917"/>
            <a:ext cx="1973617"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12.5</a:t>
            </a:r>
            <a:endParaRPr lang="en-IN" dirty="0"/>
          </a:p>
        </p:txBody>
      </p:sp>
      <p:sp>
        <p:nvSpPr>
          <p:cNvPr id="4" name="Rectangle 3"/>
          <p:cNvSpPr/>
          <p:nvPr/>
        </p:nvSpPr>
        <p:spPr>
          <a:xfrm>
            <a:off x="1785257" y="1321415"/>
            <a:ext cx="8791303" cy="369332"/>
          </a:xfrm>
          <a:prstGeom prst="rect">
            <a:avLst/>
          </a:prstGeom>
        </p:spPr>
        <p:txBody>
          <a:bodyPr wrap="square">
            <a:spAutoFit/>
          </a:bodyPr>
          <a:lstStyle/>
          <a:p>
            <a:r>
              <a:rPr lang="en-US" dirty="0">
                <a:latin typeface="Times New Roman" panose="02020603050405020304" pitchFamily="18" charset="0"/>
              </a:rPr>
              <a:t>A diffuse surface at 1600 K has the spectral, hemispherical emissivity shown as </a:t>
            </a:r>
            <a:r>
              <a:rPr lang="en-IN" dirty="0">
                <a:latin typeface="Times New Roman" panose="02020603050405020304" pitchFamily="18" charset="0"/>
              </a:rPr>
              <a:t>follows.</a:t>
            </a:r>
            <a:endParaRPr lang="en-IN" dirty="0"/>
          </a:p>
        </p:txBody>
      </p:sp>
      <p:pic>
        <p:nvPicPr>
          <p:cNvPr id="6" name="Picture 5"/>
          <p:cNvPicPr>
            <a:picLocks noChangeAspect="1"/>
          </p:cNvPicPr>
          <p:nvPr/>
        </p:nvPicPr>
        <p:blipFill rotWithShape="1">
          <a:blip r:embed="rId2"/>
          <a:srcRect l="3586" t="2291"/>
          <a:stretch/>
        </p:blipFill>
        <p:spPr>
          <a:xfrm>
            <a:off x="3728189" y="1750739"/>
            <a:ext cx="3925736" cy="2583090"/>
          </a:xfrm>
          <a:prstGeom prst="rect">
            <a:avLst/>
          </a:prstGeom>
        </p:spPr>
      </p:pic>
      <p:sp>
        <p:nvSpPr>
          <p:cNvPr id="7" name="Rectangle 6"/>
          <p:cNvSpPr/>
          <p:nvPr/>
        </p:nvSpPr>
        <p:spPr>
          <a:xfrm>
            <a:off x="1624275" y="4393821"/>
            <a:ext cx="8952284" cy="369332"/>
          </a:xfrm>
          <a:prstGeom prst="rect">
            <a:avLst/>
          </a:prstGeom>
        </p:spPr>
        <p:txBody>
          <a:bodyPr wrap="square">
            <a:spAutoFit/>
          </a:bodyPr>
          <a:lstStyle/>
          <a:p>
            <a:r>
              <a:rPr lang="en-US" dirty="0">
                <a:latin typeface="Times New Roman" panose="02020603050405020304" pitchFamily="18" charset="0"/>
              </a:rPr>
              <a:t>Determine the total, hemispherical emissivity and the total emissive power. </a:t>
            </a:r>
            <a:endParaRPr lang="en-IN" dirty="0"/>
          </a:p>
        </p:txBody>
      </p:sp>
      <p:sp>
        <p:nvSpPr>
          <p:cNvPr id="8" name="Rectangle 7"/>
          <p:cNvSpPr/>
          <p:nvPr/>
        </p:nvSpPr>
        <p:spPr>
          <a:xfrm>
            <a:off x="1785256" y="5100145"/>
            <a:ext cx="7903030" cy="830997"/>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Spectral, hemispherical emissivity of a diffuse surface at 1600 K.</a:t>
            </a:r>
            <a:endParaRPr lang="en-IN" dirty="0"/>
          </a:p>
        </p:txBody>
      </p:sp>
    </p:spTree>
    <p:extLst>
      <p:ext uri="{BB962C8B-B14F-4D97-AF65-F5344CB8AC3E}">
        <p14:creationId xmlns:p14="http://schemas.microsoft.com/office/powerpoint/2010/main" val="279832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1756" y="89396"/>
            <a:ext cx="5918608"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2"/>
          <a:stretch>
            <a:fillRect/>
          </a:stretch>
        </p:blipFill>
        <p:spPr>
          <a:xfrm>
            <a:off x="4634752" y="1174337"/>
            <a:ext cx="3234360" cy="805204"/>
          </a:xfrm>
          <a:prstGeom prst="rect">
            <a:avLst/>
          </a:prstGeom>
        </p:spPr>
      </p:pic>
      <p:sp>
        <p:nvSpPr>
          <p:cNvPr id="24" name="Rectangle 23"/>
          <p:cNvSpPr/>
          <p:nvPr/>
        </p:nvSpPr>
        <p:spPr>
          <a:xfrm>
            <a:off x="1719942" y="1922086"/>
            <a:ext cx="8670421" cy="1938992"/>
          </a:xfrm>
          <a:prstGeom prst="rect">
            <a:avLst/>
          </a:prstGeom>
        </p:spPr>
        <p:txBody>
          <a:bodyPr wrap="square">
            <a:spAutoFit/>
          </a:bodyPr>
          <a:lstStyle/>
          <a:p>
            <a:r>
              <a:rPr lang="en-US" sz="2000" dirty="0">
                <a:latin typeface="Times New Roman" panose="02020603050405020304" pitchFamily="18" charset="0"/>
              </a:rPr>
              <a:t>where </a:t>
            </a:r>
            <a:r>
              <a:rPr lang="en-US" sz="2000" i="1" dirty="0" err="1">
                <a:solidFill>
                  <a:srgbClr val="FF0000"/>
                </a:solidFill>
                <a:latin typeface="Times New Roman" panose="02020603050405020304" pitchFamily="18" charset="0"/>
              </a:rPr>
              <a:t>R</a:t>
            </a:r>
            <a:r>
              <a:rPr lang="en-US" sz="2000" i="1" baseline="-25000" dirty="0" err="1">
                <a:solidFill>
                  <a:srgbClr val="FF0000"/>
                </a:solidFill>
                <a:latin typeface="Times New Roman" panose="02020603050405020304" pitchFamily="18" charset="0"/>
              </a:rPr>
              <a:t>t</a:t>
            </a:r>
            <a:r>
              <a:rPr lang="en-US" sz="2000" i="1" dirty="0">
                <a:solidFill>
                  <a:srgbClr val="FF0000"/>
                </a:solidFill>
                <a:latin typeface="Times New Roman" panose="02020603050405020304" pitchFamily="18" charset="0"/>
              </a:rPr>
              <a:t> </a:t>
            </a:r>
            <a:r>
              <a:rPr lang="en-US" sz="2000" dirty="0">
                <a:solidFill>
                  <a:srgbClr val="FF0000"/>
                </a:solidFill>
                <a:latin typeface="Times New Roman" panose="02020603050405020304" pitchFamily="18" charset="0"/>
              </a:rPr>
              <a:t>is the resistance to convection heat transfer and </a:t>
            </a:r>
            <a:r>
              <a:rPr lang="en-US" sz="2000" i="1" dirty="0">
                <a:solidFill>
                  <a:srgbClr val="FF0000"/>
                </a:solidFill>
                <a:latin typeface="Times New Roman" panose="02020603050405020304" pitchFamily="18" charset="0"/>
              </a:rPr>
              <a:t>C</a:t>
            </a:r>
            <a:r>
              <a:rPr lang="en-US" sz="2000" i="1" baseline="-25000" dirty="0">
                <a:solidFill>
                  <a:srgbClr val="FF0000"/>
                </a:solidFill>
                <a:latin typeface="Times New Roman" panose="02020603050405020304" pitchFamily="18" charset="0"/>
              </a:rPr>
              <a:t>t</a:t>
            </a:r>
            <a:r>
              <a:rPr lang="en-US" sz="2000" i="1" dirty="0">
                <a:solidFill>
                  <a:srgbClr val="FF0000"/>
                </a:solidFill>
                <a:latin typeface="Times New Roman" panose="02020603050405020304" pitchFamily="18" charset="0"/>
              </a:rPr>
              <a:t> </a:t>
            </a:r>
            <a:r>
              <a:rPr lang="en-US" sz="2000" dirty="0">
                <a:solidFill>
                  <a:srgbClr val="FF0000"/>
                </a:solidFill>
                <a:latin typeface="Times New Roman" panose="02020603050405020304" pitchFamily="18" charset="0"/>
              </a:rPr>
              <a:t>is the </a:t>
            </a:r>
            <a:r>
              <a:rPr lang="en-US" sz="2000" i="1" dirty="0">
                <a:solidFill>
                  <a:srgbClr val="FF0000"/>
                </a:solidFill>
                <a:latin typeface="Times New Roman" panose="02020603050405020304" pitchFamily="18" charset="0"/>
              </a:rPr>
              <a:t>lumped thermal capacitance </a:t>
            </a:r>
            <a:r>
              <a:rPr lang="en-US" sz="2000" dirty="0">
                <a:solidFill>
                  <a:srgbClr val="FF0000"/>
                </a:solidFill>
                <a:latin typeface="Times New Roman" panose="02020603050405020304" pitchFamily="18" charset="0"/>
              </a:rPr>
              <a:t>of the solid. </a:t>
            </a:r>
          </a:p>
          <a:p>
            <a:r>
              <a:rPr lang="en-US" sz="2000" dirty="0">
                <a:latin typeface="Times New Roman" panose="02020603050405020304" pitchFamily="18" charset="0"/>
              </a:rPr>
              <a:t>Any increase in </a:t>
            </a:r>
            <a:r>
              <a:rPr lang="en-US" sz="2000" i="1" dirty="0" err="1">
                <a:latin typeface="Times New Roman" panose="02020603050405020304" pitchFamily="18" charset="0"/>
              </a:rPr>
              <a:t>R</a:t>
            </a:r>
            <a:r>
              <a:rPr lang="en-US" sz="2000" i="1" baseline="-25000" dirty="0" err="1">
                <a:latin typeface="Times New Roman" panose="02020603050405020304" pitchFamily="18" charset="0"/>
              </a:rPr>
              <a:t>t</a:t>
            </a:r>
            <a:r>
              <a:rPr lang="en-US" sz="2000" i="1" dirty="0">
                <a:latin typeface="Times New Roman" panose="02020603050405020304" pitchFamily="18" charset="0"/>
              </a:rPr>
              <a:t> </a:t>
            </a:r>
            <a:r>
              <a:rPr lang="en-US" sz="2000" dirty="0">
                <a:latin typeface="Times New Roman" panose="02020603050405020304" pitchFamily="18" charset="0"/>
              </a:rPr>
              <a:t>or </a:t>
            </a:r>
            <a:r>
              <a:rPr lang="en-US" sz="2000" i="1" dirty="0">
                <a:latin typeface="Times New Roman" panose="02020603050405020304" pitchFamily="18" charset="0"/>
              </a:rPr>
              <a:t>C</a:t>
            </a:r>
            <a:r>
              <a:rPr lang="en-US" sz="2000" i="1" baseline="-25000" dirty="0">
                <a:latin typeface="Times New Roman" panose="02020603050405020304" pitchFamily="18" charset="0"/>
              </a:rPr>
              <a:t>t</a:t>
            </a:r>
            <a:r>
              <a:rPr lang="en-US" sz="2000" i="1" dirty="0">
                <a:latin typeface="Times New Roman" panose="02020603050405020304" pitchFamily="18" charset="0"/>
              </a:rPr>
              <a:t> </a:t>
            </a:r>
            <a:r>
              <a:rPr lang="en-US" sz="2000" dirty="0">
                <a:latin typeface="Times New Roman" panose="02020603050405020304" pitchFamily="18" charset="0"/>
              </a:rPr>
              <a:t>will cause a solid to respond more slowly to changes in its thermal environment. </a:t>
            </a:r>
          </a:p>
          <a:p>
            <a:r>
              <a:rPr lang="en-US" sz="2000" dirty="0">
                <a:latin typeface="Times New Roman" panose="02020603050405020304" pitchFamily="18" charset="0"/>
              </a:rPr>
              <a:t>To determine the total energy transfer </a:t>
            </a:r>
            <a:r>
              <a:rPr lang="en-US" sz="2000" i="1" dirty="0">
                <a:latin typeface="Times New Roman" panose="02020603050405020304" pitchFamily="18" charset="0"/>
              </a:rPr>
              <a:t>Q </a:t>
            </a:r>
            <a:r>
              <a:rPr lang="en-US" sz="2000" dirty="0">
                <a:latin typeface="Times New Roman" panose="02020603050405020304" pitchFamily="18" charset="0"/>
              </a:rPr>
              <a:t>occurring up to some time </a:t>
            </a:r>
            <a:r>
              <a:rPr lang="en-US" sz="2000" i="1" dirty="0">
                <a:latin typeface="Times New Roman" panose="02020603050405020304" pitchFamily="18" charset="0"/>
              </a:rPr>
              <a:t>t</a:t>
            </a:r>
            <a:r>
              <a:rPr lang="en-US" sz="2000" dirty="0">
                <a:latin typeface="Times New Roman" panose="02020603050405020304" pitchFamily="18" charset="0"/>
              </a:rPr>
              <a:t>, we simply </a:t>
            </a:r>
            <a:r>
              <a:rPr lang="en-IN" sz="2000" dirty="0">
                <a:latin typeface="Times New Roman" panose="02020603050405020304" pitchFamily="18" charset="0"/>
              </a:rPr>
              <a:t>write</a:t>
            </a:r>
            <a:endParaRPr lang="en-IN" sz="2000" dirty="0"/>
          </a:p>
        </p:txBody>
      </p:sp>
      <p:pic>
        <p:nvPicPr>
          <p:cNvPr id="25" name="Picture 24"/>
          <p:cNvPicPr>
            <a:picLocks noChangeAspect="1"/>
          </p:cNvPicPr>
          <p:nvPr/>
        </p:nvPicPr>
        <p:blipFill>
          <a:blip r:embed="rId3"/>
          <a:stretch>
            <a:fillRect/>
          </a:stretch>
        </p:blipFill>
        <p:spPr>
          <a:xfrm>
            <a:off x="3695798" y="3494355"/>
            <a:ext cx="3102235" cy="831719"/>
          </a:xfrm>
          <a:prstGeom prst="rect">
            <a:avLst/>
          </a:prstGeom>
        </p:spPr>
      </p:pic>
      <p:sp>
        <p:nvSpPr>
          <p:cNvPr id="26" name="Rectangle 25"/>
          <p:cNvSpPr/>
          <p:nvPr/>
        </p:nvSpPr>
        <p:spPr>
          <a:xfrm>
            <a:off x="1591119" y="4417183"/>
            <a:ext cx="8347166"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Substituting for </a:t>
            </a:r>
            <a:r>
              <a:rPr lang="en-US" sz="2000" i="1" dirty="0">
                <a:latin typeface="Times New Roman" panose="02020603050405020304" pitchFamily="18" charset="0"/>
                <a:cs typeface="Times New Roman" panose="02020603050405020304" pitchFamily="18" charset="0"/>
              </a:rPr>
              <a:t>θ </a:t>
            </a:r>
            <a:r>
              <a:rPr lang="en-US" sz="2000" dirty="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rPr>
              <a:t>Equation 2 and integrating, we obtain</a:t>
            </a:r>
            <a:endParaRPr lang="en-IN" sz="2000" dirty="0"/>
          </a:p>
        </p:txBody>
      </p:sp>
      <p:pic>
        <p:nvPicPr>
          <p:cNvPr id="27" name="Picture 26"/>
          <p:cNvPicPr>
            <a:picLocks noChangeAspect="1"/>
          </p:cNvPicPr>
          <p:nvPr/>
        </p:nvPicPr>
        <p:blipFill>
          <a:blip r:embed="rId4"/>
          <a:stretch>
            <a:fillRect/>
          </a:stretch>
        </p:blipFill>
        <p:spPr>
          <a:xfrm>
            <a:off x="3244177" y="4843854"/>
            <a:ext cx="3053622" cy="747100"/>
          </a:xfrm>
          <a:prstGeom prst="rect">
            <a:avLst/>
          </a:prstGeom>
        </p:spPr>
      </p:pic>
      <p:sp>
        <p:nvSpPr>
          <p:cNvPr id="28" name="Rectangle 27"/>
          <p:cNvSpPr/>
          <p:nvPr/>
        </p:nvSpPr>
        <p:spPr>
          <a:xfrm>
            <a:off x="1554999" y="5708624"/>
            <a:ext cx="9000309" cy="707886"/>
          </a:xfrm>
          <a:prstGeom prst="rect">
            <a:avLst/>
          </a:prstGeom>
        </p:spPr>
        <p:txBody>
          <a:bodyPr wrap="square">
            <a:spAutoFit/>
          </a:bodyPr>
          <a:lstStyle/>
          <a:p>
            <a:r>
              <a:rPr lang="en-US" sz="2000" dirty="0">
                <a:solidFill>
                  <a:srgbClr val="FF0000"/>
                </a:solidFill>
                <a:latin typeface="Times New Roman" panose="02020603050405020304" pitchFamily="18" charset="0"/>
              </a:rPr>
              <a:t>The quantity </a:t>
            </a:r>
            <a:r>
              <a:rPr lang="en-US" sz="2000" i="1" dirty="0">
                <a:solidFill>
                  <a:srgbClr val="FF0000"/>
                </a:solidFill>
                <a:latin typeface="Times New Roman" panose="02020603050405020304" pitchFamily="18" charset="0"/>
              </a:rPr>
              <a:t>Q </a:t>
            </a:r>
            <a:r>
              <a:rPr lang="en-US" sz="2000" dirty="0">
                <a:solidFill>
                  <a:srgbClr val="FF0000"/>
                </a:solidFill>
                <a:latin typeface="Times New Roman" panose="02020603050405020304" pitchFamily="18" charset="0"/>
              </a:rPr>
              <a:t>is related to the change in the internal energy of the solid</a:t>
            </a:r>
            <a:r>
              <a:rPr lang="en-US" sz="2000" dirty="0">
                <a:latin typeface="Times New Roman" panose="02020603050405020304" pitchFamily="18" charset="0"/>
              </a:rPr>
              <a:t>.</a:t>
            </a:r>
            <a:r>
              <a:rPr lang="en-US" sz="2000" dirty="0"/>
              <a:t> </a:t>
            </a:r>
            <a:r>
              <a:rPr lang="en-US" sz="2000" dirty="0">
                <a:latin typeface="Times New Roman" panose="02020603050405020304" pitchFamily="18" charset="0"/>
                <a:cs typeface="Times New Roman" panose="02020603050405020304" pitchFamily="18" charset="0"/>
              </a:rPr>
              <a:t>For quenching </a:t>
            </a:r>
            <a:r>
              <a:rPr lang="en-US" sz="2000" i="1" dirty="0">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is positive and the solid experiences a decrease in energy.</a:t>
            </a:r>
            <a:endParaRPr lang="en-IN"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1719941" y="753650"/>
            <a:ext cx="821834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quantity (</a:t>
            </a:r>
            <a:r>
              <a:rPr lang="el-GR" sz="2000" dirty="0">
                <a:solidFill>
                  <a:srgbClr val="FF0000"/>
                </a:solidFill>
                <a:latin typeface="Times New Roman" panose="02020603050405020304" pitchFamily="18" charset="0"/>
                <a:cs typeface="Times New Roman" panose="02020603050405020304" pitchFamily="18" charset="0"/>
              </a:rPr>
              <a:t>ρ</a:t>
            </a:r>
            <a:r>
              <a:rPr lang="en-US" sz="2000" i="1" dirty="0" err="1">
                <a:solidFill>
                  <a:srgbClr val="FF0000"/>
                </a:solidFill>
                <a:latin typeface="Times New Roman" panose="02020603050405020304" pitchFamily="18" charset="0"/>
                <a:cs typeface="Times New Roman" panose="02020603050405020304" pitchFamily="18" charset="0"/>
              </a:rPr>
              <a:t>Vc</a:t>
            </a:r>
            <a:r>
              <a:rPr lang="en-US" sz="2000" i="1" dirty="0">
                <a:solidFill>
                  <a:srgbClr val="FF0000"/>
                </a:solidFill>
                <a:latin typeface="Times New Roman" panose="02020603050405020304" pitchFamily="18" charset="0"/>
                <a:cs typeface="Times New Roman" panose="02020603050405020304" pitchFamily="18" charset="0"/>
              </a:rPr>
              <a:t>/</a:t>
            </a:r>
            <a:r>
              <a:rPr lang="en-US" sz="2000" i="1" dirty="0" err="1">
                <a:solidFill>
                  <a:srgbClr val="FF0000"/>
                </a:solidFill>
                <a:latin typeface="Times New Roman" panose="02020603050405020304" pitchFamily="18" charset="0"/>
                <a:cs typeface="Times New Roman" panose="02020603050405020304" pitchFamily="18" charset="0"/>
              </a:rPr>
              <a:t>hA</a:t>
            </a:r>
            <a:r>
              <a:rPr lang="en-US" sz="2000" i="1" baseline="-25000" dirty="0" err="1">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interpreted as a </a:t>
            </a:r>
            <a:r>
              <a:rPr lang="en-US" sz="2000" i="1" dirty="0">
                <a:solidFill>
                  <a:srgbClr val="FF0000"/>
                </a:solidFill>
                <a:latin typeface="Times New Roman" panose="02020603050405020304" pitchFamily="18" charset="0"/>
                <a:cs typeface="Times New Roman" panose="02020603050405020304" pitchFamily="18" charset="0"/>
              </a:rPr>
              <a:t>thermal time constant </a:t>
            </a:r>
            <a:r>
              <a:rPr lang="en-US" sz="2000" dirty="0">
                <a:latin typeface="Times New Roman" panose="02020603050405020304" pitchFamily="18" charset="0"/>
                <a:cs typeface="Times New Roman" panose="02020603050405020304" pitchFamily="18" charset="0"/>
              </a:rPr>
              <a:t>expressed as</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0275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03670" y="68593"/>
            <a:ext cx="526433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Emission from Real Surfaces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24276" y="497917"/>
            <a:ext cx="1973617"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12.5</a:t>
            </a:r>
            <a:endParaRPr lang="en-IN" dirty="0"/>
          </a:p>
        </p:txBody>
      </p:sp>
      <p:sp>
        <p:nvSpPr>
          <p:cNvPr id="2" name="Rectangle 1"/>
          <p:cNvSpPr/>
          <p:nvPr/>
        </p:nvSpPr>
        <p:spPr>
          <a:xfrm>
            <a:off x="1619669" y="1233382"/>
            <a:ext cx="7350160" cy="1292662"/>
          </a:xfrm>
          <a:prstGeom prst="rect">
            <a:avLst/>
          </a:prstGeom>
        </p:spPr>
        <p:txBody>
          <a:bodyPr wrap="square">
            <a:spAutoFit/>
          </a:bodyPr>
          <a:lstStyle/>
          <a:p>
            <a:r>
              <a:rPr lang="en-IN" sz="2400" b="1" i="1" dirty="0">
                <a:latin typeface="Bodoni-BoldItalic"/>
              </a:rPr>
              <a:t>Find:</a:t>
            </a:r>
          </a:p>
          <a:p>
            <a:r>
              <a:rPr lang="en-IN" b="1" dirty="0">
                <a:latin typeface="Times New Roman" panose="02020603050405020304" pitchFamily="18" charset="0"/>
              </a:rPr>
              <a:t>1. </a:t>
            </a:r>
            <a:r>
              <a:rPr lang="en-IN" dirty="0">
                <a:latin typeface="Times New Roman" panose="02020603050405020304" pitchFamily="18" charset="0"/>
              </a:rPr>
              <a:t>Total, hemispherical emissivity.</a:t>
            </a:r>
          </a:p>
          <a:p>
            <a:r>
              <a:rPr lang="en-IN" b="1" dirty="0">
                <a:latin typeface="Times New Roman" panose="02020603050405020304" pitchFamily="18" charset="0"/>
              </a:rPr>
              <a:t>2. </a:t>
            </a:r>
            <a:r>
              <a:rPr lang="en-IN" dirty="0">
                <a:latin typeface="Times New Roman" panose="02020603050405020304" pitchFamily="18" charset="0"/>
              </a:rPr>
              <a:t>Total emissive power.</a:t>
            </a:r>
          </a:p>
          <a:p>
            <a:r>
              <a:rPr lang="en-US" b="1" dirty="0">
                <a:latin typeface="Times New Roman" panose="02020603050405020304" pitchFamily="18" charset="0"/>
              </a:rPr>
              <a:t>3. </a:t>
            </a:r>
            <a:r>
              <a:rPr lang="en-US" dirty="0">
                <a:latin typeface="Times New Roman" panose="02020603050405020304" pitchFamily="18" charset="0"/>
              </a:rPr>
              <a:t>Wavelength at which spectral emissive power will be a maximum.</a:t>
            </a:r>
            <a:endParaRPr lang="en-IN" dirty="0"/>
          </a:p>
        </p:txBody>
      </p:sp>
      <p:pic>
        <p:nvPicPr>
          <p:cNvPr id="5" name="Picture 4"/>
          <p:cNvPicPr>
            <a:picLocks noChangeAspect="1"/>
          </p:cNvPicPr>
          <p:nvPr/>
        </p:nvPicPr>
        <p:blipFill>
          <a:blip r:embed="rId2"/>
          <a:stretch>
            <a:fillRect/>
          </a:stretch>
        </p:blipFill>
        <p:spPr>
          <a:xfrm>
            <a:off x="2252030" y="4053624"/>
            <a:ext cx="6085439" cy="1188481"/>
          </a:xfrm>
          <a:prstGeom prst="rect">
            <a:avLst/>
          </a:prstGeom>
        </p:spPr>
      </p:pic>
      <p:sp>
        <p:nvSpPr>
          <p:cNvPr id="9" name="Rectangle 8"/>
          <p:cNvSpPr/>
          <p:nvPr/>
        </p:nvSpPr>
        <p:spPr>
          <a:xfrm>
            <a:off x="1619669" y="2610271"/>
            <a:ext cx="8956891" cy="1015663"/>
          </a:xfrm>
          <a:prstGeom prst="rect">
            <a:avLst/>
          </a:prstGeom>
        </p:spPr>
        <p:txBody>
          <a:bodyPr wrap="square">
            <a:spAutoFit/>
          </a:bodyPr>
          <a:lstStyle/>
          <a:p>
            <a:r>
              <a:rPr lang="en-IN" sz="2400" b="1" i="1" dirty="0">
                <a:latin typeface="Bodoni-BoldItalic"/>
              </a:rPr>
              <a:t>Analysis:</a:t>
            </a:r>
          </a:p>
          <a:p>
            <a:r>
              <a:rPr lang="en-US" b="1" dirty="0">
                <a:latin typeface="Times New Roman" panose="02020603050405020304" pitchFamily="18" charset="0"/>
              </a:rPr>
              <a:t>1. </a:t>
            </a:r>
            <a:r>
              <a:rPr lang="en-US" dirty="0">
                <a:latin typeface="Times New Roman" panose="02020603050405020304" pitchFamily="18" charset="0"/>
              </a:rPr>
              <a:t>The total, hemispherical emissivity is given by Equation 12.36, where the integration is performed in parts as follows:</a:t>
            </a:r>
            <a:endParaRPr lang="en-IN" dirty="0"/>
          </a:p>
        </p:txBody>
      </p:sp>
      <p:pic>
        <p:nvPicPr>
          <p:cNvPr id="10" name="Picture 9"/>
          <p:cNvPicPr>
            <a:picLocks noChangeAspect="1"/>
          </p:cNvPicPr>
          <p:nvPr/>
        </p:nvPicPr>
        <p:blipFill>
          <a:blip r:embed="rId3"/>
          <a:stretch>
            <a:fillRect/>
          </a:stretch>
        </p:blipFill>
        <p:spPr>
          <a:xfrm>
            <a:off x="2691453" y="5368103"/>
            <a:ext cx="5424433" cy="603382"/>
          </a:xfrm>
          <a:prstGeom prst="rect">
            <a:avLst/>
          </a:prstGeom>
        </p:spPr>
      </p:pic>
    </p:spTree>
    <p:extLst>
      <p:ext uri="{BB962C8B-B14F-4D97-AF65-F5344CB8AC3E}">
        <p14:creationId xmlns:p14="http://schemas.microsoft.com/office/powerpoint/2010/main" val="2593029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03670" y="68593"/>
            <a:ext cx="5264331"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Emission from Real Surfaces</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24276" y="497917"/>
            <a:ext cx="1973617"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12.5</a:t>
            </a:r>
            <a:endParaRPr lang="en-IN" dirty="0"/>
          </a:p>
        </p:txBody>
      </p:sp>
      <p:pic>
        <p:nvPicPr>
          <p:cNvPr id="4" name="Picture 3"/>
          <p:cNvPicPr>
            <a:picLocks noChangeAspect="1"/>
          </p:cNvPicPr>
          <p:nvPr/>
        </p:nvPicPr>
        <p:blipFill>
          <a:blip r:embed="rId2"/>
          <a:stretch>
            <a:fillRect/>
          </a:stretch>
        </p:blipFill>
        <p:spPr>
          <a:xfrm>
            <a:off x="1717207" y="1326006"/>
            <a:ext cx="7921562" cy="1253782"/>
          </a:xfrm>
          <a:prstGeom prst="rect">
            <a:avLst/>
          </a:prstGeom>
        </p:spPr>
      </p:pic>
      <p:pic>
        <p:nvPicPr>
          <p:cNvPr id="6" name="Picture 5"/>
          <p:cNvPicPr>
            <a:picLocks noChangeAspect="1"/>
          </p:cNvPicPr>
          <p:nvPr/>
        </p:nvPicPr>
        <p:blipFill>
          <a:blip r:embed="rId3"/>
          <a:stretch>
            <a:fillRect/>
          </a:stretch>
        </p:blipFill>
        <p:spPr>
          <a:xfrm>
            <a:off x="1970319" y="2925923"/>
            <a:ext cx="5455910" cy="326505"/>
          </a:xfrm>
          <a:prstGeom prst="rect">
            <a:avLst/>
          </a:prstGeom>
        </p:spPr>
      </p:pic>
      <p:sp>
        <p:nvSpPr>
          <p:cNvPr id="7" name="Rectangle 6"/>
          <p:cNvSpPr/>
          <p:nvPr/>
        </p:nvSpPr>
        <p:spPr>
          <a:xfrm>
            <a:off x="1717207" y="3393218"/>
            <a:ext cx="7252622" cy="369332"/>
          </a:xfrm>
          <a:prstGeom prst="rect">
            <a:avLst/>
          </a:prstGeom>
        </p:spPr>
        <p:txBody>
          <a:bodyPr wrap="square">
            <a:spAutoFit/>
          </a:bodyPr>
          <a:lstStyle/>
          <a:p>
            <a:r>
              <a:rPr lang="en-US" b="1" dirty="0">
                <a:latin typeface="Times New Roman" panose="02020603050405020304" pitchFamily="18" charset="0"/>
              </a:rPr>
              <a:t>2. T</a:t>
            </a:r>
            <a:r>
              <a:rPr lang="en-US" dirty="0">
                <a:latin typeface="Times New Roman" panose="02020603050405020304" pitchFamily="18" charset="0"/>
              </a:rPr>
              <a:t>he total emissive power is</a:t>
            </a:r>
            <a:endParaRPr lang="en-IN" dirty="0"/>
          </a:p>
        </p:txBody>
      </p:sp>
      <p:pic>
        <p:nvPicPr>
          <p:cNvPr id="8" name="Picture 7"/>
          <p:cNvPicPr>
            <a:picLocks noChangeAspect="1"/>
          </p:cNvPicPr>
          <p:nvPr/>
        </p:nvPicPr>
        <p:blipFill>
          <a:blip r:embed="rId4"/>
          <a:stretch>
            <a:fillRect/>
          </a:stretch>
        </p:blipFill>
        <p:spPr>
          <a:xfrm>
            <a:off x="2202403" y="3903342"/>
            <a:ext cx="6767426" cy="783615"/>
          </a:xfrm>
          <a:prstGeom prst="rect">
            <a:avLst/>
          </a:prstGeom>
        </p:spPr>
      </p:pic>
    </p:spTree>
    <p:extLst>
      <p:ext uri="{BB962C8B-B14F-4D97-AF65-F5344CB8AC3E}">
        <p14:creationId xmlns:p14="http://schemas.microsoft.com/office/powerpoint/2010/main" val="3610361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67692" y="1351904"/>
            <a:ext cx="8621485" cy="4801314"/>
          </a:xfrm>
          <a:prstGeom prst="rect">
            <a:avLst/>
          </a:prstGeom>
        </p:spPr>
        <p:txBody>
          <a:bodyPr wrap="square">
            <a:spAutoFit/>
          </a:bodyPr>
          <a:lstStyle/>
          <a:p>
            <a:pPr marL="285750" indent="-285750" algn="just">
              <a:buFont typeface="Wingdings" panose="05000000000000000000" pitchFamily="2" charset="2"/>
              <a:buChar char="ü"/>
            </a:pPr>
            <a:r>
              <a:rPr lang="en-US" dirty="0">
                <a:latin typeface="Times New Roman" panose="02020603050405020304" pitchFamily="18" charset="0"/>
              </a:rPr>
              <a:t>The sun is a spherical radiation source that is 1.39 X 10</a:t>
            </a:r>
            <a:r>
              <a:rPr lang="en-US" baseline="30000" dirty="0">
                <a:latin typeface="Times New Roman" panose="02020603050405020304" pitchFamily="18" charset="0"/>
              </a:rPr>
              <a:t>9</a:t>
            </a:r>
            <a:r>
              <a:rPr lang="en-US" dirty="0">
                <a:latin typeface="Times New Roman" panose="02020603050405020304" pitchFamily="18" charset="0"/>
              </a:rPr>
              <a:t> m in diameter and is located 1.50 </a:t>
            </a:r>
            <a:r>
              <a:rPr lang="en-US" dirty="0">
                <a:latin typeface="MathematicalPi-One"/>
              </a:rPr>
              <a:t> </a:t>
            </a:r>
            <a:r>
              <a:rPr lang="en-US" dirty="0">
                <a:latin typeface="Times New Roman" panose="02020603050405020304" pitchFamily="18" charset="0"/>
                <a:cs typeface="Times New Roman" panose="02020603050405020304" pitchFamily="18" charset="0"/>
              </a:rPr>
              <a:t>X10</a:t>
            </a:r>
            <a:r>
              <a:rPr lang="en-US" baseline="30000"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m from the earth</a:t>
            </a:r>
            <a:r>
              <a:rPr lang="en-US" dirty="0">
                <a:latin typeface="Times New Roman" panose="02020603050405020304" pitchFamily="18" charset="0"/>
              </a:rPr>
              <a:t>. The sun emits approximately as a blackbody at 5800 K. </a:t>
            </a:r>
          </a:p>
          <a:p>
            <a:pPr marL="285750" indent="-285750" algn="just">
              <a:buFont typeface="Wingdings" panose="05000000000000000000" pitchFamily="2" charset="2"/>
              <a:buChar char="ü"/>
            </a:pPr>
            <a:endParaRPr lang="en-US" dirty="0">
              <a:latin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rPr>
              <a:t>As the radiation emitted by the sun travels through space, the radiation flux decreases because of the greater (spherical) area through which it passes. </a:t>
            </a:r>
          </a:p>
          <a:p>
            <a:pPr marL="285750" indent="-285750" algn="just">
              <a:buFont typeface="Wingdings" panose="05000000000000000000" pitchFamily="2" charset="2"/>
              <a:buChar char="ü"/>
            </a:pPr>
            <a:endParaRPr lang="en-US" dirty="0">
              <a:latin typeface="Times New Roman" panose="02020603050405020304" pitchFamily="18" charset="0"/>
            </a:endParaRPr>
          </a:p>
          <a:p>
            <a:pPr marL="285750" indent="-285750" algn="just">
              <a:buFont typeface="Wingdings" panose="05000000000000000000" pitchFamily="2" charset="2"/>
              <a:buChar char="ü"/>
            </a:pPr>
            <a:r>
              <a:rPr lang="en-US" dirty="0">
                <a:solidFill>
                  <a:srgbClr val="FF0000"/>
                </a:solidFill>
                <a:latin typeface="Times New Roman" panose="02020603050405020304" pitchFamily="18" charset="0"/>
              </a:rPr>
              <a:t>At the outer edge of the earth’s atmosphere, the flux of solar energy has decreased by a factor of (</a:t>
            </a:r>
            <a:r>
              <a:rPr lang="en-US" i="1" dirty="0" err="1">
                <a:solidFill>
                  <a:srgbClr val="FF0000"/>
                </a:solidFill>
                <a:latin typeface="Times New Roman" panose="02020603050405020304" pitchFamily="18" charset="0"/>
              </a:rPr>
              <a:t>r</a:t>
            </a:r>
            <a:r>
              <a:rPr lang="en-US" i="1" baseline="-25000" dirty="0" err="1">
                <a:solidFill>
                  <a:srgbClr val="FF0000"/>
                </a:solidFill>
                <a:latin typeface="Times New Roman" panose="02020603050405020304" pitchFamily="18" charset="0"/>
              </a:rPr>
              <a:t>s</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a:t>
            </a:r>
            <a:r>
              <a:rPr lang="en-US" i="1" dirty="0" err="1">
                <a:solidFill>
                  <a:srgbClr val="FF0000"/>
                </a:solidFill>
                <a:latin typeface="Times New Roman" panose="02020603050405020304" pitchFamily="18" charset="0"/>
              </a:rPr>
              <a:t>r</a:t>
            </a:r>
            <a:r>
              <a:rPr lang="en-US" i="1" baseline="-25000" dirty="0" err="1">
                <a:solidFill>
                  <a:srgbClr val="FF0000"/>
                </a:solidFill>
                <a:latin typeface="Times New Roman" panose="02020603050405020304" pitchFamily="18" charset="0"/>
              </a:rPr>
              <a:t>d</a:t>
            </a:r>
            <a:r>
              <a:rPr lang="en-US" dirty="0">
                <a:solidFill>
                  <a:srgbClr val="FF0000"/>
                </a:solidFill>
                <a:latin typeface="Times New Roman" panose="02020603050405020304" pitchFamily="18" charset="0"/>
              </a:rPr>
              <a:t>)</a:t>
            </a:r>
            <a:r>
              <a:rPr lang="en-US" baseline="30000" dirty="0">
                <a:solidFill>
                  <a:srgbClr val="FF0000"/>
                </a:solidFill>
                <a:latin typeface="Times New Roman" panose="02020603050405020304" pitchFamily="18" charset="0"/>
              </a:rPr>
              <a:t>2</a:t>
            </a:r>
            <a:r>
              <a:rPr lang="en-US" dirty="0">
                <a:solidFill>
                  <a:srgbClr val="FF0000"/>
                </a:solidFill>
                <a:latin typeface="Times New Roman" panose="02020603050405020304" pitchFamily="18" charset="0"/>
              </a:rPr>
              <a:t>, where </a:t>
            </a:r>
            <a:r>
              <a:rPr lang="en-US" i="1" dirty="0" err="1">
                <a:solidFill>
                  <a:srgbClr val="FF0000"/>
                </a:solidFill>
                <a:latin typeface="Times New Roman" panose="02020603050405020304" pitchFamily="18" charset="0"/>
              </a:rPr>
              <a:t>r</a:t>
            </a:r>
            <a:r>
              <a:rPr lang="en-US" i="1" baseline="-25000" dirty="0" err="1">
                <a:solidFill>
                  <a:srgbClr val="FF0000"/>
                </a:solidFill>
                <a:latin typeface="Times New Roman" panose="02020603050405020304" pitchFamily="18" charset="0"/>
              </a:rPr>
              <a:t>s</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is the radius of the sun and </a:t>
            </a:r>
            <a:r>
              <a:rPr lang="en-US" i="1" dirty="0" err="1">
                <a:solidFill>
                  <a:srgbClr val="FF0000"/>
                </a:solidFill>
                <a:latin typeface="Times New Roman" panose="02020603050405020304" pitchFamily="18" charset="0"/>
              </a:rPr>
              <a:t>r</a:t>
            </a:r>
            <a:r>
              <a:rPr lang="en-US" i="1" baseline="-25000" dirty="0" err="1">
                <a:solidFill>
                  <a:srgbClr val="FF0000"/>
                </a:solidFill>
                <a:latin typeface="Times New Roman" panose="02020603050405020304" pitchFamily="18" charset="0"/>
              </a:rPr>
              <a:t>d</a:t>
            </a:r>
            <a:r>
              <a:rPr lang="en-US" i="1" dirty="0">
                <a:solidFill>
                  <a:srgbClr val="FF0000"/>
                </a:solidFill>
                <a:latin typeface="Times New Roman" panose="02020603050405020304" pitchFamily="18" charset="0"/>
              </a:rPr>
              <a:t> </a:t>
            </a:r>
            <a:r>
              <a:rPr lang="en-US" dirty="0">
                <a:solidFill>
                  <a:srgbClr val="FF0000"/>
                </a:solidFill>
                <a:latin typeface="Times New Roman" panose="02020603050405020304" pitchFamily="18" charset="0"/>
              </a:rPr>
              <a:t>is the distance from the sun to the earth</a:t>
            </a:r>
            <a:r>
              <a:rPr lang="en-US" dirty="0">
                <a:latin typeface="Times New Roman" panose="02020603050405020304" pitchFamily="18" charset="0"/>
              </a:rPr>
              <a:t>. </a:t>
            </a:r>
          </a:p>
          <a:p>
            <a:pPr marL="285750" indent="-285750" algn="just">
              <a:buFont typeface="Wingdings" panose="05000000000000000000" pitchFamily="2" charset="2"/>
              <a:buChar char="ü"/>
            </a:pPr>
            <a:endParaRPr lang="en-US" dirty="0">
              <a:latin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rPr>
              <a:t>The </a:t>
            </a:r>
            <a:r>
              <a:rPr lang="en-US" i="1" dirty="0">
                <a:solidFill>
                  <a:srgbClr val="FF0000"/>
                </a:solidFill>
                <a:latin typeface="Times New Roman" panose="02020603050405020304" pitchFamily="18" charset="0"/>
              </a:rPr>
              <a:t>solar constant</a:t>
            </a:r>
            <a:r>
              <a:rPr lang="en-US" dirty="0">
                <a:solidFill>
                  <a:srgbClr val="FF0000"/>
                </a:solidFill>
                <a:latin typeface="Times New Roman" panose="02020603050405020304" pitchFamily="18" charset="0"/>
              </a:rPr>
              <a:t>, </a:t>
            </a:r>
            <a:r>
              <a:rPr lang="en-US" i="1" dirty="0" err="1">
                <a:solidFill>
                  <a:srgbClr val="FF0000"/>
                </a:solidFill>
                <a:latin typeface="Times New Roman" panose="02020603050405020304" pitchFamily="18" charset="0"/>
              </a:rPr>
              <a:t>S</a:t>
            </a:r>
            <a:r>
              <a:rPr lang="en-US" i="1" baseline="-25000" dirty="0" err="1">
                <a:solidFill>
                  <a:srgbClr val="FF0000"/>
                </a:solidFill>
                <a:latin typeface="Times New Roman" panose="02020603050405020304" pitchFamily="18" charset="0"/>
              </a:rPr>
              <a:t>c</a:t>
            </a:r>
            <a:r>
              <a:rPr lang="en-US" dirty="0">
                <a:latin typeface="Times New Roman" panose="02020603050405020304" pitchFamily="18" charset="0"/>
              </a:rPr>
              <a:t>, is defined as </a:t>
            </a:r>
            <a:r>
              <a:rPr lang="en-US" dirty="0">
                <a:solidFill>
                  <a:srgbClr val="FF0000"/>
                </a:solidFill>
                <a:latin typeface="Times New Roman" panose="02020603050405020304" pitchFamily="18" charset="0"/>
              </a:rPr>
              <a:t>the flux of solar energy incident on a surface oriented </a:t>
            </a:r>
            <a:r>
              <a:rPr lang="en-US" i="1" dirty="0">
                <a:solidFill>
                  <a:srgbClr val="FF0000"/>
                </a:solidFill>
                <a:latin typeface="Times New Roman" panose="02020603050405020304" pitchFamily="18" charset="0"/>
              </a:rPr>
              <a:t>normal </a:t>
            </a:r>
            <a:r>
              <a:rPr lang="en-US" dirty="0">
                <a:solidFill>
                  <a:srgbClr val="FF0000"/>
                </a:solidFill>
                <a:latin typeface="Times New Roman" panose="02020603050405020304" pitchFamily="18" charset="0"/>
              </a:rPr>
              <a:t>to the sun’s rays, at the outer edge of the earth’s atmosphere</a:t>
            </a:r>
            <a:r>
              <a:rPr lang="en-US" dirty="0">
                <a:latin typeface="Times New Roman" panose="02020603050405020304" pitchFamily="18" charset="0"/>
              </a:rPr>
              <a:t>, when the earth is at its mean distance from the sun (Figure).  </a:t>
            </a:r>
            <a:r>
              <a:rPr lang="en-US" b="1" i="1" dirty="0">
                <a:solidFill>
                  <a:srgbClr val="FF0000"/>
                </a:solidFill>
                <a:latin typeface="Times New Roman" panose="02020603050405020304" pitchFamily="18" charset="0"/>
              </a:rPr>
              <a:t>It has a value of </a:t>
            </a:r>
            <a:r>
              <a:rPr lang="en-US" b="1" i="1" dirty="0" err="1">
                <a:solidFill>
                  <a:srgbClr val="FF0000"/>
                </a:solidFill>
                <a:latin typeface="Times New Roman" panose="02020603050405020304" pitchFamily="18" charset="0"/>
              </a:rPr>
              <a:t>S</a:t>
            </a:r>
            <a:r>
              <a:rPr lang="en-US" b="1" i="1" baseline="-25000" dirty="0" err="1">
                <a:solidFill>
                  <a:srgbClr val="FF0000"/>
                </a:solidFill>
                <a:latin typeface="Times New Roman" panose="02020603050405020304" pitchFamily="18" charset="0"/>
              </a:rPr>
              <a:t>c</a:t>
            </a:r>
            <a:r>
              <a:rPr lang="en-US" b="1" i="1" dirty="0">
                <a:solidFill>
                  <a:srgbClr val="FF0000"/>
                </a:solidFill>
                <a:latin typeface="Times New Roman" panose="02020603050405020304" pitchFamily="18" charset="0"/>
              </a:rPr>
              <a:t>= </a:t>
            </a:r>
            <a:r>
              <a:rPr lang="en-US" b="1" i="1" dirty="0">
                <a:solidFill>
                  <a:srgbClr val="FF0000"/>
                </a:solidFill>
                <a:latin typeface="MathematicalPi-One"/>
              </a:rPr>
              <a:t> </a:t>
            </a:r>
            <a:r>
              <a:rPr lang="en-US" b="1" i="1" dirty="0">
                <a:solidFill>
                  <a:srgbClr val="FF0000"/>
                </a:solidFill>
                <a:latin typeface="Times New Roman" panose="02020603050405020304" pitchFamily="18" charset="0"/>
              </a:rPr>
              <a:t>1353 W/m</a:t>
            </a:r>
            <a:r>
              <a:rPr lang="en-US" b="1" i="1" baseline="30000" dirty="0">
                <a:solidFill>
                  <a:srgbClr val="FF0000"/>
                </a:solidFill>
                <a:latin typeface="Times New Roman" panose="02020603050405020304" pitchFamily="18" charset="0"/>
              </a:rPr>
              <a:t>2</a:t>
            </a:r>
            <a:r>
              <a:rPr lang="en-US" dirty="0">
                <a:latin typeface="Times New Roman" panose="02020603050405020304" pitchFamily="18" charset="0"/>
              </a:rPr>
              <a:t>. </a:t>
            </a:r>
          </a:p>
          <a:p>
            <a:pPr marL="285750" indent="-285750" algn="just">
              <a:buFont typeface="Wingdings" panose="05000000000000000000" pitchFamily="2" charset="2"/>
              <a:buChar char="ü"/>
            </a:pPr>
            <a:endParaRPr lang="en-US" dirty="0">
              <a:latin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rPr>
              <a:t>For a </a:t>
            </a:r>
            <a:r>
              <a:rPr lang="en-US" i="1" dirty="0">
                <a:latin typeface="Times New Roman" panose="02020603050405020304" pitchFamily="18" charset="0"/>
              </a:rPr>
              <a:t>horizontal </a:t>
            </a:r>
            <a:r>
              <a:rPr lang="en-US" dirty="0">
                <a:latin typeface="Times New Roman" panose="02020603050405020304" pitchFamily="18" charset="0"/>
              </a:rPr>
              <a:t>surface(that is, parallel to earth’s surface), solar radiation appears as a beam of nearly </a:t>
            </a:r>
            <a:r>
              <a:rPr lang="en-US" i="1" dirty="0">
                <a:latin typeface="Times New Roman" panose="02020603050405020304" pitchFamily="18" charset="0"/>
              </a:rPr>
              <a:t>parallel rays </a:t>
            </a:r>
            <a:r>
              <a:rPr lang="en-US" dirty="0">
                <a:latin typeface="Times New Roman" panose="02020603050405020304" pitchFamily="18" charset="0"/>
              </a:rPr>
              <a:t>that form an angle</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rPr>
              <a:t> , the </a:t>
            </a:r>
            <a:r>
              <a:rPr lang="en-US" i="1" dirty="0">
                <a:latin typeface="Times New Roman" panose="02020603050405020304" pitchFamily="18" charset="0"/>
              </a:rPr>
              <a:t>zenith angle</a:t>
            </a:r>
            <a:r>
              <a:rPr lang="en-US" dirty="0">
                <a:latin typeface="Times New Roman" panose="02020603050405020304" pitchFamily="18" charset="0"/>
              </a:rPr>
              <a:t>, relative to the surface normal.</a:t>
            </a:r>
          </a:p>
        </p:txBody>
      </p:sp>
    </p:spTree>
    <p:extLst>
      <p:ext uri="{BB962C8B-B14F-4D97-AF65-F5344CB8AC3E}">
        <p14:creationId xmlns:p14="http://schemas.microsoft.com/office/powerpoint/2010/main" val="12099447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19943" y="1057479"/>
            <a:ext cx="8817428" cy="923330"/>
          </a:xfrm>
          <a:prstGeom prst="rect">
            <a:avLst/>
          </a:prstGeom>
        </p:spPr>
        <p:txBody>
          <a:bodyPr wrap="square">
            <a:spAutoFit/>
          </a:bodyPr>
          <a:lstStyle/>
          <a:p>
            <a:pPr algn="just"/>
            <a:r>
              <a:rPr lang="en-IN" dirty="0">
                <a:latin typeface="Times New Roman" panose="02020603050405020304" pitchFamily="18" charset="0"/>
              </a:rPr>
              <a:t>The </a:t>
            </a:r>
            <a:r>
              <a:rPr lang="en-IN" b="1" i="1" dirty="0" err="1">
                <a:solidFill>
                  <a:srgbClr val="FF0000"/>
                </a:solidFill>
                <a:latin typeface="Times New Roman" panose="02020603050405020304" pitchFamily="18" charset="0"/>
              </a:rPr>
              <a:t>extraterrestrial</a:t>
            </a:r>
            <a:r>
              <a:rPr lang="en-IN" b="1" i="1" dirty="0">
                <a:solidFill>
                  <a:srgbClr val="FF0000"/>
                </a:solidFill>
                <a:latin typeface="Times New Roman" panose="02020603050405020304" pitchFamily="18" charset="0"/>
              </a:rPr>
              <a:t> solar irradiation </a:t>
            </a:r>
            <a:r>
              <a:rPr lang="en-IN" b="1" i="1" dirty="0" err="1">
                <a:solidFill>
                  <a:srgbClr val="FF0000"/>
                </a:solidFill>
                <a:latin typeface="Times New Roman" panose="02020603050405020304" pitchFamily="18" charset="0"/>
              </a:rPr>
              <a:t>G</a:t>
            </a:r>
            <a:r>
              <a:rPr lang="en-IN" b="1" i="1" baseline="-25000" dirty="0" err="1">
                <a:solidFill>
                  <a:srgbClr val="FF0000"/>
                </a:solidFill>
                <a:latin typeface="Times New Roman" panose="02020603050405020304" pitchFamily="18" charset="0"/>
              </a:rPr>
              <a:t>S,o</a:t>
            </a:r>
            <a:r>
              <a:rPr lang="en-IN" b="1" dirty="0">
                <a:solidFill>
                  <a:srgbClr val="FF0000"/>
                </a:solidFill>
                <a:latin typeface="Times New Roman" panose="02020603050405020304" pitchFamily="18" charset="0"/>
              </a:rPr>
              <a:t>,</a:t>
            </a:r>
            <a:r>
              <a:rPr lang="en-IN" dirty="0">
                <a:latin typeface="Times New Roman" panose="02020603050405020304" pitchFamily="18" charset="0"/>
              </a:rPr>
              <a:t> defined for a horizontal surface, depends </a:t>
            </a:r>
            <a:r>
              <a:rPr lang="en-US" dirty="0">
                <a:latin typeface="Times New Roman" panose="02020603050405020304" pitchFamily="18" charset="0"/>
              </a:rPr>
              <a:t>on the geographic latitude, as well as the time of day and year. It may be determined from an expression of the form</a:t>
            </a:r>
            <a:endParaRPr lang="en-IN" dirty="0"/>
          </a:p>
        </p:txBody>
      </p:sp>
      <p:pic>
        <p:nvPicPr>
          <p:cNvPr id="3" name="Picture 2"/>
          <p:cNvPicPr>
            <a:picLocks noChangeAspect="1"/>
          </p:cNvPicPr>
          <p:nvPr/>
        </p:nvPicPr>
        <p:blipFill rotWithShape="1">
          <a:blip r:embed="rId2"/>
          <a:srcRect t="5106" b="3967"/>
          <a:stretch/>
        </p:blipFill>
        <p:spPr>
          <a:xfrm>
            <a:off x="6844141" y="2873830"/>
            <a:ext cx="3693231" cy="3592285"/>
          </a:xfrm>
          <a:prstGeom prst="rect">
            <a:avLst/>
          </a:prstGeom>
        </p:spPr>
      </p:pic>
      <p:pic>
        <p:nvPicPr>
          <p:cNvPr id="4" name="Picture 3"/>
          <p:cNvPicPr>
            <a:picLocks noChangeAspect="1"/>
          </p:cNvPicPr>
          <p:nvPr/>
        </p:nvPicPr>
        <p:blipFill>
          <a:blip r:embed="rId3"/>
          <a:stretch>
            <a:fillRect/>
          </a:stretch>
        </p:blipFill>
        <p:spPr>
          <a:xfrm>
            <a:off x="5020974" y="2036153"/>
            <a:ext cx="1941046" cy="417929"/>
          </a:xfrm>
          <a:prstGeom prst="rect">
            <a:avLst/>
          </a:prstGeom>
        </p:spPr>
      </p:pic>
      <p:sp>
        <p:nvSpPr>
          <p:cNvPr id="5" name="Rectangle 4"/>
          <p:cNvSpPr/>
          <p:nvPr/>
        </p:nvSpPr>
        <p:spPr>
          <a:xfrm>
            <a:off x="1811383" y="2509425"/>
            <a:ext cx="8634548" cy="646331"/>
          </a:xfrm>
          <a:prstGeom prst="rect">
            <a:avLst/>
          </a:prstGeom>
        </p:spPr>
        <p:txBody>
          <a:bodyPr wrap="square">
            <a:spAutoFit/>
          </a:bodyPr>
          <a:lstStyle/>
          <a:p>
            <a:r>
              <a:rPr lang="en-US" dirty="0">
                <a:latin typeface="Times New Roman" panose="02020603050405020304" pitchFamily="18" charset="0"/>
              </a:rPr>
              <a:t>The quantity </a:t>
            </a:r>
            <a:r>
              <a:rPr lang="en-US" i="1" dirty="0">
                <a:latin typeface="Times New Roman" panose="02020603050405020304" pitchFamily="18" charset="0"/>
              </a:rPr>
              <a:t>f </a:t>
            </a:r>
            <a:r>
              <a:rPr lang="en-US" dirty="0">
                <a:latin typeface="Times New Roman" panose="02020603050405020304" pitchFamily="18" charset="0"/>
              </a:rPr>
              <a:t>is a small correction factor to account for the eccentricity of the earth’s orbit about the sun </a:t>
            </a:r>
            <a:r>
              <a:rPr lang="en-US" dirty="0">
                <a:solidFill>
                  <a:srgbClr val="FF0000"/>
                </a:solidFill>
                <a:latin typeface="Times New Roman" panose="02020603050405020304" pitchFamily="18" charset="0"/>
              </a:rPr>
              <a:t>(0.97≤ </a:t>
            </a:r>
            <a:r>
              <a:rPr lang="en-US" dirty="0">
                <a:solidFill>
                  <a:srgbClr val="FF0000"/>
                </a:solidFill>
                <a:latin typeface="MathematicalPi-One"/>
              </a:rPr>
              <a:t> </a:t>
            </a:r>
            <a:r>
              <a:rPr lang="en-US" i="1" dirty="0">
                <a:solidFill>
                  <a:srgbClr val="FF0000"/>
                </a:solidFill>
                <a:latin typeface="Times New Roman" panose="02020603050405020304" pitchFamily="18" charset="0"/>
              </a:rPr>
              <a:t>f </a:t>
            </a:r>
            <a:r>
              <a:rPr lang="en-US" dirty="0">
                <a:solidFill>
                  <a:srgbClr val="FF0000"/>
                </a:solidFill>
                <a:latin typeface="Times New Roman" panose="02020603050405020304" pitchFamily="18" charset="0"/>
              </a:rPr>
              <a:t>≤</a:t>
            </a:r>
            <a:r>
              <a:rPr lang="en-US" dirty="0">
                <a:solidFill>
                  <a:srgbClr val="FF0000"/>
                </a:solidFill>
                <a:latin typeface="MathematicalPi-One"/>
              </a:rPr>
              <a:t> </a:t>
            </a:r>
            <a:r>
              <a:rPr lang="en-US" dirty="0">
                <a:solidFill>
                  <a:srgbClr val="FF0000"/>
                </a:solidFill>
                <a:latin typeface="Times New Roman" panose="02020603050405020304" pitchFamily="18" charset="0"/>
              </a:rPr>
              <a:t>1.03)</a:t>
            </a:r>
            <a:endParaRPr lang="en-IN" dirty="0">
              <a:solidFill>
                <a:srgbClr val="FF0000"/>
              </a:solidFill>
            </a:endParaRPr>
          </a:p>
        </p:txBody>
      </p:sp>
      <p:sp>
        <p:nvSpPr>
          <p:cNvPr id="7" name="Rectangle 6"/>
          <p:cNvSpPr/>
          <p:nvPr/>
        </p:nvSpPr>
        <p:spPr>
          <a:xfrm>
            <a:off x="1710437" y="3196299"/>
            <a:ext cx="5495907" cy="1754326"/>
          </a:xfrm>
          <a:prstGeom prst="rect">
            <a:avLst/>
          </a:prstGeom>
        </p:spPr>
        <p:txBody>
          <a:bodyPr wrap="square">
            <a:spAutoFit/>
          </a:bodyPr>
          <a:lstStyle/>
          <a:p>
            <a:r>
              <a:rPr lang="en-US" dirty="0">
                <a:latin typeface="Times New Roman" panose="02020603050405020304" pitchFamily="18" charset="0"/>
              </a:rPr>
              <a:t>As solar radiation passes through the earth’s atmosphere, its magnitude and its spectral and directional distributions experience significant change. </a:t>
            </a:r>
          </a:p>
          <a:p>
            <a:endParaRPr lang="en-US" dirty="0">
              <a:latin typeface="Times New Roman" panose="02020603050405020304" pitchFamily="18" charset="0"/>
            </a:endParaRPr>
          </a:p>
          <a:p>
            <a:r>
              <a:rPr lang="en-US" dirty="0">
                <a:latin typeface="Times New Roman" panose="02020603050405020304" pitchFamily="18" charset="0"/>
              </a:rPr>
              <a:t>The change is due to </a:t>
            </a:r>
            <a:r>
              <a:rPr lang="en-US" i="1" dirty="0">
                <a:latin typeface="Times New Roman" panose="02020603050405020304" pitchFamily="18" charset="0"/>
              </a:rPr>
              <a:t>absorption </a:t>
            </a:r>
            <a:r>
              <a:rPr lang="en-US" dirty="0">
                <a:latin typeface="Times New Roman" panose="02020603050405020304" pitchFamily="18" charset="0"/>
              </a:rPr>
              <a:t>and </a:t>
            </a:r>
            <a:r>
              <a:rPr lang="en-US" i="1" dirty="0">
                <a:latin typeface="Times New Roman" panose="02020603050405020304" pitchFamily="18" charset="0"/>
              </a:rPr>
              <a:t>scattering </a:t>
            </a:r>
            <a:r>
              <a:rPr lang="en-US" dirty="0">
                <a:latin typeface="Times New Roman" panose="02020603050405020304" pitchFamily="18" charset="0"/>
              </a:rPr>
              <a:t>of the radiation by the atmospheric constituents.</a:t>
            </a:r>
            <a:endParaRPr lang="en-IN" dirty="0"/>
          </a:p>
        </p:txBody>
      </p:sp>
    </p:spTree>
    <p:extLst>
      <p:ext uri="{BB962C8B-B14F-4D97-AF65-F5344CB8AC3E}">
        <p14:creationId xmlns:p14="http://schemas.microsoft.com/office/powerpoint/2010/main" val="26685275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t="3765" r="14127"/>
          <a:stretch/>
        </p:blipFill>
        <p:spPr>
          <a:xfrm>
            <a:off x="5260694" y="2063932"/>
            <a:ext cx="5315866" cy="4662953"/>
          </a:xfrm>
          <a:prstGeom prst="rect">
            <a:avLst/>
          </a:prstGeom>
        </p:spPr>
      </p:pic>
      <p:sp>
        <p:nvSpPr>
          <p:cNvPr id="8" name="Rectangle 7"/>
          <p:cNvSpPr/>
          <p:nvPr/>
        </p:nvSpPr>
        <p:spPr>
          <a:xfrm>
            <a:off x="1628503" y="553863"/>
            <a:ext cx="8934995" cy="6186309"/>
          </a:xfrm>
          <a:prstGeom prst="rect">
            <a:avLst/>
          </a:prstGeom>
        </p:spPr>
        <p:txBody>
          <a:bodyPr wrap="square">
            <a:spAutoFit/>
          </a:bodyPr>
          <a:lstStyle/>
          <a:p>
            <a:r>
              <a:rPr lang="en-US" dirty="0">
                <a:solidFill>
                  <a:srgbClr val="FF0000"/>
                </a:solidFill>
                <a:latin typeface="Times New Roman" panose="02020603050405020304" pitchFamily="18" charset="0"/>
              </a:rPr>
              <a:t>Atmospheric scattering provides for </a:t>
            </a:r>
            <a:r>
              <a:rPr lang="en-US" i="1" dirty="0">
                <a:solidFill>
                  <a:srgbClr val="FF0000"/>
                </a:solidFill>
                <a:latin typeface="Times New Roman" panose="02020603050405020304" pitchFamily="18" charset="0"/>
              </a:rPr>
              <a:t>redirection </a:t>
            </a:r>
            <a:r>
              <a:rPr lang="en-US" dirty="0">
                <a:solidFill>
                  <a:srgbClr val="FF0000"/>
                </a:solidFill>
                <a:latin typeface="Times New Roman" panose="02020603050405020304" pitchFamily="18" charset="0"/>
              </a:rPr>
              <a:t>of the sun’s rays </a:t>
            </a:r>
            <a:r>
              <a:rPr lang="en-US" dirty="0">
                <a:latin typeface="Times New Roman" panose="02020603050405020304" pitchFamily="18" charset="0"/>
              </a:rPr>
              <a:t>and consists of two kinds (Figure). </a:t>
            </a:r>
          </a:p>
          <a:p>
            <a:endParaRPr lang="en-US" i="1" dirty="0">
              <a:latin typeface="Times New Roman" panose="02020603050405020304" pitchFamily="18" charset="0"/>
            </a:endParaRPr>
          </a:p>
          <a:p>
            <a:r>
              <a:rPr lang="en-US" b="1" i="1" dirty="0">
                <a:solidFill>
                  <a:srgbClr val="FF0000"/>
                </a:solidFill>
                <a:latin typeface="Times New Roman" panose="02020603050405020304" pitchFamily="18" charset="0"/>
              </a:rPr>
              <a:t>Rayleigh </a:t>
            </a:r>
            <a:r>
              <a:rPr lang="en-US" b="1" dirty="0">
                <a:solidFill>
                  <a:srgbClr val="FF0000"/>
                </a:solidFill>
                <a:latin typeface="Times New Roman" panose="02020603050405020304" pitchFamily="18" charset="0"/>
              </a:rPr>
              <a:t>(or </a:t>
            </a:r>
            <a:r>
              <a:rPr lang="en-US" b="1" i="1" dirty="0">
                <a:solidFill>
                  <a:srgbClr val="FF0000"/>
                </a:solidFill>
                <a:latin typeface="Times New Roman" panose="02020603050405020304" pitchFamily="18" charset="0"/>
              </a:rPr>
              <a:t>molecular</a:t>
            </a:r>
            <a:r>
              <a:rPr lang="en-US" b="1" dirty="0">
                <a:solidFill>
                  <a:srgbClr val="FF0000"/>
                </a:solidFill>
                <a:latin typeface="Times New Roman" panose="02020603050405020304" pitchFamily="18" charset="0"/>
              </a:rPr>
              <a:t>) </a:t>
            </a:r>
            <a:r>
              <a:rPr lang="en-US" b="1" i="1" dirty="0">
                <a:solidFill>
                  <a:srgbClr val="FF0000"/>
                </a:solidFill>
                <a:latin typeface="Times New Roman" panose="02020603050405020304" pitchFamily="18" charset="0"/>
              </a:rPr>
              <a:t>scattering </a:t>
            </a:r>
            <a:r>
              <a:rPr lang="en-US" dirty="0">
                <a:solidFill>
                  <a:srgbClr val="FF0000"/>
                </a:solidFill>
                <a:latin typeface="Times New Roman" panose="02020603050405020304" pitchFamily="18" charset="0"/>
              </a:rPr>
              <a:t>by very small gas molecules </a:t>
            </a:r>
            <a:r>
              <a:rPr lang="en-US" dirty="0">
                <a:latin typeface="Times New Roman" panose="02020603050405020304" pitchFamily="18" charset="0"/>
              </a:rPr>
              <a:t>occurs </a:t>
            </a:r>
            <a:r>
              <a:rPr lang="en-US" dirty="0">
                <a:solidFill>
                  <a:srgbClr val="FF0000"/>
                </a:solidFill>
                <a:latin typeface="Times New Roman" panose="02020603050405020304" pitchFamily="18" charset="0"/>
              </a:rPr>
              <a:t>when the ratio of the effective molecule diameter to the wavelength of the radiation, </a:t>
            </a:r>
            <a:r>
              <a:rPr lang="el-GR" dirty="0">
                <a:solidFill>
                  <a:srgbClr val="FF0000"/>
                </a:solidFill>
                <a:latin typeface="Times New Roman" panose="02020603050405020304" pitchFamily="18" charset="0"/>
                <a:cs typeface="Times New Roman" panose="02020603050405020304" pitchFamily="18" charset="0"/>
              </a:rPr>
              <a:t>π</a:t>
            </a:r>
            <a:r>
              <a:rPr lang="en-US" i="1" dirty="0">
                <a:solidFill>
                  <a:srgbClr val="FF0000"/>
                </a:solidFill>
                <a:latin typeface="Times New Roman" panose="02020603050405020304" pitchFamily="18" charset="0"/>
              </a:rPr>
              <a:t>D</a:t>
            </a:r>
            <a:r>
              <a:rPr lang="en-US" dirty="0">
                <a:solidFill>
                  <a:srgbClr val="FF0000"/>
                </a:solidFill>
                <a:latin typeface="Times New Roman" panose="02020603050405020304" pitchFamily="18" charset="0"/>
              </a:rPr>
              <a:t>/</a:t>
            </a:r>
            <a:r>
              <a:rPr lang="el-GR" dirty="0">
                <a:solidFill>
                  <a:srgbClr val="FF0000"/>
                </a:solidFill>
                <a:latin typeface="Times New Roman" panose="02020603050405020304" pitchFamily="18" charset="0"/>
                <a:cs typeface="Times New Roman" panose="02020603050405020304" pitchFamily="18" charset="0"/>
              </a:rPr>
              <a:t>λ</a:t>
            </a:r>
            <a:r>
              <a:rPr lang="en-US" dirty="0">
                <a:solidFill>
                  <a:srgbClr val="FF0000"/>
                </a:solidFill>
                <a:latin typeface="Times New Roman" panose="02020603050405020304" pitchFamily="18" charset="0"/>
              </a:rPr>
              <a:t>, is much less than unity </a:t>
            </a:r>
            <a:r>
              <a:rPr lang="en-US" dirty="0">
                <a:latin typeface="Times New Roman" panose="02020603050405020304" pitchFamily="18" charset="0"/>
              </a:rPr>
              <a:t>and provides for nearly uniform scattering of radiation in all directions. </a:t>
            </a:r>
          </a:p>
          <a:p>
            <a:endParaRPr lang="en-US" dirty="0">
              <a:latin typeface="Times New Roman" panose="02020603050405020304" pitchFamily="18" charset="0"/>
            </a:endParaRPr>
          </a:p>
          <a:p>
            <a:r>
              <a:rPr lang="en-US" dirty="0">
                <a:latin typeface="Times New Roman" panose="02020603050405020304" pitchFamily="18" charset="0"/>
              </a:rPr>
              <a:t>Hence, half of the scattered</a:t>
            </a:r>
          </a:p>
          <a:p>
            <a:pPr algn="just"/>
            <a:r>
              <a:rPr lang="en-US" dirty="0">
                <a:latin typeface="Times New Roman" panose="02020603050405020304" pitchFamily="18" charset="0"/>
              </a:rPr>
              <a:t>radiation is redirected to space, </a:t>
            </a:r>
          </a:p>
          <a:p>
            <a:pPr algn="just"/>
            <a:r>
              <a:rPr lang="en-US" dirty="0">
                <a:latin typeface="Times New Roman" panose="02020603050405020304" pitchFamily="18" charset="0"/>
              </a:rPr>
              <a:t>while the remaining portion strikes </a:t>
            </a:r>
          </a:p>
          <a:p>
            <a:r>
              <a:rPr lang="en-US" dirty="0">
                <a:latin typeface="Times New Roman" panose="02020603050405020304" pitchFamily="18" charset="0"/>
              </a:rPr>
              <a:t>the earth’s surface. At any point on this </a:t>
            </a:r>
          </a:p>
          <a:p>
            <a:r>
              <a:rPr lang="en-US" dirty="0">
                <a:latin typeface="Times New Roman" panose="02020603050405020304" pitchFamily="18" charset="0"/>
              </a:rPr>
              <a:t>surface, the scattered radiation is </a:t>
            </a:r>
          </a:p>
          <a:p>
            <a:r>
              <a:rPr lang="en-US" dirty="0">
                <a:latin typeface="Times New Roman" panose="02020603050405020304" pitchFamily="18" charset="0"/>
              </a:rPr>
              <a:t>incident from all directions. </a:t>
            </a:r>
          </a:p>
          <a:p>
            <a:endParaRPr lang="en-US" dirty="0">
              <a:latin typeface="Times New Roman" panose="02020603050405020304" pitchFamily="18" charset="0"/>
            </a:endParaRPr>
          </a:p>
          <a:p>
            <a:r>
              <a:rPr lang="en-US" dirty="0">
                <a:latin typeface="Times New Roman" panose="02020603050405020304" pitchFamily="18" charset="0"/>
              </a:rPr>
              <a:t>In contrast, </a:t>
            </a:r>
            <a:r>
              <a:rPr lang="en-US" b="1" i="1" dirty="0">
                <a:solidFill>
                  <a:srgbClr val="FF0000"/>
                </a:solidFill>
                <a:latin typeface="Times New Roman" panose="02020603050405020304" pitchFamily="18" charset="0"/>
              </a:rPr>
              <a:t>Mie scattering </a:t>
            </a:r>
            <a:r>
              <a:rPr lang="en-US" dirty="0">
                <a:solidFill>
                  <a:srgbClr val="FF0000"/>
                </a:solidFill>
                <a:latin typeface="Times New Roman" panose="02020603050405020304" pitchFamily="18" charset="0"/>
              </a:rPr>
              <a:t>by larger dust and aerosol </a:t>
            </a:r>
          </a:p>
          <a:p>
            <a:r>
              <a:rPr lang="en-US" dirty="0">
                <a:solidFill>
                  <a:srgbClr val="FF0000"/>
                </a:solidFill>
                <a:latin typeface="Times New Roman" panose="02020603050405020304" pitchFamily="18" charset="0"/>
              </a:rPr>
              <a:t>particles of the atmosphere occurs when </a:t>
            </a:r>
            <a:r>
              <a:rPr lang="el-GR" dirty="0">
                <a:solidFill>
                  <a:srgbClr val="FF0000"/>
                </a:solidFill>
                <a:latin typeface="Times New Roman" panose="02020603050405020304" pitchFamily="18" charset="0"/>
                <a:cs typeface="Times New Roman" panose="02020603050405020304" pitchFamily="18" charset="0"/>
              </a:rPr>
              <a:t>π</a:t>
            </a:r>
            <a:r>
              <a:rPr lang="en-US" i="1" dirty="0">
                <a:solidFill>
                  <a:srgbClr val="FF0000"/>
                </a:solidFill>
                <a:latin typeface="Times New Roman" panose="02020603050405020304" pitchFamily="18" charset="0"/>
              </a:rPr>
              <a:t>D</a:t>
            </a:r>
            <a:r>
              <a:rPr lang="en-US" dirty="0">
                <a:solidFill>
                  <a:srgbClr val="FF0000"/>
                </a:solidFill>
                <a:latin typeface="Times New Roman" panose="02020603050405020304" pitchFamily="18" charset="0"/>
              </a:rPr>
              <a:t>/</a:t>
            </a:r>
            <a:r>
              <a:rPr lang="el-GR" dirty="0">
                <a:solidFill>
                  <a:srgbClr val="FF0000"/>
                </a:solidFill>
                <a:latin typeface="Times New Roman" panose="02020603050405020304" pitchFamily="18" charset="0"/>
                <a:cs typeface="Times New Roman" panose="02020603050405020304" pitchFamily="18" charset="0"/>
              </a:rPr>
              <a:t>λ </a:t>
            </a:r>
            <a:r>
              <a:rPr lang="en-US" dirty="0">
                <a:solidFill>
                  <a:srgbClr val="FF0000"/>
                </a:solidFill>
                <a:latin typeface="Times New Roman" panose="02020603050405020304" pitchFamily="18" charset="0"/>
              </a:rPr>
              <a:t>is </a:t>
            </a:r>
          </a:p>
          <a:p>
            <a:r>
              <a:rPr lang="en-US" dirty="0">
                <a:solidFill>
                  <a:srgbClr val="FF0000"/>
                </a:solidFill>
                <a:latin typeface="Times New Roman" panose="02020603050405020304" pitchFamily="18" charset="0"/>
              </a:rPr>
              <a:t>approximately unity</a:t>
            </a:r>
            <a:r>
              <a:rPr lang="en-US" dirty="0">
                <a:latin typeface="Times New Roman" panose="02020603050405020304" pitchFamily="18" charset="0"/>
              </a:rPr>
              <a:t> and is concentrated in directions</a:t>
            </a:r>
          </a:p>
          <a:p>
            <a:r>
              <a:rPr lang="en-US" dirty="0">
                <a:latin typeface="Times New Roman" panose="02020603050405020304" pitchFamily="18" charset="0"/>
              </a:rPr>
              <a:t>that are close to that of the incident rays.</a:t>
            </a:r>
          </a:p>
          <a:p>
            <a:endParaRPr lang="en-US" dirty="0">
              <a:latin typeface="Times New Roman" panose="02020603050405020304" pitchFamily="18" charset="0"/>
            </a:endParaRPr>
          </a:p>
          <a:p>
            <a:r>
              <a:rPr lang="en-US" dirty="0">
                <a:latin typeface="Times New Roman" panose="02020603050405020304" pitchFamily="18" charset="0"/>
              </a:rPr>
              <a:t> Hence virtually all this radiation strikes </a:t>
            </a:r>
          </a:p>
          <a:p>
            <a:r>
              <a:rPr lang="en-US" dirty="0">
                <a:latin typeface="Times New Roman" panose="02020603050405020304" pitchFamily="18" charset="0"/>
              </a:rPr>
              <a:t>the earth’s surface in directions close </a:t>
            </a:r>
          </a:p>
          <a:p>
            <a:r>
              <a:rPr lang="en-US" dirty="0">
                <a:latin typeface="Times New Roman" panose="02020603050405020304" pitchFamily="18" charset="0"/>
              </a:rPr>
              <a:t>to that of the sun’s rays.</a:t>
            </a:r>
            <a:endParaRPr lang="en-IN" dirty="0"/>
          </a:p>
        </p:txBody>
      </p:sp>
    </p:spTree>
    <p:extLst>
      <p:ext uri="{BB962C8B-B14F-4D97-AF65-F5344CB8AC3E}">
        <p14:creationId xmlns:p14="http://schemas.microsoft.com/office/powerpoint/2010/main" val="15153613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615440" y="790698"/>
            <a:ext cx="8804366" cy="2308324"/>
          </a:xfrm>
          <a:prstGeom prst="rect">
            <a:avLst/>
          </a:prstGeom>
        </p:spPr>
        <p:txBody>
          <a:bodyPr wrap="square">
            <a:spAutoFit/>
          </a:bodyPr>
          <a:lstStyle/>
          <a:p>
            <a:r>
              <a:rPr lang="en-US" dirty="0">
                <a:latin typeface="Times New Roman" panose="02020603050405020304" pitchFamily="18" charset="0"/>
              </a:rPr>
              <a:t>The cumulative effect of the scattering processes on the directional distribution of solar radiation striking the earth’s surface is shown in Figure </a:t>
            </a:r>
            <a:r>
              <a:rPr lang="en-US" i="1" dirty="0">
                <a:latin typeface="Times New Roman" panose="02020603050405020304" pitchFamily="18" charset="0"/>
              </a:rPr>
              <a:t>a</a:t>
            </a:r>
            <a:r>
              <a:rPr lang="en-US" dirty="0">
                <a:latin typeface="Times New Roman" panose="02020603050405020304" pitchFamily="18" charset="0"/>
              </a:rPr>
              <a:t>. </a:t>
            </a:r>
          </a:p>
          <a:p>
            <a:endParaRPr lang="en-US" dirty="0">
              <a:latin typeface="Times New Roman" panose="02020603050405020304" pitchFamily="18" charset="0"/>
            </a:endParaRPr>
          </a:p>
          <a:p>
            <a:r>
              <a:rPr lang="en-US" dirty="0">
                <a:latin typeface="Times New Roman" panose="02020603050405020304" pitchFamily="18" charset="0"/>
              </a:rPr>
              <a:t>That </a:t>
            </a:r>
            <a:r>
              <a:rPr lang="en-US" dirty="0">
                <a:solidFill>
                  <a:srgbClr val="FF0000"/>
                </a:solidFill>
                <a:latin typeface="Times New Roman" panose="02020603050405020304" pitchFamily="18" charset="0"/>
              </a:rPr>
              <a:t>portion of the radiation that has penetrated the atmosphere without having been scattered</a:t>
            </a:r>
          </a:p>
          <a:p>
            <a:r>
              <a:rPr lang="en-US" dirty="0">
                <a:solidFill>
                  <a:srgbClr val="FF0000"/>
                </a:solidFill>
                <a:latin typeface="Times New Roman" panose="02020603050405020304" pitchFamily="18" charset="0"/>
              </a:rPr>
              <a:t>(or absorbed) is in the direction of the zenith angle and is termed the </a:t>
            </a:r>
            <a:r>
              <a:rPr lang="en-US" i="1" dirty="0">
                <a:solidFill>
                  <a:srgbClr val="FF0000"/>
                </a:solidFill>
                <a:latin typeface="Times New Roman" panose="02020603050405020304" pitchFamily="18" charset="0"/>
              </a:rPr>
              <a:t>direct radiation</a:t>
            </a:r>
            <a:r>
              <a:rPr lang="en-US" i="1" dirty="0">
                <a:latin typeface="Times New Roman" panose="02020603050405020304" pitchFamily="18" charset="0"/>
              </a:rPr>
              <a:t>. </a:t>
            </a:r>
          </a:p>
          <a:p>
            <a:endParaRPr lang="en-US" i="1" dirty="0">
              <a:latin typeface="Times New Roman" panose="02020603050405020304" pitchFamily="18" charset="0"/>
            </a:endParaRPr>
          </a:p>
          <a:p>
            <a:r>
              <a:rPr lang="en-US" dirty="0">
                <a:latin typeface="Times New Roman" panose="02020603050405020304" pitchFamily="18" charset="0"/>
              </a:rPr>
              <a:t>The scattered radiation is incident from all directions, However, because the radiation intensity is often </a:t>
            </a:r>
            <a:r>
              <a:rPr lang="en-US" i="1" dirty="0">
                <a:latin typeface="Times New Roman" panose="02020603050405020304" pitchFamily="18" charset="0"/>
              </a:rPr>
              <a:t>assumed </a:t>
            </a:r>
            <a:r>
              <a:rPr lang="en-US" dirty="0">
                <a:latin typeface="Times New Roman" panose="02020603050405020304" pitchFamily="18" charset="0"/>
              </a:rPr>
              <a:t>to be independent of direction (Figure </a:t>
            </a:r>
            <a:r>
              <a:rPr lang="en-US" i="1" dirty="0">
                <a:latin typeface="Times New Roman" panose="02020603050405020304" pitchFamily="18" charset="0"/>
              </a:rPr>
              <a:t>b</a:t>
            </a:r>
            <a:r>
              <a:rPr lang="en-US" dirty="0">
                <a:latin typeface="Times New Roman" panose="02020603050405020304" pitchFamily="18" charset="0"/>
              </a:rPr>
              <a:t>), it is termed diffuse.</a:t>
            </a:r>
            <a:endParaRPr lang="en-IN" dirty="0"/>
          </a:p>
        </p:txBody>
      </p:sp>
      <p:pic>
        <p:nvPicPr>
          <p:cNvPr id="3" name="Picture 2"/>
          <p:cNvPicPr>
            <a:picLocks noChangeAspect="1"/>
          </p:cNvPicPr>
          <p:nvPr/>
        </p:nvPicPr>
        <p:blipFill rotWithShape="1">
          <a:blip r:embed="rId2"/>
          <a:srcRect t="6810" r="7217" b="2500"/>
          <a:stretch/>
        </p:blipFill>
        <p:spPr>
          <a:xfrm>
            <a:off x="5222344" y="3500846"/>
            <a:ext cx="5354216" cy="3174275"/>
          </a:xfrm>
          <a:prstGeom prst="rect">
            <a:avLst/>
          </a:prstGeom>
        </p:spPr>
      </p:pic>
      <p:sp>
        <p:nvSpPr>
          <p:cNvPr id="4" name="Rectangle 3"/>
          <p:cNvSpPr/>
          <p:nvPr/>
        </p:nvSpPr>
        <p:spPr>
          <a:xfrm>
            <a:off x="1615440" y="3236354"/>
            <a:ext cx="5316583" cy="646331"/>
          </a:xfrm>
          <a:prstGeom prst="rect">
            <a:avLst/>
          </a:prstGeom>
        </p:spPr>
        <p:txBody>
          <a:bodyPr wrap="square">
            <a:spAutoFit/>
          </a:bodyPr>
          <a:lstStyle/>
          <a:p>
            <a:r>
              <a:rPr lang="en-US" dirty="0">
                <a:latin typeface="Times New Roman" panose="02020603050405020304" pitchFamily="18" charset="0"/>
              </a:rPr>
              <a:t>The </a:t>
            </a:r>
            <a:r>
              <a:rPr lang="en-US" dirty="0">
                <a:solidFill>
                  <a:srgbClr val="FF0000"/>
                </a:solidFill>
                <a:latin typeface="Times New Roman" panose="02020603050405020304" pitchFamily="18" charset="0"/>
              </a:rPr>
              <a:t>total solar radiation </a:t>
            </a:r>
            <a:r>
              <a:rPr lang="en-US" dirty="0">
                <a:latin typeface="Times New Roman" panose="02020603050405020304" pitchFamily="18" charset="0"/>
              </a:rPr>
              <a:t>reaching the earth’s surface</a:t>
            </a:r>
          </a:p>
          <a:p>
            <a:r>
              <a:rPr lang="en-US" dirty="0">
                <a:latin typeface="Times New Roman" panose="02020603050405020304" pitchFamily="18" charset="0"/>
              </a:rPr>
              <a:t>is therefore </a:t>
            </a:r>
            <a:r>
              <a:rPr lang="en-US" dirty="0">
                <a:solidFill>
                  <a:srgbClr val="FF0000"/>
                </a:solidFill>
                <a:latin typeface="Times New Roman" panose="02020603050405020304" pitchFamily="18" charset="0"/>
              </a:rPr>
              <a:t>the sum of direct and diffuse contributions</a:t>
            </a:r>
            <a:r>
              <a:rPr lang="en-US" dirty="0">
                <a:latin typeface="Times New Roman" panose="02020603050405020304" pitchFamily="18" charset="0"/>
              </a:rPr>
              <a:t>.</a:t>
            </a:r>
            <a:endParaRPr lang="en-IN" dirty="0"/>
          </a:p>
        </p:txBody>
      </p:sp>
      <p:sp>
        <p:nvSpPr>
          <p:cNvPr id="5" name="Rectangle 4"/>
          <p:cNvSpPr/>
          <p:nvPr/>
        </p:nvSpPr>
        <p:spPr>
          <a:xfrm>
            <a:off x="1615439" y="4147177"/>
            <a:ext cx="4572000" cy="646331"/>
          </a:xfrm>
          <a:prstGeom prst="rect">
            <a:avLst/>
          </a:prstGeom>
        </p:spPr>
        <p:txBody>
          <a:bodyPr>
            <a:spAutoFit/>
          </a:bodyPr>
          <a:lstStyle/>
          <a:p>
            <a:r>
              <a:rPr lang="en-IN" dirty="0">
                <a:latin typeface="Times New Roman" panose="02020603050405020304" pitchFamily="18" charset="0"/>
              </a:rPr>
              <a:t>The </a:t>
            </a:r>
            <a:r>
              <a:rPr lang="en-US" dirty="0">
                <a:latin typeface="Times New Roman" panose="02020603050405020304" pitchFamily="18" charset="0"/>
              </a:rPr>
              <a:t>emissive power associated with the earth’s surface is </a:t>
            </a:r>
            <a:endParaRPr lang="en-IN" dirty="0"/>
          </a:p>
        </p:txBody>
      </p:sp>
      <p:pic>
        <p:nvPicPr>
          <p:cNvPr id="7" name="Picture 6"/>
          <p:cNvPicPr>
            <a:picLocks noChangeAspect="1"/>
          </p:cNvPicPr>
          <p:nvPr/>
        </p:nvPicPr>
        <p:blipFill>
          <a:blip r:embed="rId3"/>
          <a:stretch>
            <a:fillRect/>
          </a:stretch>
        </p:blipFill>
        <p:spPr>
          <a:xfrm>
            <a:off x="2991118" y="4781449"/>
            <a:ext cx="1269549" cy="553101"/>
          </a:xfrm>
          <a:prstGeom prst="rect">
            <a:avLst/>
          </a:prstGeom>
        </p:spPr>
      </p:pic>
      <p:sp>
        <p:nvSpPr>
          <p:cNvPr id="9" name="Rectangle 8"/>
          <p:cNvSpPr/>
          <p:nvPr/>
        </p:nvSpPr>
        <p:spPr>
          <a:xfrm>
            <a:off x="1615439" y="5574705"/>
            <a:ext cx="4572000" cy="646331"/>
          </a:xfrm>
          <a:prstGeom prst="rect">
            <a:avLst/>
          </a:prstGeom>
        </p:spPr>
        <p:txBody>
          <a:bodyPr>
            <a:spAutoFit/>
          </a:bodyPr>
          <a:lstStyle/>
          <a:p>
            <a:r>
              <a:rPr lang="en-US" dirty="0">
                <a:latin typeface="Times New Roman" panose="02020603050405020304" pitchFamily="18" charset="0"/>
              </a:rPr>
              <a:t>where </a:t>
            </a:r>
            <a:r>
              <a:rPr lang="el-GR" dirty="0">
                <a:latin typeface="Times New Roman" panose="02020603050405020304" pitchFamily="18" charset="0"/>
                <a:cs typeface="Times New Roman" panose="02020603050405020304" pitchFamily="18" charset="0"/>
              </a:rPr>
              <a:t>ε</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rPr>
              <a:t>and </a:t>
            </a:r>
            <a:r>
              <a:rPr lang="en-US" i="1" dirty="0">
                <a:latin typeface="Times New Roman" panose="02020603050405020304" pitchFamily="18" charset="0"/>
              </a:rPr>
              <a:t>T </a:t>
            </a:r>
            <a:r>
              <a:rPr lang="en-US" dirty="0">
                <a:latin typeface="Times New Roman" panose="02020603050405020304" pitchFamily="18" charset="0"/>
              </a:rPr>
              <a:t>are the surface emissivity and temperature, respectively</a:t>
            </a:r>
            <a:endParaRPr lang="en-IN" dirty="0"/>
          </a:p>
        </p:txBody>
      </p:sp>
      <p:sp>
        <p:nvSpPr>
          <p:cNvPr id="10" name="Rectangle 9"/>
          <p:cNvSpPr/>
          <p:nvPr/>
        </p:nvSpPr>
        <p:spPr>
          <a:xfrm>
            <a:off x="2747285" y="6328678"/>
            <a:ext cx="1814920" cy="369332"/>
          </a:xfrm>
          <a:prstGeom prst="rect">
            <a:avLst/>
          </a:prstGeom>
        </p:spPr>
        <p:txBody>
          <a:bodyPr wrap="none">
            <a:spAutoFit/>
          </a:bodyPr>
          <a:lstStyle/>
          <a:p>
            <a:r>
              <a:rPr lang="en-US" dirty="0">
                <a:latin typeface="MathematicalPi-One"/>
              </a:rPr>
              <a:t> </a:t>
            </a:r>
            <a:r>
              <a:rPr lang="el-GR" dirty="0">
                <a:solidFill>
                  <a:srgbClr val="FF0000"/>
                </a:solidFill>
                <a:latin typeface="Times New Roman" panose="02020603050405020304" pitchFamily="18" charset="0"/>
                <a:cs typeface="Times New Roman" panose="02020603050405020304" pitchFamily="18" charset="0"/>
              </a:rPr>
              <a:t>ε</a:t>
            </a:r>
            <a:r>
              <a:rPr lang="en-US" dirty="0">
                <a:solidFill>
                  <a:srgbClr val="FF0000"/>
                </a:solidFill>
                <a:latin typeface="Times New Roman" panose="02020603050405020304" pitchFamily="18" charset="0"/>
                <a:cs typeface="Times New Roman" panose="02020603050405020304" pitchFamily="18" charset="0"/>
              </a:rPr>
              <a:t> of water = 0.97</a:t>
            </a:r>
            <a:endParaRPr lang="en-IN" dirty="0">
              <a:solidFill>
                <a:srgbClr val="FF0000"/>
              </a:solidFill>
            </a:endParaRPr>
          </a:p>
        </p:txBody>
      </p:sp>
    </p:spTree>
    <p:extLst>
      <p:ext uri="{BB962C8B-B14F-4D97-AF65-F5344CB8AC3E}">
        <p14:creationId xmlns:p14="http://schemas.microsoft.com/office/powerpoint/2010/main" val="1723351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733006" y="955655"/>
            <a:ext cx="7432765" cy="369332"/>
          </a:xfrm>
          <a:prstGeom prst="rect">
            <a:avLst/>
          </a:prstGeom>
        </p:spPr>
        <p:txBody>
          <a:bodyPr wrap="square">
            <a:spAutoFit/>
          </a:bodyPr>
          <a:lstStyle/>
          <a:p>
            <a:r>
              <a:rPr lang="en-US" dirty="0">
                <a:latin typeface="Times New Roman" panose="02020603050405020304" pitchFamily="18" charset="0"/>
              </a:rPr>
              <a:t>Earth irradiation due to atmospheric emission is </a:t>
            </a:r>
            <a:r>
              <a:rPr lang="en-IN" dirty="0">
                <a:latin typeface="Times New Roman" panose="02020603050405020304" pitchFamily="18" charset="0"/>
              </a:rPr>
              <a:t>expressed as</a:t>
            </a:r>
            <a:endParaRPr lang="en-IN" dirty="0"/>
          </a:p>
        </p:txBody>
      </p:sp>
      <p:pic>
        <p:nvPicPr>
          <p:cNvPr id="8" name="Picture 7"/>
          <p:cNvPicPr>
            <a:picLocks noChangeAspect="1"/>
          </p:cNvPicPr>
          <p:nvPr/>
        </p:nvPicPr>
        <p:blipFill>
          <a:blip r:embed="rId2"/>
          <a:stretch>
            <a:fillRect/>
          </a:stretch>
        </p:blipFill>
        <p:spPr>
          <a:xfrm>
            <a:off x="4089051" y="1606378"/>
            <a:ext cx="1558082" cy="459722"/>
          </a:xfrm>
          <a:prstGeom prst="rect">
            <a:avLst/>
          </a:prstGeom>
        </p:spPr>
      </p:pic>
      <p:sp>
        <p:nvSpPr>
          <p:cNvPr id="11" name="Rectangle 10"/>
          <p:cNvSpPr/>
          <p:nvPr/>
        </p:nvSpPr>
        <p:spPr>
          <a:xfrm>
            <a:off x="1803050" y="2209690"/>
            <a:ext cx="8773510" cy="369332"/>
          </a:xfrm>
          <a:prstGeom prst="rect">
            <a:avLst/>
          </a:prstGeom>
        </p:spPr>
        <p:txBody>
          <a:bodyPr wrap="square">
            <a:spAutoFit/>
          </a:bodyPr>
          <a:lstStyle/>
          <a:p>
            <a:r>
              <a:rPr lang="en-US" dirty="0">
                <a:latin typeface="Times New Roman" panose="02020603050405020304" pitchFamily="18" charset="0"/>
              </a:rPr>
              <a:t>where </a:t>
            </a:r>
            <a:r>
              <a:rPr lang="en-US" i="1" dirty="0" err="1">
                <a:latin typeface="Times New Roman" panose="02020603050405020304" pitchFamily="18" charset="0"/>
              </a:rPr>
              <a:t>T</a:t>
            </a:r>
            <a:r>
              <a:rPr lang="en-US" baseline="-25000" dirty="0" err="1">
                <a:latin typeface="Times New Roman" panose="02020603050405020304" pitchFamily="18" charset="0"/>
              </a:rPr>
              <a:t>sky</a:t>
            </a:r>
            <a:r>
              <a:rPr lang="en-US" sz="800" dirty="0">
                <a:latin typeface="Times New Roman" panose="02020603050405020304" pitchFamily="18" charset="0"/>
              </a:rPr>
              <a:t> </a:t>
            </a:r>
            <a:r>
              <a:rPr lang="en-US" dirty="0">
                <a:latin typeface="Times New Roman" panose="02020603050405020304" pitchFamily="18" charset="0"/>
              </a:rPr>
              <a:t>is the effective sky temperature. Its value depends on atmospheric </a:t>
            </a:r>
            <a:r>
              <a:rPr lang="en-IN" dirty="0">
                <a:latin typeface="Times New Roman" panose="02020603050405020304" pitchFamily="18" charset="0"/>
              </a:rPr>
              <a:t>conditions</a:t>
            </a:r>
            <a:endParaRPr lang="en-IN" dirty="0"/>
          </a:p>
        </p:txBody>
      </p:sp>
      <p:sp>
        <p:nvSpPr>
          <p:cNvPr id="12" name="Rectangle 11"/>
          <p:cNvSpPr/>
          <p:nvPr/>
        </p:nvSpPr>
        <p:spPr>
          <a:xfrm>
            <a:off x="1733005" y="2588923"/>
            <a:ext cx="2182008" cy="584775"/>
          </a:xfrm>
          <a:prstGeom prst="rect">
            <a:avLst/>
          </a:prstGeom>
        </p:spPr>
        <p:txBody>
          <a:bodyPr wrap="none">
            <a:spAutoFit/>
          </a:bodyPr>
          <a:lstStyle/>
          <a:p>
            <a:r>
              <a:rPr lang="en-IN" sz="3200" b="1" dirty="0">
                <a:latin typeface="Bodoni-Bold"/>
              </a:rPr>
              <a:t>E</a:t>
            </a:r>
            <a:r>
              <a:rPr lang="en-IN" b="1" dirty="0">
                <a:latin typeface="Bodoni-Bold"/>
              </a:rPr>
              <a:t>XAMPLE </a:t>
            </a:r>
            <a:r>
              <a:rPr lang="en-IN" sz="3200" b="1" dirty="0">
                <a:latin typeface="Bodoni-Bold"/>
              </a:rPr>
              <a:t>12.11</a:t>
            </a:r>
            <a:endParaRPr lang="en-IN" dirty="0"/>
          </a:p>
        </p:txBody>
      </p:sp>
      <p:sp>
        <p:nvSpPr>
          <p:cNvPr id="13" name="Rectangle 12"/>
          <p:cNvSpPr/>
          <p:nvPr/>
        </p:nvSpPr>
        <p:spPr>
          <a:xfrm>
            <a:off x="1652264" y="3237303"/>
            <a:ext cx="8924296" cy="1477328"/>
          </a:xfrm>
          <a:prstGeom prst="rect">
            <a:avLst/>
          </a:prstGeom>
        </p:spPr>
        <p:txBody>
          <a:bodyPr wrap="square">
            <a:spAutoFit/>
          </a:bodyPr>
          <a:lstStyle/>
          <a:p>
            <a:pPr algn="just"/>
            <a:r>
              <a:rPr lang="en-US" dirty="0">
                <a:latin typeface="Times New Roman" panose="02020603050405020304" pitchFamily="18" charset="0"/>
              </a:rPr>
              <a:t>A flat-plate solar collector with no cover plate has a selective absorber surface of emissivity 0.1 and solar absorptivity 0.95. </a:t>
            </a:r>
            <a:r>
              <a:rPr lang="en-US" dirty="0">
                <a:latin typeface="Times New Roman" panose="02020603050405020304" pitchFamily="18" charset="0"/>
                <a:cs typeface="Times New Roman" panose="02020603050405020304" pitchFamily="18" charset="0"/>
              </a:rPr>
              <a:t>At a given time of day the absorber surface temperature </a:t>
            </a:r>
            <a:r>
              <a:rPr lang="en-US" i="1" dirty="0" err="1">
                <a:latin typeface="Times New Roman" panose="02020603050405020304" pitchFamily="18" charset="0"/>
                <a:cs typeface="Times New Roman" panose="02020603050405020304" pitchFamily="18" charset="0"/>
              </a:rPr>
              <a:t>Ts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120°C when the solar irradiation is 750 W/m2, the effective sky temperature is -10°C, and the ambient air temperature </a:t>
            </a:r>
            <a:r>
              <a:rPr lang="en-US" i="1" dirty="0">
                <a:latin typeface="Times New Roman" panose="02020603050405020304" pitchFamily="18" charset="0"/>
                <a:cs typeface="Times New Roman" panose="02020603050405020304" pitchFamily="18" charset="0"/>
              </a:rPr>
              <a:t>T</a:t>
            </a:r>
            <a:r>
              <a:rPr lang="en-US" i="1" baseline="-25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30°C. Assume that the heat transfer convection coefficient for the calm day conditions can be estimated f</a:t>
            </a:r>
            <a:r>
              <a:rPr lang="en-IN" dirty="0">
                <a:latin typeface="Times New Roman" panose="02020603050405020304" pitchFamily="18" charset="0"/>
                <a:cs typeface="Times New Roman" panose="02020603050405020304" pitchFamily="18" charset="0"/>
              </a:rPr>
              <a:t>rom </a:t>
            </a:r>
          </a:p>
        </p:txBody>
      </p:sp>
      <p:pic>
        <p:nvPicPr>
          <p:cNvPr id="14" name="Picture 13"/>
          <p:cNvPicPr>
            <a:picLocks noChangeAspect="1"/>
          </p:cNvPicPr>
          <p:nvPr/>
        </p:nvPicPr>
        <p:blipFill>
          <a:blip r:embed="rId3"/>
          <a:stretch>
            <a:fillRect/>
          </a:stretch>
        </p:blipFill>
        <p:spPr>
          <a:xfrm>
            <a:off x="3870720" y="4714632"/>
            <a:ext cx="3745167" cy="553101"/>
          </a:xfrm>
          <a:prstGeom prst="rect">
            <a:avLst/>
          </a:prstGeom>
        </p:spPr>
      </p:pic>
      <p:sp>
        <p:nvSpPr>
          <p:cNvPr id="16" name="Rectangle 15"/>
          <p:cNvSpPr/>
          <p:nvPr/>
        </p:nvSpPr>
        <p:spPr>
          <a:xfrm>
            <a:off x="1652264" y="5261534"/>
            <a:ext cx="8924296" cy="646331"/>
          </a:xfrm>
          <a:prstGeom prst="rect">
            <a:avLst/>
          </a:prstGeom>
        </p:spPr>
        <p:txBody>
          <a:bodyPr wrap="square">
            <a:spAutoFit/>
          </a:bodyPr>
          <a:lstStyle/>
          <a:p>
            <a:r>
              <a:rPr lang="en-US" dirty="0">
                <a:latin typeface="Times New Roman" panose="02020603050405020304" pitchFamily="18" charset="0"/>
              </a:rPr>
              <a:t>Calculate the useful heat removal rate (W/m</a:t>
            </a:r>
            <a:r>
              <a:rPr lang="en-US" baseline="30000" dirty="0">
                <a:latin typeface="Times New Roman" panose="02020603050405020304" pitchFamily="18" charset="0"/>
              </a:rPr>
              <a:t>2</a:t>
            </a:r>
            <a:r>
              <a:rPr lang="en-US" dirty="0">
                <a:latin typeface="Times New Roman" panose="02020603050405020304" pitchFamily="18" charset="0"/>
              </a:rPr>
              <a:t>) from the collector for these conditions. What is the corresponding efficiency of the collector?</a:t>
            </a:r>
            <a:endParaRPr lang="en-IN" dirty="0"/>
          </a:p>
        </p:txBody>
      </p:sp>
    </p:spTree>
    <p:extLst>
      <p:ext uri="{BB962C8B-B14F-4D97-AF65-F5344CB8AC3E}">
        <p14:creationId xmlns:p14="http://schemas.microsoft.com/office/powerpoint/2010/main" val="5397173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93817" y="459677"/>
            <a:ext cx="2182008"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12.11</a:t>
            </a:r>
            <a:endParaRPr lang="en-IN" dirty="0"/>
          </a:p>
        </p:txBody>
      </p:sp>
      <p:sp>
        <p:nvSpPr>
          <p:cNvPr id="2" name="Rectangle 1"/>
          <p:cNvSpPr/>
          <p:nvPr/>
        </p:nvSpPr>
        <p:spPr>
          <a:xfrm>
            <a:off x="1693817" y="1044452"/>
            <a:ext cx="6518366" cy="830997"/>
          </a:xfrm>
          <a:prstGeom prst="rect">
            <a:avLst/>
          </a:prstGeom>
        </p:spPr>
        <p:txBody>
          <a:bodyPr wrap="square">
            <a:spAutoFit/>
          </a:bodyPr>
          <a:lstStyle/>
          <a:p>
            <a:r>
              <a:rPr lang="en-IN" sz="2400" b="1" dirty="0">
                <a:latin typeface="Bodoni-Bold"/>
              </a:rPr>
              <a:t>S</a:t>
            </a:r>
            <a:r>
              <a:rPr lang="en-IN" sz="1400" b="1" dirty="0">
                <a:latin typeface="Bodoni-Bold"/>
              </a:rPr>
              <a:t>OLUTION</a:t>
            </a:r>
          </a:p>
          <a:p>
            <a:r>
              <a:rPr lang="en-US" sz="2400" b="1" i="1" dirty="0">
                <a:latin typeface="Bodoni-BoldItalic"/>
              </a:rPr>
              <a:t>Known: </a:t>
            </a:r>
            <a:r>
              <a:rPr lang="en-US" dirty="0">
                <a:latin typeface="Times New Roman" panose="02020603050405020304" pitchFamily="18" charset="0"/>
              </a:rPr>
              <a:t>Operating conditions for a flat-plate solar collector.</a:t>
            </a:r>
            <a:endParaRPr lang="en-IN" dirty="0"/>
          </a:p>
        </p:txBody>
      </p:sp>
      <p:pic>
        <p:nvPicPr>
          <p:cNvPr id="3" name="Picture 2"/>
          <p:cNvPicPr>
            <a:picLocks noChangeAspect="1"/>
          </p:cNvPicPr>
          <p:nvPr/>
        </p:nvPicPr>
        <p:blipFill>
          <a:blip r:embed="rId2"/>
          <a:stretch>
            <a:fillRect/>
          </a:stretch>
        </p:blipFill>
        <p:spPr>
          <a:xfrm>
            <a:off x="1763513" y="1800422"/>
            <a:ext cx="5943794" cy="1278596"/>
          </a:xfrm>
          <a:prstGeom prst="rect">
            <a:avLst/>
          </a:prstGeom>
        </p:spPr>
      </p:pic>
      <p:pic>
        <p:nvPicPr>
          <p:cNvPr id="4" name="Picture 3"/>
          <p:cNvPicPr>
            <a:picLocks noChangeAspect="1"/>
          </p:cNvPicPr>
          <p:nvPr/>
        </p:nvPicPr>
        <p:blipFill rotWithShape="1">
          <a:blip r:embed="rId3"/>
          <a:srcRect l="2716" t="3754" b="4854"/>
          <a:stretch/>
        </p:blipFill>
        <p:spPr>
          <a:xfrm>
            <a:off x="5835041" y="3635710"/>
            <a:ext cx="4754284" cy="3000223"/>
          </a:xfrm>
          <a:prstGeom prst="rect">
            <a:avLst/>
          </a:prstGeom>
        </p:spPr>
      </p:pic>
      <p:sp>
        <p:nvSpPr>
          <p:cNvPr id="5" name="Rectangle 4"/>
          <p:cNvSpPr/>
          <p:nvPr/>
        </p:nvSpPr>
        <p:spPr>
          <a:xfrm>
            <a:off x="1763513" y="3056708"/>
            <a:ext cx="5612647" cy="738664"/>
          </a:xfrm>
          <a:prstGeom prst="rect">
            <a:avLst/>
          </a:prstGeom>
        </p:spPr>
        <p:txBody>
          <a:bodyPr wrap="square">
            <a:spAutoFit/>
          </a:bodyPr>
          <a:lstStyle/>
          <a:p>
            <a:r>
              <a:rPr lang="en-IN" sz="2400" b="1" i="1" dirty="0">
                <a:latin typeface="Bodoni-BoldItalic"/>
              </a:rPr>
              <a:t>Analysis:</a:t>
            </a:r>
          </a:p>
          <a:p>
            <a:r>
              <a:rPr lang="en-US" b="1" dirty="0">
                <a:latin typeface="Times New Roman" panose="02020603050405020304" pitchFamily="18" charset="0"/>
              </a:rPr>
              <a:t>1. </a:t>
            </a:r>
            <a:r>
              <a:rPr lang="en-US" dirty="0">
                <a:latin typeface="Times New Roman" panose="02020603050405020304" pitchFamily="18" charset="0"/>
              </a:rPr>
              <a:t>Performing an energy balance on the absorber,</a:t>
            </a:r>
            <a:endParaRPr lang="en-IN" dirty="0"/>
          </a:p>
        </p:txBody>
      </p:sp>
      <p:pic>
        <p:nvPicPr>
          <p:cNvPr id="7" name="Picture 6"/>
          <p:cNvPicPr>
            <a:picLocks noChangeAspect="1"/>
          </p:cNvPicPr>
          <p:nvPr/>
        </p:nvPicPr>
        <p:blipFill>
          <a:blip r:embed="rId4"/>
          <a:stretch>
            <a:fillRect/>
          </a:stretch>
        </p:blipFill>
        <p:spPr>
          <a:xfrm>
            <a:off x="3233127" y="3830845"/>
            <a:ext cx="1573820" cy="457108"/>
          </a:xfrm>
          <a:prstGeom prst="rect">
            <a:avLst/>
          </a:prstGeom>
        </p:spPr>
      </p:pic>
      <p:sp>
        <p:nvSpPr>
          <p:cNvPr id="9" name="Rectangle 8"/>
          <p:cNvSpPr/>
          <p:nvPr/>
        </p:nvSpPr>
        <p:spPr>
          <a:xfrm>
            <a:off x="1763513" y="4323426"/>
            <a:ext cx="2419637" cy="369332"/>
          </a:xfrm>
          <a:prstGeom prst="rect">
            <a:avLst/>
          </a:prstGeom>
        </p:spPr>
        <p:txBody>
          <a:bodyPr wrap="none">
            <a:spAutoFit/>
          </a:bodyPr>
          <a:lstStyle/>
          <a:p>
            <a:r>
              <a:rPr lang="en-US">
                <a:latin typeface="Times New Roman" panose="02020603050405020304" pitchFamily="18" charset="0"/>
              </a:rPr>
              <a:t>or, per unit surface area,</a:t>
            </a:r>
            <a:endParaRPr lang="en-IN" dirty="0"/>
          </a:p>
        </p:txBody>
      </p:sp>
      <p:pic>
        <p:nvPicPr>
          <p:cNvPr id="17" name="Picture 16"/>
          <p:cNvPicPr>
            <a:picLocks noChangeAspect="1"/>
          </p:cNvPicPr>
          <p:nvPr/>
        </p:nvPicPr>
        <p:blipFill>
          <a:blip r:embed="rId5"/>
          <a:stretch>
            <a:fillRect/>
          </a:stretch>
        </p:blipFill>
        <p:spPr>
          <a:xfrm>
            <a:off x="1692981" y="4934692"/>
            <a:ext cx="4212592" cy="402256"/>
          </a:xfrm>
          <a:prstGeom prst="rect">
            <a:avLst/>
          </a:prstGeom>
        </p:spPr>
      </p:pic>
      <p:pic>
        <p:nvPicPr>
          <p:cNvPr id="18" name="Picture 17"/>
          <p:cNvPicPr>
            <a:picLocks noChangeAspect="1"/>
          </p:cNvPicPr>
          <p:nvPr/>
        </p:nvPicPr>
        <p:blipFill>
          <a:blip r:embed="rId6"/>
          <a:stretch>
            <a:fillRect/>
          </a:stretch>
        </p:blipFill>
        <p:spPr>
          <a:xfrm>
            <a:off x="2828148" y="5511749"/>
            <a:ext cx="1416438" cy="470170"/>
          </a:xfrm>
          <a:prstGeom prst="rect">
            <a:avLst/>
          </a:prstGeom>
        </p:spPr>
      </p:pic>
    </p:spTree>
    <p:extLst>
      <p:ext uri="{BB962C8B-B14F-4D97-AF65-F5344CB8AC3E}">
        <p14:creationId xmlns:p14="http://schemas.microsoft.com/office/powerpoint/2010/main" val="26019087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0" y="68593"/>
            <a:ext cx="4572000" cy="584775"/>
          </a:xfrm>
          <a:prstGeom prst="rect">
            <a:avLst/>
          </a:prstGeom>
        </p:spPr>
        <p:txBody>
          <a:bodyPr wrap="square">
            <a:spAutoFit/>
          </a:bodyPr>
          <a:lstStyle/>
          <a:p>
            <a:r>
              <a:rPr lang="en-US" sz="3200" b="1" i="1" dirty="0">
                <a:solidFill>
                  <a:srgbClr val="00B050"/>
                </a:solidFill>
                <a:latin typeface="Times New Roman" panose="02020603050405020304" pitchFamily="18" charset="0"/>
                <a:cs typeface="Times New Roman" panose="02020603050405020304" pitchFamily="18" charset="0"/>
              </a:rPr>
              <a:t>Environmental Radiation</a:t>
            </a:r>
            <a:endParaRPr lang="en-IN" sz="3200" b="1" i="1" dirty="0">
              <a:solidFill>
                <a:srgbClr val="00B05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93817" y="459677"/>
            <a:ext cx="2182008" cy="584775"/>
          </a:xfrm>
          <a:prstGeom prst="rect">
            <a:avLst/>
          </a:prstGeom>
        </p:spPr>
        <p:txBody>
          <a:bodyPr wrap="none">
            <a:spAutoFit/>
          </a:bodyPr>
          <a:lstStyle/>
          <a:p>
            <a:r>
              <a:rPr lang="en-IN" sz="3200" b="1">
                <a:latin typeface="Bodoni-Bold"/>
              </a:rPr>
              <a:t>E</a:t>
            </a:r>
            <a:r>
              <a:rPr lang="en-IN" b="1">
                <a:latin typeface="Bodoni-Bold"/>
              </a:rPr>
              <a:t>XAMPLE </a:t>
            </a:r>
            <a:r>
              <a:rPr lang="en-IN" sz="3200" b="1">
                <a:latin typeface="Bodoni-Bold"/>
              </a:rPr>
              <a:t>12.11</a:t>
            </a:r>
            <a:endParaRPr lang="en-IN" dirty="0"/>
          </a:p>
        </p:txBody>
      </p:sp>
      <p:sp>
        <p:nvSpPr>
          <p:cNvPr id="6" name="Rectangle 5"/>
          <p:cNvSpPr/>
          <p:nvPr/>
        </p:nvSpPr>
        <p:spPr>
          <a:xfrm>
            <a:off x="1894203" y="1243038"/>
            <a:ext cx="8630106" cy="646331"/>
          </a:xfrm>
          <a:prstGeom prst="rect">
            <a:avLst/>
          </a:prstGeom>
        </p:spPr>
        <p:txBody>
          <a:bodyPr wrap="square">
            <a:spAutoFit/>
          </a:bodyPr>
          <a:lstStyle/>
          <a:p>
            <a:r>
              <a:rPr lang="en-US" dirty="0">
                <a:latin typeface="Times New Roman" panose="02020603050405020304" pitchFamily="18" charset="0"/>
              </a:rPr>
              <a:t>Since the sky radiation is concentrated in approximately the same spectral region as that of surface emission, let’s assume</a:t>
            </a:r>
            <a:endParaRPr lang="en-IN" dirty="0"/>
          </a:p>
        </p:txBody>
      </p:sp>
      <p:pic>
        <p:nvPicPr>
          <p:cNvPr id="8" name="Picture 7"/>
          <p:cNvPicPr>
            <a:picLocks noChangeAspect="1"/>
          </p:cNvPicPr>
          <p:nvPr/>
        </p:nvPicPr>
        <p:blipFill>
          <a:blip r:embed="rId2"/>
          <a:stretch>
            <a:fillRect/>
          </a:stretch>
        </p:blipFill>
        <p:spPr>
          <a:xfrm>
            <a:off x="4838513" y="1703474"/>
            <a:ext cx="1731202" cy="344792"/>
          </a:xfrm>
          <a:prstGeom prst="rect">
            <a:avLst/>
          </a:prstGeom>
        </p:spPr>
      </p:pic>
      <p:pic>
        <p:nvPicPr>
          <p:cNvPr id="11" name="Picture 10"/>
          <p:cNvPicPr>
            <a:picLocks noChangeAspect="1"/>
          </p:cNvPicPr>
          <p:nvPr/>
        </p:nvPicPr>
        <p:blipFill>
          <a:blip r:embed="rId3"/>
          <a:stretch>
            <a:fillRect/>
          </a:stretch>
        </p:blipFill>
        <p:spPr>
          <a:xfrm>
            <a:off x="1894204" y="2142000"/>
            <a:ext cx="6174619" cy="632115"/>
          </a:xfrm>
          <a:prstGeom prst="rect">
            <a:avLst/>
          </a:prstGeom>
        </p:spPr>
      </p:pic>
      <p:pic>
        <p:nvPicPr>
          <p:cNvPr id="12" name="Picture 11"/>
          <p:cNvPicPr>
            <a:picLocks noChangeAspect="1"/>
          </p:cNvPicPr>
          <p:nvPr/>
        </p:nvPicPr>
        <p:blipFill>
          <a:blip r:embed="rId4"/>
          <a:stretch>
            <a:fillRect/>
          </a:stretch>
        </p:blipFill>
        <p:spPr>
          <a:xfrm>
            <a:off x="1894204" y="2675545"/>
            <a:ext cx="6474695" cy="2528461"/>
          </a:xfrm>
          <a:prstGeom prst="rect">
            <a:avLst/>
          </a:prstGeom>
        </p:spPr>
      </p:pic>
      <p:sp>
        <p:nvSpPr>
          <p:cNvPr id="13" name="Rectangle 12"/>
          <p:cNvSpPr/>
          <p:nvPr/>
        </p:nvSpPr>
        <p:spPr>
          <a:xfrm>
            <a:off x="1693817" y="5275886"/>
            <a:ext cx="8974183" cy="646331"/>
          </a:xfrm>
          <a:prstGeom prst="rect">
            <a:avLst/>
          </a:prstGeom>
        </p:spPr>
        <p:txBody>
          <a:bodyPr wrap="square">
            <a:spAutoFit/>
          </a:bodyPr>
          <a:lstStyle/>
          <a:p>
            <a:r>
              <a:rPr lang="en-US" b="1" dirty="0">
                <a:latin typeface="Times New Roman" panose="02020603050405020304" pitchFamily="18" charset="0"/>
              </a:rPr>
              <a:t>2. </a:t>
            </a:r>
            <a:r>
              <a:rPr lang="en-US" dirty="0">
                <a:latin typeface="Times New Roman" panose="02020603050405020304" pitchFamily="18" charset="0"/>
              </a:rPr>
              <a:t>The collector efficiency, defined as the fraction of the solar irradiation extracted as useful energy, is then</a:t>
            </a:r>
            <a:endParaRPr lang="en-IN" dirty="0"/>
          </a:p>
        </p:txBody>
      </p:sp>
      <p:pic>
        <p:nvPicPr>
          <p:cNvPr id="14" name="Picture 13"/>
          <p:cNvPicPr>
            <a:picLocks noChangeAspect="1"/>
          </p:cNvPicPr>
          <p:nvPr/>
        </p:nvPicPr>
        <p:blipFill>
          <a:blip r:embed="rId5"/>
          <a:stretch>
            <a:fillRect/>
          </a:stretch>
        </p:blipFill>
        <p:spPr>
          <a:xfrm>
            <a:off x="4180204" y="5742704"/>
            <a:ext cx="3095179" cy="835855"/>
          </a:xfrm>
          <a:prstGeom prst="rect">
            <a:avLst/>
          </a:prstGeom>
        </p:spPr>
      </p:pic>
    </p:spTree>
    <p:extLst>
      <p:ext uri="{BB962C8B-B14F-4D97-AF65-F5344CB8AC3E}">
        <p14:creationId xmlns:p14="http://schemas.microsoft.com/office/powerpoint/2010/main" val="417611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3310" y="126573"/>
            <a:ext cx="7764690" cy="584775"/>
          </a:xfrm>
          <a:prstGeom prst="rect">
            <a:avLst/>
          </a:prstGeom>
        </p:spPr>
        <p:txBody>
          <a:bodyPr wrap="none">
            <a:spAutoFit/>
          </a:bodyPr>
          <a:lstStyle/>
          <a:p>
            <a:r>
              <a:rPr lang="en-US" sz="3200" b="1" i="1" dirty="0">
                <a:solidFill>
                  <a:srgbClr val="00B050"/>
                </a:solidFill>
                <a:latin typeface="Times New Roman" panose="02020603050405020304" pitchFamily="18" charset="0"/>
                <a:cs typeface="Times New Roman" panose="02020603050405020304" pitchFamily="18" charset="0"/>
              </a:rPr>
              <a:t>Validity of the Lumped Capacitance Method</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39536" y="858015"/>
            <a:ext cx="8660674" cy="1323439"/>
          </a:xfrm>
          <a:prstGeom prst="rect">
            <a:avLst/>
          </a:prstGeom>
        </p:spPr>
        <p:txBody>
          <a:bodyPr wrap="square">
            <a:spAutoFit/>
          </a:bodyPr>
          <a:lstStyle/>
          <a:p>
            <a:r>
              <a:rPr lang="en-US" sz="2000" dirty="0">
                <a:solidFill>
                  <a:srgbClr val="FF0000"/>
                </a:solidFill>
                <a:latin typeface="Times New Roman" panose="02020603050405020304" pitchFamily="18" charset="0"/>
              </a:rPr>
              <a:t>Lumped capacitance method is the simplest and most convenient method that can be used to solve transient heating and cooling problems</a:t>
            </a:r>
            <a:r>
              <a:rPr lang="en-US" sz="2000" dirty="0">
                <a:latin typeface="Times New Roman" panose="02020603050405020304" pitchFamily="18" charset="0"/>
              </a:rPr>
              <a:t>.</a:t>
            </a:r>
          </a:p>
          <a:p>
            <a:r>
              <a:rPr lang="en-US" sz="2000" dirty="0">
                <a:latin typeface="Times New Roman" panose="02020603050405020304" pitchFamily="18" charset="0"/>
              </a:rPr>
              <a:t>Hence it is important to determine under what conditions it may be used with reasonable </a:t>
            </a:r>
            <a:r>
              <a:rPr lang="en-IN" sz="2000" dirty="0">
                <a:latin typeface="Times New Roman" panose="02020603050405020304" pitchFamily="18" charset="0"/>
              </a:rPr>
              <a:t>accuracy.</a:t>
            </a:r>
            <a:endParaRPr lang="en-IN" sz="2000" dirty="0"/>
          </a:p>
        </p:txBody>
      </p:sp>
      <p:sp>
        <p:nvSpPr>
          <p:cNvPr id="4" name="Rectangle 3"/>
          <p:cNvSpPr/>
          <p:nvPr/>
        </p:nvSpPr>
        <p:spPr>
          <a:xfrm>
            <a:off x="1667691" y="2156583"/>
            <a:ext cx="8804365" cy="1938992"/>
          </a:xfrm>
          <a:prstGeom prst="rect">
            <a:avLst/>
          </a:prstGeom>
        </p:spPr>
        <p:txBody>
          <a:bodyPr wrap="square">
            <a:spAutoFit/>
          </a:bodyPr>
          <a:lstStyle/>
          <a:p>
            <a:r>
              <a:rPr lang="en-US" sz="2000" dirty="0">
                <a:latin typeface="Times New Roman" panose="02020603050405020304" pitchFamily="18" charset="0"/>
              </a:rPr>
              <a:t>consider steady-state conduction through the plane wall of area </a:t>
            </a:r>
            <a:r>
              <a:rPr lang="en-US" sz="2000" i="1" dirty="0">
                <a:latin typeface="Times New Roman" panose="02020603050405020304" pitchFamily="18" charset="0"/>
              </a:rPr>
              <a:t>A </a:t>
            </a:r>
            <a:r>
              <a:rPr lang="en-US" sz="2000" dirty="0">
                <a:latin typeface="Times New Roman" panose="02020603050405020304" pitchFamily="18" charset="0"/>
              </a:rPr>
              <a:t>(Figure) . Although we are assuming steady-state conditions, this criterion is readily extended to transient processes. One surface is maintained at a temperature T</a:t>
            </a:r>
            <a:r>
              <a:rPr lang="en-US" sz="2000" baseline="-25000" dirty="0">
                <a:latin typeface="Times New Roman" panose="02020603050405020304" pitchFamily="18" charset="0"/>
              </a:rPr>
              <a:t>s,1</a:t>
            </a:r>
            <a:r>
              <a:rPr lang="en-US" sz="2000" dirty="0">
                <a:latin typeface="Times New Roman" panose="02020603050405020304" pitchFamily="18" charset="0"/>
              </a:rPr>
              <a:t> and the other surface is exposed to a fluid of temperature T</a:t>
            </a:r>
            <a:r>
              <a:rPr lang="en-US" sz="2000" baseline="-25000" dirty="0">
                <a:latin typeface="Times New Roman" panose="02020603050405020304" pitchFamily="18" charset="0"/>
              </a:rPr>
              <a:t>∞</a:t>
            </a:r>
            <a:r>
              <a:rPr lang="en-US" sz="2000" dirty="0">
                <a:latin typeface="Times New Roman" panose="02020603050405020304" pitchFamily="18" charset="0"/>
              </a:rPr>
              <a:t>&lt; T</a:t>
            </a:r>
            <a:r>
              <a:rPr lang="en-US" sz="2000" baseline="-25000" dirty="0">
                <a:latin typeface="Times New Roman" panose="02020603050405020304" pitchFamily="18" charset="0"/>
              </a:rPr>
              <a:t>s,1</a:t>
            </a:r>
            <a:r>
              <a:rPr lang="en-US" sz="2000" dirty="0">
                <a:latin typeface="Times New Roman" panose="02020603050405020304" pitchFamily="18" charset="0"/>
              </a:rPr>
              <a:t>. The temperature of this surface will be some intermediate value, </a:t>
            </a:r>
            <a:r>
              <a:rPr lang="en-US" sz="2000" i="1" dirty="0">
                <a:latin typeface="Times New Roman" panose="02020603050405020304" pitchFamily="18" charset="0"/>
              </a:rPr>
              <a:t>T</a:t>
            </a:r>
            <a:r>
              <a:rPr lang="en-US" sz="2000" i="1" baseline="-25000" dirty="0">
                <a:latin typeface="Times New Roman" panose="02020603050405020304" pitchFamily="18" charset="0"/>
              </a:rPr>
              <a:t>s</a:t>
            </a:r>
            <a:r>
              <a:rPr lang="en-US" sz="2000" baseline="-25000" dirty="0">
                <a:latin typeface="Times New Roman" panose="02020603050405020304" pitchFamily="18" charset="0"/>
              </a:rPr>
              <a:t>,2</a:t>
            </a:r>
            <a:r>
              <a:rPr lang="en-US" sz="2000" dirty="0">
                <a:latin typeface="Times New Roman" panose="02020603050405020304" pitchFamily="18" charset="0"/>
              </a:rPr>
              <a:t>, for which T</a:t>
            </a:r>
            <a:r>
              <a:rPr lang="en-US" sz="2000" baseline="-25000" dirty="0">
                <a:latin typeface="Times New Roman" panose="02020603050405020304" pitchFamily="18" charset="0"/>
              </a:rPr>
              <a:t>∞</a:t>
            </a:r>
            <a:r>
              <a:rPr lang="en-US" sz="2000" dirty="0">
                <a:latin typeface="Times New Roman" panose="02020603050405020304" pitchFamily="18" charset="0"/>
              </a:rPr>
              <a:t>&lt; T</a:t>
            </a:r>
            <a:r>
              <a:rPr lang="en-US" sz="2000" baseline="-25000" dirty="0">
                <a:latin typeface="Times New Roman" panose="02020603050405020304" pitchFamily="18" charset="0"/>
              </a:rPr>
              <a:t>s,2</a:t>
            </a:r>
            <a:r>
              <a:rPr lang="en-US" sz="2000" dirty="0">
                <a:latin typeface="Times New Roman" panose="02020603050405020304" pitchFamily="18" charset="0"/>
              </a:rPr>
              <a:t> &lt; T</a:t>
            </a:r>
            <a:r>
              <a:rPr lang="en-US" sz="2000" baseline="-25000" dirty="0">
                <a:latin typeface="Times New Roman" panose="02020603050405020304" pitchFamily="18" charset="0"/>
              </a:rPr>
              <a:t>s,1</a:t>
            </a:r>
            <a:r>
              <a:rPr lang="en-US" sz="2000" dirty="0">
                <a:latin typeface="Times New Roman" panose="02020603050405020304" pitchFamily="18" charset="0"/>
              </a:rPr>
              <a:t> . Hence under steady-state conditions the surface energy balance gives</a:t>
            </a:r>
            <a:endParaRPr lang="en-IN" sz="2000" dirty="0"/>
          </a:p>
        </p:txBody>
      </p:sp>
      <p:pic>
        <p:nvPicPr>
          <p:cNvPr id="5" name="Picture 4"/>
          <p:cNvPicPr>
            <a:picLocks noChangeAspect="1"/>
          </p:cNvPicPr>
          <p:nvPr/>
        </p:nvPicPr>
        <p:blipFill>
          <a:blip r:embed="rId2"/>
          <a:stretch>
            <a:fillRect/>
          </a:stretch>
        </p:blipFill>
        <p:spPr>
          <a:xfrm>
            <a:off x="1844039" y="4322515"/>
            <a:ext cx="3113012" cy="534478"/>
          </a:xfrm>
          <a:prstGeom prst="rect">
            <a:avLst/>
          </a:prstGeom>
        </p:spPr>
      </p:pic>
      <p:pic>
        <p:nvPicPr>
          <p:cNvPr id="6" name="Picture 5"/>
          <p:cNvPicPr>
            <a:picLocks noChangeAspect="1"/>
          </p:cNvPicPr>
          <p:nvPr/>
        </p:nvPicPr>
        <p:blipFill>
          <a:blip r:embed="rId3"/>
          <a:stretch>
            <a:fillRect/>
          </a:stretch>
        </p:blipFill>
        <p:spPr>
          <a:xfrm>
            <a:off x="7608920" y="3973317"/>
            <a:ext cx="2756426" cy="2841654"/>
          </a:xfrm>
          <a:prstGeom prst="rect">
            <a:avLst/>
          </a:prstGeom>
        </p:spPr>
      </p:pic>
      <p:pic>
        <p:nvPicPr>
          <p:cNvPr id="7" name="Picture 6"/>
          <p:cNvPicPr>
            <a:picLocks noChangeAspect="1"/>
          </p:cNvPicPr>
          <p:nvPr/>
        </p:nvPicPr>
        <p:blipFill>
          <a:blip r:embed="rId4"/>
          <a:stretch>
            <a:fillRect/>
          </a:stretch>
        </p:blipFill>
        <p:spPr>
          <a:xfrm>
            <a:off x="1739537" y="5031831"/>
            <a:ext cx="4624321" cy="984948"/>
          </a:xfrm>
          <a:prstGeom prst="rect">
            <a:avLst/>
          </a:prstGeom>
        </p:spPr>
      </p:pic>
      <p:grpSp>
        <p:nvGrpSpPr>
          <p:cNvPr id="8" name="Group 7"/>
          <p:cNvGrpSpPr/>
          <p:nvPr/>
        </p:nvGrpSpPr>
        <p:grpSpPr>
          <a:xfrm>
            <a:off x="4559903" y="6016780"/>
            <a:ext cx="2225753" cy="841220"/>
            <a:chOff x="2050322" y="5493042"/>
            <a:chExt cx="2225753" cy="841220"/>
          </a:xfrm>
        </p:grpSpPr>
        <p:cxnSp>
          <p:nvCxnSpPr>
            <p:cNvPr id="14" name="Straight Connector 13"/>
            <p:cNvCxnSpPr/>
            <p:nvPr/>
          </p:nvCxnSpPr>
          <p:spPr>
            <a:xfrm>
              <a:off x="2061451" y="6047848"/>
              <a:ext cx="167694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79686" y="5761433"/>
              <a:ext cx="496389" cy="572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6" name="Straight Connector 15"/>
            <p:cNvCxnSpPr/>
            <p:nvPr/>
          </p:nvCxnSpPr>
          <p:spPr>
            <a:xfrm>
              <a:off x="2050322" y="5493042"/>
              <a:ext cx="11129" cy="55480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454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8437</Words>
  <Application>Microsoft Office PowerPoint</Application>
  <PresentationFormat>Widescreen</PresentationFormat>
  <Paragraphs>666</Paragraphs>
  <Slides>88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88</vt:i4>
      </vt:variant>
    </vt:vector>
  </HeadingPairs>
  <TitlesOfParts>
    <vt:vector size="101" baseType="lpstr">
      <vt:lpstr>Arial</vt:lpstr>
      <vt:lpstr>Bodoni-Bold</vt:lpstr>
      <vt:lpstr>Bodoni-BoldItalic</vt:lpstr>
      <vt:lpstr>Calibri</vt:lpstr>
      <vt:lpstr>Calibri Light</vt:lpstr>
      <vt:lpstr>MathematicalPi-One</vt:lpstr>
      <vt:lpstr>MathematicalPi-Three</vt:lpstr>
      <vt:lpstr>MathPiOneItalic</vt:lpstr>
      <vt:lpstr>Tahoma</vt:lpstr>
      <vt:lpstr>Times New Roman</vt:lpstr>
      <vt:lpstr>Universal-NewswithCommPi</vt:lpstr>
      <vt:lpstr>Wingdings</vt:lpstr>
      <vt:lpstr>Office Theme</vt:lpstr>
      <vt:lpstr>PowerPoint Presentation</vt:lpstr>
      <vt:lpstr>Transient Conduction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Evaporators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Radiation: Processes and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Harshini Dasari [MAHE-MIT]</dc:creator>
  <cp:lastModifiedBy>Harshini Dasari [MAHE-MIT]</cp:lastModifiedBy>
  <cp:revision>1</cp:revision>
  <dcterms:created xsi:type="dcterms:W3CDTF">2024-02-05T10:38:02Z</dcterms:created>
  <dcterms:modified xsi:type="dcterms:W3CDTF">2024-02-05T10:38:16Z</dcterms:modified>
</cp:coreProperties>
</file>