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2" r:id="rId1"/>
  </p:sldMasterIdLst>
  <p:sldIdLst>
    <p:sldId id="256" r:id="rId2"/>
    <p:sldId id="258" r:id="rId3"/>
    <p:sldId id="259" r:id="rId4"/>
    <p:sldId id="260" r:id="rId5"/>
    <p:sldId id="261" r:id="rId6"/>
    <p:sldId id="264" r:id="rId7"/>
    <p:sldId id="266"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1CEA00-E811-4A25-AD24-0897248B9148}"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E9C70B0B-E53A-4BC2-A813-EDAA48BC06EC}"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62781443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1CEA00-E811-4A25-AD24-0897248B9148}"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70B0B-E53A-4BC2-A813-EDAA48BC06EC}" type="slidenum">
              <a:rPr lang="en-US" smtClean="0"/>
              <a:t>‹#›</a:t>
            </a:fld>
            <a:endParaRPr lang="en-US"/>
          </a:p>
        </p:txBody>
      </p:sp>
    </p:spTree>
    <p:extLst>
      <p:ext uri="{BB962C8B-B14F-4D97-AF65-F5344CB8AC3E}">
        <p14:creationId xmlns:p14="http://schemas.microsoft.com/office/powerpoint/2010/main" val="204373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1CEA00-E811-4A25-AD24-0897248B9148}"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70B0B-E53A-4BC2-A813-EDAA48BC06EC}" type="slidenum">
              <a:rPr lang="en-US" smtClean="0"/>
              <a:t>‹#›</a:t>
            </a:fld>
            <a:endParaRPr lang="en-US"/>
          </a:p>
        </p:txBody>
      </p:sp>
    </p:spTree>
    <p:extLst>
      <p:ext uri="{BB962C8B-B14F-4D97-AF65-F5344CB8AC3E}">
        <p14:creationId xmlns:p14="http://schemas.microsoft.com/office/powerpoint/2010/main" val="2965890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1CEA00-E811-4A25-AD24-0897248B9148}"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70B0B-E53A-4BC2-A813-EDAA48BC06EC}"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248106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1CEA00-E811-4A25-AD24-0897248B9148}"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70B0B-E53A-4BC2-A813-EDAA48BC06EC}" type="slidenum">
              <a:rPr lang="en-US" smtClean="0"/>
              <a:t>‹#›</a:t>
            </a:fld>
            <a:endParaRPr lang="en-US"/>
          </a:p>
        </p:txBody>
      </p:sp>
    </p:spTree>
    <p:extLst>
      <p:ext uri="{BB962C8B-B14F-4D97-AF65-F5344CB8AC3E}">
        <p14:creationId xmlns:p14="http://schemas.microsoft.com/office/powerpoint/2010/main" val="2383663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1CEA00-E811-4A25-AD24-0897248B9148}" type="datetimeFigureOut">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C70B0B-E53A-4BC2-A813-EDAA48BC06EC}"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705271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1CEA00-E811-4A25-AD24-0897248B9148}" type="datetimeFigureOut">
              <a:rPr lang="en-US" smtClean="0"/>
              <a:t>6/8/2021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C70B0B-E53A-4BC2-A813-EDAA48BC06EC}" type="slidenum">
              <a:rPr lang="en-US" smtClean="0"/>
              <a:t>‹#›</a:t>
            </a:fld>
            <a:endParaRPr lang="en-US"/>
          </a:p>
        </p:txBody>
      </p:sp>
    </p:spTree>
    <p:extLst>
      <p:ext uri="{BB962C8B-B14F-4D97-AF65-F5344CB8AC3E}">
        <p14:creationId xmlns:p14="http://schemas.microsoft.com/office/powerpoint/2010/main" val="787382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1CEA00-E811-4A25-AD24-0897248B9148}" type="datetimeFigureOut">
              <a:rPr lang="en-US" smtClean="0"/>
              <a:t>6/8/2021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C70B0B-E53A-4BC2-A813-EDAA48BC06EC}"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09288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F1CEA00-E811-4A25-AD24-0897248B9148}" type="datetimeFigureOut">
              <a:rPr lang="en-US" smtClean="0"/>
              <a:t>6/8/2021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C70B0B-E53A-4BC2-A813-EDAA48BC06EC}" type="slidenum">
              <a:rPr lang="en-US" smtClean="0"/>
              <a:t>‹#›</a:t>
            </a:fld>
            <a:endParaRPr lang="en-US"/>
          </a:p>
        </p:txBody>
      </p:sp>
    </p:spTree>
    <p:extLst>
      <p:ext uri="{BB962C8B-B14F-4D97-AF65-F5344CB8AC3E}">
        <p14:creationId xmlns:p14="http://schemas.microsoft.com/office/powerpoint/2010/main" val="261693973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1CEA00-E811-4A25-AD24-0897248B9148}" type="datetimeFigureOut">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C70B0B-E53A-4BC2-A813-EDAA48BC06EC}" type="slidenum">
              <a:rPr lang="en-US" smtClean="0"/>
              <a:t>‹#›</a:t>
            </a:fld>
            <a:endParaRPr lang="en-US"/>
          </a:p>
        </p:txBody>
      </p:sp>
    </p:spTree>
    <p:extLst>
      <p:ext uri="{BB962C8B-B14F-4D97-AF65-F5344CB8AC3E}">
        <p14:creationId xmlns:p14="http://schemas.microsoft.com/office/powerpoint/2010/main" val="232759722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1CEA00-E811-4A25-AD24-0897248B9148}" type="datetimeFigureOut">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C70B0B-E53A-4BC2-A813-EDAA48BC06EC}" type="slidenum">
              <a:rPr lang="en-US" smtClean="0"/>
              <a:t>‹#›</a:t>
            </a:fld>
            <a:endParaRPr lang="en-US"/>
          </a:p>
        </p:txBody>
      </p:sp>
    </p:spTree>
    <p:extLst>
      <p:ext uri="{BB962C8B-B14F-4D97-AF65-F5344CB8AC3E}">
        <p14:creationId xmlns:p14="http://schemas.microsoft.com/office/powerpoint/2010/main" val="3942392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0F1CEA00-E811-4A25-AD24-0897248B9148}" type="datetimeFigureOut">
              <a:rPr lang="en-US" smtClean="0"/>
              <a:t>6/8/2021</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E9C70B0B-E53A-4BC2-A813-EDAA48BC06EC}"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47951976"/>
      </p:ext>
    </p:extLst>
  </p:cSld>
  <p:clrMap bg1="dk1" tx1="lt1" bg2="dk2" tx2="lt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5449" y="1575044"/>
            <a:ext cx="6815669" cy="1853955"/>
          </a:xfrm>
        </p:spPr>
        <p:txBody>
          <a:bodyPr>
            <a:normAutofit/>
          </a:bodyPr>
          <a:lstStyle/>
          <a:p>
            <a:pPr algn="ctr"/>
            <a:r>
              <a:rPr lang="en-US" sz="1600" b="1" dirty="0" smtClean="0"/>
              <a:t>FINAL REVIEW</a:t>
            </a:r>
            <a:r>
              <a:rPr lang="en-US" sz="1600" b="1" dirty="0"/>
              <a:t/>
            </a:r>
            <a:br>
              <a:rPr lang="en-US" sz="1600" b="1" dirty="0"/>
            </a:br>
            <a:r>
              <a:rPr lang="en-US" sz="1600" b="1" dirty="0"/>
              <a:t/>
            </a:r>
            <a:br>
              <a:rPr lang="en-US" sz="1600" b="1" dirty="0"/>
            </a:br>
            <a:r>
              <a:rPr lang="en-US" sz="1600" b="1" dirty="0"/>
              <a:t>CYBER BULLYING RECOGNITION SYSTEM FOR TWITTER</a:t>
            </a:r>
            <a:r>
              <a:rPr lang="en-GB" sz="1600" b="1" dirty="0"/>
              <a:t>, FACEBOOK </a:t>
            </a:r>
            <a:r>
              <a:rPr lang="en-US" sz="1600" b="1" dirty="0"/>
              <a:t>USING ML ALGORITHMS FOR SENTIMENT ANALYSIS</a:t>
            </a:r>
            <a:r>
              <a:rPr lang="en-US" dirty="0"/>
              <a:t/>
            </a:r>
            <a:br>
              <a:rPr lang="en-US" dirty="0"/>
            </a:br>
            <a:endParaRPr lang="en-US" sz="2000" dirty="0"/>
          </a:p>
        </p:txBody>
      </p:sp>
      <p:sp>
        <p:nvSpPr>
          <p:cNvPr id="3" name="Subtitle 2"/>
          <p:cNvSpPr>
            <a:spLocks noGrp="1"/>
          </p:cNvSpPr>
          <p:nvPr>
            <p:ph type="subTitle"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TextBox 3"/>
          <p:cNvSpPr txBox="1"/>
          <p:nvPr/>
        </p:nvSpPr>
        <p:spPr>
          <a:xfrm>
            <a:off x="3257006" y="3074126"/>
            <a:ext cx="3901440" cy="2308324"/>
          </a:xfrm>
          <a:prstGeom prst="rect">
            <a:avLst/>
          </a:prstGeom>
          <a:noFill/>
        </p:spPr>
        <p:txBody>
          <a:bodyPr wrap="square" rtlCol="0">
            <a:spAutoFit/>
          </a:bodyPr>
          <a:lstStyle/>
          <a:p>
            <a:pPr algn="ctr"/>
            <a:r>
              <a:rPr lang="en-US" b="1" dirty="0"/>
              <a:t>ALOK SINHA (17BCE2380)</a:t>
            </a:r>
          </a:p>
          <a:p>
            <a:pPr algn="ctr"/>
            <a:r>
              <a:rPr lang="en-US" b="1" dirty="0"/>
              <a:t>SUNNY AGRAWAL (17BCE2389)</a:t>
            </a:r>
          </a:p>
          <a:p>
            <a:pPr algn="ctr"/>
            <a:r>
              <a:rPr lang="en-US" b="1" dirty="0"/>
              <a:t>BIBEK SINGH (17BCE2393)</a:t>
            </a:r>
          </a:p>
          <a:p>
            <a:pPr algn="ctr"/>
            <a:r>
              <a:rPr lang="en-US" b="1" dirty="0"/>
              <a:t>           </a:t>
            </a:r>
          </a:p>
          <a:p>
            <a:pPr algn="ctr"/>
            <a:r>
              <a:rPr lang="en-US" b="1" dirty="0"/>
              <a:t>   Submitted </a:t>
            </a:r>
          </a:p>
          <a:p>
            <a:pPr algn="ctr"/>
            <a:r>
              <a:rPr lang="en-US" b="1" dirty="0"/>
              <a:t>   To</a:t>
            </a:r>
          </a:p>
          <a:p>
            <a:pPr algn="ctr"/>
            <a:r>
              <a:rPr lang="en-US" b="1" dirty="0"/>
              <a:t>       </a:t>
            </a:r>
            <a:r>
              <a:rPr lang="en-US" b="1" dirty="0" smtClean="0"/>
              <a:t>Dr. </a:t>
            </a:r>
            <a:r>
              <a:rPr lang="en-US" b="1" dirty="0" err="1" smtClean="0"/>
              <a:t>Anuradha</a:t>
            </a:r>
            <a:r>
              <a:rPr lang="en-US" b="1" dirty="0" smtClean="0"/>
              <a:t> </a:t>
            </a:r>
            <a:r>
              <a:rPr lang="en-US" b="1" dirty="0"/>
              <a:t>G</a:t>
            </a:r>
          </a:p>
          <a:p>
            <a:pPr algn="ctr"/>
            <a:r>
              <a:rPr lang="en-US" b="1" dirty="0"/>
              <a:t>         Assistant Professor</a:t>
            </a:r>
          </a:p>
        </p:txBody>
      </p:sp>
    </p:spTree>
    <p:extLst>
      <p:ext uri="{BB962C8B-B14F-4D97-AF65-F5344CB8AC3E}">
        <p14:creationId xmlns:p14="http://schemas.microsoft.com/office/powerpoint/2010/main" val="1378541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5955" y="1323703"/>
            <a:ext cx="9710057" cy="5386090"/>
          </a:xfrm>
          <a:prstGeom prst="rect">
            <a:avLst/>
          </a:prstGeom>
          <a:noFill/>
        </p:spPr>
        <p:txBody>
          <a:bodyPr wrap="square" rtlCol="0">
            <a:spAutoFit/>
          </a:bodyPr>
          <a:lstStyle/>
          <a:p>
            <a:pPr algn="just"/>
            <a:r>
              <a:rPr lang="en-US" sz="1600" b="1" dirty="0" smtClean="0"/>
              <a:t>Input</a:t>
            </a:r>
          </a:p>
          <a:p>
            <a:pPr algn="just"/>
            <a:endParaRPr lang="en-US" sz="1600" b="1" dirty="0"/>
          </a:p>
          <a:p>
            <a:pPr marL="285750" indent="-285750" algn="just">
              <a:buFont typeface="Arial" panose="020B0604020202020204" pitchFamily="34" charset="0"/>
              <a:buChar char="•"/>
            </a:pPr>
            <a:r>
              <a:rPr lang="en-US" sz="1600" dirty="0"/>
              <a:t>User Tweets</a:t>
            </a:r>
            <a:r>
              <a:rPr lang="en-GB" sz="1600" dirty="0"/>
              <a:t> and Facebook comments.</a:t>
            </a:r>
          </a:p>
          <a:p>
            <a:pPr marL="285750" indent="-285750" algn="just">
              <a:buFont typeface="Arial" panose="020B0604020202020204" pitchFamily="34" charset="0"/>
              <a:buChar char="•"/>
            </a:pPr>
            <a:endParaRPr lang="en-US" sz="1600" dirty="0"/>
          </a:p>
          <a:p>
            <a:pPr algn="just"/>
            <a:r>
              <a:rPr lang="en-US" sz="1600" b="1" dirty="0" smtClean="0"/>
              <a:t>Preview</a:t>
            </a:r>
          </a:p>
          <a:p>
            <a:pPr algn="just"/>
            <a:endParaRPr lang="en-US" sz="1600" b="1" dirty="0"/>
          </a:p>
          <a:p>
            <a:pPr marL="285750" indent="-285750" algn="just">
              <a:buFont typeface="Arial" panose="020B0604020202020204" pitchFamily="34" charset="0"/>
              <a:buChar char="•"/>
            </a:pPr>
            <a:r>
              <a:rPr lang="en-US" sz="1400" dirty="0"/>
              <a:t>The main aim of the detecting the cyberbullying tweets will help to improve manual monitoring for cyberbullying on Twitter.</a:t>
            </a:r>
          </a:p>
          <a:p>
            <a:pPr marL="285750" indent="-285750" algn="just">
              <a:buFont typeface="Arial" panose="020B0604020202020204" pitchFamily="34" charset="0"/>
              <a:buChar char="•"/>
            </a:pPr>
            <a:r>
              <a:rPr lang="en-US" sz="1400" dirty="0"/>
              <a:t>In this project we fetch the tweets from twitter accounts and preprocess the tweets and applying generated model will detect the cyberbullying or not.</a:t>
            </a:r>
          </a:p>
          <a:p>
            <a:pPr marL="285750" indent="-285750" algn="just">
              <a:buFont typeface="Arial" panose="020B0604020202020204" pitchFamily="34" charset="0"/>
              <a:buChar char="•"/>
            </a:pPr>
            <a:endParaRPr lang="en-US" sz="1600" dirty="0"/>
          </a:p>
          <a:p>
            <a:pPr algn="just"/>
            <a:r>
              <a:rPr lang="en-US" sz="1600" b="1" dirty="0"/>
              <a:t>Cyberbullying</a:t>
            </a:r>
          </a:p>
          <a:p>
            <a:pPr algn="just"/>
            <a:endParaRPr lang="en-US" sz="1600" dirty="0"/>
          </a:p>
          <a:p>
            <a:pPr marL="285750" indent="-285750" algn="just">
              <a:buFont typeface="Arial" panose="020B0604020202020204" pitchFamily="34" charset="0"/>
              <a:buChar char="•"/>
            </a:pPr>
            <a:r>
              <a:rPr lang="en-US" sz="1600" dirty="0"/>
              <a:t>The use of electronic communication to bully a person, typically by sending messages of an intimidating or threatening nature.</a:t>
            </a:r>
          </a:p>
          <a:p>
            <a:pPr algn="just"/>
            <a:endParaRPr lang="en-US" sz="1600" dirty="0"/>
          </a:p>
          <a:p>
            <a:pPr algn="just"/>
            <a:r>
              <a:rPr lang="en-US" sz="1600" b="1" dirty="0" smtClean="0"/>
              <a:t>Application</a:t>
            </a:r>
          </a:p>
          <a:p>
            <a:pPr algn="just"/>
            <a:endParaRPr lang="en-US" sz="1600" b="1" dirty="0"/>
          </a:p>
          <a:p>
            <a:pPr marL="285750" indent="-285750">
              <a:buFont typeface="Arial" panose="020B0604020202020204" pitchFamily="34" charset="0"/>
              <a:buChar char="•"/>
            </a:pPr>
            <a:r>
              <a:rPr lang="en-US" sz="1600" dirty="0"/>
              <a:t>recommending products and service </a:t>
            </a:r>
          </a:p>
          <a:p>
            <a:pPr marL="285750" indent="-285750">
              <a:buFont typeface="Arial" panose="020B0604020202020204" pitchFamily="34" charset="0"/>
              <a:buChar char="•"/>
            </a:pPr>
            <a:r>
              <a:rPr lang="en-US" sz="1600" dirty="0"/>
              <a:t>measuring public opinion</a:t>
            </a:r>
          </a:p>
          <a:p>
            <a:pPr marL="285750" indent="-285750">
              <a:buFont typeface="Arial" panose="020B0604020202020204" pitchFamily="34" charset="0"/>
              <a:buChar char="•"/>
            </a:pPr>
            <a:r>
              <a:rPr lang="en-US" sz="1600" dirty="0"/>
              <a:t>it helps to create social harmony in the society</a:t>
            </a:r>
          </a:p>
          <a:p>
            <a:pPr algn="just"/>
            <a:endParaRPr lang="en-US" sz="1600" dirty="0"/>
          </a:p>
        </p:txBody>
      </p:sp>
    </p:spTree>
    <p:extLst>
      <p:ext uri="{BB962C8B-B14F-4D97-AF65-F5344CB8AC3E}">
        <p14:creationId xmlns:p14="http://schemas.microsoft.com/office/powerpoint/2010/main" val="2926684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66949" y="1088570"/>
            <a:ext cx="10197737" cy="5786199"/>
          </a:xfrm>
          <a:prstGeom prst="rect">
            <a:avLst/>
          </a:prstGeom>
          <a:noFill/>
        </p:spPr>
        <p:txBody>
          <a:bodyPr wrap="square" rtlCol="0">
            <a:spAutoFit/>
          </a:bodyPr>
          <a:lstStyle/>
          <a:p>
            <a:pPr algn="just"/>
            <a:r>
              <a:rPr lang="en-US" sz="1600" b="1" dirty="0"/>
              <a:t>Algorithm</a:t>
            </a:r>
          </a:p>
          <a:p>
            <a:pPr algn="just"/>
            <a:endParaRPr lang="en-US" sz="1600" dirty="0"/>
          </a:p>
          <a:p>
            <a:r>
              <a:rPr lang="en-US" sz="1600" dirty="0"/>
              <a:t>I. Naive Bayes Classifier </a:t>
            </a:r>
          </a:p>
          <a:p>
            <a:r>
              <a:rPr lang="en-US" sz="1600" dirty="0"/>
              <a:t> It is a classification technique based on Bayes’ Theorem with an assumption of independence among predictors.</a:t>
            </a:r>
          </a:p>
          <a:p>
            <a:endParaRPr lang="en-US" sz="1600" dirty="0"/>
          </a:p>
          <a:p>
            <a:r>
              <a:rPr lang="en-US" sz="1600" dirty="0"/>
              <a:t>II. Logistic regression </a:t>
            </a:r>
          </a:p>
          <a:p>
            <a:r>
              <a:rPr lang="en-US" sz="1600" dirty="0"/>
              <a:t> Logistic regression is the appropriate regression analysis to conduct when the dependent variable is dichotomous (binary).</a:t>
            </a:r>
          </a:p>
          <a:p>
            <a:pPr algn="just"/>
            <a:endParaRPr lang="en-US" sz="1600" dirty="0"/>
          </a:p>
          <a:p>
            <a:pPr algn="just"/>
            <a:r>
              <a:rPr lang="en-US" sz="1600" dirty="0"/>
              <a:t>III. Random forest </a:t>
            </a:r>
          </a:p>
          <a:p>
            <a:pPr algn="just"/>
            <a:r>
              <a:rPr lang="en-US" sz="1600" dirty="0"/>
              <a:t> Random forests or random decision forests are an ensemble learning method for classification, regression and other tasks that operate by constructing a multitude of decision trees at training time and outputting the class that is the mode of the classes or mean prediction of the individual trees. </a:t>
            </a:r>
          </a:p>
          <a:p>
            <a:pPr algn="just"/>
            <a:endParaRPr lang="en-US" sz="1600" dirty="0"/>
          </a:p>
          <a:p>
            <a:pPr algn="just"/>
            <a:r>
              <a:rPr lang="en-US" sz="1600" dirty="0"/>
              <a:t>IV. Decision tree </a:t>
            </a:r>
          </a:p>
          <a:p>
            <a:pPr algn="just"/>
            <a:r>
              <a:rPr lang="en-US" sz="1600" dirty="0"/>
              <a:t>A decision tree is a decision support tool that uses a tree-like model of decisions and their possible consequences, including chance event outcomes, resource costs, and utility. </a:t>
            </a:r>
          </a:p>
          <a:p>
            <a:pPr algn="just"/>
            <a:endParaRPr lang="en-US" sz="1600" dirty="0"/>
          </a:p>
          <a:p>
            <a:pPr algn="just"/>
            <a:r>
              <a:rPr lang="en-US" sz="1600" dirty="0"/>
              <a:t>V. Support Vector Machine (SVM) </a:t>
            </a:r>
          </a:p>
          <a:p>
            <a:pPr algn="just"/>
            <a:r>
              <a:rPr lang="en-US" sz="1600" dirty="0"/>
              <a:t>In machine learning, support-vector machines are supervised learning models with associated learning algorithms that analyze data used for classification and regression analysis. </a:t>
            </a:r>
          </a:p>
          <a:p>
            <a:endParaRPr lang="en-US" dirty="0"/>
          </a:p>
        </p:txBody>
      </p:sp>
    </p:spTree>
    <p:extLst>
      <p:ext uri="{BB962C8B-B14F-4D97-AF65-F5344CB8AC3E}">
        <p14:creationId xmlns:p14="http://schemas.microsoft.com/office/powerpoint/2010/main" val="682158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84069" y="1036320"/>
            <a:ext cx="10162902" cy="5878532"/>
          </a:xfrm>
          <a:prstGeom prst="rect">
            <a:avLst/>
          </a:prstGeom>
          <a:noFill/>
        </p:spPr>
        <p:txBody>
          <a:bodyPr wrap="square" rtlCol="0">
            <a:spAutoFit/>
          </a:bodyPr>
          <a:lstStyle/>
          <a:p>
            <a:pPr algn="just"/>
            <a:r>
              <a:rPr lang="en-US" b="1" dirty="0" smtClean="0"/>
              <a:t>Feedback</a:t>
            </a:r>
          </a:p>
          <a:p>
            <a:pPr algn="just"/>
            <a:endParaRPr lang="en-US" b="1" dirty="0"/>
          </a:p>
          <a:p>
            <a:pPr algn="just"/>
            <a:r>
              <a:rPr lang="en-US" sz="1600" dirty="0"/>
              <a:t>Based on the user tweets and the associated sentiment in the user feedback, it categorize user feedback as positive, negative, or neutral. positive feedback gets a higher sentiment score while negative feedback gathers a lower score.</a:t>
            </a:r>
          </a:p>
          <a:p>
            <a:pPr algn="just"/>
            <a:endParaRPr lang="en-US" dirty="0"/>
          </a:p>
          <a:p>
            <a:r>
              <a:rPr lang="en-US" sz="1600" b="1" dirty="0"/>
              <a:t>Why </a:t>
            </a:r>
            <a:endParaRPr lang="en-US" sz="1600" b="1" dirty="0" smtClean="0"/>
          </a:p>
          <a:p>
            <a:endParaRPr lang="en-US" sz="1600" b="1" dirty="0"/>
          </a:p>
          <a:p>
            <a:r>
              <a:rPr lang="en-US" sz="1600" dirty="0"/>
              <a:t>I. Decision Tree</a:t>
            </a:r>
          </a:p>
          <a:p>
            <a:pPr marL="285750" indent="-285750">
              <a:buFont typeface="Arial" panose="020B0604020202020204" pitchFamily="34" charset="0"/>
              <a:buChar char="•"/>
            </a:pPr>
            <a:r>
              <a:rPr lang="en-US" sz="1600" dirty="0"/>
              <a:t>It doesn’t require to normalize the data.</a:t>
            </a:r>
          </a:p>
          <a:p>
            <a:pPr marL="285750" indent="-285750">
              <a:buFont typeface="Arial" panose="020B0604020202020204" pitchFamily="34" charset="0"/>
              <a:buChar char="•"/>
            </a:pPr>
            <a:r>
              <a:rPr lang="en-US" sz="1600" dirty="0"/>
              <a:t>It is fast to train as well as run.</a:t>
            </a:r>
          </a:p>
          <a:p>
            <a:pPr marL="285750" indent="-285750">
              <a:buFont typeface="Arial" panose="020B0604020202020204" pitchFamily="34" charset="0"/>
              <a:buChar char="•"/>
            </a:pPr>
            <a:r>
              <a:rPr lang="en-US" sz="1600" dirty="0"/>
              <a:t>It can handle multidimensional data.</a:t>
            </a:r>
          </a:p>
          <a:p>
            <a:pPr marL="285750" indent="-285750">
              <a:buFont typeface="Arial" panose="020B0604020202020204" pitchFamily="34" charset="0"/>
              <a:buChar char="•"/>
            </a:pPr>
            <a:endParaRPr lang="en-US" sz="1600" dirty="0"/>
          </a:p>
          <a:p>
            <a:r>
              <a:rPr lang="en-US" sz="1600" dirty="0"/>
              <a:t>II. Logistic Regression</a:t>
            </a:r>
          </a:p>
          <a:p>
            <a:pPr marL="285750" indent="-285750">
              <a:buFont typeface="Arial" panose="020B0604020202020204" pitchFamily="34" charset="0"/>
              <a:buChar char="•"/>
            </a:pPr>
            <a:r>
              <a:rPr lang="en-US" sz="1600" dirty="0"/>
              <a:t>Easier to implement, interpret, and very efficient to train.</a:t>
            </a:r>
          </a:p>
          <a:p>
            <a:pPr marL="285750" indent="-285750">
              <a:buFont typeface="Arial" panose="020B0604020202020204" pitchFamily="34" charset="0"/>
              <a:buChar char="•"/>
            </a:pPr>
            <a:r>
              <a:rPr lang="en-US" sz="1600" dirty="0"/>
              <a:t>It is very easy to realize and achieves very good performance with linearly separable classes.</a:t>
            </a:r>
          </a:p>
          <a:p>
            <a:endParaRPr lang="en-US" sz="1600" dirty="0"/>
          </a:p>
          <a:p>
            <a:r>
              <a:rPr lang="en-US" sz="1600" dirty="0"/>
              <a:t>III. Naive Bayes Classifier </a:t>
            </a:r>
          </a:p>
          <a:p>
            <a:pPr marL="285750" indent="-285750">
              <a:buFont typeface="Arial" panose="020B0604020202020204" pitchFamily="34" charset="0"/>
              <a:buChar char="•"/>
            </a:pPr>
            <a:r>
              <a:rPr lang="en-US" sz="1600" dirty="0"/>
              <a:t>Handle noisy data.</a:t>
            </a:r>
          </a:p>
          <a:p>
            <a:pPr marL="285750" indent="-285750">
              <a:buFont typeface="Arial" panose="020B0604020202020204" pitchFamily="34" charset="0"/>
              <a:buChar char="•"/>
            </a:pPr>
            <a:r>
              <a:rPr lang="en-US" sz="1600" dirty="0"/>
              <a:t>Allowing multiple classes of classification</a:t>
            </a:r>
          </a:p>
          <a:p>
            <a:pPr marL="285750" indent="-285750">
              <a:buFont typeface="Arial" panose="020B0604020202020204" pitchFamily="34" charset="0"/>
              <a:buChar char="•"/>
            </a:pPr>
            <a:r>
              <a:rPr lang="en-US" sz="1600" dirty="0"/>
              <a:t>Its doesn’t require a large amount of data to work.</a:t>
            </a:r>
          </a:p>
          <a:p>
            <a:pPr marL="285750" indent="-285750">
              <a:buFont typeface="Arial" panose="020B0604020202020204" pitchFamily="34" charset="0"/>
              <a:buChar char="•"/>
            </a:pPr>
            <a:r>
              <a:rPr lang="en-US" sz="1600" dirty="0"/>
              <a:t>simple and efficient to work.</a:t>
            </a:r>
          </a:p>
          <a:p>
            <a:endParaRPr lang="en-US" dirty="0"/>
          </a:p>
        </p:txBody>
      </p:sp>
    </p:spTree>
    <p:extLst>
      <p:ext uri="{BB962C8B-B14F-4D97-AF65-F5344CB8AC3E}">
        <p14:creationId xmlns:p14="http://schemas.microsoft.com/office/powerpoint/2010/main" val="1847732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31817" y="1001486"/>
            <a:ext cx="9736183" cy="5724644"/>
          </a:xfrm>
          <a:prstGeom prst="rect">
            <a:avLst/>
          </a:prstGeom>
          <a:noFill/>
        </p:spPr>
        <p:txBody>
          <a:bodyPr wrap="square" rtlCol="0">
            <a:spAutoFit/>
          </a:bodyPr>
          <a:lstStyle/>
          <a:p>
            <a:endParaRPr lang="en-US" sz="1600" dirty="0"/>
          </a:p>
          <a:p>
            <a:endParaRPr lang="en-US" sz="1600" dirty="0"/>
          </a:p>
          <a:p>
            <a:endParaRPr lang="en-US" sz="1600" dirty="0"/>
          </a:p>
          <a:p>
            <a:r>
              <a:rPr lang="en-US" sz="1600" dirty="0"/>
              <a:t>IV. Support Vector Machine</a:t>
            </a:r>
          </a:p>
          <a:p>
            <a:pPr marL="285750" indent="-285750">
              <a:buFont typeface="Arial" panose="020B0604020202020204" pitchFamily="34" charset="0"/>
              <a:buChar char="•"/>
            </a:pPr>
            <a:r>
              <a:rPr lang="en-US" sz="1600" dirty="0"/>
              <a:t>It is not suitable for large data set.</a:t>
            </a:r>
          </a:p>
          <a:p>
            <a:pPr marL="285750" indent="-285750">
              <a:buFont typeface="Arial" panose="020B0604020202020204" pitchFamily="34" charset="0"/>
              <a:buChar char="•"/>
            </a:pPr>
            <a:r>
              <a:rPr lang="en-US" sz="1600" dirty="0"/>
              <a:t>It is relatively memory efficient.</a:t>
            </a:r>
          </a:p>
          <a:p>
            <a:pPr marL="285750" indent="-285750">
              <a:buFont typeface="Arial" panose="020B0604020202020204" pitchFamily="34" charset="0"/>
              <a:buChar char="•"/>
            </a:pPr>
            <a:endParaRPr lang="en-US" sz="1600" dirty="0"/>
          </a:p>
          <a:p>
            <a:r>
              <a:rPr lang="en-US" sz="1600" dirty="0"/>
              <a:t>V. Random Forest</a:t>
            </a:r>
          </a:p>
          <a:p>
            <a:pPr marL="285750" indent="-285750">
              <a:buFont typeface="Arial" panose="020B0604020202020204" pitchFamily="34" charset="0"/>
              <a:buChar char="•"/>
            </a:pPr>
            <a:r>
              <a:rPr lang="en-US" sz="1600" dirty="0"/>
              <a:t>It is suitable for extremely large data set.</a:t>
            </a:r>
          </a:p>
          <a:p>
            <a:pPr marL="285750" indent="-285750">
              <a:buFont typeface="Arial" panose="020B0604020202020204" pitchFamily="34" charset="0"/>
              <a:buChar char="•"/>
            </a:pPr>
            <a:r>
              <a:rPr lang="en-US" sz="1600" dirty="0"/>
              <a:t>it has maximum accuracy with optimum solution.</a:t>
            </a:r>
          </a:p>
          <a:p>
            <a:pPr marL="285750" indent="-285750">
              <a:buFont typeface="Arial" panose="020B0604020202020204" pitchFamily="34" charset="0"/>
              <a:buChar char="•"/>
            </a:pPr>
            <a:endParaRPr lang="en-US" sz="1600" dirty="0"/>
          </a:p>
          <a:p>
            <a:r>
              <a:rPr lang="en-US" sz="1600" b="1" dirty="0"/>
              <a:t>System </a:t>
            </a:r>
            <a:r>
              <a:rPr lang="en-US" sz="1600" b="1" dirty="0" smtClean="0"/>
              <a:t>Requirement</a:t>
            </a:r>
          </a:p>
          <a:p>
            <a:endParaRPr lang="en-US" sz="1600" b="1" dirty="0"/>
          </a:p>
          <a:p>
            <a:r>
              <a:rPr lang="en-US" sz="1600" dirty="0"/>
              <a:t>    </a:t>
            </a:r>
            <a:r>
              <a:rPr lang="en-US" sz="1600" dirty="0" smtClean="0"/>
              <a:t> </a:t>
            </a:r>
            <a:r>
              <a:rPr lang="en-US" dirty="0" smtClean="0"/>
              <a:t>Hardware Requirements </a:t>
            </a:r>
            <a:endParaRPr lang="en-US" dirty="0"/>
          </a:p>
          <a:p>
            <a:pPr marL="285750" lvl="0" indent="-285750">
              <a:buFont typeface="Arial" panose="020B0604020202020204" pitchFamily="34" charset="0"/>
              <a:buChar char="•"/>
            </a:pPr>
            <a:r>
              <a:rPr lang="en-US" dirty="0"/>
              <a:t>Windows 10</a:t>
            </a:r>
          </a:p>
          <a:p>
            <a:pPr marL="285750" lvl="0" indent="-285750">
              <a:buFont typeface="Arial" panose="020B0604020202020204" pitchFamily="34" charset="0"/>
              <a:buChar char="•"/>
            </a:pPr>
            <a:r>
              <a:rPr lang="en-US" dirty="0"/>
              <a:t>I5 8</a:t>
            </a:r>
            <a:r>
              <a:rPr lang="en-US" baseline="30000" dirty="0"/>
              <a:t>th</a:t>
            </a:r>
            <a:r>
              <a:rPr lang="en-US" dirty="0"/>
              <a:t> </a:t>
            </a:r>
            <a:r>
              <a:rPr lang="en-US" dirty="0" smtClean="0"/>
              <a:t>gen</a:t>
            </a:r>
          </a:p>
          <a:p>
            <a:pPr lvl="0"/>
            <a:endParaRPr lang="en-US" dirty="0"/>
          </a:p>
          <a:p>
            <a:pPr lvl="0"/>
            <a:r>
              <a:rPr lang="en-US" dirty="0"/>
              <a:t>   Software Requirements </a:t>
            </a:r>
          </a:p>
          <a:p>
            <a:pPr marL="285750" lvl="0" indent="-285750">
              <a:buFont typeface="Arial" panose="020B0604020202020204" pitchFamily="34" charset="0"/>
              <a:buChar char="•"/>
            </a:pPr>
            <a:r>
              <a:rPr lang="en-US" dirty="0"/>
              <a:t>Visual Studio</a:t>
            </a:r>
          </a:p>
          <a:p>
            <a:pPr marL="285750" lvl="0" indent="-285750">
              <a:buFont typeface="Arial" panose="020B0604020202020204" pitchFamily="34" charset="0"/>
              <a:buChar char="•"/>
            </a:pPr>
            <a:r>
              <a:rPr lang="en-US" dirty="0"/>
              <a:t>Twitter API</a:t>
            </a:r>
          </a:p>
          <a:p>
            <a:endParaRPr lang="en-US" sz="1600" dirty="0"/>
          </a:p>
          <a:p>
            <a:endParaRPr lang="en-US" sz="1600" dirty="0"/>
          </a:p>
        </p:txBody>
      </p:sp>
    </p:spTree>
    <p:extLst>
      <p:ext uri="{BB962C8B-B14F-4D97-AF65-F5344CB8AC3E}">
        <p14:creationId xmlns:p14="http://schemas.microsoft.com/office/powerpoint/2010/main" val="3318291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32709" y="992777"/>
            <a:ext cx="248786" cy="369332"/>
          </a:xfrm>
          <a:prstGeom prst="rect">
            <a:avLst/>
          </a:prstGeom>
          <a:noFill/>
        </p:spPr>
        <p:txBody>
          <a:bodyPr wrap="none" rtlCol="0">
            <a:spAutoFit/>
          </a:bodyPr>
          <a:lstStyle/>
          <a:p>
            <a:r>
              <a:rPr lang="en-US" dirty="0"/>
              <a:t> </a:t>
            </a:r>
          </a:p>
        </p:txBody>
      </p:sp>
      <p:sp>
        <p:nvSpPr>
          <p:cNvPr id="3" name="TextBox 2"/>
          <p:cNvSpPr txBox="1"/>
          <p:nvPr/>
        </p:nvSpPr>
        <p:spPr>
          <a:xfrm>
            <a:off x="1532709" y="1175657"/>
            <a:ext cx="9361714" cy="1200329"/>
          </a:xfrm>
          <a:prstGeom prst="rect">
            <a:avLst/>
          </a:prstGeom>
          <a:noFill/>
        </p:spPr>
        <p:txBody>
          <a:bodyPr wrap="square" rtlCol="0">
            <a:spAutoFit/>
          </a:bodyPr>
          <a:lstStyle/>
          <a:p>
            <a:r>
              <a:rPr lang="en-US" b="1" dirty="0" smtClean="0"/>
              <a:t>Architecture Diagram</a:t>
            </a:r>
            <a:endParaRPr lang="en-US" b="1" dirty="0"/>
          </a:p>
          <a:p>
            <a:endParaRPr lang="en-US" b="1" dirty="0"/>
          </a:p>
          <a:p>
            <a:endParaRPr lang="en-US" b="1" dirty="0"/>
          </a:p>
          <a:p>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8911" y="1715588"/>
            <a:ext cx="8714177" cy="4763589"/>
          </a:xfrm>
          <a:prstGeom prst="rect">
            <a:avLst/>
          </a:prstGeom>
        </p:spPr>
      </p:pic>
    </p:spTree>
    <p:extLst>
      <p:ext uri="{BB962C8B-B14F-4D97-AF65-F5344CB8AC3E}">
        <p14:creationId xmlns:p14="http://schemas.microsoft.com/office/powerpoint/2010/main" val="1935586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3669" y="1158240"/>
            <a:ext cx="8795657" cy="3631763"/>
          </a:xfrm>
          <a:prstGeom prst="rect">
            <a:avLst/>
          </a:prstGeom>
          <a:noFill/>
        </p:spPr>
        <p:txBody>
          <a:bodyPr wrap="square" rtlCol="0">
            <a:spAutoFit/>
          </a:bodyPr>
          <a:lstStyle/>
          <a:p>
            <a:r>
              <a:rPr lang="en-US" b="1" dirty="0"/>
              <a:t>Conclusion</a:t>
            </a:r>
          </a:p>
          <a:p>
            <a:pPr algn="just"/>
            <a:endParaRPr lang="en-US" dirty="0"/>
          </a:p>
          <a:p>
            <a:pPr algn="just"/>
            <a:r>
              <a:rPr lang="en-US" sz="1600" dirty="0"/>
              <a:t>We have generalized five different Machine Learning Algorithms for sentiment analysis of the Twitter</a:t>
            </a:r>
            <a:r>
              <a:rPr lang="en-GB" sz="1600" dirty="0"/>
              <a:t> and Facebook</a:t>
            </a:r>
            <a:r>
              <a:rPr lang="en-US" sz="1600" dirty="0"/>
              <a:t>. The generalization of different approach and methods,</a:t>
            </a:r>
            <a:r>
              <a:rPr lang="en-GB" sz="1600" dirty="0"/>
              <a:t> </a:t>
            </a:r>
            <a:r>
              <a:rPr lang="en-US" sz="1600" dirty="0"/>
              <a:t>studied all the different approach to make Sentiment Analysis in a better way. Different parameters are taken in consideration for different analysis that are positive, negative, and neutral. The presentation of these algorithm will make a good understanding for making the performance better. Any individual can predict which algorithm will work far better for making sentiment analysis. The post and status are posted in large number where the best technique will prove to be the best out of it and we are in approach to make a comparative analysis of different algorithms. We tentatively conclude which part of algorithm have effective on sentiment analysis because the algorithm should be good enough for the parsing, semantic analysis and able to handle errors with the help of tools. </a:t>
            </a:r>
          </a:p>
          <a:p>
            <a:endParaRPr lang="en-US" dirty="0"/>
          </a:p>
        </p:txBody>
      </p:sp>
    </p:spTree>
    <p:extLst>
      <p:ext uri="{BB962C8B-B14F-4D97-AF65-F5344CB8AC3E}">
        <p14:creationId xmlns:p14="http://schemas.microsoft.com/office/powerpoint/2010/main" val="3006319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1714" y="1062446"/>
            <a:ext cx="8595360" cy="3631763"/>
          </a:xfrm>
          <a:prstGeom prst="rect">
            <a:avLst/>
          </a:prstGeom>
          <a:noFill/>
        </p:spPr>
        <p:txBody>
          <a:bodyPr wrap="square" rtlCol="0">
            <a:spAutoFit/>
          </a:bodyPr>
          <a:lstStyle/>
          <a:p>
            <a:r>
              <a:rPr lang="en-US" b="1" dirty="0" smtClean="0"/>
              <a:t>Future Modification</a:t>
            </a:r>
          </a:p>
          <a:p>
            <a:endParaRPr lang="en-US" b="1" dirty="0"/>
          </a:p>
          <a:p>
            <a:pPr algn="just"/>
            <a:r>
              <a:rPr lang="en-US" sz="1600" dirty="0"/>
              <a:t>The validity and accuracy of the predictive techniques to detect cyberbullying on twitter for this situation essentially dependent on the right psychometric order of the text. In future it is expected to improve the system created by utilize more accurate dataset and to detect the cyberbullying or not. It likewise applies other machine learning algorithm and check the accuracy of models. Higher accuracy model will assist with detecting more accurate harassing. Another fascinating bearing for future work would be the detection of fine-grained cyberbullying classes like threats, curses and expressions of racism. At the point when applied in a cascaded model, the system could discover serious instances of cyberbullying with high precision. This would be especially fascinating for checking purposes. Moreover, our dataset takes into consideration detection of member jobs regularly associated with cyberbullying.</a:t>
            </a:r>
          </a:p>
          <a:p>
            <a:endParaRPr lang="en-US" b="1" dirty="0"/>
          </a:p>
        </p:txBody>
      </p:sp>
    </p:spTree>
    <p:extLst>
      <p:ext uri="{BB962C8B-B14F-4D97-AF65-F5344CB8AC3E}">
        <p14:creationId xmlns:p14="http://schemas.microsoft.com/office/powerpoint/2010/main" val="31607830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721</TotalTime>
  <Words>794</Words>
  <Application>Microsoft Office PowerPoint</Application>
  <PresentationFormat>Widescreen</PresentationFormat>
  <Paragraphs>101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MS Shell Dlg 2</vt:lpstr>
      <vt:lpstr>Wingdings</vt:lpstr>
      <vt:lpstr>Wingdings 3</vt:lpstr>
      <vt:lpstr>Madison</vt:lpstr>
      <vt:lpstr>FINAL REVIEW  CYBER BULLYING RECOGNITION SYSTEM FOR TWITTER, FACEBOOK USING ML ALGORITHMS FOR SENTIMENT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admin1</dc:creator>
  <cp:lastModifiedBy>admin1</cp:lastModifiedBy>
  <cp:revision>61</cp:revision>
  <dcterms:created xsi:type="dcterms:W3CDTF">2020-08-20T11:50:41Z</dcterms:created>
  <dcterms:modified xsi:type="dcterms:W3CDTF">2021-06-08T16:07:38Z</dcterms:modified>
</cp:coreProperties>
</file>