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6" r:id="rId2"/>
    <p:sldId id="257" r:id="rId3"/>
    <p:sldId id="263" r:id="rId4"/>
    <p:sldId id="264" r:id="rId5"/>
    <p:sldId id="258"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399301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B1DEA-3D79-4EB2-9C7F-AF796FECF4EC}"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194327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264698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6660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878656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2471973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3080973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3442341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32614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391580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206173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B1DEA-3D79-4EB2-9C7F-AF796FECF4EC}"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294071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B1DEA-3D79-4EB2-9C7F-AF796FECF4EC}"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237622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279295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7502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F6B1DEA-3D79-4EB2-9C7F-AF796FECF4EC}" type="datetimeFigureOut">
              <a:rPr lang="en-IN" smtClean="0"/>
              <a:t>22-04-2024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151568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B1DEA-3D79-4EB2-9C7F-AF796FECF4EC}"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A65D5-52B7-4471-8D07-EABCA7770A96}" type="slidenum">
              <a:rPr lang="en-IN" smtClean="0"/>
              <a:t>‹#›</a:t>
            </a:fld>
            <a:endParaRPr lang="en-IN"/>
          </a:p>
        </p:txBody>
      </p:sp>
    </p:spTree>
    <p:extLst>
      <p:ext uri="{BB962C8B-B14F-4D97-AF65-F5344CB8AC3E}">
        <p14:creationId xmlns:p14="http://schemas.microsoft.com/office/powerpoint/2010/main" val="23935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6B1DEA-3D79-4EB2-9C7F-AF796FECF4EC}" type="datetimeFigureOut">
              <a:rPr lang="en-IN" smtClean="0"/>
              <a:t>22-04-2024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DA65D5-52B7-4471-8D07-EABCA7770A96}" type="slidenum">
              <a:rPr lang="en-IN" smtClean="0"/>
              <a:t>‹#›</a:t>
            </a:fld>
            <a:endParaRPr lang="en-IN"/>
          </a:p>
        </p:txBody>
      </p:sp>
    </p:spTree>
    <p:extLst>
      <p:ext uri="{BB962C8B-B14F-4D97-AF65-F5344CB8AC3E}">
        <p14:creationId xmlns:p14="http://schemas.microsoft.com/office/powerpoint/2010/main" val="2122680409"/>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s-east-1.console.aws.amazon.com/lambda/home?region=us-east-1#/functions/csv_s3_dynamoDB" TargetMode="External"/><Relationship Id="rId2" Type="http://schemas.openxmlformats.org/officeDocument/2006/relationships/hyperlink" Target="https://us-east-1.console.aws.amazon.com/s3/buckets/rs-airflowdemo?region=us-east-1" TargetMode="External"/><Relationship Id="rId1" Type="http://schemas.openxmlformats.org/officeDocument/2006/relationships/slideLayout" Target="../slideLayouts/slideLayout2.xml"/><Relationship Id="rId4" Type="http://schemas.openxmlformats.org/officeDocument/2006/relationships/hyperlink" Target="https://us-east-1.console.aws.amazon.com/lambda/home?region=us-east-1#/functions/generate_report"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080/dagrun/list/?_flt_3_dag_id=s3_download_send_repo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324E-584B-0F66-0B4B-71FDBA725DE5}"/>
              </a:ext>
            </a:extLst>
          </p:cNvPr>
          <p:cNvSpPr>
            <a:spLocks noGrp="1"/>
          </p:cNvSpPr>
          <p:nvPr>
            <p:ph type="ctrTitle"/>
          </p:nvPr>
        </p:nvSpPr>
        <p:spPr/>
        <p:txBody>
          <a:bodyPr/>
          <a:lstStyle/>
          <a:p>
            <a:r>
              <a:rPr lang="en-US" dirty="0"/>
              <a:t>Airflow/AWS Demo</a:t>
            </a:r>
            <a:endParaRPr lang="en-IN" dirty="0"/>
          </a:p>
        </p:txBody>
      </p:sp>
    </p:spTree>
    <p:extLst>
      <p:ext uri="{BB962C8B-B14F-4D97-AF65-F5344CB8AC3E}">
        <p14:creationId xmlns:p14="http://schemas.microsoft.com/office/powerpoint/2010/main" val="146113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8257-6030-13AE-5BCE-F7DBEB296A0F}"/>
              </a:ext>
            </a:extLst>
          </p:cNvPr>
          <p:cNvSpPr>
            <a:spLocks noGrp="1"/>
          </p:cNvSpPr>
          <p:nvPr>
            <p:ph type="title"/>
          </p:nvPr>
        </p:nvSpPr>
        <p:spPr>
          <a:xfrm>
            <a:off x="646111" y="433668"/>
            <a:ext cx="9404723" cy="937932"/>
          </a:xfrm>
        </p:spPr>
        <p:txBody>
          <a:bodyPr/>
          <a:lstStyle/>
          <a:p>
            <a:r>
              <a:rPr lang="en-US" dirty="0"/>
              <a:t>Use Case</a:t>
            </a:r>
            <a:endParaRPr lang="en-IN" dirty="0"/>
          </a:p>
        </p:txBody>
      </p:sp>
      <p:sp>
        <p:nvSpPr>
          <p:cNvPr id="3" name="Content Placeholder 2">
            <a:extLst>
              <a:ext uri="{FF2B5EF4-FFF2-40B4-BE49-F238E27FC236}">
                <a16:creationId xmlns:a16="http://schemas.microsoft.com/office/drawing/2014/main" id="{A2359C4E-B26C-643B-2285-A9C5DDE88C6C}"/>
              </a:ext>
            </a:extLst>
          </p:cNvPr>
          <p:cNvSpPr>
            <a:spLocks noGrp="1"/>
          </p:cNvSpPr>
          <p:nvPr>
            <p:ph idx="1"/>
          </p:nvPr>
        </p:nvSpPr>
        <p:spPr>
          <a:xfrm>
            <a:off x="838200" y="1238250"/>
            <a:ext cx="10515600" cy="4657725"/>
          </a:xfrm>
        </p:spPr>
        <p:txBody>
          <a:bodyPr>
            <a:normAutofit fontScale="92500" lnSpcReduction="20000"/>
          </a:bodyPr>
          <a:lstStyle/>
          <a:p>
            <a:pPr algn="just"/>
            <a:r>
              <a:rPr lang="en-US" sz="2100" dirty="0"/>
              <a:t>Personal details is received in .CSV format for new joiners daily, it is required to validate the details, generate username based on first name, last name and random password. Store the details in DB and generate and send an html report after processing.</a:t>
            </a:r>
          </a:p>
          <a:p>
            <a:pPr marL="0" indent="0">
              <a:buNone/>
            </a:pPr>
            <a:endParaRPr lang="en-US" dirty="0"/>
          </a:p>
          <a:p>
            <a:endParaRPr lang="en-US" dirty="0"/>
          </a:p>
          <a:p>
            <a:pPr lvl="1"/>
            <a:r>
              <a:rPr lang="en-US" dirty="0"/>
              <a:t>Receive .csv file</a:t>
            </a:r>
          </a:p>
          <a:p>
            <a:pPr lvl="1"/>
            <a:r>
              <a:rPr lang="en-US" dirty="0"/>
              <a:t>Archive .csv file</a:t>
            </a:r>
          </a:p>
          <a:p>
            <a:pPr lvl="1"/>
            <a:r>
              <a:rPr lang="en-US" dirty="0"/>
              <a:t>Perform Cleanup and Validation of .csv data</a:t>
            </a:r>
          </a:p>
          <a:p>
            <a:pPr lvl="1"/>
            <a:r>
              <a:rPr lang="en-US" dirty="0"/>
              <a:t>Upload cleaned data to AWS S3 bucket</a:t>
            </a:r>
          </a:p>
          <a:p>
            <a:pPr lvl="1"/>
            <a:r>
              <a:rPr lang="en-US" dirty="0"/>
              <a:t>Processing of data and persisting in DynamoDB using AWS lambda function</a:t>
            </a:r>
          </a:p>
          <a:p>
            <a:pPr lvl="1"/>
            <a:r>
              <a:rPr lang="en-US" dirty="0"/>
              <a:t>Read data from DynamoDB, generate report in html format and store in AWS S3 bucket. </a:t>
            </a:r>
          </a:p>
          <a:p>
            <a:pPr lvl="1"/>
            <a:r>
              <a:rPr lang="en-US" dirty="0"/>
              <a:t>Download html report from AWS s3 bucket to local path</a:t>
            </a:r>
          </a:p>
          <a:p>
            <a:pPr lvl="1"/>
            <a:r>
              <a:rPr lang="en-US" dirty="0"/>
              <a:t>Send html report over mail with html report as attachment</a:t>
            </a:r>
          </a:p>
          <a:p>
            <a:endParaRPr lang="en-US" dirty="0"/>
          </a:p>
        </p:txBody>
      </p:sp>
    </p:spTree>
    <p:extLst>
      <p:ext uri="{BB962C8B-B14F-4D97-AF65-F5344CB8AC3E}">
        <p14:creationId xmlns:p14="http://schemas.microsoft.com/office/powerpoint/2010/main" val="303151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2541-E880-134C-59B5-3ACAD29D6E2A}"/>
              </a:ext>
            </a:extLst>
          </p:cNvPr>
          <p:cNvSpPr>
            <a:spLocks noGrp="1"/>
          </p:cNvSpPr>
          <p:nvPr>
            <p:ph type="title"/>
          </p:nvPr>
        </p:nvSpPr>
        <p:spPr>
          <a:xfrm>
            <a:off x="646111" y="452718"/>
            <a:ext cx="9404723" cy="709332"/>
          </a:xfrm>
        </p:spPr>
        <p:txBody>
          <a:bodyPr/>
          <a:lstStyle/>
          <a:p>
            <a:r>
              <a:rPr lang="en-US"/>
              <a:t>Technical Design</a:t>
            </a:r>
            <a:endParaRPr lang="en-IN" dirty="0"/>
          </a:p>
        </p:txBody>
      </p:sp>
      <p:pic>
        <p:nvPicPr>
          <p:cNvPr id="5" name="Content Placeholder 4">
            <a:extLst>
              <a:ext uri="{FF2B5EF4-FFF2-40B4-BE49-F238E27FC236}">
                <a16:creationId xmlns:a16="http://schemas.microsoft.com/office/drawing/2014/main" id="{2BF40FF5-513D-09AA-5B03-2960983CEEA8}"/>
              </a:ext>
            </a:extLst>
          </p:cNvPr>
          <p:cNvPicPr>
            <a:picLocks noGrp="1" noChangeAspect="1"/>
          </p:cNvPicPr>
          <p:nvPr>
            <p:ph idx="1"/>
          </p:nvPr>
        </p:nvPicPr>
        <p:blipFill>
          <a:blip r:embed="rId2"/>
          <a:stretch>
            <a:fillRect/>
          </a:stretch>
        </p:blipFill>
        <p:spPr>
          <a:xfrm>
            <a:off x="818357" y="1303683"/>
            <a:ext cx="9232477" cy="5101599"/>
          </a:xfrm>
        </p:spPr>
      </p:pic>
    </p:spTree>
    <p:extLst>
      <p:ext uri="{BB962C8B-B14F-4D97-AF65-F5344CB8AC3E}">
        <p14:creationId xmlns:p14="http://schemas.microsoft.com/office/powerpoint/2010/main" val="367182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B602-1CA6-D16F-2744-7C0D32849D9B}"/>
              </a:ext>
            </a:extLst>
          </p:cNvPr>
          <p:cNvSpPr>
            <a:spLocks noGrp="1"/>
          </p:cNvSpPr>
          <p:nvPr>
            <p:ph type="title"/>
          </p:nvPr>
        </p:nvSpPr>
        <p:spPr/>
        <p:txBody>
          <a:bodyPr/>
          <a:lstStyle/>
          <a:p>
            <a:r>
              <a:rPr lang="en-US" dirty="0"/>
              <a:t>Airflow DAG</a:t>
            </a:r>
            <a:endParaRPr lang="en-IN" dirty="0"/>
          </a:p>
        </p:txBody>
      </p:sp>
      <p:pic>
        <p:nvPicPr>
          <p:cNvPr id="5" name="Content Placeholder 4">
            <a:extLst>
              <a:ext uri="{FF2B5EF4-FFF2-40B4-BE49-F238E27FC236}">
                <a16:creationId xmlns:a16="http://schemas.microsoft.com/office/drawing/2014/main" id="{7CC4354C-85B7-8774-21A8-00835EC87F13}"/>
              </a:ext>
            </a:extLst>
          </p:cNvPr>
          <p:cNvPicPr>
            <a:picLocks noGrp="1" noChangeAspect="1"/>
          </p:cNvPicPr>
          <p:nvPr>
            <p:ph idx="1"/>
          </p:nvPr>
        </p:nvPicPr>
        <p:blipFill>
          <a:blip r:embed="rId2"/>
          <a:stretch>
            <a:fillRect/>
          </a:stretch>
        </p:blipFill>
        <p:spPr>
          <a:xfrm>
            <a:off x="351954" y="2286000"/>
            <a:ext cx="11030859" cy="1143000"/>
          </a:xfrm>
        </p:spPr>
      </p:pic>
      <p:pic>
        <p:nvPicPr>
          <p:cNvPr id="7" name="Picture 6">
            <a:extLst>
              <a:ext uri="{FF2B5EF4-FFF2-40B4-BE49-F238E27FC236}">
                <a16:creationId xmlns:a16="http://schemas.microsoft.com/office/drawing/2014/main" id="{0AACEC1A-C5BA-0CFD-9356-4199B627DD2B}"/>
              </a:ext>
            </a:extLst>
          </p:cNvPr>
          <p:cNvPicPr>
            <a:picLocks noChangeAspect="1"/>
          </p:cNvPicPr>
          <p:nvPr/>
        </p:nvPicPr>
        <p:blipFill>
          <a:blip r:embed="rId3"/>
          <a:stretch>
            <a:fillRect/>
          </a:stretch>
        </p:blipFill>
        <p:spPr>
          <a:xfrm>
            <a:off x="1249680" y="3963698"/>
            <a:ext cx="9177073" cy="2217279"/>
          </a:xfrm>
          <a:prstGeom prst="rect">
            <a:avLst/>
          </a:prstGeom>
        </p:spPr>
      </p:pic>
    </p:spTree>
    <p:extLst>
      <p:ext uri="{BB962C8B-B14F-4D97-AF65-F5344CB8AC3E}">
        <p14:creationId xmlns:p14="http://schemas.microsoft.com/office/powerpoint/2010/main" val="160339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2996-53FB-6685-3FD4-FB913E23E1E8}"/>
              </a:ext>
            </a:extLst>
          </p:cNvPr>
          <p:cNvSpPr>
            <a:spLocks noGrp="1"/>
          </p:cNvSpPr>
          <p:nvPr>
            <p:ph type="title"/>
          </p:nvPr>
        </p:nvSpPr>
        <p:spPr>
          <a:xfrm>
            <a:off x="838200" y="346075"/>
            <a:ext cx="10515600" cy="1325563"/>
          </a:xfrm>
        </p:spPr>
        <p:txBody>
          <a:bodyPr/>
          <a:lstStyle/>
          <a:p>
            <a:r>
              <a:rPr lang="en-US" dirty="0"/>
              <a:t>Airflow/AWS Implementation</a:t>
            </a:r>
            <a:endParaRPr lang="en-IN" dirty="0"/>
          </a:p>
        </p:txBody>
      </p:sp>
      <p:sp>
        <p:nvSpPr>
          <p:cNvPr id="3" name="Content Placeholder 2">
            <a:extLst>
              <a:ext uri="{FF2B5EF4-FFF2-40B4-BE49-F238E27FC236}">
                <a16:creationId xmlns:a16="http://schemas.microsoft.com/office/drawing/2014/main" id="{A5503340-A1F9-5CED-E1E1-864C818E3680}"/>
              </a:ext>
            </a:extLst>
          </p:cNvPr>
          <p:cNvSpPr>
            <a:spLocks noGrp="1"/>
          </p:cNvSpPr>
          <p:nvPr>
            <p:ph idx="1"/>
          </p:nvPr>
        </p:nvSpPr>
        <p:spPr>
          <a:xfrm>
            <a:off x="1103312" y="1238250"/>
            <a:ext cx="8946541" cy="5010149"/>
          </a:xfrm>
        </p:spPr>
        <p:txBody>
          <a:bodyPr>
            <a:normAutofit fontScale="85000" lnSpcReduction="20000"/>
          </a:bodyPr>
          <a:lstStyle/>
          <a:p>
            <a:r>
              <a:rPr lang="en-US" dirty="0"/>
              <a:t>Drop .csv files in local input folder (/home/airflow/data)</a:t>
            </a:r>
          </a:p>
          <a:p>
            <a:r>
              <a:rPr lang="en-US" dirty="0"/>
              <a:t>Airflow DAG running on Ubuntu Linux (</a:t>
            </a:r>
            <a:r>
              <a:rPr lang="en-US" b="1" dirty="0" err="1"/>
              <a:t>process_files</a:t>
            </a:r>
            <a:r>
              <a:rPr lang="en-US" dirty="0"/>
              <a:t>)</a:t>
            </a:r>
          </a:p>
          <a:p>
            <a:pPr lvl="1"/>
            <a:r>
              <a:rPr lang="en-US" dirty="0"/>
              <a:t>File sensor keeps poking input folder for the .csv</a:t>
            </a:r>
          </a:p>
          <a:p>
            <a:pPr lvl="2"/>
            <a:r>
              <a:rPr lang="en-US" dirty="0"/>
              <a:t>Input location /home/airflow/data</a:t>
            </a:r>
          </a:p>
          <a:p>
            <a:pPr lvl="2"/>
            <a:r>
              <a:rPr lang="en-US" dirty="0"/>
              <a:t>File name pattern -  person_&lt;</a:t>
            </a:r>
            <a:r>
              <a:rPr lang="en-US" dirty="0" err="1"/>
              <a:t>yyyymmdd</a:t>
            </a:r>
            <a:r>
              <a:rPr lang="en-US" dirty="0"/>
              <a:t>&gt;.csv</a:t>
            </a:r>
          </a:p>
          <a:p>
            <a:pPr lvl="1"/>
            <a:r>
              <a:rPr lang="en-US" dirty="0"/>
              <a:t>Archive file </a:t>
            </a:r>
          </a:p>
          <a:p>
            <a:pPr lvl="2"/>
            <a:r>
              <a:rPr lang="en-US" dirty="0"/>
              <a:t>Name -  person_&lt;</a:t>
            </a:r>
            <a:r>
              <a:rPr lang="en-US" dirty="0" err="1"/>
              <a:t>yyyymmdd_HHMMSS</a:t>
            </a:r>
            <a:r>
              <a:rPr lang="en-US" dirty="0"/>
              <a:t>&gt;.csv </a:t>
            </a:r>
            <a:endParaRPr lang="en-US" b="1" dirty="0"/>
          </a:p>
          <a:p>
            <a:pPr lvl="2"/>
            <a:r>
              <a:rPr lang="en-US" dirty="0"/>
              <a:t>Archive location - /home/airflow/archive</a:t>
            </a:r>
          </a:p>
          <a:p>
            <a:pPr lvl="1"/>
            <a:r>
              <a:rPr lang="en-US" dirty="0"/>
              <a:t>Validate, clean and transform data</a:t>
            </a:r>
          </a:p>
          <a:p>
            <a:pPr lvl="2"/>
            <a:r>
              <a:rPr lang="en-US" dirty="0"/>
              <a:t>First Name should not be null</a:t>
            </a:r>
          </a:p>
          <a:p>
            <a:pPr lvl="2"/>
            <a:r>
              <a:rPr lang="en-US" dirty="0"/>
              <a:t>Email should be valid</a:t>
            </a:r>
          </a:p>
          <a:p>
            <a:pPr lvl="2"/>
            <a:r>
              <a:rPr lang="en-US" dirty="0"/>
              <a:t>Drop any row having null in Index field</a:t>
            </a:r>
          </a:p>
          <a:p>
            <a:pPr lvl="2"/>
            <a:r>
              <a:rPr lang="en-US" dirty="0"/>
              <a:t>Concatenate First Name and Last Name to Name</a:t>
            </a:r>
          </a:p>
          <a:p>
            <a:pPr lvl="2"/>
            <a:r>
              <a:rPr lang="en-US" dirty="0"/>
              <a:t>Save valid, cleaned and transform data into output folder</a:t>
            </a:r>
          </a:p>
          <a:p>
            <a:pPr lvl="3"/>
            <a:r>
              <a:rPr lang="en-US" dirty="0"/>
              <a:t>Name - person_&lt;</a:t>
            </a:r>
            <a:r>
              <a:rPr lang="en-US" dirty="0" err="1"/>
              <a:t>yyyymmdd_HHMMSS</a:t>
            </a:r>
            <a:r>
              <a:rPr lang="en-US" dirty="0"/>
              <a:t>&gt;_cleaned.csv </a:t>
            </a:r>
          </a:p>
          <a:p>
            <a:pPr lvl="3"/>
            <a:r>
              <a:rPr lang="en-US" dirty="0"/>
              <a:t>Output location - /home/airflow/output</a:t>
            </a:r>
          </a:p>
          <a:p>
            <a:pPr marL="457200" lvl="1" indent="0">
              <a:buNone/>
            </a:pPr>
            <a:endParaRPr lang="en-IN" dirty="0"/>
          </a:p>
        </p:txBody>
      </p:sp>
    </p:spTree>
    <p:extLst>
      <p:ext uri="{BB962C8B-B14F-4D97-AF65-F5344CB8AC3E}">
        <p14:creationId xmlns:p14="http://schemas.microsoft.com/office/powerpoint/2010/main" val="401807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2996-53FB-6685-3FD4-FB913E23E1E8}"/>
              </a:ext>
            </a:extLst>
          </p:cNvPr>
          <p:cNvSpPr>
            <a:spLocks noGrp="1"/>
          </p:cNvSpPr>
          <p:nvPr>
            <p:ph type="title"/>
          </p:nvPr>
        </p:nvSpPr>
        <p:spPr>
          <a:xfrm>
            <a:off x="838200" y="346075"/>
            <a:ext cx="10515600" cy="1325563"/>
          </a:xfrm>
        </p:spPr>
        <p:txBody>
          <a:bodyPr/>
          <a:lstStyle/>
          <a:p>
            <a:r>
              <a:rPr lang="en-US" dirty="0"/>
              <a:t>Airflow/AWS Implementation</a:t>
            </a:r>
            <a:endParaRPr lang="en-IN" dirty="0"/>
          </a:p>
        </p:txBody>
      </p:sp>
      <p:sp>
        <p:nvSpPr>
          <p:cNvPr id="3" name="Content Placeholder 2">
            <a:extLst>
              <a:ext uri="{FF2B5EF4-FFF2-40B4-BE49-F238E27FC236}">
                <a16:creationId xmlns:a16="http://schemas.microsoft.com/office/drawing/2014/main" id="{A5503340-A1F9-5CED-E1E1-864C818E3680}"/>
              </a:ext>
            </a:extLst>
          </p:cNvPr>
          <p:cNvSpPr>
            <a:spLocks noGrp="1"/>
          </p:cNvSpPr>
          <p:nvPr>
            <p:ph idx="1"/>
          </p:nvPr>
        </p:nvSpPr>
        <p:spPr>
          <a:xfrm>
            <a:off x="1103312" y="1238250"/>
            <a:ext cx="8946541" cy="5010149"/>
          </a:xfrm>
        </p:spPr>
        <p:txBody>
          <a:bodyPr>
            <a:normAutofit lnSpcReduction="10000"/>
          </a:bodyPr>
          <a:lstStyle/>
          <a:p>
            <a:pPr lvl="1"/>
            <a:r>
              <a:rPr lang="en-US" dirty="0"/>
              <a:t>Upload cleaned file to AWS S3 bucket</a:t>
            </a:r>
          </a:p>
          <a:p>
            <a:pPr lvl="2"/>
            <a:r>
              <a:rPr lang="en-US" dirty="0"/>
              <a:t>S3 bucket Name – </a:t>
            </a:r>
            <a:r>
              <a:rPr lang="en-IN" b="0" i="0" u="none" strike="noStrike" dirty="0" err="1">
                <a:effectLst/>
                <a:latin typeface="Amazon Ember"/>
                <a:hlinkClick r:id="rId2"/>
              </a:rPr>
              <a:t>airflowdemo</a:t>
            </a:r>
            <a:endParaRPr lang="en-US" dirty="0"/>
          </a:p>
          <a:p>
            <a:pPr lvl="2"/>
            <a:r>
              <a:rPr lang="en-US" dirty="0"/>
              <a:t>File Key – people_&lt;yyyymmdd_HHMMSS_Cleaned.csv</a:t>
            </a:r>
          </a:p>
          <a:p>
            <a:pPr lvl="2"/>
            <a:r>
              <a:rPr lang="en-US" dirty="0"/>
              <a:t>Triggers lambda function (</a:t>
            </a:r>
            <a:r>
              <a:rPr lang="en-IN" b="0" i="0" dirty="0">
                <a:effectLst/>
                <a:latin typeface="Amazon Ember"/>
                <a:hlinkClick r:id="rId3"/>
              </a:rPr>
              <a:t>csv_s3_DynamoDB</a:t>
            </a:r>
            <a:r>
              <a:rPr lang="en-IN" b="0" i="0" dirty="0">
                <a:effectLst/>
                <a:latin typeface="Amazon Ember"/>
              </a:rPr>
              <a:t>)</a:t>
            </a:r>
            <a:endParaRPr lang="en-US" dirty="0"/>
          </a:p>
          <a:p>
            <a:pPr lvl="3"/>
            <a:r>
              <a:rPr lang="en-US" dirty="0"/>
              <a:t>Process the file </a:t>
            </a:r>
          </a:p>
          <a:p>
            <a:pPr lvl="4"/>
            <a:r>
              <a:rPr lang="en-US" dirty="0"/>
              <a:t>Create username</a:t>
            </a:r>
          </a:p>
          <a:p>
            <a:pPr lvl="4"/>
            <a:r>
              <a:rPr lang="en-US" dirty="0"/>
              <a:t>Create Password	</a:t>
            </a:r>
          </a:p>
          <a:p>
            <a:pPr lvl="3"/>
            <a:r>
              <a:rPr lang="en-US" dirty="0"/>
              <a:t>Inserts data into DynamoDB</a:t>
            </a:r>
          </a:p>
          <a:p>
            <a:pPr lvl="4"/>
            <a:r>
              <a:rPr lang="en-US" dirty="0"/>
              <a:t>Table Name – person	</a:t>
            </a:r>
          </a:p>
          <a:p>
            <a:pPr lvl="3"/>
            <a:r>
              <a:rPr lang="en-US" dirty="0"/>
              <a:t>Puts a file in S3 bucket on completion for Insertion in DynamoDB</a:t>
            </a:r>
          </a:p>
          <a:p>
            <a:pPr lvl="3"/>
            <a:r>
              <a:rPr lang="en-US" dirty="0"/>
              <a:t>Invoke another lambda function (</a:t>
            </a:r>
            <a:r>
              <a:rPr lang="en-IN" b="0" i="0" dirty="0" err="1">
                <a:effectLst/>
                <a:latin typeface="Amazon Ember"/>
                <a:hlinkClick r:id="rId4"/>
              </a:rPr>
              <a:t>generate_report</a:t>
            </a:r>
            <a:r>
              <a:rPr lang="en-IN" b="0" i="0" dirty="0">
                <a:effectLst/>
                <a:latin typeface="Amazon Ember"/>
              </a:rPr>
              <a:t>)</a:t>
            </a:r>
            <a:endParaRPr lang="en-US" dirty="0"/>
          </a:p>
          <a:p>
            <a:pPr lvl="4"/>
            <a:r>
              <a:rPr lang="en-US" dirty="0"/>
              <a:t>Reads Data from DynamoDB </a:t>
            </a:r>
          </a:p>
          <a:p>
            <a:pPr lvl="4"/>
            <a:r>
              <a:rPr lang="en-US" dirty="0"/>
              <a:t>Generate HTML report and save it to S3 bucket</a:t>
            </a:r>
          </a:p>
          <a:p>
            <a:pPr lvl="5"/>
            <a:r>
              <a:rPr lang="en-US" dirty="0"/>
              <a:t>S3 bucket Name – </a:t>
            </a:r>
            <a:r>
              <a:rPr lang="en-US" dirty="0" err="1"/>
              <a:t>airflowdemo</a:t>
            </a:r>
            <a:endParaRPr lang="en-US" dirty="0"/>
          </a:p>
          <a:p>
            <a:pPr lvl="5"/>
            <a:r>
              <a:rPr lang="en-US" dirty="0"/>
              <a:t>File Key – output/result_&lt;</a:t>
            </a:r>
            <a:r>
              <a:rPr lang="en-US" dirty="0" err="1"/>
              <a:t>yyyyddmm</a:t>
            </a:r>
            <a:r>
              <a:rPr lang="en-US" dirty="0"/>
              <a:t>&gt;.html</a:t>
            </a:r>
          </a:p>
          <a:p>
            <a:pPr lvl="5"/>
            <a:endParaRPr lang="en-US" dirty="0"/>
          </a:p>
          <a:p>
            <a:pPr lvl="5"/>
            <a:endParaRPr lang="en-US" dirty="0"/>
          </a:p>
          <a:p>
            <a:pPr marL="1828800" lvl="4" indent="0">
              <a:buNone/>
            </a:pPr>
            <a:endParaRPr lang="en-IN" dirty="0"/>
          </a:p>
        </p:txBody>
      </p:sp>
    </p:spTree>
    <p:extLst>
      <p:ext uri="{BB962C8B-B14F-4D97-AF65-F5344CB8AC3E}">
        <p14:creationId xmlns:p14="http://schemas.microsoft.com/office/powerpoint/2010/main" val="136691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2996-53FB-6685-3FD4-FB913E23E1E8}"/>
              </a:ext>
            </a:extLst>
          </p:cNvPr>
          <p:cNvSpPr>
            <a:spLocks noGrp="1"/>
          </p:cNvSpPr>
          <p:nvPr>
            <p:ph type="title"/>
          </p:nvPr>
        </p:nvSpPr>
        <p:spPr>
          <a:xfrm>
            <a:off x="838200" y="346075"/>
            <a:ext cx="10515600" cy="1325563"/>
          </a:xfrm>
        </p:spPr>
        <p:txBody>
          <a:bodyPr/>
          <a:lstStyle/>
          <a:p>
            <a:r>
              <a:rPr lang="en-US" dirty="0"/>
              <a:t>Airflow/AWS Implementation</a:t>
            </a:r>
            <a:endParaRPr lang="en-IN" dirty="0"/>
          </a:p>
        </p:txBody>
      </p:sp>
      <p:sp>
        <p:nvSpPr>
          <p:cNvPr id="3" name="Content Placeholder 2">
            <a:extLst>
              <a:ext uri="{FF2B5EF4-FFF2-40B4-BE49-F238E27FC236}">
                <a16:creationId xmlns:a16="http://schemas.microsoft.com/office/drawing/2014/main" id="{A5503340-A1F9-5CED-E1E1-864C818E3680}"/>
              </a:ext>
            </a:extLst>
          </p:cNvPr>
          <p:cNvSpPr>
            <a:spLocks noGrp="1"/>
          </p:cNvSpPr>
          <p:nvPr>
            <p:ph idx="1"/>
          </p:nvPr>
        </p:nvSpPr>
        <p:spPr>
          <a:xfrm>
            <a:off x="1103312" y="1238250"/>
            <a:ext cx="8946541" cy="5010149"/>
          </a:xfrm>
        </p:spPr>
        <p:txBody>
          <a:bodyPr>
            <a:normAutofit/>
          </a:bodyPr>
          <a:lstStyle/>
          <a:p>
            <a:pPr lvl="1"/>
            <a:r>
              <a:rPr lang="en-US" dirty="0"/>
              <a:t>Airflow DAG running on Ubuntu Linux (</a:t>
            </a:r>
            <a:r>
              <a:rPr lang="en-IN" b="1" dirty="0"/>
              <a:t>s3_download_send_report</a:t>
            </a:r>
            <a:r>
              <a:rPr lang="en-US" dirty="0"/>
              <a:t>)</a:t>
            </a:r>
          </a:p>
          <a:p>
            <a:pPr lvl="1"/>
            <a:r>
              <a:rPr lang="en-US" dirty="0"/>
              <a:t>S3 File sensor keeps poking S3 bucket output folder</a:t>
            </a:r>
          </a:p>
          <a:p>
            <a:pPr lvl="2"/>
            <a:r>
              <a:rPr lang="en-US" dirty="0"/>
              <a:t>S3 bucket – </a:t>
            </a:r>
            <a:r>
              <a:rPr lang="en-US" dirty="0" err="1"/>
              <a:t>airflowdemo</a:t>
            </a:r>
            <a:endParaRPr lang="en-US" dirty="0"/>
          </a:p>
          <a:p>
            <a:pPr lvl="2"/>
            <a:r>
              <a:rPr lang="en-US" dirty="0"/>
              <a:t>Key -</a:t>
            </a:r>
            <a:r>
              <a:rPr lang="en-IN" b="0" dirty="0">
                <a:solidFill>
                  <a:srgbClr val="CE9178"/>
                </a:solidFill>
                <a:effectLst/>
                <a:latin typeface="Consolas" panose="020B0609020204030204" pitchFamily="49" charset="0"/>
              </a:rPr>
              <a:t> </a:t>
            </a:r>
            <a:r>
              <a:rPr lang="en-IN" dirty="0"/>
              <a:t>s3://airflowdemo/output/result_&lt;yyyymmdd&gt;.html</a:t>
            </a:r>
            <a:endParaRPr lang="en-US" dirty="0"/>
          </a:p>
          <a:p>
            <a:pPr lvl="2"/>
            <a:r>
              <a:rPr lang="en-US" dirty="0"/>
              <a:t>Download the file from S3 bucket </a:t>
            </a:r>
          </a:p>
          <a:p>
            <a:pPr lvl="3"/>
            <a:r>
              <a:rPr lang="en-US" dirty="0"/>
              <a:t>S3 bucket –  </a:t>
            </a:r>
            <a:r>
              <a:rPr lang="en-US" dirty="0" err="1"/>
              <a:t>airflowdemo</a:t>
            </a:r>
            <a:endParaRPr lang="en-US" dirty="0"/>
          </a:p>
          <a:p>
            <a:pPr lvl="3"/>
            <a:r>
              <a:rPr lang="en-US" dirty="0"/>
              <a:t>File Key – </a:t>
            </a:r>
            <a:r>
              <a:rPr lang="en-IN" dirty="0"/>
              <a:t>output/result_&lt;</a:t>
            </a:r>
            <a:r>
              <a:rPr lang="en-IN" dirty="0" err="1"/>
              <a:t>yyyymmdd</a:t>
            </a:r>
            <a:r>
              <a:rPr lang="en-IN" dirty="0"/>
              <a:t>&gt;.html</a:t>
            </a:r>
            <a:endParaRPr lang="en-US" dirty="0"/>
          </a:p>
          <a:p>
            <a:pPr lvl="3"/>
            <a:r>
              <a:rPr lang="en-US" dirty="0"/>
              <a:t>Local folder - /home/report/result_&lt;</a:t>
            </a:r>
            <a:r>
              <a:rPr lang="en-US" dirty="0" err="1"/>
              <a:t>yyyymmdd</a:t>
            </a:r>
            <a:r>
              <a:rPr lang="en-US" dirty="0"/>
              <a:t>&gt;.html</a:t>
            </a:r>
          </a:p>
          <a:p>
            <a:pPr lvl="2"/>
            <a:r>
              <a:rPr lang="en-US" dirty="0"/>
              <a:t>Deletes the file from S3 bucket output folder after archiving</a:t>
            </a:r>
          </a:p>
          <a:p>
            <a:pPr lvl="1"/>
            <a:r>
              <a:rPr lang="en-US" dirty="0"/>
              <a:t>Generate and send email with downloaded local file as attachment</a:t>
            </a:r>
          </a:p>
          <a:p>
            <a:pPr lvl="5"/>
            <a:endParaRPr lang="en-US" dirty="0"/>
          </a:p>
          <a:p>
            <a:pPr marL="1828800" lvl="4" indent="0">
              <a:buNone/>
            </a:pPr>
            <a:endParaRPr lang="en-IN" dirty="0"/>
          </a:p>
        </p:txBody>
      </p:sp>
      <p:sp>
        <p:nvSpPr>
          <p:cNvPr id="4" name="Rectangle 1">
            <a:extLst>
              <a:ext uri="{FF2B5EF4-FFF2-40B4-BE49-F238E27FC236}">
                <a16:creationId xmlns:a16="http://schemas.microsoft.com/office/drawing/2014/main" id="{C352D74F-930D-FCBD-8AD3-A293F0A89F4D}"/>
              </a:ext>
            </a:extLst>
          </p:cNvPr>
          <p:cNvSpPr>
            <a:spLocks noChangeArrowheads="1"/>
          </p:cNvSpPr>
          <p:nvPr/>
        </p:nvSpPr>
        <p:spPr bwMode="auto">
          <a:xfrm>
            <a:off x="0" y="0"/>
            <a:ext cx="12192000" cy="457200"/>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348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51504F"/>
                </a:solidFill>
                <a:effectLst/>
                <a:latin typeface="inherit"/>
              </a:rPr>
              <a:t>s3_download_send_report</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51504F"/>
                </a:solidFill>
                <a:effectLst/>
                <a:latin typeface="inherit"/>
                <a:hlinkClick r:id="rId2"/>
              </a:rPr>
              <a:t>Schedule: @daily </a:t>
            </a:r>
            <a:r>
              <a:rPr kumimoji="0" lang="en-US" altLang="en-US" sz="1500" b="0" i="0" u="none" strike="noStrike" cap="none" normalizeH="0" baseline="0">
                <a:ln>
                  <a:noFill/>
                </a:ln>
                <a:solidFill>
                  <a:srgbClr val="CBCBCB"/>
                </a:solidFill>
                <a:effectLst/>
                <a:latin typeface="Material Icons"/>
              </a:rPr>
              <a:t>info</a:t>
            </a:r>
            <a:r>
              <a:rPr kumimoji="0" lang="en-US" altLang="en-US" sz="1300" b="0" i="0" u="none" strike="noStrike" cap="none" normalizeH="0" baseline="0">
                <a:ln>
                  <a:noFill/>
                </a:ln>
                <a:solidFill>
                  <a:srgbClr val="51504F"/>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51504F"/>
                </a:solidFill>
                <a:effectLst/>
                <a:latin typeface="inherit"/>
              </a:rPr>
              <a:t>Next Run ID: 2024-04-11, 00:00:00</a:t>
            </a:r>
            <a:endParaRPr kumimoji="0" lang="en-US" altLang="en-US" sz="1300" b="0" i="0" u="none" strike="noStrike" cap="none" normalizeH="0" baseline="0">
              <a:ln>
                <a:noFill/>
              </a:ln>
              <a:solidFill>
                <a:srgbClr val="51504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707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2996-53FB-6685-3FD4-FB913E23E1E8}"/>
              </a:ext>
            </a:extLst>
          </p:cNvPr>
          <p:cNvSpPr>
            <a:spLocks noGrp="1"/>
          </p:cNvSpPr>
          <p:nvPr>
            <p:ph type="title"/>
          </p:nvPr>
        </p:nvSpPr>
        <p:spPr>
          <a:xfrm>
            <a:off x="838200" y="346075"/>
            <a:ext cx="10515600" cy="1325563"/>
          </a:xfrm>
        </p:spPr>
        <p:txBody>
          <a:bodyPr/>
          <a:lstStyle/>
          <a:p>
            <a:r>
              <a:rPr lang="en-US" dirty="0"/>
              <a:t>Tools &amp; Components</a:t>
            </a:r>
            <a:endParaRPr lang="en-IN" dirty="0"/>
          </a:p>
        </p:txBody>
      </p:sp>
      <p:sp>
        <p:nvSpPr>
          <p:cNvPr id="3" name="Content Placeholder 2">
            <a:extLst>
              <a:ext uri="{FF2B5EF4-FFF2-40B4-BE49-F238E27FC236}">
                <a16:creationId xmlns:a16="http://schemas.microsoft.com/office/drawing/2014/main" id="{A5503340-A1F9-5CED-E1E1-864C818E3680}"/>
              </a:ext>
            </a:extLst>
          </p:cNvPr>
          <p:cNvSpPr>
            <a:spLocks noGrp="1"/>
          </p:cNvSpPr>
          <p:nvPr>
            <p:ph idx="1"/>
          </p:nvPr>
        </p:nvSpPr>
        <p:spPr>
          <a:xfrm>
            <a:off x="1103312" y="1238251"/>
            <a:ext cx="8946541" cy="4543424"/>
          </a:xfrm>
        </p:spPr>
        <p:txBody>
          <a:bodyPr>
            <a:normAutofit/>
          </a:bodyPr>
          <a:lstStyle/>
          <a:p>
            <a:pPr lvl="1"/>
            <a:endParaRPr lang="en-US" dirty="0"/>
          </a:p>
          <a:p>
            <a:pPr lvl="1"/>
            <a:endParaRPr lang="en-US" dirty="0"/>
          </a:p>
          <a:p>
            <a:pPr lvl="1"/>
            <a:r>
              <a:rPr lang="en-US" dirty="0"/>
              <a:t>Ubuntu Linux 22.04 on WSL /AWS EC2 </a:t>
            </a:r>
          </a:p>
          <a:p>
            <a:pPr lvl="1"/>
            <a:r>
              <a:rPr lang="en-US" dirty="0"/>
              <a:t>Airflow</a:t>
            </a:r>
          </a:p>
          <a:p>
            <a:pPr lvl="1"/>
            <a:r>
              <a:rPr lang="en-US" dirty="0"/>
              <a:t>AWS S3</a:t>
            </a:r>
          </a:p>
          <a:p>
            <a:pPr lvl="1"/>
            <a:r>
              <a:rPr lang="en-US" dirty="0"/>
              <a:t>AWS lambda</a:t>
            </a:r>
          </a:p>
          <a:p>
            <a:pPr lvl="1"/>
            <a:r>
              <a:rPr lang="en-US" dirty="0"/>
              <a:t>DynamoDB</a:t>
            </a:r>
          </a:p>
          <a:p>
            <a:pPr lvl="1"/>
            <a:r>
              <a:rPr lang="en-US" dirty="0"/>
              <a:t>AWS SES (Simple Email Service)</a:t>
            </a:r>
          </a:p>
          <a:p>
            <a:pPr lvl="1"/>
            <a:r>
              <a:rPr lang="en-US" dirty="0"/>
              <a:t>AWS </a:t>
            </a:r>
            <a:r>
              <a:rPr lang="en-US" dirty="0" err="1"/>
              <a:t>Cloudwatch</a:t>
            </a:r>
            <a:endParaRPr lang="en-US" dirty="0"/>
          </a:p>
          <a:p>
            <a:pPr marL="1828800" lvl="4" indent="0">
              <a:buNone/>
            </a:pPr>
            <a:endParaRPr lang="en-IN" dirty="0"/>
          </a:p>
        </p:txBody>
      </p:sp>
    </p:spTree>
    <p:extLst>
      <p:ext uri="{BB962C8B-B14F-4D97-AF65-F5344CB8AC3E}">
        <p14:creationId xmlns:p14="http://schemas.microsoft.com/office/powerpoint/2010/main" val="1839837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2225</TotalTime>
  <Words>517</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Amazon Ember</vt:lpstr>
      <vt:lpstr>Arial</vt:lpstr>
      <vt:lpstr>Century Gothic</vt:lpstr>
      <vt:lpstr>Consolas</vt:lpstr>
      <vt:lpstr>inherit</vt:lpstr>
      <vt:lpstr>Material Icons</vt:lpstr>
      <vt:lpstr>Wingdings 3</vt:lpstr>
      <vt:lpstr>Ion</vt:lpstr>
      <vt:lpstr>Airflow/AWS Demo</vt:lpstr>
      <vt:lpstr>Use Case</vt:lpstr>
      <vt:lpstr>Technical Design</vt:lpstr>
      <vt:lpstr>Airflow DAG</vt:lpstr>
      <vt:lpstr>Airflow/AWS Implementation</vt:lpstr>
      <vt:lpstr>Airflow/AWS Implementation</vt:lpstr>
      <vt:lpstr>Airflow/AWS Implementation</vt:lpstr>
      <vt:lpstr>Tools &amp;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Demo</dc:title>
  <dc:creator>Rajesh Kumar Sinha</dc:creator>
  <cp:lastModifiedBy>Rajesh Kumar Sinha</cp:lastModifiedBy>
  <cp:revision>15</cp:revision>
  <dcterms:created xsi:type="dcterms:W3CDTF">2024-02-15T07:16:30Z</dcterms:created>
  <dcterms:modified xsi:type="dcterms:W3CDTF">2024-04-22T15:22:47Z</dcterms:modified>
</cp:coreProperties>
</file>