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 id="262" r:id="rId10"/>
    <p:sldId id="267" r:id="rId11"/>
    <p:sldId id="263"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3/18/2021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3/18/2021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3/18/2021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3/18/2021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3/18/2021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3/18/2021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3/18/2021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finkode.com/ka/bangalor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610661"/>
          </a:xfrm>
        </p:spPr>
        <p:txBody>
          <a:bodyPr>
            <a:normAutofit fontScale="90000"/>
          </a:bodyPr>
          <a:lstStyle/>
          <a:p>
            <a:r>
              <a:rPr lang="en-US" cap="none" dirty="0"/>
              <a:t>Capstone Project - The Battle Of The Neighborhoods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Harsh V Singh</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
        <p:nvSpPr>
          <p:cNvPr id="9" name="Title 1">
            <a:extLst>
              <a:ext uri="{FF2B5EF4-FFF2-40B4-BE49-F238E27FC236}">
                <a16:creationId xmlns:a16="http://schemas.microsoft.com/office/drawing/2014/main" id="{49CF891D-BF3A-4AF9-B093-418254DD9DD7}"/>
              </a:ext>
            </a:extLst>
          </p:cNvPr>
          <p:cNvSpPr txBox="1">
            <a:spLocks/>
          </p:cNvSpPr>
          <p:nvPr/>
        </p:nvSpPr>
        <p:spPr>
          <a:xfrm>
            <a:off x="581191" y="1436120"/>
            <a:ext cx="10993549" cy="610661"/>
          </a:xfrm>
          <a:prstGeom prst="rect">
            <a:avLst/>
          </a:prstGeom>
          <a:effectLst/>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cap="none" dirty="0"/>
              <a:t>Applied Data Science Capstone by IBM/Coursera</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DBE25-E688-4BD0-A0A8-4AE4D40E1F1C}"/>
              </a:ext>
            </a:extLst>
          </p:cNvPr>
          <p:cNvSpPr>
            <a:spLocks noGrp="1"/>
          </p:cNvSpPr>
          <p:nvPr>
            <p:ph type="title"/>
          </p:nvPr>
        </p:nvSpPr>
        <p:spPr/>
        <p:txBody>
          <a:bodyPr/>
          <a:lstStyle/>
          <a:p>
            <a:r>
              <a:rPr lang="en-US" cap="none" dirty="0"/>
              <a:t>Locations Of Existing Pizza Places – By Cluster</a:t>
            </a:r>
            <a:endParaRPr lang="en-IN" cap="none" dirty="0"/>
          </a:p>
        </p:txBody>
      </p:sp>
      <p:pic>
        <p:nvPicPr>
          <p:cNvPr id="5" name="Picture 4">
            <a:extLst>
              <a:ext uri="{FF2B5EF4-FFF2-40B4-BE49-F238E27FC236}">
                <a16:creationId xmlns:a16="http://schemas.microsoft.com/office/drawing/2014/main" id="{800C20DF-5F3D-4B73-87B8-5283357B3088}"/>
              </a:ext>
            </a:extLst>
          </p:cNvPr>
          <p:cNvPicPr>
            <a:picLocks noChangeAspect="1"/>
          </p:cNvPicPr>
          <p:nvPr/>
        </p:nvPicPr>
        <p:blipFill>
          <a:blip r:embed="rId2"/>
          <a:stretch>
            <a:fillRect/>
          </a:stretch>
        </p:blipFill>
        <p:spPr>
          <a:xfrm>
            <a:off x="2731615" y="2105535"/>
            <a:ext cx="6728769" cy="4218034"/>
          </a:xfrm>
          <a:prstGeom prst="rect">
            <a:avLst/>
          </a:prstGeom>
        </p:spPr>
      </p:pic>
    </p:spTree>
    <p:extLst>
      <p:ext uri="{BB962C8B-B14F-4D97-AF65-F5344CB8AC3E}">
        <p14:creationId xmlns:p14="http://schemas.microsoft.com/office/powerpoint/2010/main" val="1178911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FB190-E495-4C6A-9085-7F99E2766DE1}"/>
              </a:ext>
            </a:extLst>
          </p:cNvPr>
          <p:cNvSpPr>
            <a:spLocks noGrp="1"/>
          </p:cNvSpPr>
          <p:nvPr>
            <p:ph type="title"/>
          </p:nvPr>
        </p:nvSpPr>
        <p:spPr/>
        <p:txBody>
          <a:bodyPr/>
          <a:lstStyle/>
          <a:p>
            <a:r>
              <a:rPr lang="en-US" cap="none" dirty="0"/>
              <a:t>Suitable Neighbourhoods For Opening New Pizzeria</a:t>
            </a:r>
            <a:endParaRPr lang="en-IN" cap="none" dirty="0"/>
          </a:p>
        </p:txBody>
      </p:sp>
      <p:pic>
        <p:nvPicPr>
          <p:cNvPr id="5" name="Picture 4">
            <a:extLst>
              <a:ext uri="{FF2B5EF4-FFF2-40B4-BE49-F238E27FC236}">
                <a16:creationId xmlns:a16="http://schemas.microsoft.com/office/drawing/2014/main" id="{E27211F8-6F28-40A8-BF5B-00AF00818997}"/>
              </a:ext>
            </a:extLst>
          </p:cNvPr>
          <p:cNvPicPr>
            <a:picLocks noChangeAspect="1"/>
          </p:cNvPicPr>
          <p:nvPr/>
        </p:nvPicPr>
        <p:blipFill>
          <a:blip r:embed="rId2"/>
          <a:stretch>
            <a:fillRect/>
          </a:stretch>
        </p:blipFill>
        <p:spPr>
          <a:xfrm>
            <a:off x="1314450" y="2287802"/>
            <a:ext cx="9563100" cy="1771650"/>
          </a:xfrm>
          <a:prstGeom prst="rect">
            <a:avLst/>
          </a:prstGeom>
        </p:spPr>
      </p:pic>
      <p:sp>
        <p:nvSpPr>
          <p:cNvPr id="6" name="TextBox 5">
            <a:extLst>
              <a:ext uri="{FF2B5EF4-FFF2-40B4-BE49-F238E27FC236}">
                <a16:creationId xmlns:a16="http://schemas.microsoft.com/office/drawing/2014/main" id="{680AFEB8-DE3C-4909-BB74-BBA0E71442D5}"/>
              </a:ext>
            </a:extLst>
          </p:cNvPr>
          <p:cNvSpPr txBox="1"/>
          <p:nvPr/>
        </p:nvSpPr>
        <p:spPr>
          <a:xfrm>
            <a:off x="581193" y="4456378"/>
            <a:ext cx="11029615" cy="1600438"/>
          </a:xfrm>
          <a:prstGeom prst="rect">
            <a:avLst/>
          </a:prstGeom>
          <a:noFill/>
        </p:spPr>
        <p:txBody>
          <a:bodyPr wrap="square" rtlCol="0">
            <a:spAutoFit/>
          </a:bodyPr>
          <a:lstStyle/>
          <a:p>
            <a:r>
              <a:rPr lang="en-US" sz="1400" dirty="0">
                <a:solidFill>
                  <a:schemeClr val="tx1">
                    <a:lumMod val="75000"/>
                    <a:lumOff val="25000"/>
                  </a:schemeClr>
                </a:solidFill>
                <a:latin typeface="Consolas" panose="020B0609020204030204" pitchFamily="49" charset="0"/>
              </a:rPr>
              <a:t>Our final result includes a list of 6 neighbourhoods which are most suitable for opening a new pizzeria. We have presented this list in the order of most suitable to least based on the expected number of pizzerias that should </a:t>
            </a:r>
            <a:r>
              <a:rPr lang="en-US" sz="1400" i="1" dirty="0">
                <a:solidFill>
                  <a:schemeClr val="tx1">
                    <a:lumMod val="75000"/>
                    <a:lumOff val="25000"/>
                  </a:schemeClr>
                </a:solidFill>
                <a:latin typeface="Consolas" panose="020B0609020204030204" pitchFamily="49" charset="0"/>
              </a:rPr>
              <a:t>ideally be present in these neighbourhoods</a:t>
            </a:r>
            <a:r>
              <a:rPr lang="en-US" sz="1400" dirty="0">
                <a:solidFill>
                  <a:schemeClr val="tx1">
                    <a:lumMod val="75000"/>
                    <a:lumOff val="25000"/>
                  </a:schemeClr>
                </a:solidFill>
                <a:latin typeface="Consolas" panose="020B0609020204030204" pitchFamily="49" charset="0"/>
              </a:rPr>
              <a:t>. But given that there are many other factors that may go into deciding the suitability of a location, we believe that it is best to review each of these 6 neighbourhoods in further detail. This may require on-the-ground surveys and collecting other relevant data such as property prices, total population, average age and income demographics, residential vs. commercial developments in the area, etc.</a:t>
            </a:r>
            <a:endParaRPr lang="en-IN"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4056348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cap="none" dirty="0"/>
              <a:t>Introduction - Business Problem</a:t>
            </a:r>
          </a:p>
        </p:txBody>
      </p:sp>
      <p:sp>
        <p:nvSpPr>
          <p:cNvPr id="5" name="Content Placeholder 4">
            <a:extLst>
              <a:ext uri="{FF2B5EF4-FFF2-40B4-BE49-F238E27FC236}">
                <a16:creationId xmlns:a16="http://schemas.microsoft.com/office/drawing/2014/main" id="{90E8771A-D557-4773-966C-62B36CFE806D}"/>
              </a:ext>
            </a:extLst>
          </p:cNvPr>
          <p:cNvSpPr>
            <a:spLocks noGrp="1"/>
          </p:cNvSpPr>
          <p:nvPr>
            <p:ph idx="1"/>
          </p:nvPr>
        </p:nvSpPr>
        <p:spPr>
          <a:xfrm>
            <a:off x="581192" y="2340864"/>
            <a:ext cx="11029615" cy="4265882"/>
          </a:xfrm>
        </p:spPr>
        <p:txBody>
          <a:bodyPr>
            <a:noAutofit/>
          </a:bodyPr>
          <a:lstStyle/>
          <a:p>
            <a:pPr algn="l"/>
            <a:r>
              <a:rPr lang="en-US" sz="1400" b="0" i="0" dirty="0">
                <a:solidFill>
                  <a:srgbClr val="333333"/>
                </a:solidFill>
                <a:effectLst/>
                <a:latin typeface="Consolas" panose="020B0609020204030204" pitchFamily="49" charset="0"/>
              </a:rPr>
              <a:t>In this project, we will undertake the task of </a:t>
            </a:r>
            <a:r>
              <a:rPr lang="en-US" sz="1400" b="1" i="0" dirty="0">
                <a:solidFill>
                  <a:srgbClr val="333333"/>
                </a:solidFill>
                <a:effectLst/>
                <a:latin typeface="Consolas" panose="020B0609020204030204" pitchFamily="49" charset="0"/>
              </a:rPr>
              <a:t>identifying the best location to open a new Pizza Place in Bangalore, India</a:t>
            </a:r>
            <a:r>
              <a:rPr lang="en-US" sz="1400" b="0" i="0" dirty="0">
                <a:solidFill>
                  <a:srgbClr val="333333"/>
                </a:solidFill>
                <a:effectLst/>
                <a:latin typeface="Consolas" panose="020B0609020204030204" pitchFamily="49" charset="0"/>
              </a:rPr>
              <a:t>.</a:t>
            </a:r>
          </a:p>
          <a:p>
            <a:pPr algn="l"/>
            <a:r>
              <a:rPr lang="en-US" sz="1400" b="0" i="0" dirty="0">
                <a:solidFill>
                  <a:srgbClr val="333333"/>
                </a:solidFill>
                <a:effectLst/>
                <a:latin typeface="Consolas" panose="020B0609020204030204" pitchFamily="49" charset="0"/>
              </a:rPr>
              <a:t>The rapid growth of the city provides a great number of lucrative business opportunities. While the city already has a vast number of restaurants spread across different localities and neighbourhoods, there are many new neighbourhoods coming up as a result of the expanding city limits. At the same time, there are new residential and commercial development projects across various locations. Both these factors combined give rise to unique business opportunities for entrepreneurs in the </a:t>
            </a:r>
            <a:r>
              <a:rPr lang="en-US" sz="1400" b="1" i="0" dirty="0">
                <a:solidFill>
                  <a:srgbClr val="333333"/>
                </a:solidFill>
                <a:effectLst/>
                <a:latin typeface="Consolas" panose="020B0609020204030204" pitchFamily="49" charset="0"/>
              </a:rPr>
              <a:t>hospitality and food services industry</a:t>
            </a:r>
            <a:r>
              <a:rPr lang="en-US" sz="1400" b="0" i="0" dirty="0">
                <a:solidFill>
                  <a:srgbClr val="333333"/>
                </a:solidFill>
                <a:effectLst/>
                <a:latin typeface="Consolas" panose="020B0609020204030204" pitchFamily="49" charset="0"/>
              </a:rPr>
              <a:t>.</a:t>
            </a:r>
          </a:p>
          <a:p>
            <a:pPr algn="l"/>
            <a:r>
              <a:rPr lang="en-US" sz="1400" b="0" i="0" dirty="0">
                <a:solidFill>
                  <a:srgbClr val="333333"/>
                </a:solidFill>
                <a:effectLst/>
                <a:latin typeface="Consolas" panose="020B0609020204030204" pitchFamily="49" charset="0"/>
              </a:rPr>
              <a:t>In order to identify the most suitable location for opening a new restaurant, specifically a Pizzeria, we will follow these steps -</a:t>
            </a:r>
          </a:p>
          <a:p>
            <a:pPr marL="666900" lvl="1" indent="-342900">
              <a:buFont typeface="+mj-lt"/>
              <a:buAutoNum type="arabicPeriod"/>
            </a:pPr>
            <a:r>
              <a:rPr lang="en-US" b="0" i="0" dirty="0">
                <a:solidFill>
                  <a:srgbClr val="333333"/>
                </a:solidFill>
                <a:effectLst/>
                <a:latin typeface="Consolas" panose="020B0609020204030204" pitchFamily="49" charset="0"/>
              </a:rPr>
              <a:t>Collect data and analyze the various neighbourhoods across Bangalore</a:t>
            </a:r>
          </a:p>
          <a:p>
            <a:pPr marL="666900" lvl="1" indent="-342900">
              <a:buFont typeface="+mj-lt"/>
              <a:buAutoNum type="arabicPeriod"/>
            </a:pPr>
            <a:r>
              <a:rPr lang="en-US" b="0" i="0" dirty="0">
                <a:solidFill>
                  <a:srgbClr val="333333"/>
                </a:solidFill>
                <a:effectLst/>
                <a:latin typeface="Consolas" panose="020B0609020204030204" pitchFamily="49" charset="0"/>
              </a:rPr>
              <a:t>Identify similar neighbourhoods by categorizing them into clusters</a:t>
            </a:r>
          </a:p>
          <a:p>
            <a:pPr marL="666900" lvl="1" indent="-342900">
              <a:buFont typeface="+mj-lt"/>
              <a:buAutoNum type="arabicPeriod"/>
            </a:pPr>
            <a:r>
              <a:rPr lang="en-US" b="0" i="0" dirty="0">
                <a:solidFill>
                  <a:srgbClr val="333333"/>
                </a:solidFill>
                <a:effectLst/>
                <a:latin typeface="Consolas" panose="020B0609020204030204" pitchFamily="49" charset="0"/>
              </a:rPr>
              <a:t>Identify the clusters which typically have a high number of Pizza Places</a:t>
            </a:r>
          </a:p>
          <a:p>
            <a:pPr marL="666900" lvl="1" indent="-342900">
              <a:buFont typeface="+mj-lt"/>
              <a:buAutoNum type="arabicPeriod"/>
            </a:pPr>
            <a:r>
              <a:rPr lang="en-US" b="0" i="0" dirty="0">
                <a:solidFill>
                  <a:srgbClr val="333333"/>
                </a:solidFill>
                <a:effectLst/>
                <a:latin typeface="Consolas" panose="020B0609020204030204" pitchFamily="49" charset="0"/>
              </a:rPr>
              <a:t>Among those clusters, identify the neighbourhoods which have a scarcity of Pizza Places as compared to their respective clusters</a:t>
            </a:r>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04138-2D03-4E7E-BB6C-22E7C0F43042}"/>
              </a:ext>
            </a:extLst>
          </p:cNvPr>
          <p:cNvSpPr>
            <a:spLocks noGrp="1"/>
          </p:cNvSpPr>
          <p:nvPr>
            <p:ph type="title"/>
          </p:nvPr>
        </p:nvSpPr>
        <p:spPr/>
        <p:txBody>
          <a:bodyPr/>
          <a:lstStyle/>
          <a:p>
            <a:r>
              <a:rPr lang="en-US" cap="none" dirty="0"/>
              <a:t>Data Collection And Exploration</a:t>
            </a:r>
            <a:endParaRPr lang="en-IN" dirty="0"/>
          </a:p>
        </p:txBody>
      </p:sp>
      <p:sp>
        <p:nvSpPr>
          <p:cNvPr id="3" name="Content Placeholder 2">
            <a:extLst>
              <a:ext uri="{FF2B5EF4-FFF2-40B4-BE49-F238E27FC236}">
                <a16:creationId xmlns:a16="http://schemas.microsoft.com/office/drawing/2014/main" id="{3E4C4418-09E8-4306-B4F9-45FEF46C813F}"/>
              </a:ext>
            </a:extLst>
          </p:cNvPr>
          <p:cNvSpPr>
            <a:spLocks noGrp="1"/>
          </p:cNvSpPr>
          <p:nvPr>
            <p:ph idx="1"/>
          </p:nvPr>
        </p:nvSpPr>
        <p:spPr/>
        <p:txBody>
          <a:bodyPr>
            <a:normAutofit/>
          </a:bodyPr>
          <a:lstStyle/>
          <a:p>
            <a:pPr algn="l"/>
            <a:r>
              <a:rPr lang="en-US" sz="1400" b="0" i="0" dirty="0">
                <a:effectLst/>
                <a:latin typeface="Consolas" panose="020B0609020204030204" pitchFamily="49" charset="0"/>
              </a:rPr>
              <a:t>In the first stage of this project, we will collect the necessary data from various sources.</a:t>
            </a:r>
          </a:p>
          <a:p>
            <a:pPr lvl="1">
              <a:buFont typeface="+mj-lt"/>
              <a:buAutoNum type="arabicPeriod"/>
            </a:pPr>
            <a:r>
              <a:rPr lang="en-US" b="0" i="0" dirty="0">
                <a:effectLst/>
                <a:latin typeface="Consolas" panose="020B0609020204030204" pitchFamily="49" charset="0"/>
              </a:rPr>
              <a:t>We can get data on </a:t>
            </a:r>
            <a:r>
              <a:rPr lang="en-US" b="0" i="0" dirty="0" err="1">
                <a:effectLst/>
                <a:latin typeface="Consolas" panose="020B0609020204030204" pitchFamily="49" charset="0"/>
              </a:rPr>
              <a:t>pincode</a:t>
            </a:r>
            <a:r>
              <a:rPr lang="en-US" b="0" i="0" dirty="0">
                <a:effectLst/>
                <a:latin typeface="Consolas" panose="020B0609020204030204" pitchFamily="49" charset="0"/>
              </a:rPr>
              <a:t>-wise neighbourhoods in Bangalore from this website - </a:t>
            </a:r>
            <a:r>
              <a:rPr lang="en-US" b="0" i="0" dirty="0">
                <a:solidFill>
                  <a:schemeClr val="accent2"/>
                </a:solidFill>
                <a:effectLst/>
                <a:latin typeface="Consolas" panose="020B0609020204030204" pitchFamily="49" charset="0"/>
                <a:hlinkClick r:id="rId2">
                  <a:extLst>
                    <a:ext uri="{A12FA001-AC4F-418D-AE19-62706E023703}">
                      <ahyp:hlinkClr xmlns:ahyp="http://schemas.microsoft.com/office/drawing/2018/hyperlinkcolor" val="tx"/>
                    </a:ext>
                  </a:extLst>
                </a:hlinkClick>
              </a:rPr>
              <a:t>https://finkode.com/ka/bangalore.html</a:t>
            </a:r>
            <a:r>
              <a:rPr lang="en-US" b="0" i="0" dirty="0">
                <a:effectLst/>
                <a:latin typeface="Consolas" panose="020B0609020204030204" pitchFamily="49" charset="0"/>
              </a:rPr>
              <a:t>. We can use the </a:t>
            </a:r>
            <a:r>
              <a:rPr lang="en-US" b="1" i="0" dirty="0" err="1">
                <a:effectLst/>
                <a:latin typeface="Consolas" panose="020B0609020204030204" pitchFamily="49" charset="0"/>
              </a:rPr>
              <a:t>BeautifulSoup</a:t>
            </a:r>
            <a:r>
              <a:rPr lang="en-US" b="0" i="0" dirty="0">
                <a:effectLst/>
                <a:latin typeface="Consolas" panose="020B0609020204030204" pitchFamily="49" charset="0"/>
              </a:rPr>
              <a:t> library to extract data from the webpage and store it in a pandas </a:t>
            </a:r>
            <a:r>
              <a:rPr lang="en-US" b="0" i="0" dirty="0" err="1">
                <a:effectLst/>
                <a:latin typeface="Consolas" panose="020B0609020204030204" pitchFamily="49" charset="0"/>
              </a:rPr>
              <a:t>dataframe</a:t>
            </a:r>
            <a:r>
              <a:rPr lang="en-US" b="0" i="0" dirty="0">
                <a:effectLst/>
                <a:latin typeface="Consolas" panose="020B0609020204030204" pitchFamily="49" charset="0"/>
              </a:rPr>
              <a:t>.</a:t>
            </a:r>
          </a:p>
          <a:p>
            <a:pPr lvl="1">
              <a:buFont typeface="+mj-lt"/>
              <a:buAutoNum type="arabicPeriod"/>
            </a:pPr>
            <a:r>
              <a:rPr lang="en-US" b="0" i="0" dirty="0">
                <a:effectLst/>
                <a:latin typeface="Consolas" panose="020B0609020204030204" pitchFamily="49" charset="0"/>
              </a:rPr>
              <a:t>Next, we can do some preliminary clean up of the data - filtering the relevant </a:t>
            </a:r>
            <a:r>
              <a:rPr lang="en-US" b="0" i="0" dirty="0" err="1">
                <a:effectLst/>
                <a:latin typeface="Consolas" panose="020B0609020204030204" pitchFamily="49" charset="0"/>
              </a:rPr>
              <a:t>pincodes</a:t>
            </a:r>
            <a:r>
              <a:rPr lang="en-US" b="0" i="0" dirty="0">
                <a:effectLst/>
                <a:latin typeface="Consolas" panose="020B0609020204030204" pitchFamily="49" charset="0"/>
              </a:rPr>
              <a:t>, cleaning neighbourhood names, removing/ combining duplicate </a:t>
            </a:r>
            <a:r>
              <a:rPr lang="en-US" b="0" i="0" dirty="0" err="1">
                <a:effectLst/>
                <a:latin typeface="Consolas" panose="020B0609020204030204" pitchFamily="49" charset="0"/>
              </a:rPr>
              <a:t>pincodes</a:t>
            </a:r>
            <a:r>
              <a:rPr lang="en-US" b="0" i="0" dirty="0">
                <a:effectLst/>
                <a:latin typeface="Consolas" panose="020B0609020204030204" pitchFamily="49" charset="0"/>
              </a:rPr>
              <a:t> into a single row, etc.</a:t>
            </a:r>
          </a:p>
          <a:p>
            <a:pPr lvl="1">
              <a:buFont typeface="+mj-lt"/>
              <a:buAutoNum type="arabicPeriod"/>
            </a:pPr>
            <a:r>
              <a:rPr lang="en-US" b="0" i="0" dirty="0">
                <a:effectLst/>
                <a:latin typeface="Consolas" panose="020B0609020204030204" pitchFamily="49" charset="0"/>
              </a:rPr>
              <a:t>Once we have a clean set of neighbourhoods, we will use the </a:t>
            </a:r>
            <a:r>
              <a:rPr lang="en-US" b="1" i="0" dirty="0">
                <a:effectLst/>
                <a:latin typeface="Consolas" panose="020B0609020204030204" pitchFamily="49" charset="0"/>
              </a:rPr>
              <a:t>Google Maps API</a:t>
            </a:r>
            <a:r>
              <a:rPr lang="en-US" b="0" i="0" dirty="0">
                <a:effectLst/>
                <a:latin typeface="Consolas" panose="020B0609020204030204" pitchFamily="49" charset="0"/>
              </a:rPr>
              <a:t> to fetch coordinates for each of the neighbourhoods.</a:t>
            </a:r>
          </a:p>
          <a:p>
            <a:pPr lvl="1">
              <a:buFont typeface="+mj-lt"/>
              <a:buAutoNum type="arabicPeriod"/>
            </a:pPr>
            <a:r>
              <a:rPr lang="en-US" b="0" i="0" dirty="0">
                <a:effectLst/>
                <a:latin typeface="Consolas" panose="020B0609020204030204" pitchFamily="49" charset="0"/>
              </a:rPr>
              <a:t>We can then use the </a:t>
            </a:r>
            <a:r>
              <a:rPr lang="en-US" b="1" i="0" dirty="0">
                <a:effectLst/>
                <a:latin typeface="Consolas" panose="020B0609020204030204" pitchFamily="49" charset="0"/>
              </a:rPr>
              <a:t>Folium</a:t>
            </a:r>
            <a:r>
              <a:rPr lang="en-US" b="0" i="0" dirty="0">
                <a:effectLst/>
                <a:latin typeface="Consolas" panose="020B0609020204030204" pitchFamily="49" charset="0"/>
              </a:rPr>
              <a:t> library to plot the map of Bangalore and visualize the neighbourhoods.</a:t>
            </a:r>
          </a:p>
          <a:p>
            <a:pPr lvl="1">
              <a:buFont typeface="+mj-lt"/>
              <a:buAutoNum type="arabicPeriod"/>
            </a:pPr>
            <a:r>
              <a:rPr lang="en-US" dirty="0">
                <a:latin typeface="Consolas" panose="020B0609020204030204" pitchFamily="49" charset="0"/>
              </a:rPr>
              <a:t>We will use </a:t>
            </a:r>
            <a:r>
              <a:rPr lang="en-US" b="1" dirty="0">
                <a:latin typeface="Consolas" panose="020B0609020204030204" pitchFamily="49" charset="0"/>
              </a:rPr>
              <a:t>Foursquare API</a:t>
            </a:r>
            <a:r>
              <a:rPr lang="en-US" dirty="0">
                <a:latin typeface="Consolas" panose="020B0609020204030204" pitchFamily="49" charset="0"/>
              </a:rPr>
              <a:t> to get the list of venues for each of these neighbourhoods</a:t>
            </a:r>
            <a:endParaRPr lang="en-US" b="0" i="0" dirty="0">
              <a:effectLst/>
              <a:latin typeface="Consolas" panose="020B0609020204030204" pitchFamily="49" charset="0"/>
            </a:endParaRPr>
          </a:p>
        </p:txBody>
      </p:sp>
    </p:spTree>
    <p:extLst>
      <p:ext uri="{BB962C8B-B14F-4D97-AF65-F5344CB8AC3E}">
        <p14:creationId xmlns:p14="http://schemas.microsoft.com/office/powerpoint/2010/main" val="2418874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FD35F-ED09-40AF-AB5C-3AFF6FFA910D}"/>
              </a:ext>
            </a:extLst>
          </p:cNvPr>
          <p:cNvSpPr>
            <a:spLocks noGrp="1"/>
          </p:cNvSpPr>
          <p:nvPr>
            <p:ph type="title"/>
          </p:nvPr>
        </p:nvSpPr>
        <p:spPr/>
        <p:txBody>
          <a:bodyPr/>
          <a:lstStyle/>
          <a:p>
            <a:r>
              <a:rPr lang="en-US" cap="none" dirty="0"/>
              <a:t>Visualizing Neighbourhoods In Bangalore</a:t>
            </a:r>
            <a:endParaRPr lang="en-IN" cap="none" dirty="0"/>
          </a:p>
        </p:txBody>
      </p:sp>
      <p:pic>
        <p:nvPicPr>
          <p:cNvPr id="5" name="Picture 4">
            <a:extLst>
              <a:ext uri="{FF2B5EF4-FFF2-40B4-BE49-F238E27FC236}">
                <a16:creationId xmlns:a16="http://schemas.microsoft.com/office/drawing/2014/main" id="{231A64C2-B039-4520-BF06-C7785D20685B}"/>
              </a:ext>
            </a:extLst>
          </p:cNvPr>
          <p:cNvPicPr>
            <a:picLocks noChangeAspect="1"/>
          </p:cNvPicPr>
          <p:nvPr/>
        </p:nvPicPr>
        <p:blipFill>
          <a:blip r:embed="rId2"/>
          <a:stretch>
            <a:fillRect/>
          </a:stretch>
        </p:blipFill>
        <p:spPr>
          <a:xfrm>
            <a:off x="2685402" y="2099962"/>
            <a:ext cx="6821196" cy="4243173"/>
          </a:xfrm>
          <a:prstGeom prst="rect">
            <a:avLst/>
          </a:prstGeom>
        </p:spPr>
      </p:pic>
    </p:spTree>
    <p:extLst>
      <p:ext uri="{BB962C8B-B14F-4D97-AF65-F5344CB8AC3E}">
        <p14:creationId xmlns:p14="http://schemas.microsoft.com/office/powerpoint/2010/main" val="1636342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6B8F-A4AA-4031-A173-595024F0EB18}"/>
              </a:ext>
            </a:extLst>
          </p:cNvPr>
          <p:cNvSpPr>
            <a:spLocks noGrp="1"/>
          </p:cNvSpPr>
          <p:nvPr>
            <p:ph type="title"/>
          </p:nvPr>
        </p:nvSpPr>
        <p:spPr/>
        <p:txBody>
          <a:bodyPr/>
          <a:lstStyle/>
          <a:p>
            <a:r>
              <a:rPr lang="en-US" cap="none" dirty="0"/>
              <a:t>Top 25 Categories Of Venues In Bangalore Neighbourhoods</a:t>
            </a:r>
            <a:endParaRPr lang="en-IN" cap="none" dirty="0"/>
          </a:p>
        </p:txBody>
      </p:sp>
      <p:pic>
        <p:nvPicPr>
          <p:cNvPr id="5" name="Picture 4">
            <a:extLst>
              <a:ext uri="{FF2B5EF4-FFF2-40B4-BE49-F238E27FC236}">
                <a16:creationId xmlns:a16="http://schemas.microsoft.com/office/drawing/2014/main" id="{0EDA5397-1F1D-44BA-A27B-66CEAFE56847}"/>
              </a:ext>
            </a:extLst>
          </p:cNvPr>
          <p:cNvPicPr>
            <a:picLocks noChangeAspect="1"/>
          </p:cNvPicPr>
          <p:nvPr/>
        </p:nvPicPr>
        <p:blipFill>
          <a:blip r:embed="rId2"/>
          <a:stretch>
            <a:fillRect/>
          </a:stretch>
        </p:blipFill>
        <p:spPr>
          <a:xfrm>
            <a:off x="1433513" y="1998447"/>
            <a:ext cx="8822596" cy="4343709"/>
          </a:xfrm>
          <a:prstGeom prst="rect">
            <a:avLst/>
          </a:prstGeom>
        </p:spPr>
      </p:pic>
      <p:sp>
        <p:nvSpPr>
          <p:cNvPr id="6" name="TextBox 5">
            <a:extLst>
              <a:ext uri="{FF2B5EF4-FFF2-40B4-BE49-F238E27FC236}">
                <a16:creationId xmlns:a16="http://schemas.microsoft.com/office/drawing/2014/main" id="{674AC437-6777-430A-A9B9-D05259DC5189}"/>
              </a:ext>
            </a:extLst>
          </p:cNvPr>
          <p:cNvSpPr txBox="1"/>
          <p:nvPr/>
        </p:nvSpPr>
        <p:spPr>
          <a:xfrm>
            <a:off x="8000234" y="6399321"/>
            <a:ext cx="2255875" cy="307777"/>
          </a:xfrm>
          <a:prstGeom prst="rect">
            <a:avLst/>
          </a:prstGeom>
          <a:noFill/>
        </p:spPr>
        <p:txBody>
          <a:bodyPr wrap="square" rtlCol="0">
            <a:spAutoFit/>
          </a:bodyPr>
          <a:lstStyle/>
          <a:p>
            <a:r>
              <a:rPr lang="en-US" sz="1400" i="1" dirty="0">
                <a:solidFill>
                  <a:schemeClr val="bg1">
                    <a:lumMod val="50000"/>
                  </a:schemeClr>
                </a:solidFill>
              </a:rPr>
              <a:t>*Source: Foursquare API</a:t>
            </a:r>
            <a:endParaRPr lang="en-IN" sz="1400" i="1" dirty="0">
              <a:solidFill>
                <a:schemeClr val="bg1">
                  <a:lumMod val="50000"/>
                </a:schemeClr>
              </a:solidFill>
            </a:endParaRPr>
          </a:p>
        </p:txBody>
      </p:sp>
    </p:spTree>
    <p:extLst>
      <p:ext uri="{BB962C8B-B14F-4D97-AF65-F5344CB8AC3E}">
        <p14:creationId xmlns:p14="http://schemas.microsoft.com/office/powerpoint/2010/main" val="2593166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F1F60-23ED-449B-B2C3-B4806FB82A23}"/>
              </a:ext>
            </a:extLst>
          </p:cNvPr>
          <p:cNvSpPr>
            <a:spLocks noGrp="1"/>
          </p:cNvSpPr>
          <p:nvPr>
            <p:ph type="title"/>
          </p:nvPr>
        </p:nvSpPr>
        <p:spPr/>
        <p:txBody>
          <a:bodyPr/>
          <a:lstStyle/>
          <a:p>
            <a:r>
              <a:rPr lang="en-US" cap="none" dirty="0"/>
              <a:t>Sample Data - Most Common Categories Across Neighbourhoods</a:t>
            </a:r>
            <a:endParaRPr lang="en-IN" cap="none" dirty="0"/>
          </a:p>
        </p:txBody>
      </p:sp>
      <p:pic>
        <p:nvPicPr>
          <p:cNvPr id="5" name="Picture 4">
            <a:extLst>
              <a:ext uri="{FF2B5EF4-FFF2-40B4-BE49-F238E27FC236}">
                <a16:creationId xmlns:a16="http://schemas.microsoft.com/office/drawing/2014/main" id="{FDCD0814-74A2-4E41-AD1B-AAE9C75EAF70}"/>
              </a:ext>
            </a:extLst>
          </p:cNvPr>
          <p:cNvPicPr>
            <a:picLocks noChangeAspect="1"/>
          </p:cNvPicPr>
          <p:nvPr/>
        </p:nvPicPr>
        <p:blipFill>
          <a:blip r:embed="rId2"/>
          <a:stretch>
            <a:fillRect/>
          </a:stretch>
        </p:blipFill>
        <p:spPr>
          <a:xfrm>
            <a:off x="485608" y="2280722"/>
            <a:ext cx="11125200" cy="2790825"/>
          </a:xfrm>
          <a:prstGeom prst="rect">
            <a:avLst/>
          </a:prstGeom>
        </p:spPr>
      </p:pic>
    </p:spTree>
    <p:extLst>
      <p:ext uri="{BB962C8B-B14F-4D97-AF65-F5344CB8AC3E}">
        <p14:creationId xmlns:p14="http://schemas.microsoft.com/office/powerpoint/2010/main" val="2330043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53AC4-D780-46AA-B886-203A2A42652B}"/>
              </a:ext>
            </a:extLst>
          </p:cNvPr>
          <p:cNvSpPr>
            <a:spLocks noGrp="1"/>
          </p:cNvSpPr>
          <p:nvPr>
            <p:ph type="title"/>
          </p:nvPr>
        </p:nvSpPr>
        <p:spPr/>
        <p:txBody>
          <a:bodyPr/>
          <a:lstStyle/>
          <a:p>
            <a:r>
              <a:rPr lang="en-US" cap="none" dirty="0"/>
              <a:t>Modelling And Analysis</a:t>
            </a:r>
            <a:endParaRPr lang="en-IN" dirty="0"/>
          </a:p>
        </p:txBody>
      </p:sp>
      <p:sp>
        <p:nvSpPr>
          <p:cNvPr id="3" name="Content Placeholder 2">
            <a:extLst>
              <a:ext uri="{FF2B5EF4-FFF2-40B4-BE49-F238E27FC236}">
                <a16:creationId xmlns:a16="http://schemas.microsoft.com/office/drawing/2014/main" id="{C9628B62-352B-43A9-81DC-64E6DC94F905}"/>
              </a:ext>
            </a:extLst>
          </p:cNvPr>
          <p:cNvSpPr>
            <a:spLocks noGrp="1"/>
          </p:cNvSpPr>
          <p:nvPr>
            <p:ph idx="1"/>
          </p:nvPr>
        </p:nvSpPr>
        <p:spPr/>
        <p:txBody>
          <a:bodyPr>
            <a:normAutofit/>
          </a:bodyPr>
          <a:lstStyle/>
          <a:p>
            <a:r>
              <a:rPr lang="en-US" sz="1400" dirty="0">
                <a:latin typeface="Consolas" panose="020B0609020204030204" pitchFamily="49" charset="0"/>
              </a:rPr>
              <a:t>Given that we have data containing the features of each neighbourhood in Bangalore, we can now use this data to build our K-means clustering model. </a:t>
            </a:r>
          </a:p>
          <a:p>
            <a:r>
              <a:rPr lang="en-US" sz="1400" dirty="0">
                <a:latin typeface="Consolas" panose="020B0609020204030204" pitchFamily="49" charset="0"/>
              </a:rPr>
              <a:t>We will run the algorithm for multiple values of k, and select the one with the highest </a:t>
            </a:r>
            <a:r>
              <a:rPr lang="en-US" sz="1400" b="1" dirty="0">
                <a:latin typeface="Consolas" panose="020B0609020204030204" pitchFamily="49" charset="0"/>
              </a:rPr>
              <a:t>Silhouette Coefficient</a:t>
            </a:r>
            <a:r>
              <a:rPr lang="en-US" sz="1400" dirty="0">
                <a:latin typeface="Consolas" panose="020B0609020204030204" pitchFamily="49" charset="0"/>
              </a:rPr>
              <a:t>. We will also plot the sum of squared errors and silhouette coefficients for each value of k.</a:t>
            </a:r>
          </a:p>
          <a:p>
            <a:r>
              <a:rPr lang="en-US" sz="1400" dirty="0">
                <a:latin typeface="Consolas" panose="020B0609020204030204" pitchFamily="49" charset="0"/>
              </a:rPr>
              <a:t>For our final analysis, we will add the Cluster Labels to the venue data. We will then analyze which clusters of neighbourhoods typically have a </a:t>
            </a:r>
            <a:r>
              <a:rPr lang="en-US" sz="1400" b="1" dirty="0">
                <a:latin typeface="Consolas" panose="020B0609020204030204" pitchFamily="49" charset="0"/>
              </a:rPr>
              <a:t>high ratio of Pizza Places</a:t>
            </a:r>
            <a:r>
              <a:rPr lang="en-US" sz="1400" dirty="0">
                <a:latin typeface="Consolas" panose="020B0609020204030204" pitchFamily="49" charset="0"/>
              </a:rPr>
              <a:t> located in their vicinities.</a:t>
            </a:r>
          </a:p>
          <a:p>
            <a:r>
              <a:rPr lang="en-US" sz="1400" dirty="0">
                <a:latin typeface="Consolas" panose="020B0609020204030204" pitchFamily="49" charset="0"/>
              </a:rPr>
              <a:t>Finally, we will try to </a:t>
            </a:r>
            <a:r>
              <a:rPr lang="en-US" sz="1400" b="1" dirty="0">
                <a:latin typeface="Consolas" panose="020B0609020204030204" pitchFamily="49" charset="0"/>
              </a:rPr>
              <a:t>shortlist neighbourhoods</a:t>
            </a:r>
            <a:r>
              <a:rPr lang="en-US" sz="1400" dirty="0">
                <a:latin typeface="Consolas" panose="020B0609020204030204" pitchFamily="49" charset="0"/>
              </a:rPr>
              <a:t> within those clusters which don't have a sufficient number of pizza places.</a:t>
            </a:r>
            <a:endParaRPr lang="en-IN" sz="1400" dirty="0">
              <a:latin typeface="Consolas" panose="020B0609020204030204" pitchFamily="49" charset="0"/>
            </a:endParaRPr>
          </a:p>
        </p:txBody>
      </p:sp>
    </p:spTree>
    <p:extLst>
      <p:ext uri="{BB962C8B-B14F-4D97-AF65-F5344CB8AC3E}">
        <p14:creationId xmlns:p14="http://schemas.microsoft.com/office/powerpoint/2010/main" val="2867345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2B661-7BF6-4E9D-944F-6185686F0665}"/>
              </a:ext>
            </a:extLst>
          </p:cNvPr>
          <p:cNvSpPr>
            <a:spLocks noGrp="1"/>
          </p:cNvSpPr>
          <p:nvPr>
            <p:ph type="title"/>
          </p:nvPr>
        </p:nvSpPr>
        <p:spPr/>
        <p:txBody>
          <a:bodyPr/>
          <a:lstStyle/>
          <a:p>
            <a:r>
              <a:rPr lang="en-US" cap="none" dirty="0"/>
              <a:t>Hyperparameter Tuning For K-means Clustering Model</a:t>
            </a:r>
            <a:endParaRPr lang="en-IN" cap="none" dirty="0"/>
          </a:p>
        </p:txBody>
      </p:sp>
      <p:pic>
        <p:nvPicPr>
          <p:cNvPr id="5" name="Picture 4">
            <a:extLst>
              <a:ext uri="{FF2B5EF4-FFF2-40B4-BE49-F238E27FC236}">
                <a16:creationId xmlns:a16="http://schemas.microsoft.com/office/drawing/2014/main" id="{29478836-9449-4973-AF38-EEB923B0B2C2}"/>
              </a:ext>
            </a:extLst>
          </p:cNvPr>
          <p:cNvPicPr>
            <a:picLocks noChangeAspect="1"/>
          </p:cNvPicPr>
          <p:nvPr/>
        </p:nvPicPr>
        <p:blipFill>
          <a:blip r:embed="rId2"/>
          <a:stretch>
            <a:fillRect/>
          </a:stretch>
        </p:blipFill>
        <p:spPr>
          <a:xfrm>
            <a:off x="2811738" y="1974893"/>
            <a:ext cx="6568524" cy="4825442"/>
          </a:xfrm>
          <a:prstGeom prst="rect">
            <a:avLst/>
          </a:prstGeom>
        </p:spPr>
      </p:pic>
    </p:spTree>
    <p:extLst>
      <p:ext uri="{BB962C8B-B14F-4D97-AF65-F5344CB8AC3E}">
        <p14:creationId xmlns:p14="http://schemas.microsoft.com/office/powerpoint/2010/main" val="2840341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816E-02C5-4021-A31D-DEC675FF1338}"/>
              </a:ext>
            </a:extLst>
          </p:cNvPr>
          <p:cNvSpPr>
            <a:spLocks noGrp="1"/>
          </p:cNvSpPr>
          <p:nvPr>
            <p:ph type="title"/>
          </p:nvPr>
        </p:nvSpPr>
        <p:spPr/>
        <p:txBody>
          <a:bodyPr/>
          <a:lstStyle/>
          <a:p>
            <a:r>
              <a:rPr lang="en-US" cap="none" dirty="0"/>
              <a:t>Neighbourhood Clusters In Bangalore</a:t>
            </a:r>
            <a:endParaRPr lang="en-IN" cap="none" dirty="0"/>
          </a:p>
        </p:txBody>
      </p:sp>
      <p:pic>
        <p:nvPicPr>
          <p:cNvPr id="5" name="Picture 4">
            <a:extLst>
              <a:ext uri="{FF2B5EF4-FFF2-40B4-BE49-F238E27FC236}">
                <a16:creationId xmlns:a16="http://schemas.microsoft.com/office/drawing/2014/main" id="{F98BE787-AB38-47F1-90D8-7A8B1A4629BA}"/>
              </a:ext>
            </a:extLst>
          </p:cNvPr>
          <p:cNvPicPr>
            <a:picLocks noChangeAspect="1"/>
          </p:cNvPicPr>
          <p:nvPr/>
        </p:nvPicPr>
        <p:blipFill>
          <a:blip r:embed="rId2"/>
          <a:stretch>
            <a:fillRect/>
          </a:stretch>
        </p:blipFill>
        <p:spPr>
          <a:xfrm>
            <a:off x="2659915" y="2087374"/>
            <a:ext cx="6872170" cy="4288711"/>
          </a:xfrm>
          <a:prstGeom prst="rect">
            <a:avLst/>
          </a:prstGeom>
        </p:spPr>
      </p:pic>
    </p:spTree>
    <p:extLst>
      <p:ext uri="{BB962C8B-B14F-4D97-AF65-F5344CB8AC3E}">
        <p14:creationId xmlns:p14="http://schemas.microsoft.com/office/powerpoint/2010/main" val="311849692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{A42B107E-541F-4F75-BE81-67ECF1898D6F}tf33552983_win32</Template>
  <TotalTime>29</TotalTime>
  <Words>661</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Consolas</vt:lpstr>
      <vt:lpstr>Franklin Gothic Book</vt:lpstr>
      <vt:lpstr>Franklin Gothic Demi</vt:lpstr>
      <vt:lpstr>Wingdings 2</vt:lpstr>
      <vt:lpstr>DividendVTI</vt:lpstr>
      <vt:lpstr>Capstone Project - The Battle Of The Neighborhoods</vt:lpstr>
      <vt:lpstr>Introduction - Business Problem</vt:lpstr>
      <vt:lpstr>Data Collection And Exploration</vt:lpstr>
      <vt:lpstr>Visualizing Neighbourhoods In Bangalore</vt:lpstr>
      <vt:lpstr>Top 25 Categories Of Venues In Bangalore Neighbourhoods</vt:lpstr>
      <vt:lpstr>Sample Data - Most Common Categories Across Neighbourhoods</vt:lpstr>
      <vt:lpstr>Modelling And Analysis</vt:lpstr>
      <vt:lpstr>Hyperparameter Tuning For K-means Clustering Model</vt:lpstr>
      <vt:lpstr>Neighbourhood Clusters In Bangalore</vt:lpstr>
      <vt:lpstr>Locations Of Existing Pizza Places – By Cluster</vt:lpstr>
      <vt:lpstr>Suitable Neighbourhoods For Opening New Pizzeria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Harsh Singh</dc:creator>
  <cp:lastModifiedBy>Harsh Singh</cp:lastModifiedBy>
  <cp:revision>6</cp:revision>
  <dcterms:created xsi:type="dcterms:W3CDTF">2021-03-18T06:51:20Z</dcterms:created>
  <dcterms:modified xsi:type="dcterms:W3CDTF">2021-03-18T07:21:18Z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