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64" r:id="rId4"/>
    <p:sldId id="261" r:id="rId5"/>
    <p:sldId id="258" r:id="rId6"/>
    <p:sldId id="265" r:id="rId7"/>
    <p:sldId id="259" r:id="rId8"/>
    <p:sldId id="260" r:id="rId9"/>
    <p:sldId id="266" r:id="rId10"/>
    <p:sldId id="267" r:id="rId11"/>
    <p:sldId id="268" r:id="rId12"/>
    <p:sldId id="263" r:id="rId13"/>
    <p:sldId id="262"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1" autoAdjust="0"/>
    <p:restoredTop sz="94660"/>
  </p:normalViewPr>
  <p:slideViewPr>
    <p:cSldViewPr snapToGrid="0" showGuides="1">
      <p:cViewPr varScale="1">
        <p:scale>
          <a:sx n="83" d="100"/>
          <a:sy n="83" d="100"/>
        </p:scale>
        <p:origin x="45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86196B-8BA5-4945-8338-7F86D770AB39}" type="datetimeFigureOut">
              <a:rPr lang="en-IN" smtClean="0"/>
              <a:t>08-06-2021</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90FD1EBC-5920-497C-BBB0-44CAB29D5FB2}" type="slidenum">
              <a:rPr lang="en-IN" smtClean="0"/>
              <a:t>‹#›</a:t>
            </a:fld>
            <a:endParaRPr lang="en-IN"/>
          </a:p>
        </p:txBody>
      </p:sp>
    </p:spTree>
    <p:extLst>
      <p:ext uri="{BB962C8B-B14F-4D97-AF65-F5344CB8AC3E}">
        <p14:creationId xmlns:p14="http://schemas.microsoft.com/office/powerpoint/2010/main" val="1615311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86196B-8BA5-4945-8338-7F86D770AB39}"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FD1EBC-5920-497C-BBB0-44CAB29D5FB2}" type="slidenum">
              <a:rPr lang="en-IN" smtClean="0"/>
              <a:t>‹#›</a:t>
            </a:fld>
            <a:endParaRPr lang="en-IN"/>
          </a:p>
        </p:txBody>
      </p:sp>
    </p:spTree>
    <p:extLst>
      <p:ext uri="{BB962C8B-B14F-4D97-AF65-F5344CB8AC3E}">
        <p14:creationId xmlns:p14="http://schemas.microsoft.com/office/powerpoint/2010/main" val="1434234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86196B-8BA5-4945-8338-7F86D770AB39}"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FD1EBC-5920-497C-BBB0-44CAB29D5FB2}" type="slidenum">
              <a:rPr lang="en-IN" smtClean="0"/>
              <a:t>‹#›</a:t>
            </a:fld>
            <a:endParaRPr lang="en-IN"/>
          </a:p>
        </p:txBody>
      </p:sp>
    </p:spTree>
    <p:extLst>
      <p:ext uri="{BB962C8B-B14F-4D97-AF65-F5344CB8AC3E}">
        <p14:creationId xmlns:p14="http://schemas.microsoft.com/office/powerpoint/2010/main" val="164864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86196B-8BA5-4945-8338-7F86D770AB39}"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FD1EBC-5920-497C-BBB0-44CAB29D5FB2}" type="slidenum">
              <a:rPr lang="en-IN" smtClean="0"/>
              <a:t>‹#›</a:t>
            </a:fld>
            <a:endParaRPr lang="en-IN" dirty="0"/>
          </a:p>
        </p:txBody>
      </p:sp>
    </p:spTree>
    <p:extLst>
      <p:ext uri="{BB962C8B-B14F-4D97-AF65-F5344CB8AC3E}">
        <p14:creationId xmlns:p14="http://schemas.microsoft.com/office/powerpoint/2010/main" val="721570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86196B-8BA5-4945-8338-7F86D770AB39}" type="datetimeFigureOut">
              <a:rPr lang="en-IN" smtClean="0"/>
              <a:t>08-06-2021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FD1EBC-5920-497C-BBB0-44CAB29D5FB2}" type="slidenum">
              <a:rPr lang="en-IN" smtClean="0"/>
              <a:t>‹#›</a:t>
            </a:fld>
            <a:endParaRPr lang="en-IN"/>
          </a:p>
        </p:txBody>
      </p:sp>
    </p:spTree>
    <p:extLst>
      <p:ext uri="{BB962C8B-B14F-4D97-AF65-F5344CB8AC3E}">
        <p14:creationId xmlns:p14="http://schemas.microsoft.com/office/powerpoint/2010/main" val="333634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86196B-8BA5-4945-8338-7F86D770AB39}"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FD1EBC-5920-497C-BBB0-44CAB29D5FB2}" type="slidenum">
              <a:rPr lang="en-IN" smtClean="0"/>
              <a:t>‹#›</a:t>
            </a:fld>
            <a:endParaRPr lang="en-IN"/>
          </a:p>
        </p:txBody>
      </p:sp>
    </p:spTree>
    <p:extLst>
      <p:ext uri="{BB962C8B-B14F-4D97-AF65-F5344CB8AC3E}">
        <p14:creationId xmlns:p14="http://schemas.microsoft.com/office/powerpoint/2010/main" val="149057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86196B-8BA5-4945-8338-7F86D770AB39}" type="datetimeFigureOut">
              <a:rPr lang="en-IN" smtClean="0"/>
              <a:t>08-06-2021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FD1EBC-5920-497C-BBB0-44CAB29D5FB2}" type="slidenum">
              <a:rPr lang="en-IN" smtClean="0"/>
              <a:t>‹#›</a:t>
            </a:fld>
            <a:endParaRPr lang="en-IN"/>
          </a:p>
        </p:txBody>
      </p:sp>
    </p:spTree>
    <p:extLst>
      <p:ext uri="{BB962C8B-B14F-4D97-AF65-F5344CB8AC3E}">
        <p14:creationId xmlns:p14="http://schemas.microsoft.com/office/powerpoint/2010/main" val="53450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86196B-8BA5-4945-8338-7F86D770AB39}" type="datetimeFigureOut">
              <a:rPr lang="en-IN" smtClean="0"/>
              <a:t>08-06-2021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FD1EBC-5920-497C-BBB0-44CAB29D5FB2}" type="slidenum">
              <a:rPr lang="en-IN" smtClean="0"/>
              <a:t>‹#›</a:t>
            </a:fld>
            <a:endParaRPr lang="en-IN"/>
          </a:p>
        </p:txBody>
      </p:sp>
    </p:spTree>
    <p:extLst>
      <p:ext uri="{BB962C8B-B14F-4D97-AF65-F5344CB8AC3E}">
        <p14:creationId xmlns:p14="http://schemas.microsoft.com/office/powerpoint/2010/main" val="544762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86196B-8BA5-4945-8338-7F86D770AB39}" type="datetimeFigureOut">
              <a:rPr lang="en-IN" smtClean="0"/>
              <a:t>08-06-2021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FD1EBC-5920-497C-BBB0-44CAB29D5FB2}" type="slidenum">
              <a:rPr lang="en-IN" smtClean="0"/>
              <a:t>‹#›</a:t>
            </a:fld>
            <a:endParaRPr lang="en-IN"/>
          </a:p>
        </p:txBody>
      </p:sp>
    </p:spTree>
    <p:extLst>
      <p:ext uri="{BB962C8B-B14F-4D97-AF65-F5344CB8AC3E}">
        <p14:creationId xmlns:p14="http://schemas.microsoft.com/office/powerpoint/2010/main" val="204030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86196B-8BA5-4945-8338-7F86D770AB39}" type="datetimeFigureOut">
              <a:rPr lang="en-IN" smtClean="0"/>
              <a:t>08-06-2021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FD1EBC-5920-497C-BBB0-44CAB29D5FB2}" type="slidenum">
              <a:rPr lang="en-IN" smtClean="0"/>
              <a:t>‹#›</a:t>
            </a:fld>
            <a:endParaRPr lang="en-IN"/>
          </a:p>
        </p:txBody>
      </p:sp>
    </p:spTree>
    <p:extLst>
      <p:ext uri="{BB962C8B-B14F-4D97-AF65-F5344CB8AC3E}">
        <p14:creationId xmlns:p14="http://schemas.microsoft.com/office/powerpoint/2010/main" val="424007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F86196B-8BA5-4945-8338-7F86D770AB39}" type="datetimeFigureOut">
              <a:rPr lang="en-IN" smtClean="0"/>
              <a:t>08-06-2021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0FD1EBC-5920-497C-BBB0-44CAB29D5FB2}" type="slidenum">
              <a:rPr lang="en-IN" smtClean="0"/>
              <a:t>‹#›</a:t>
            </a:fld>
            <a:endParaRPr lang="en-IN"/>
          </a:p>
        </p:txBody>
      </p:sp>
    </p:spTree>
    <p:extLst>
      <p:ext uri="{BB962C8B-B14F-4D97-AF65-F5344CB8AC3E}">
        <p14:creationId xmlns:p14="http://schemas.microsoft.com/office/powerpoint/2010/main" val="334079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F86196B-8BA5-4945-8338-7F86D770AB39}" type="datetimeFigureOut">
              <a:rPr lang="en-IN" smtClean="0"/>
              <a:t>08-06-2021</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FD1EBC-5920-497C-BBB0-44CAB29D5FB2}"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928511"/>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v-tricks.com/object-detection/faster-r-cnn-yolo-ssd/" TargetMode="External"/><Relationship Id="rId2" Type="http://schemas.openxmlformats.org/officeDocument/2006/relationships/hyperlink" Target="https://towardsdatascience.com/understanding-ssd-multibox-real-time-object-detection-in-deep-learning-495ef744fab"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aperswithcode.com/paper/ssd-single-shot-multibox-detector" TargetMode="External"/><Relationship Id="rId2" Type="http://schemas.openxmlformats.org/officeDocument/2006/relationships/hyperlink" Target="https://www.researchgate.net/publication/267272082_Vehicle_Detection_and_Tracking_Techniques_A_Concise_Review#:~:text=Vehicle%20detection%20and%20tracking%20applications,management%20and%20urban%20traffic%20planning." TargetMode="External"/><Relationship Id="rId1" Type="http://schemas.openxmlformats.org/officeDocument/2006/relationships/slideLayout" Target="../slideLayouts/slideLayout2.xml"/><Relationship Id="rId5" Type="http://schemas.openxmlformats.org/officeDocument/2006/relationships/hyperlink" Target="https://www.kaggle.com/c/vehicle/data" TargetMode="External"/><Relationship Id="rId4" Type="http://schemas.openxmlformats.org/officeDocument/2006/relationships/hyperlink" Target="https://cv-tricks.com/object-detection/faster-r-cnn-yolo-ss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A4A7C-B4D7-4408-AE04-53F8B1989A0E}"/>
              </a:ext>
            </a:extLst>
          </p:cNvPr>
          <p:cNvSpPr>
            <a:spLocks noGrp="1"/>
          </p:cNvSpPr>
          <p:nvPr>
            <p:ph type="ctrTitle"/>
          </p:nvPr>
        </p:nvSpPr>
        <p:spPr>
          <a:xfrm>
            <a:off x="2071976" y="1166219"/>
            <a:ext cx="8915399" cy="2262781"/>
          </a:xfrm>
        </p:spPr>
        <p:txBody>
          <a:bodyPr/>
          <a:lstStyle/>
          <a:p>
            <a:pPr algn="ctr"/>
            <a:r>
              <a:rPr lang="en-IN" dirty="0"/>
              <a:t>AI Lab PROJECT </a:t>
            </a:r>
          </a:p>
        </p:txBody>
      </p:sp>
      <p:sp>
        <p:nvSpPr>
          <p:cNvPr id="3" name="Subtitle 2">
            <a:extLst>
              <a:ext uri="{FF2B5EF4-FFF2-40B4-BE49-F238E27FC236}">
                <a16:creationId xmlns:a16="http://schemas.microsoft.com/office/drawing/2014/main" id="{DE1140E0-6B4B-4A97-B798-BD4F9C01C87F}"/>
              </a:ext>
            </a:extLst>
          </p:cNvPr>
          <p:cNvSpPr>
            <a:spLocks noGrp="1"/>
          </p:cNvSpPr>
          <p:nvPr>
            <p:ph type="subTitle" idx="1"/>
          </p:nvPr>
        </p:nvSpPr>
        <p:spPr>
          <a:xfrm>
            <a:off x="4558146" y="3632353"/>
            <a:ext cx="3075708" cy="1891882"/>
          </a:xfrm>
        </p:spPr>
        <p:txBody>
          <a:bodyPr>
            <a:normAutofit fontScale="25000" lnSpcReduction="20000"/>
          </a:bodyPr>
          <a:lstStyle/>
          <a:p>
            <a:pPr algn="ctr"/>
            <a:r>
              <a:rPr lang="en-IN" sz="5600" b="1" dirty="0"/>
              <a:t>TEAM MEMBERS:</a:t>
            </a:r>
          </a:p>
          <a:p>
            <a:pPr algn="ctr"/>
            <a:r>
              <a:rPr lang="en-IN" sz="5600" dirty="0"/>
              <a:t>SAGAR SINHA</a:t>
            </a:r>
          </a:p>
          <a:p>
            <a:pPr algn="ctr"/>
            <a:r>
              <a:rPr lang="en-IN" sz="5600" dirty="0"/>
              <a:t>SAUMYA SHAH</a:t>
            </a:r>
          </a:p>
          <a:p>
            <a:pPr algn="ctr"/>
            <a:r>
              <a:rPr lang="en-IN" sz="5600" dirty="0"/>
              <a:t>HEEM AMIN</a:t>
            </a:r>
          </a:p>
          <a:p>
            <a:pPr algn="ctr"/>
            <a:r>
              <a:rPr lang="en-IN" sz="5600" dirty="0"/>
              <a:t>RACHIT GADIA</a:t>
            </a:r>
          </a:p>
          <a:p>
            <a:pPr algn="ctr"/>
            <a:r>
              <a:rPr lang="en-IN" sz="5600" dirty="0"/>
              <a:t>ISHITA SINGH</a:t>
            </a:r>
          </a:p>
          <a:p>
            <a:pPr algn="ctr"/>
            <a:r>
              <a:rPr lang="en-IN" sz="5600" dirty="0"/>
              <a:t>AMAN SHAH</a:t>
            </a:r>
          </a:p>
          <a:p>
            <a:pPr algn="ctr"/>
            <a:endParaRPr lang="en-IN" dirty="0"/>
          </a:p>
          <a:p>
            <a:pPr algn="ctr"/>
            <a:endParaRPr lang="en-IN" dirty="0"/>
          </a:p>
        </p:txBody>
      </p:sp>
    </p:spTree>
    <p:extLst>
      <p:ext uri="{BB962C8B-B14F-4D97-AF65-F5344CB8AC3E}">
        <p14:creationId xmlns:p14="http://schemas.microsoft.com/office/powerpoint/2010/main" val="136442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E3A4-4765-4A9E-A15B-FF2FB67F80B2}"/>
              </a:ext>
            </a:extLst>
          </p:cNvPr>
          <p:cNvSpPr>
            <a:spLocks noGrp="1"/>
          </p:cNvSpPr>
          <p:nvPr>
            <p:ph type="title"/>
          </p:nvPr>
        </p:nvSpPr>
        <p:spPr/>
        <p:txBody>
          <a:bodyPr/>
          <a:lstStyle/>
          <a:p>
            <a:r>
              <a:rPr lang="en-IN" dirty="0"/>
              <a:t>SOME PIPELINE CONFIGURATION PARAMETERS</a:t>
            </a:r>
          </a:p>
        </p:txBody>
      </p:sp>
      <p:sp>
        <p:nvSpPr>
          <p:cNvPr id="3" name="Content Placeholder 2">
            <a:extLst>
              <a:ext uri="{FF2B5EF4-FFF2-40B4-BE49-F238E27FC236}">
                <a16:creationId xmlns:a16="http://schemas.microsoft.com/office/drawing/2014/main" id="{F2A34CA2-3B66-4614-9960-468D0266C784}"/>
              </a:ext>
            </a:extLst>
          </p:cNvPr>
          <p:cNvSpPr>
            <a:spLocks noGrp="1"/>
          </p:cNvSpPr>
          <p:nvPr>
            <p:ph idx="1"/>
          </p:nvPr>
        </p:nvSpPr>
        <p:spPr>
          <a:xfrm>
            <a:off x="1451579" y="2015733"/>
            <a:ext cx="9291215" cy="3276704"/>
          </a:xfrm>
        </p:spPr>
        <p:txBody>
          <a:bodyPr/>
          <a:lstStyle/>
          <a:p>
            <a:r>
              <a:rPr lang="en-IN" dirty="0"/>
              <a:t> Number of classes : 3</a:t>
            </a:r>
          </a:p>
          <a:p>
            <a:r>
              <a:rPr lang="en-IN" dirty="0"/>
              <a:t>Model trained until the validation loss is below 0.28 consistently over some epochs. (in our case 3 epochs)</a:t>
            </a:r>
          </a:p>
          <a:p>
            <a:r>
              <a:rPr lang="en-IN" dirty="0"/>
              <a:t>Batch size : 16</a:t>
            </a:r>
          </a:p>
          <a:p>
            <a:r>
              <a:rPr lang="en-IN" dirty="0"/>
              <a:t>Optimizer : SGD(Stochastic Gradient Descent) with L2 - Norm</a:t>
            </a:r>
          </a:p>
          <a:p>
            <a:endParaRPr lang="en-IN" dirty="0"/>
          </a:p>
          <a:p>
            <a:endParaRPr lang="en-IN" dirty="0"/>
          </a:p>
        </p:txBody>
      </p:sp>
    </p:spTree>
    <p:extLst>
      <p:ext uri="{BB962C8B-B14F-4D97-AF65-F5344CB8AC3E}">
        <p14:creationId xmlns:p14="http://schemas.microsoft.com/office/powerpoint/2010/main" val="418108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4303-98EF-44CD-BD4C-E71659125E08}"/>
              </a:ext>
            </a:extLst>
          </p:cNvPr>
          <p:cNvSpPr>
            <a:spLocks noGrp="1"/>
          </p:cNvSpPr>
          <p:nvPr>
            <p:ph type="title"/>
          </p:nvPr>
        </p:nvSpPr>
        <p:spPr>
          <a:xfrm>
            <a:off x="1168290" y="293763"/>
            <a:ext cx="9291215" cy="1049235"/>
          </a:xfrm>
        </p:spPr>
        <p:txBody>
          <a:bodyPr/>
          <a:lstStyle/>
          <a:p>
            <a:r>
              <a:rPr lang="en-IN" dirty="0"/>
              <a:t>Validated </a:t>
            </a:r>
            <a:r>
              <a:rPr lang="en-IN" dirty="0" err="1"/>
              <a:t>ImagES</a:t>
            </a:r>
            <a:endParaRPr lang="en-IN" dirty="0"/>
          </a:p>
        </p:txBody>
      </p:sp>
      <p:pic>
        <p:nvPicPr>
          <p:cNvPr id="1026" name="Picture 2">
            <a:extLst>
              <a:ext uri="{FF2B5EF4-FFF2-40B4-BE49-F238E27FC236}">
                <a16:creationId xmlns:a16="http://schemas.microsoft.com/office/drawing/2014/main" id="{BA538FED-7484-42F6-BF48-351CBACE01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096" y="1567223"/>
            <a:ext cx="3597688" cy="32011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lecting and preparing a specific subset of images from the COCO dataset  to train YOLO Object Detection Model | by Gowtam Singulur | The Startup |  Medium">
            <a:extLst>
              <a:ext uri="{FF2B5EF4-FFF2-40B4-BE49-F238E27FC236}">
                <a16:creationId xmlns:a16="http://schemas.microsoft.com/office/drawing/2014/main" id="{949DA4EA-2CEF-4279-A028-3640A1340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4971" y="1634540"/>
            <a:ext cx="5784343" cy="30664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isualizing Object Detections | Master Data Science 23.08.2020">
            <a:extLst>
              <a:ext uri="{FF2B5EF4-FFF2-40B4-BE49-F238E27FC236}">
                <a16:creationId xmlns:a16="http://schemas.microsoft.com/office/drawing/2014/main" id="{340F5CE8-E2CC-4BAE-83CA-F9E6F4354F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0693" y="2319545"/>
            <a:ext cx="2798323" cy="1696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125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3B34-0440-475D-9BA9-40F7CC8BDDFF}"/>
              </a:ext>
            </a:extLst>
          </p:cNvPr>
          <p:cNvSpPr>
            <a:spLocks noGrp="1"/>
          </p:cNvSpPr>
          <p:nvPr>
            <p:ph type="title"/>
          </p:nvPr>
        </p:nvSpPr>
        <p:spPr/>
        <p:txBody>
          <a:bodyPr/>
          <a:lstStyle/>
          <a:p>
            <a:pPr algn="ctr"/>
            <a:r>
              <a:rPr lang="en-IN" dirty="0"/>
              <a:t>FUTURE WORK</a:t>
            </a:r>
          </a:p>
        </p:txBody>
      </p:sp>
      <p:sp>
        <p:nvSpPr>
          <p:cNvPr id="3" name="Content Placeholder 2">
            <a:extLst>
              <a:ext uri="{FF2B5EF4-FFF2-40B4-BE49-F238E27FC236}">
                <a16:creationId xmlns:a16="http://schemas.microsoft.com/office/drawing/2014/main" id="{6BB226EB-F596-4E01-8A7F-1DF818548173}"/>
              </a:ext>
            </a:extLst>
          </p:cNvPr>
          <p:cNvSpPr>
            <a:spLocks noGrp="1"/>
          </p:cNvSpPr>
          <p:nvPr>
            <p:ph idx="1"/>
          </p:nvPr>
        </p:nvSpPr>
        <p:spPr/>
        <p:txBody>
          <a:bodyPr/>
          <a:lstStyle/>
          <a:p>
            <a:r>
              <a:rPr lang="en-IN" dirty="0"/>
              <a:t>We plan to extend our work in building a robot for which we will finetune the model for serving on edge devices.</a:t>
            </a:r>
          </a:p>
        </p:txBody>
      </p:sp>
    </p:spTree>
    <p:extLst>
      <p:ext uri="{BB962C8B-B14F-4D97-AF65-F5344CB8AC3E}">
        <p14:creationId xmlns:p14="http://schemas.microsoft.com/office/powerpoint/2010/main" val="274005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2612B8-B727-488B-A048-15E585418149}"/>
              </a:ext>
            </a:extLst>
          </p:cNvPr>
          <p:cNvSpPr>
            <a:spLocks noGrp="1"/>
          </p:cNvSpPr>
          <p:nvPr>
            <p:ph type="title"/>
          </p:nvPr>
        </p:nvSpPr>
        <p:spPr/>
        <p:txBody>
          <a:bodyPr/>
          <a:lstStyle/>
          <a:p>
            <a:r>
              <a:rPr lang="en-IN" dirty="0"/>
              <a:t>FURTHER References and Tools:</a:t>
            </a:r>
          </a:p>
        </p:txBody>
      </p:sp>
      <p:sp>
        <p:nvSpPr>
          <p:cNvPr id="5" name="Content Placeholder 4">
            <a:extLst>
              <a:ext uri="{FF2B5EF4-FFF2-40B4-BE49-F238E27FC236}">
                <a16:creationId xmlns:a16="http://schemas.microsoft.com/office/drawing/2014/main" id="{F3BFDC00-452D-48A0-A825-B9549F7A260E}"/>
              </a:ext>
            </a:extLst>
          </p:cNvPr>
          <p:cNvSpPr>
            <a:spLocks noGrp="1"/>
          </p:cNvSpPr>
          <p:nvPr>
            <p:ph idx="1"/>
          </p:nvPr>
        </p:nvSpPr>
        <p:spPr>
          <a:xfrm>
            <a:off x="1026707" y="2061914"/>
            <a:ext cx="9603275" cy="3450613"/>
          </a:xfrm>
        </p:spPr>
        <p:txBody>
          <a:bodyPr/>
          <a:lstStyle/>
          <a:p>
            <a:r>
              <a:rPr lang="en-IN" dirty="0"/>
              <a:t>SSD paper introduction - </a:t>
            </a:r>
            <a:r>
              <a:rPr lang="en-IN" dirty="0">
                <a:hlinkClick r:id="rId2"/>
              </a:rPr>
              <a:t>https://towardsdatascience.com/understanding-ssd-multibox-real-time-object-detection-in-deep-learning-495ef744fab</a:t>
            </a:r>
            <a:endParaRPr lang="en-IN" dirty="0"/>
          </a:p>
          <a:p>
            <a:r>
              <a:rPr lang="en-IN" dirty="0"/>
              <a:t>A comparison of different Deep Learning Techniques for object detection - </a:t>
            </a:r>
            <a:r>
              <a:rPr lang="en-IN" dirty="0">
                <a:hlinkClick r:id="rId3"/>
              </a:rPr>
              <a:t>https://cv-tricks.com/object-detection/faster-r-cnn-yolo-ssd/</a:t>
            </a:r>
            <a:r>
              <a:rPr lang="en-IN" dirty="0"/>
              <a:t> - We didn’t try out Faster R-CNN model though</a:t>
            </a:r>
          </a:p>
          <a:p>
            <a:r>
              <a:rPr lang="en-IN" dirty="0"/>
              <a:t>OID .txt format to Pascal VOC format PyPI library - https://pypi.org/project/oidv6-to-voc</a:t>
            </a:r>
          </a:p>
        </p:txBody>
      </p:sp>
    </p:spTree>
    <p:extLst>
      <p:ext uri="{BB962C8B-B14F-4D97-AF65-F5344CB8AC3E}">
        <p14:creationId xmlns:p14="http://schemas.microsoft.com/office/powerpoint/2010/main" val="159031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3DB4C-B704-4425-AE63-EB07988F95AD}"/>
              </a:ext>
            </a:extLst>
          </p:cNvPr>
          <p:cNvSpPr txBox="1"/>
          <p:nvPr/>
        </p:nvSpPr>
        <p:spPr>
          <a:xfrm>
            <a:off x="4922196" y="2252194"/>
            <a:ext cx="2548646" cy="1754326"/>
          </a:xfrm>
          <a:prstGeom prst="rect">
            <a:avLst/>
          </a:prstGeom>
          <a:noFill/>
        </p:spPr>
        <p:txBody>
          <a:bodyPr wrap="square" rtlCol="0" anchor="ctr">
            <a:spAutoFit/>
          </a:bodyPr>
          <a:lstStyle/>
          <a:p>
            <a:pPr algn="ctr"/>
            <a:r>
              <a:rPr lang="en-IN" sz="5400" dirty="0"/>
              <a:t>THANK YOU!</a:t>
            </a:r>
          </a:p>
        </p:txBody>
      </p:sp>
    </p:spTree>
    <p:extLst>
      <p:ext uri="{BB962C8B-B14F-4D97-AF65-F5344CB8AC3E}">
        <p14:creationId xmlns:p14="http://schemas.microsoft.com/office/powerpoint/2010/main" val="125672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5E16-E713-4777-88C8-F5BBB78876AD}"/>
              </a:ext>
            </a:extLst>
          </p:cNvPr>
          <p:cNvSpPr>
            <a:spLocks noGrp="1"/>
          </p:cNvSpPr>
          <p:nvPr>
            <p:ph type="title"/>
          </p:nvPr>
        </p:nvSpPr>
        <p:spPr/>
        <p:txBody>
          <a:bodyPr/>
          <a:lstStyle/>
          <a:p>
            <a:pPr algn="ctr"/>
            <a:r>
              <a:rPr lang="en-IN" dirty="0"/>
              <a:t>DOMAIN – Computer Vision</a:t>
            </a:r>
          </a:p>
        </p:txBody>
      </p:sp>
      <p:sp>
        <p:nvSpPr>
          <p:cNvPr id="3" name="Content Placeholder 2">
            <a:extLst>
              <a:ext uri="{FF2B5EF4-FFF2-40B4-BE49-F238E27FC236}">
                <a16:creationId xmlns:a16="http://schemas.microsoft.com/office/drawing/2014/main" id="{5CAE8FF0-9EC6-4366-844B-DD812E30FB3D}"/>
              </a:ext>
            </a:extLst>
          </p:cNvPr>
          <p:cNvSpPr>
            <a:spLocks noGrp="1"/>
          </p:cNvSpPr>
          <p:nvPr>
            <p:ph idx="1"/>
          </p:nvPr>
        </p:nvSpPr>
        <p:spPr>
          <a:xfrm>
            <a:off x="1451579" y="1997259"/>
            <a:ext cx="9603275" cy="3450613"/>
          </a:xfrm>
        </p:spPr>
        <p:txBody>
          <a:bodyPr>
            <a:normAutofit fontScale="55000" lnSpcReduction="20000"/>
          </a:bodyPr>
          <a:lstStyle/>
          <a:p>
            <a:r>
              <a:rPr lang="en-IN" sz="3200" dirty="0"/>
              <a:t>INTRODUCTION</a:t>
            </a:r>
            <a:r>
              <a:rPr lang="en-IN" dirty="0"/>
              <a:t>:</a:t>
            </a:r>
          </a:p>
          <a:p>
            <a:pPr marL="0" indent="0">
              <a:lnSpc>
                <a:spcPct val="200000"/>
              </a:lnSpc>
              <a:buNone/>
            </a:pPr>
            <a:r>
              <a:rPr lang="en-IN" dirty="0"/>
              <a:t>	</a:t>
            </a:r>
            <a:r>
              <a:rPr lang="en-IN" sz="3300" dirty="0"/>
              <a:t>Our project is based upon Object Detection which forms one of the core areas of work in Computer Vision. Under the aforementioned sub-domain, the machine is made to identify(classification/prediction) the object under consideration and able to draw bounding boxes(annotate) the region of space of object. For our problem, we are going to use a CNN- based deep learning model using transfer learning.</a:t>
            </a:r>
          </a:p>
        </p:txBody>
      </p:sp>
    </p:spTree>
    <p:extLst>
      <p:ext uri="{BB962C8B-B14F-4D97-AF65-F5344CB8AC3E}">
        <p14:creationId xmlns:p14="http://schemas.microsoft.com/office/powerpoint/2010/main" val="2472877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1433-CA5C-4F0A-B29B-06D6DE7686C5}"/>
              </a:ext>
            </a:extLst>
          </p:cNvPr>
          <p:cNvSpPr>
            <a:spLocks noGrp="1"/>
          </p:cNvSpPr>
          <p:nvPr>
            <p:ph type="title"/>
          </p:nvPr>
        </p:nvSpPr>
        <p:spPr/>
        <p:txBody>
          <a:bodyPr/>
          <a:lstStyle/>
          <a:p>
            <a:r>
              <a:rPr lang="en-IN" dirty="0"/>
              <a:t>Inspiration and motivation</a:t>
            </a:r>
          </a:p>
        </p:txBody>
      </p:sp>
      <p:sp>
        <p:nvSpPr>
          <p:cNvPr id="3" name="Content Placeholder 2">
            <a:extLst>
              <a:ext uri="{FF2B5EF4-FFF2-40B4-BE49-F238E27FC236}">
                <a16:creationId xmlns:a16="http://schemas.microsoft.com/office/drawing/2014/main" id="{59A43513-1DEA-43BC-8FBB-7DFFD992C81C}"/>
              </a:ext>
            </a:extLst>
          </p:cNvPr>
          <p:cNvSpPr>
            <a:spLocks noGrp="1"/>
          </p:cNvSpPr>
          <p:nvPr>
            <p:ph idx="1"/>
          </p:nvPr>
        </p:nvSpPr>
        <p:spPr>
          <a:xfrm>
            <a:off x="1449206" y="1853754"/>
            <a:ext cx="9291215" cy="4037749"/>
          </a:xfrm>
        </p:spPr>
        <p:txBody>
          <a:bodyPr>
            <a:normAutofit fontScale="92500"/>
          </a:bodyPr>
          <a:lstStyle/>
          <a:p>
            <a:r>
              <a:rPr lang="en-IN" dirty="0"/>
              <a:t>Vehicle detection and tracking applications play an important role for civilian and military applications such as in highway traffic surveillance control, management and urban traffic planning. </a:t>
            </a:r>
          </a:p>
          <a:p>
            <a:r>
              <a:rPr lang="en-IN" dirty="0"/>
              <a:t>Accidents are often caused due to speeding vehicles, and hence it is an utmost priority to prevent the vehicles from collision, thereby leading to accidents.</a:t>
            </a:r>
          </a:p>
          <a:p>
            <a:r>
              <a:rPr lang="en-IN" dirty="0"/>
              <a:t>Providing realtime metrics such as relative distance between the two vehicles, and the direction of travel are some of the important metrics which can be computed in this regard.</a:t>
            </a:r>
          </a:p>
          <a:p>
            <a:r>
              <a:rPr lang="en-IN" dirty="0"/>
              <a:t>Albeit significant research has been done in this domain, the work hasn’t stagnated owing to the new challenges which are coming up every passing day.</a:t>
            </a:r>
          </a:p>
          <a:p>
            <a:endParaRPr lang="en-IN" dirty="0"/>
          </a:p>
        </p:txBody>
      </p:sp>
    </p:spTree>
    <p:extLst>
      <p:ext uri="{BB962C8B-B14F-4D97-AF65-F5344CB8AC3E}">
        <p14:creationId xmlns:p14="http://schemas.microsoft.com/office/powerpoint/2010/main" val="204054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48157-EAA3-45A7-88FD-1384066F623C}"/>
              </a:ext>
            </a:extLst>
          </p:cNvPr>
          <p:cNvSpPr>
            <a:spLocks noGrp="1"/>
          </p:cNvSpPr>
          <p:nvPr>
            <p:ph type="title"/>
          </p:nvPr>
        </p:nvSpPr>
        <p:spPr/>
        <p:txBody>
          <a:bodyPr>
            <a:normAutofit fontScale="90000"/>
          </a:bodyPr>
          <a:lstStyle/>
          <a:p>
            <a:pPr algn="ctr"/>
            <a:r>
              <a:rPr lang="en-IN" dirty="0"/>
              <a:t>VEHICLE TYPE VISUAL RECOGNITION IN REAL-TIME</a:t>
            </a:r>
            <a:br>
              <a:rPr lang="en-IN" dirty="0"/>
            </a:br>
            <a:endParaRPr lang="en-IN" dirty="0"/>
          </a:p>
        </p:txBody>
      </p:sp>
      <p:sp>
        <p:nvSpPr>
          <p:cNvPr id="3" name="Content Placeholder 2">
            <a:extLst>
              <a:ext uri="{FF2B5EF4-FFF2-40B4-BE49-F238E27FC236}">
                <a16:creationId xmlns:a16="http://schemas.microsoft.com/office/drawing/2014/main" id="{6854AE3B-7BC2-4AC9-A475-2F0133606250}"/>
              </a:ext>
            </a:extLst>
          </p:cNvPr>
          <p:cNvSpPr>
            <a:spLocks noGrp="1"/>
          </p:cNvSpPr>
          <p:nvPr>
            <p:ph idx="1"/>
          </p:nvPr>
        </p:nvSpPr>
        <p:spPr/>
        <p:txBody>
          <a:bodyPr/>
          <a:lstStyle/>
          <a:p>
            <a:r>
              <a:rPr lang="en-IN" dirty="0"/>
              <a:t>Vehicle type classification and detection using image data</a:t>
            </a:r>
          </a:p>
          <a:p>
            <a:r>
              <a:rPr lang="en-IN" dirty="0"/>
              <a:t>Pre-Trained models from TF Hub would be used for the data </a:t>
            </a:r>
          </a:p>
          <a:p>
            <a:r>
              <a:rPr lang="en-IN" dirty="0"/>
              <a:t>Using transfer learning methods, we will feed the model with newer training data and allow the model to learn new features only on the new data being fed. Training won’t be done from scratch.</a:t>
            </a:r>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193621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D0689-48F1-4E5A-A9D7-FC0ECD5EB2AD}"/>
              </a:ext>
            </a:extLst>
          </p:cNvPr>
          <p:cNvSpPr>
            <a:spLocks noGrp="1"/>
          </p:cNvSpPr>
          <p:nvPr>
            <p:ph type="title"/>
          </p:nvPr>
        </p:nvSpPr>
        <p:spPr/>
        <p:txBody>
          <a:bodyPr/>
          <a:lstStyle/>
          <a:p>
            <a:pPr algn="ctr"/>
            <a:r>
              <a:rPr lang="en-IN" dirty="0"/>
              <a:t>PROBLEM APPROACH </a:t>
            </a:r>
          </a:p>
        </p:txBody>
      </p:sp>
      <p:sp>
        <p:nvSpPr>
          <p:cNvPr id="3" name="Content Placeholder 2">
            <a:extLst>
              <a:ext uri="{FF2B5EF4-FFF2-40B4-BE49-F238E27FC236}">
                <a16:creationId xmlns:a16="http://schemas.microsoft.com/office/drawing/2014/main" id="{B1F22782-4BF5-4BD0-ADDD-B4E35EE44B1B}"/>
              </a:ext>
            </a:extLst>
          </p:cNvPr>
          <p:cNvSpPr>
            <a:spLocks noGrp="1"/>
          </p:cNvSpPr>
          <p:nvPr>
            <p:ph idx="1"/>
          </p:nvPr>
        </p:nvSpPr>
        <p:spPr/>
        <p:txBody>
          <a:bodyPr/>
          <a:lstStyle/>
          <a:p>
            <a:pPr lvl="1"/>
            <a:r>
              <a:rPr lang="en-IN" dirty="0"/>
              <a:t>We aim to use SSD – Single Shot Multi-Box Detector model on the dataset of images of various types of vehicles.  The object localization and detection(regression) are performed on a single forward pass of the network. Multi-Box refers to the bounding boxes around the classified images.</a:t>
            </a:r>
          </a:p>
          <a:p>
            <a:pPr lvl="1"/>
            <a:endParaRPr lang="en-IN" dirty="0"/>
          </a:p>
          <a:p>
            <a:pPr lvl="1"/>
            <a:r>
              <a:rPr lang="en-IN" dirty="0"/>
              <a:t>TF Garden provides many SOTA models which can pe transfer-learned or pre-trained from scratch depending upon the use-case. In our case, since there will be multiple categories of vehicles, we will fine-tune the configurations of the model to suit our purpose.</a:t>
            </a:r>
          </a:p>
          <a:p>
            <a:pPr marL="457200" lvl="1" indent="0">
              <a:buNone/>
            </a:pPr>
            <a:endParaRPr lang="en-IN" dirty="0"/>
          </a:p>
        </p:txBody>
      </p:sp>
    </p:spTree>
    <p:extLst>
      <p:ext uri="{BB962C8B-B14F-4D97-AF65-F5344CB8AC3E}">
        <p14:creationId xmlns:p14="http://schemas.microsoft.com/office/powerpoint/2010/main" val="53062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FDB3BD3-C635-4FBE-B113-EE2DBB2B576E}"/>
              </a:ext>
            </a:extLst>
          </p:cNvPr>
          <p:cNvSpPr>
            <a:spLocks noGrp="1"/>
          </p:cNvSpPr>
          <p:nvPr>
            <p:ph type="title"/>
          </p:nvPr>
        </p:nvSpPr>
        <p:spPr>
          <a:xfrm>
            <a:off x="1450392" y="288952"/>
            <a:ext cx="9291215" cy="1049235"/>
          </a:xfrm>
        </p:spPr>
        <p:txBody>
          <a:bodyPr/>
          <a:lstStyle/>
          <a:p>
            <a:r>
              <a:rPr lang="en-IN" dirty="0"/>
              <a:t>Paper and dataset references</a:t>
            </a:r>
          </a:p>
        </p:txBody>
      </p:sp>
      <p:graphicFrame>
        <p:nvGraphicFramePr>
          <p:cNvPr id="7" name="Table 7">
            <a:extLst>
              <a:ext uri="{FF2B5EF4-FFF2-40B4-BE49-F238E27FC236}">
                <a16:creationId xmlns:a16="http://schemas.microsoft.com/office/drawing/2014/main" id="{1CE79AA7-C549-4100-9870-7026ADE7B1A7}"/>
              </a:ext>
            </a:extLst>
          </p:cNvPr>
          <p:cNvGraphicFramePr>
            <a:graphicFrameLocks noGrp="1"/>
          </p:cNvGraphicFramePr>
          <p:nvPr>
            <p:ph idx="1"/>
            <p:extLst>
              <p:ext uri="{D42A27DB-BD31-4B8C-83A1-F6EECF244321}">
                <p14:modId xmlns:p14="http://schemas.microsoft.com/office/powerpoint/2010/main" val="1960194384"/>
              </p:ext>
            </p:extLst>
          </p:nvPr>
        </p:nvGraphicFramePr>
        <p:xfrm>
          <a:off x="933856" y="1108953"/>
          <a:ext cx="10022763" cy="4957272"/>
        </p:xfrm>
        <a:graphic>
          <a:graphicData uri="http://schemas.openxmlformats.org/drawingml/2006/table">
            <a:tbl>
              <a:tblPr firstRow="1" bandRow="1">
                <a:tableStyleId>{5C22544A-7EE6-4342-B048-85BDC9FD1C3A}</a:tableStyleId>
              </a:tblPr>
              <a:tblGrid>
                <a:gridCol w="3340921">
                  <a:extLst>
                    <a:ext uri="{9D8B030D-6E8A-4147-A177-3AD203B41FA5}">
                      <a16:colId xmlns:a16="http://schemas.microsoft.com/office/drawing/2014/main" val="3116852779"/>
                    </a:ext>
                  </a:extLst>
                </a:gridCol>
                <a:gridCol w="3340921">
                  <a:extLst>
                    <a:ext uri="{9D8B030D-6E8A-4147-A177-3AD203B41FA5}">
                      <a16:colId xmlns:a16="http://schemas.microsoft.com/office/drawing/2014/main" val="1320550855"/>
                    </a:ext>
                  </a:extLst>
                </a:gridCol>
                <a:gridCol w="3340921">
                  <a:extLst>
                    <a:ext uri="{9D8B030D-6E8A-4147-A177-3AD203B41FA5}">
                      <a16:colId xmlns:a16="http://schemas.microsoft.com/office/drawing/2014/main" val="3865032599"/>
                    </a:ext>
                  </a:extLst>
                </a:gridCol>
              </a:tblGrid>
              <a:tr h="942138">
                <a:tc>
                  <a:txBody>
                    <a:bodyPr/>
                    <a:lstStyle/>
                    <a:p>
                      <a:pPr algn="ctr"/>
                      <a:r>
                        <a:rPr lang="en-IN" sz="3200" dirty="0"/>
                        <a:t>Title </a:t>
                      </a:r>
                    </a:p>
                  </a:txBody>
                  <a:tcPr anchor="ctr"/>
                </a:tc>
                <a:tc>
                  <a:txBody>
                    <a:bodyPr/>
                    <a:lstStyle/>
                    <a:p>
                      <a:pPr marL="895350" indent="-895350" algn="ctr"/>
                      <a:r>
                        <a:rPr lang="en-IN" sz="3200" dirty="0"/>
                        <a:t>Link(s)</a:t>
                      </a:r>
                      <a:r>
                        <a:rPr lang="en-IN" sz="4000" dirty="0"/>
                        <a:t> </a:t>
                      </a:r>
                    </a:p>
                  </a:txBody>
                  <a:tcPr anchor="ctr"/>
                </a:tc>
                <a:tc>
                  <a:txBody>
                    <a:bodyPr/>
                    <a:lstStyle/>
                    <a:p>
                      <a:pPr algn="ctr"/>
                      <a:r>
                        <a:rPr lang="en-IN" sz="3200" dirty="0"/>
                        <a:t>About</a:t>
                      </a:r>
                      <a:r>
                        <a:rPr lang="en-IN" dirty="0"/>
                        <a:t> </a:t>
                      </a:r>
                    </a:p>
                  </a:txBody>
                  <a:tcPr anchor="ctr"/>
                </a:tc>
                <a:extLst>
                  <a:ext uri="{0D108BD9-81ED-4DB2-BD59-A6C34878D82A}">
                    <a16:rowId xmlns:a16="http://schemas.microsoft.com/office/drawing/2014/main" val="3269631103"/>
                  </a:ext>
                </a:extLst>
              </a:tr>
              <a:tr h="942138">
                <a:tc>
                  <a:txBody>
                    <a:bodyPr/>
                    <a:lstStyle/>
                    <a:p>
                      <a:pPr algn="ctr"/>
                      <a:r>
                        <a:rPr lang="en-IN" sz="2000" dirty="0">
                          <a:solidFill>
                            <a:schemeClr val="bg1">
                              <a:lumMod val="95000"/>
                              <a:lumOff val="5000"/>
                            </a:schemeClr>
                          </a:solidFill>
                        </a:rPr>
                        <a:t>Review of vehicle detection techniques</a:t>
                      </a:r>
                    </a:p>
                  </a:txBody>
                  <a:tcPr anchor="ctr">
                    <a:solidFill>
                      <a:schemeClr val="tx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dirty="0">
                          <a:solidFill>
                            <a:schemeClr val="bg1">
                              <a:lumMod val="95000"/>
                              <a:lumOff val="5000"/>
                            </a:schemeClr>
                          </a:solidFill>
                          <a:hlinkClick r:id="rId2">
                            <a:extLst>
                              <a:ext uri="{A12FA001-AC4F-418D-AE19-62706E023703}">
                                <ahyp:hlinkClr xmlns:ahyp="http://schemas.microsoft.com/office/drawing/2018/hyperlinkcolor" val="tx"/>
                              </a:ext>
                            </a:extLst>
                          </a:hlinkClick>
                        </a:rPr>
                        <a:t>Link</a:t>
                      </a:r>
                      <a:endParaRPr lang="en-IN" sz="2800" dirty="0">
                        <a:solidFill>
                          <a:schemeClr val="bg1">
                            <a:lumMod val="95000"/>
                            <a:lumOff val="5000"/>
                          </a:schemeClr>
                        </a:solidFill>
                      </a:endParaRPr>
                    </a:p>
                    <a:p>
                      <a:endParaRPr lang="en-IN" dirty="0"/>
                    </a:p>
                  </a:txBody>
                  <a:tcPr anchor="ctr">
                    <a:solidFill>
                      <a:schemeClr val="tx1">
                        <a:lumMod val="85000"/>
                      </a:schemeClr>
                    </a:solidFill>
                  </a:tcPr>
                </a:tc>
                <a:tc>
                  <a:txBody>
                    <a:bodyPr/>
                    <a:lstStyle/>
                    <a:p>
                      <a:pPr algn="ctr"/>
                      <a:r>
                        <a:rPr lang="en-IN" dirty="0"/>
                        <a:t>Detection and vehicle tracking approaches</a:t>
                      </a:r>
                    </a:p>
                  </a:txBody>
                  <a:tcPr anchor="ctr">
                    <a:solidFill>
                      <a:schemeClr val="bg2">
                        <a:lumMod val="20000"/>
                        <a:lumOff val="80000"/>
                      </a:schemeClr>
                    </a:solidFill>
                  </a:tcPr>
                </a:tc>
                <a:extLst>
                  <a:ext uri="{0D108BD9-81ED-4DB2-BD59-A6C34878D82A}">
                    <a16:rowId xmlns:a16="http://schemas.microsoft.com/office/drawing/2014/main" val="2096991126"/>
                  </a:ext>
                </a:extLst>
              </a:tr>
              <a:tr h="942138">
                <a:tc>
                  <a:txBody>
                    <a:bodyPr/>
                    <a:lstStyle/>
                    <a:p>
                      <a:pPr algn="ctr"/>
                      <a:r>
                        <a:rPr lang="en-IN" dirty="0"/>
                        <a:t>SSD : Single-Shot Multi-Box detector</a:t>
                      </a:r>
                    </a:p>
                  </a:txBody>
                  <a:tcPr anchor="ctr"/>
                </a:tc>
                <a:tc>
                  <a:txBody>
                    <a:bodyPr/>
                    <a:lstStyle/>
                    <a:p>
                      <a:pPr algn="ctr"/>
                      <a:r>
                        <a:rPr lang="en-IN" sz="2800" dirty="0">
                          <a:solidFill>
                            <a:schemeClr val="bg1"/>
                          </a:solidFill>
                          <a:hlinkClick r:id="rId3">
                            <a:extLst>
                              <a:ext uri="{A12FA001-AC4F-418D-AE19-62706E023703}">
                                <ahyp:hlinkClr xmlns:ahyp="http://schemas.microsoft.com/office/drawing/2018/hyperlinkcolor" val="tx"/>
                              </a:ext>
                            </a:extLst>
                          </a:hlinkClick>
                        </a:rPr>
                        <a:t>Link</a:t>
                      </a:r>
                      <a:endParaRPr lang="en-IN" sz="2800" dirty="0">
                        <a:solidFill>
                          <a:schemeClr val="bg1"/>
                        </a:solidFill>
                      </a:endParaRPr>
                    </a:p>
                  </a:txBody>
                  <a:tcPr anchor="ctr"/>
                </a:tc>
                <a:tc>
                  <a:txBody>
                    <a:bodyPr/>
                    <a:lstStyle/>
                    <a:p>
                      <a:pPr algn="ctr"/>
                      <a:r>
                        <a:rPr lang="en-IN" dirty="0"/>
                        <a:t>A single DNN-based object detection architecture</a:t>
                      </a:r>
                    </a:p>
                  </a:txBody>
                  <a:tcPr anchor="ctr"/>
                </a:tc>
                <a:extLst>
                  <a:ext uri="{0D108BD9-81ED-4DB2-BD59-A6C34878D82A}">
                    <a16:rowId xmlns:a16="http://schemas.microsoft.com/office/drawing/2014/main" val="3895390864"/>
                  </a:ext>
                </a:extLst>
              </a:tr>
              <a:tr h="942138">
                <a:tc>
                  <a:txBody>
                    <a:bodyPr/>
                    <a:lstStyle/>
                    <a:p>
                      <a:pPr algn="ctr"/>
                      <a:r>
                        <a:rPr lang="en-IN" dirty="0"/>
                        <a:t>Different object detection algorithms</a:t>
                      </a:r>
                    </a:p>
                  </a:txBody>
                  <a:tcPr anchor="ctr"/>
                </a:tc>
                <a:tc>
                  <a:txBody>
                    <a:bodyPr/>
                    <a:lstStyle/>
                    <a:p>
                      <a:pPr algn="ctr"/>
                      <a:r>
                        <a:rPr lang="en-IN" sz="2800" dirty="0">
                          <a:solidFill>
                            <a:schemeClr val="bg1"/>
                          </a:solidFill>
                          <a:hlinkClick r:id="rId4">
                            <a:extLst>
                              <a:ext uri="{A12FA001-AC4F-418D-AE19-62706E023703}">
                                <ahyp:hlinkClr xmlns:ahyp="http://schemas.microsoft.com/office/drawing/2018/hyperlinkcolor" val="tx"/>
                              </a:ext>
                            </a:extLst>
                          </a:hlinkClick>
                        </a:rPr>
                        <a:t>Link</a:t>
                      </a:r>
                      <a:endParaRPr lang="en-IN" sz="2800" dirty="0">
                        <a:solidFill>
                          <a:schemeClr val="bg1"/>
                        </a:solidFill>
                      </a:endParaRPr>
                    </a:p>
                  </a:txBody>
                  <a:tcPr anchor="ctr"/>
                </a:tc>
                <a:tc>
                  <a:txBody>
                    <a:bodyPr/>
                    <a:lstStyle/>
                    <a:p>
                      <a:pPr algn="ctr"/>
                      <a:r>
                        <a:rPr lang="en-IN" dirty="0"/>
                        <a:t>Different approaches to object detection</a:t>
                      </a:r>
                    </a:p>
                  </a:txBody>
                  <a:tcPr anchor="ctr"/>
                </a:tc>
                <a:extLst>
                  <a:ext uri="{0D108BD9-81ED-4DB2-BD59-A6C34878D82A}">
                    <a16:rowId xmlns:a16="http://schemas.microsoft.com/office/drawing/2014/main" val="2062314494"/>
                  </a:ext>
                </a:extLst>
              </a:tr>
              <a:tr h="942138">
                <a:tc>
                  <a:txBody>
                    <a:bodyPr/>
                    <a:lstStyle/>
                    <a:p>
                      <a:pPr algn="ctr"/>
                      <a:r>
                        <a:rPr lang="en-IN" b="0" dirty="0"/>
                        <a:t>Dataset source </a:t>
                      </a:r>
                    </a:p>
                  </a:txBody>
                  <a:tcPr anchor="ctr"/>
                </a:tc>
                <a:tc>
                  <a:txBody>
                    <a:bodyPr/>
                    <a:lstStyle/>
                    <a:p>
                      <a:pPr algn="ctr"/>
                      <a:r>
                        <a:rPr lang="en-IN" sz="2800" dirty="0">
                          <a:solidFill>
                            <a:schemeClr val="bg1"/>
                          </a:solidFill>
                          <a:hlinkClick r:id="rId5">
                            <a:extLst>
                              <a:ext uri="{A12FA001-AC4F-418D-AE19-62706E023703}">
                                <ahyp:hlinkClr xmlns:ahyp="http://schemas.microsoft.com/office/drawing/2018/hyperlinkcolor" val="tx"/>
                              </a:ext>
                            </a:extLst>
                          </a:hlinkClick>
                        </a:rPr>
                        <a:t>Link</a:t>
                      </a:r>
                      <a:endParaRPr lang="en-IN" sz="2800" dirty="0">
                        <a:solidFill>
                          <a:schemeClr val="bg1"/>
                        </a:solidFill>
                      </a:endParaRPr>
                    </a:p>
                  </a:txBody>
                  <a:tcPr anchor="ctr"/>
                </a:tc>
                <a:tc>
                  <a:txBody>
                    <a:bodyPr/>
                    <a:lstStyle/>
                    <a:p>
                      <a:pPr algn="ctr"/>
                      <a:r>
                        <a:rPr lang="en-IN" dirty="0"/>
                        <a:t>A large dataset comprising of 16 classes of unlabelled training and validation images of vehicles</a:t>
                      </a:r>
                    </a:p>
                  </a:txBody>
                  <a:tcPr anchor="ctr"/>
                </a:tc>
                <a:extLst>
                  <a:ext uri="{0D108BD9-81ED-4DB2-BD59-A6C34878D82A}">
                    <a16:rowId xmlns:a16="http://schemas.microsoft.com/office/drawing/2014/main" val="3038840342"/>
                  </a:ext>
                </a:extLst>
              </a:tr>
            </a:tbl>
          </a:graphicData>
        </a:graphic>
      </p:graphicFrame>
    </p:spTree>
    <p:extLst>
      <p:ext uri="{BB962C8B-B14F-4D97-AF65-F5344CB8AC3E}">
        <p14:creationId xmlns:p14="http://schemas.microsoft.com/office/powerpoint/2010/main" val="354496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1C833-5F4B-477F-ABA2-9F9BCE8FFCF9}"/>
              </a:ext>
            </a:extLst>
          </p:cNvPr>
          <p:cNvSpPr>
            <a:spLocks noGrp="1"/>
          </p:cNvSpPr>
          <p:nvPr>
            <p:ph type="title"/>
          </p:nvPr>
        </p:nvSpPr>
        <p:spPr/>
        <p:txBody>
          <a:bodyPr/>
          <a:lstStyle/>
          <a:p>
            <a:pPr algn="ctr"/>
            <a:r>
              <a:rPr lang="en-IN" dirty="0"/>
              <a:t>DATASET DESCRIPTION</a:t>
            </a:r>
          </a:p>
        </p:txBody>
      </p:sp>
      <p:sp>
        <p:nvSpPr>
          <p:cNvPr id="3" name="Content Placeholder 2">
            <a:extLst>
              <a:ext uri="{FF2B5EF4-FFF2-40B4-BE49-F238E27FC236}">
                <a16:creationId xmlns:a16="http://schemas.microsoft.com/office/drawing/2014/main" id="{5DED4E95-73CD-4666-BC8E-784DD5F292DD}"/>
              </a:ext>
            </a:extLst>
          </p:cNvPr>
          <p:cNvSpPr>
            <a:spLocks noGrp="1"/>
          </p:cNvSpPr>
          <p:nvPr>
            <p:ph idx="1"/>
          </p:nvPr>
        </p:nvSpPr>
        <p:spPr/>
        <p:txBody>
          <a:bodyPr/>
          <a:lstStyle/>
          <a:p>
            <a:pPr algn="l" fontAlgn="base"/>
            <a:r>
              <a:rPr lang="en-IN" b="0" i="0" dirty="0">
                <a:effectLst/>
                <a:latin typeface="Inter"/>
              </a:rPr>
              <a:t>Link for dataset - https://www.kaggle.com/c/vehicle/data</a:t>
            </a:r>
          </a:p>
          <a:p>
            <a:pPr algn="l" fontAlgn="base"/>
            <a:r>
              <a:rPr lang="en-IN" b="0" i="0" dirty="0">
                <a:effectLst/>
                <a:latin typeface="Inter"/>
              </a:rPr>
              <a:t>The data contains vehicles from altogether 17 classes: </a:t>
            </a:r>
            <a:r>
              <a:rPr lang="en-IN" b="0" i="1" dirty="0">
                <a:effectLst/>
                <a:latin typeface="inherit"/>
              </a:rPr>
              <a:t>Ambulance, Boat, Cart, Limousine, Snowmobile, Truck, Barge, Bus, Caterpillar, Motorcycle, Tank, Van, Bicycle, Car, Helicopter, Segway, Taxi</a:t>
            </a:r>
            <a:endParaRPr lang="en-IN" b="0" i="0" dirty="0">
              <a:effectLst/>
              <a:latin typeface="Inter"/>
            </a:endParaRPr>
          </a:p>
          <a:p>
            <a:r>
              <a:rPr lang="en-IN" dirty="0"/>
              <a:t>We will use only 4 categories – Bicycle, Car, Ambulance and 	Bus for our object detection problem and manually annotate the images using open-source packages named label-Image.</a:t>
            </a:r>
            <a:br>
              <a:rPr lang="en-IN" dirty="0"/>
            </a:br>
            <a:endParaRPr lang="en-IN" dirty="0"/>
          </a:p>
        </p:txBody>
      </p:sp>
    </p:spTree>
    <p:extLst>
      <p:ext uri="{BB962C8B-B14F-4D97-AF65-F5344CB8AC3E}">
        <p14:creationId xmlns:p14="http://schemas.microsoft.com/office/powerpoint/2010/main" val="257768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DD6E-8CDE-461F-B92C-0BA9D33B1ADB}"/>
              </a:ext>
            </a:extLst>
          </p:cNvPr>
          <p:cNvSpPr>
            <a:spLocks noGrp="1"/>
          </p:cNvSpPr>
          <p:nvPr>
            <p:ph type="title"/>
          </p:nvPr>
        </p:nvSpPr>
        <p:spPr>
          <a:xfrm>
            <a:off x="1119651" y="254871"/>
            <a:ext cx="9291215" cy="1049235"/>
          </a:xfrm>
        </p:spPr>
        <p:txBody>
          <a:bodyPr/>
          <a:lstStyle/>
          <a:p>
            <a:pPr algn="ctr"/>
            <a:r>
              <a:rPr lang="en-IN" dirty="0"/>
              <a:t>DATASET DESCRIPTION</a:t>
            </a:r>
          </a:p>
        </p:txBody>
      </p:sp>
      <p:sp>
        <p:nvSpPr>
          <p:cNvPr id="3" name="Content Placeholder 2">
            <a:extLst>
              <a:ext uri="{FF2B5EF4-FFF2-40B4-BE49-F238E27FC236}">
                <a16:creationId xmlns:a16="http://schemas.microsoft.com/office/drawing/2014/main" id="{7CA9163D-3001-4F3F-AD6B-F95182452BBF}"/>
              </a:ext>
            </a:extLst>
          </p:cNvPr>
          <p:cNvSpPr>
            <a:spLocks noGrp="1"/>
          </p:cNvSpPr>
          <p:nvPr>
            <p:ph idx="1"/>
          </p:nvPr>
        </p:nvSpPr>
        <p:spPr>
          <a:xfrm>
            <a:off x="1450392" y="1169425"/>
            <a:ext cx="9291215" cy="4832541"/>
          </a:xfrm>
        </p:spPr>
        <p:txBody>
          <a:bodyPr>
            <a:noAutofit/>
          </a:bodyPr>
          <a:lstStyle/>
          <a:p>
            <a:r>
              <a:rPr lang="en-US" sz="2400" b="0" i="0" dirty="0">
                <a:effectLst/>
                <a:latin typeface="Inter"/>
              </a:rPr>
              <a:t>The training set: a set of images with true labels in the folder names. The zip file contains altogether 28045 files organized in folders. The folder name is the true class; i.e., "Boat" folder has all boat images, "Car" folder has all the car images and so on.</a:t>
            </a:r>
            <a:endParaRPr lang="en-US" sz="2400" dirty="0">
              <a:latin typeface="Inter"/>
            </a:endParaRPr>
          </a:p>
          <a:p>
            <a:r>
              <a:rPr lang="en-US" sz="2400" b="0" i="0" dirty="0">
                <a:effectLst/>
                <a:latin typeface="Inter"/>
              </a:rPr>
              <a:t>The test set: a set of images with true labels in the folder names. The zip file contains altogether 28045 files organized in folders. The folder name is the true class; i.e., "Boat" folder has all boat images, "Car" folder has all the car images and so on. </a:t>
            </a:r>
            <a:endParaRPr lang="en-US" sz="2400" dirty="0">
              <a:latin typeface="Inter"/>
            </a:endParaRPr>
          </a:p>
          <a:p>
            <a:r>
              <a:rPr lang="en-US" sz="2400" b="0" i="0" dirty="0">
                <a:effectLst/>
                <a:latin typeface="Inter"/>
              </a:rPr>
              <a:t>As stated earlier, we won’t be using all the images, just a subset of the training and test datasets. And our model is already prepared.</a:t>
            </a:r>
          </a:p>
          <a:p>
            <a:endParaRPr lang="en-IN" sz="2400" dirty="0"/>
          </a:p>
        </p:txBody>
      </p:sp>
    </p:spTree>
    <p:extLst>
      <p:ext uri="{BB962C8B-B14F-4D97-AF65-F5344CB8AC3E}">
        <p14:creationId xmlns:p14="http://schemas.microsoft.com/office/powerpoint/2010/main" val="3156507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1D2B-05D3-463A-8119-FC96504ED3E2}"/>
              </a:ext>
            </a:extLst>
          </p:cNvPr>
          <p:cNvSpPr>
            <a:spLocks noGrp="1"/>
          </p:cNvSpPr>
          <p:nvPr>
            <p:ph type="title"/>
          </p:nvPr>
        </p:nvSpPr>
        <p:spPr>
          <a:xfrm>
            <a:off x="1450392" y="279901"/>
            <a:ext cx="9291215" cy="1049235"/>
          </a:xfrm>
        </p:spPr>
        <p:txBody>
          <a:bodyPr/>
          <a:lstStyle/>
          <a:p>
            <a:r>
              <a:rPr lang="en-IN" dirty="0"/>
              <a:t>Annotations and Labels</a:t>
            </a:r>
          </a:p>
        </p:txBody>
      </p:sp>
      <p:pic>
        <p:nvPicPr>
          <p:cNvPr id="5" name="Content Placeholder 4">
            <a:extLst>
              <a:ext uri="{FF2B5EF4-FFF2-40B4-BE49-F238E27FC236}">
                <a16:creationId xmlns:a16="http://schemas.microsoft.com/office/drawing/2014/main" id="{9935E081-0749-4F08-BBCB-82E759756F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976672"/>
            <a:ext cx="5914416" cy="4151754"/>
          </a:xfrm>
        </p:spPr>
      </p:pic>
      <p:pic>
        <p:nvPicPr>
          <p:cNvPr id="7" name="Picture 6">
            <a:extLst>
              <a:ext uri="{FF2B5EF4-FFF2-40B4-BE49-F238E27FC236}">
                <a16:creationId xmlns:a16="http://schemas.microsoft.com/office/drawing/2014/main" id="{5769876E-5740-4817-8AC7-358051470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4417" y="1976672"/>
            <a:ext cx="6277581" cy="4151754"/>
          </a:xfrm>
          <a:prstGeom prst="rect">
            <a:avLst/>
          </a:prstGeom>
        </p:spPr>
      </p:pic>
    </p:spTree>
    <p:extLst>
      <p:ext uri="{BB962C8B-B14F-4D97-AF65-F5344CB8AC3E}">
        <p14:creationId xmlns:p14="http://schemas.microsoft.com/office/powerpoint/2010/main" val="6819563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3317</TotalTime>
  <Words>832</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inherit</vt:lpstr>
      <vt:lpstr>Inter</vt:lpstr>
      <vt:lpstr>Rockwell</vt:lpstr>
      <vt:lpstr>Gallery</vt:lpstr>
      <vt:lpstr>AI Lab PROJECT </vt:lpstr>
      <vt:lpstr>DOMAIN – Computer Vision</vt:lpstr>
      <vt:lpstr>Inspiration and motivation</vt:lpstr>
      <vt:lpstr>VEHICLE TYPE VISUAL RECOGNITION IN REAL-TIME </vt:lpstr>
      <vt:lpstr>PROBLEM APPROACH </vt:lpstr>
      <vt:lpstr>Paper and dataset references</vt:lpstr>
      <vt:lpstr>DATASET DESCRIPTION</vt:lpstr>
      <vt:lpstr>DATASET DESCRIPTION</vt:lpstr>
      <vt:lpstr>Annotations and Labels</vt:lpstr>
      <vt:lpstr>SOME PIPELINE CONFIGURATION PARAMETERS</vt:lpstr>
      <vt:lpstr>Validated ImagES</vt:lpstr>
      <vt:lpstr>FUTURE WORK</vt:lpstr>
      <vt:lpstr>FURTHER References and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Lab PROJECT</dc:title>
  <dc:creator>SagarSinha</dc:creator>
  <cp:lastModifiedBy>SagarSinha</cp:lastModifiedBy>
  <cp:revision>34</cp:revision>
  <dcterms:created xsi:type="dcterms:W3CDTF">2021-03-28T13:41:06Z</dcterms:created>
  <dcterms:modified xsi:type="dcterms:W3CDTF">2021-06-08T17:42:37Z</dcterms:modified>
</cp:coreProperties>
</file>