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73E86B-342B-46C8-8CFC-198DB95DE384}">
  <a:tblStyle styleId="{C073E86B-342B-46C8-8CFC-198DB95DE38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bb79d3c0f_4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bb79d3c0f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bb79d3c0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bb79d3c0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bb79d3c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bb79d3c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bb79d3c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bb79d3c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bb79d3c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bb79d3c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www.aclweb.org/anthology/P02-1053.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sciencedirect.com/science/article/pii/S187705092030791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hyperlink" Target="https://www.kaggle.com/hkapoor/indian-financial-news-articles-2003202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88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2600">
                <a:latin typeface="Arial"/>
                <a:ea typeface="Arial"/>
                <a:cs typeface="Arial"/>
                <a:sym typeface="Arial"/>
              </a:rPr>
              <a:t>Thumbs Up or Thumb Down on Indian Financial News Headlines</a:t>
            </a:r>
            <a:endParaRPr b="0" sz="2600">
              <a:latin typeface="Arial"/>
              <a:ea typeface="Arial"/>
              <a:cs typeface="Arial"/>
              <a:sym typeface="Arial"/>
            </a:endParaRPr>
          </a:p>
          <a:p>
            <a:pPr indent="0" lvl="0" marL="0" rtl="0" algn="l">
              <a:spcBef>
                <a:spcPts val="300"/>
              </a:spcBef>
              <a:spcAft>
                <a:spcPts val="0"/>
              </a:spcAft>
              <a:buNone/>
            </a:pPr>
            <a:r>
              <a:t/>
            </a:r>
            <a:endParaRPr/>
          </a:p>
        </p:txBody>
      </p:sp>
      <p:sp>
        <p:nvSpPr>
          <p:cNvPr id="73" name="Google Shape;73;p13"/>
          <p:cNvSpPr txBox="1"/>
          <p:nvPr>
            <p:ph idx="1" type="subTitle"/>
          </p:nvPr>
        </p:nvSpPr>
        <p:spPr>
          <a:xfrm>
            <a:off x="5304225" y="3927950"/>
            <a:ext cx="3399000" cy="8925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sz="1900"/>
              <a:t>By</a:t>
            </a:r>
            <a:endParaRPr sz="1900"/>
          </a:p>
          <a:p>
            <a:pPr indent="0" lvl="0" marL="457200" rtl="0" algn="l">
              <a:spcBef>
                <a:spcPts val="0"/>
              </a:spcBef>
              <a:spcAft>
                <a:spcPts val="0"/>
              </a:spcAft>
              <a:buNone/>
            </a:pPr>
            <a:r>
              <a:rPr lang="en" sz="1900"/>
              <a:t>Aman Shah - 18BCP004</a:t>
            </a:r>
            <a:endParaRPr sz="1900"/>
          </a:p>
          <a:p>
            <a:pPr indent="0" lvl="0" marL="457200" rtl="0" algn="l">
              <a:spcBef>
                <a:spcPts val="0"/>
              </a:spcBef>
              <a:spcAft>
                <a:spcPts val="0"/>
              </a:spcAft>
              <a:buNone/>
            </a:pPr>
            <a:r>
              <a:rPr lang="en" sz="1900"/>
              <a:t>Anurag Pal - 18BCP007</a:t>
            </a:r>
            <a:endParaRPr sz="1900"/>
          </a:p>
          <a:p>
            <a:pPr indent="0" lvl="0" marL="457200" rtl="0" algn="l">
              <a:spcBef>
                <a:spcPts val="0"/>
              </a:spcBef>
              <a:spcAft>
                <a:spcPts val="0"/>
              </a:spcAft>
              <a:buNone/>
            </a:pPr>
            <a:r>
              <a:rPr lang="en" sz="1900"/>
              <a:t>Sagar Sinha- 18BCP094</a:t>
            </a:r>
            <a:endParaRPr sz="1900"/>
          </a:p>
        </p:txBody>
      </p:sp>
      <p:sp>
        <p:nvSpPr>
          <p:cNvPr id="74" name="Google Shape;74;p13"/>
          <p:cNvSpPr txBox="1"/>
          <p:nvPr/>
        </p:nvSpPr>
        <p:spPr>
          <a:xfrm>
            <a:off x="2782700" y="1789800"/>
            <a:ext cx="4821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Char char="●"/>
            </a:pPr>
            <a:r>
              <a:rPr lang="en" sz="1600">
                <a:solidFill>
                  <a:schemeClr val="lt1"/>
                </a:solidFill>
              </a:rPr>
              <a:t>We have performed sentiment analysis on Indian financial news headlines. </a:t>
            </a:r>
            <a:endParaRPr sz="1600">
              <a:solidFill>
                <a:schemeClr val="lt1"/>
              </a:solidFill>
            </a:endParaRPr>
          </a:p>
          <a:p>
            <a:pPr indent="-330200" lvl="0" marL="457200" rtl="0" algn="l">
              <a:lnSpc>
                <a:spcPct val="115000"/>
              </a:lnSpc>
              <a:spcBef>
                <a:spcPts val="0"/>
              </a:spcBef>
              <a:spcAft>
                <a:spcPts val="0"/>
              </a:spcAft>
              <a:buClr>
                <a:schemeClr val="lt1"/>
              </a:buClr>
              <a:buSzPts val="1600"/>
              <a:buChar char="●"/>
            </a:pPr>
            <a:r>
              <a:rPr lang="en" sz="1600">
                <a:solidFill>
                  <a:schemeClr val="lt1"/>
                </a:solidFill>
              </a:rPr>
              <a:t>We opted for unsupervised approach which is based on Turney’s algorithm, primarily due </a:t>
            </a:r>
            <a:r>
              <a:rPr lang="en" sz="1600">
                <a:solidFill>
                  <a:schemeClr val="lt1"/>
                </a:solidFill>
              </a:rPr>
              <a:t>to lack of labelled dataset in this domain.</a:t>
            </a:r>
            <a:endParaRPr sz="19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22"/>
          <p:cNvSpPr txBox="1"/>
          <p:nvPr>
            <p:ph idx="1" type="body"/>
          </p:nvPr>
        </p:nvSpPr>
        <p:spPr>
          <a:xfrm>
            <a:off x="461925" y="202275"/>
            <a:ext cx="4033800" cy="4844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b="1" lang="en" sz="3000">
                <a:solidFill>
                  <a:schemeClr val="dk1"/>
                </a:solidFill>
              </a:rPr>
              <a:t>Machine Learning Modelling and Results</a:t>
            </a:r>
            <a:endParaRPr b="1" sz="3000">
              <a:solidFill>
                <a:schemeClr val="dk1"/>
              </a:solidFill>
            </a:endParaRPr>
          </a:p>
          <a:p>
            <a:pPr indent="-298450" lvl="0" marL="457200" rtl="0" algn="l">
              <a:spcBef>
                <a:spcPts val="1600"/>
              </a:spcBef>
              <a:spcAft>
                <a:spcPts val="0"/>
              </a:spcAft>
              <a:buSzPts val="1100"/>
              <a:buFont typeface="Arial"/>
              <a:buAutoNum type="alphaLcPeriod"/>
            </a:pPr>
            <a:r>
              <a:rPr lang="en" sz="1100">
                <a:latin typeface="Arial"/>
                <a:ea typeface="Arial"/>
                <a:cs typeface="Arial"/>
                <a:sym typeface="Arial"/>
              </a:rPr>
              <a:t>We extracted several features for our final model such as no. of words, count of different phrases, mean-word-length, etc. and concatenated them with our TF-IDF numerical features of text. These features have been used in training.</a:t>
            </a:r>
            <a:endParaRPr sz="11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AutoNum type="alphaLcPeriod"/>
            </a:pPr>
            <a:r>
              <a:rPr lang="en" sz="1100">
                <a:latin typeface="Arial"/>
                <a:ea typeface="Arial"/>
                <a:cs typeface="Arial"/>
                <a:sym typeface="Arial"/>
              </a:rPr>
              <a:t>We applied relevant</a:t>
            </a:r>
            <a:r>
              <a:rPr b="1" lang="en" sz="1100">
                <a:latin typeface="Arial"/>
                <a:ea typeface="Arial"/>
                <a:cs typeface="Arial"/>
                <a:sym typeface="Arial"/>
              </a:rPr>
              <a:t> Machine Learning algorithms</a:t>
            </a:r>
            <a:r>
              <a:rPr lang="en" sz="1100">
                <a:latin typeface="Arial"/>
                <a:ea typeface="Arial"/>
                <a:cs typeface="Arial"/>
                <a:sym typeface="Arial"/>
              </a:rPr>
              <a:t> using </a:t>
            </a:r>
            <a:r>
              <a:rPr b="1" lang="en" sz="1100">
                <a:latin typeface="Arial"/>
                <a:ea typeface="Arial"/>
                <a:cs typeface="Arial"/>
                <a:sym typeface="Arial"/>
              </a:rPr>
              <a:t>Stratified K-Fold cross-validation(useful for imbalanced datasets)</a:t>
            </a:r>
            <a:r>
              <a:rPr lang="en" sz="1100">
                <a:latin typeface="Arial"/>
                <a:ea typeface="Arial"/>
                <a:cs typeface="Arial"/>
                <a:sym typeface="Arial"/>
              </a:rPr>
              <a:t> and performed </a:t>
            </a:r>
            <a:r>
              <a:rPr b="1" lang="en" sz="1100">
                <a:latin typeface="Arial"/>
                <a:ea typeface="Arial"/>
                <a:cs typeface="Arial"/>
                <a:sym typeface="Arial"/>
              </a:rPr>
              <a:t>hyperparameter tuning</a:t>
            </a:r>
            <a:r>
              <a:rPr lang="en" sz="1100">
                <a:latin typeface="Arial"/>
                <a:ea typeface="Arial"/>
                <a:cs typeface="Arial"/>
                <a:sym typeface="Arial"/>
              </a:rPr>
              <a:t>, on some algorithms which have been proven to perform on text-based datasets, such as </a:t>
            </a:r>
            <a:r>
              <a:rPr b="1" lang="en" sz="1100">
                <a:latin typeface="Arial"/>
                <a:ea typeface="Arial"/>
                <a:cs typeface="Arial"/>
                <a:sym typeface="Arial"/>
              </a:rPr>
              <a:t>Naive Bayes</a:t>
            </a:r>
            <a:r>
              <a:rPr lang="en" sz="1100">
                <a:latin typeface="Arial"/>
                <a:ea typeface="Arial"/>
                <a:cs typeface="Arial"/>
                <a:sym typeface="Arial"/>
              </a:rPr>
              <a:t>, </a:t>
            </a:r>
            <a:r>
              <a:rPr b="1" lang="en" sz="1100">
                <a:latin typeface="Arial"/>
                <a:ea typeface="Arial"/>
                <a:cs typeface="Arial"/>
                <a:sym typeface="Arial"/>
              </a:rPr>
              <a:t>Random Forest Classifier, ANN and RNN</a:t>
            </a:r>
            <a:r>
              <a:rPr lang="en" sz="1100">
                <a:latin typeface="Arial"/>
                <a:ea typeface="Arial"/>
                <a:cs typeface="Arial"/>
                <a:sym typeface="Arial"/>
              </a:rPr>
              <a:t>. Of these we achieved the best results on Random Forest Classifier with a test-set</a:t>
            </a:r>
            <a:r>
              <a:rPr b="1" lang="en" sz="1100">
                <a:latin typeface="Arial"/>
                <a:ea typeface="Arial"/>
                <a:cs typeface="Arial"/>
                <a:sym typeface="Arial"/>
              </a:rPr>
              <a:t> F1-score</a:t>
            </a:r>
            <a:r>
              <a:rPr lang="en" sz="1100">
                <a:latin typeface="Arial"/>
                <a:ea typeface="Arial"/>
                <a:cs typeface="Arial"/>
                <a:sym typeface="Arial"/>
              </a:rPr>
              <a:t> of </a:t>
            </a:r>
            <a:r>
              <a:rPr b="1" lang="en" sz="1100">
                <a:latin typeface="Arial"/>
                <a:ea typeface="Arial"/>
                <a:cs typeface="Arial"/>
                <a:sym typeface="Arial"/>
              </a:rPr>
              <a:t>0.81 </a:t>
            </a:r>
            <a:r>
              <a:rPr lang="en" sz="1100">
                <a:latin typeface="Arial"/>
                <a:ea typeface="Arial"/>
                <a:cs typeface="Arial"/>
                <a:sym typeface="Arial"/>
              </a:rPr>
              <a:t>and were also able to improve the f1-score for neutral/negative label.</a:t>
            </a:r>
            <a:endParaRPr sz="1100">
              <a:latin typeface="Arial"/>
              <a:ea typeface="Arial"/>
              <a:cs typeface="Arial"/>
              <a:sym typeface="Arial"/>
            </a:endParaRPr>
          </a:p>
          <a:p>
            <a:pPr indent="0" lvl="0" marL="0" rtl="0" algn="l">
              <a:spcBef>
                <a:spcPts val="0"/>
              </a:spcBef>
              <a:spcAft>
                <a:spcPts val="1600"/>
              </a:spcAft>
              <a:buClr>
                <a:schemeClr val="dk2"/>
              </a:buClr>
              <a:buSzPts val="1100"/>
              <a:buFont typeface="Arial"/>
              <a:buNone/>
            </a:pPr>
            <a:r>
              <a:t/>
            </a:r>
            <a:endParaRPr sz="1800">
              <a:solidFill>
                <a:srgbClr val="000000"/>
              </a:solidFill>
            </a:endParaRPr>
          </a:p>
        </p:txBody>
      </p:sp>
      <p:sp>
        <p:nvSpPr>
          <p:cNvPr id="134" name="Google Shape;134;p22"/>
          <p:cNvSpPr txBox="1"/>
          <p:nvPr/>
        </p:nvSpPr>
        <p:spPr>
          <a:xfrm>
            <a:off x="4495725" y="884075"/>
            <a:ext cx="4567200" cy="183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0.8075</a:t>
            </a:r>
            <a:endParaRPr sz="105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precision    recall  f1-score   support</a:t>
            </a:r>
            <a:endParaRPr sz="105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Label0       0.55      0.13      0.22       394</a:t>
            </a:r>
            <a:endParaRPr sz="105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Label1       0.82      0.97      0.89      1606</a:t>
            </a:r>
            <a:endParaRPr sz="105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accuracy                           0.81      2000</a:t>
            </a:r>
            <a:endParaRPr sz="105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macro avg       0.68      0.55      0.55      2000</a:t>
            </a:r>
            <a:endParaRPr sz="1050">
              <a:solidFill>
                <a:srgbClr val="D5D5D5"/>
              </a:solidFill>
              <a:highlight>
                <a:srgbClr val="383838"/>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weighted avg       0.77      0.81      0.76      2000</a:t>
            </a:r>
            <a:endParaRPr sz="1050">
              <a:solidFill>
                <a:srgbClr val="D5D5D5"/>
              </a:solidFill>
              <a:highlight>
                <a:srgbClr val="383838"/>
              </a:highlight>
              <a:latin typeface="Courier New"/>
              <a:ea typeface="Courier New"/>
              <a:cs typeface="Courier New"/>
              <a:sym typeface="Courier New"/>
            </a:endParaRPr>
          </a:p>
        </p:txBody>
      </p:sp>
      <p:sp>
        <p:nvSpPr>
          <p:cNvPr id="135" name="Google Shape;135;p22"/>
          <p:cNvSpPr txBox="1"/>
          <p:nvPr/>
        </p:nvSpPr>
        <p:spPr>
          <a:xfrm>
            <a:off x="5334375" y="2873125"/>
            <a:ext cx="2993700" cy="4002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b="1" lang="en">
                <a:solidFill>
                  <a:schemeClr val="dk1"/>
                </a:solidFill>
                <a:latin typeface="Lato"/>
                <a:ea typeface="Lato"/>
                <a:cs typeface="Lato"/>
                <a:sym typeface="Lato"/>
              </a:rPr>
              <a:t>Results</a:t>
            </a:r>
            <a:endParaRPr b="1">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3"/>
          <p:cNvSpPr txBox="1"/>
          <p:nvPr>
            <p:ph idx="1" type="subTitle"/>
          </p:nvPr>
        </p:nvSpPr>
        <p:spPr>
          <a:xfrm>
            <a:off x="235375" y="81075"/>
            <a:ext cx="4045200" cy="119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700">
                <a:solidFill>
                  <a:schemeClr val="dk1"/>
                </a:solidFill>
                <a:highlight>
                  <a:schemeClr val="lt1"/>
                </a:highlight>
              </a:rPr>
              <a:t>Visualizations</a:t>
            </a:r>
            <a:r>
              <a:rPr b="1" lang="en" sz="2700">
                <a:solidFill>
                  <a:schemeClr val="dk1"/>
                </a:solidFill>
              </a:rPr>
              <a:t>.</a:t>
            </a:r>
            <a:endParaRPr b="1" sz="2700">
              <a:solidFill>
                <a:schemeClr val="dk1"/>
              </a:solidFill>
            </a:endParaRPr>
          </a:p>
          <a:p>
            <a:pPr indent="0" lvl="0" marL="0" rtl="0" algn="l">
              <a:lnSpc>
                <a:spcPct val="100000"/>
              </a:lnSpc>
              <a:spcBef>
                <a:spcPts val="1600"/>
              </a:spcBef>
              <a:spcAft>
                <a:spcPts val="1600"/>
              </a:spcAft>
              <a:buNone/>
            </a:pPr>
            <a:r>
              <a:rPr b="1" lang="en" sz="1500"/>
              <a:t>Top-10 N-Grams</a:t>
            </a:r>
            <a:r>
              <a:rPr lang="en" sz="1500"/>
              <a:t>:</a:t>
            </a:r>
            <a:endParaRPr sz="1500"/>
          </a:p>
        </p:txBody>
      </p:sp>
      <p:sp>
        <p:nvSpPr>
          <p:cNvPr id="141" name="Google Shape;141;p23"/>
          <p:cNvSpPr txBox="1"/>
          <p:nvPr/>
        </p:nvSpPr>
        <p:spPr>
          <a:xfrm>
            <a:off x="22234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Clr>
                <a:schemeClr val="dk2"/>
              </a:buClr>
              <a:buSzPts val="1100"/>
              <a:buFont typeface="Arial"/>
              <a:buNone/>
            </a:pPr>
            <a:r>
              <a:t/>
            </a:r>
            <a:endParaRPr i="1" sz="1200">
              <a:solidFill>
                <a:schemeClr val="dk2"/>
              </a:solidFill>
              <a:latin typeface="Lato"/>
              <a:ea typeface="Lato"/>
              <a:cs typeface="Lato"/>
              <a:sym typeface="Lato"/>
            </a:endParaRPr>
          </a:p>
        </p:txBody>
      </p:sp>
      <p:pic>
        <p:nvPicPr>
          <p:cNvPr id="142" name="Google Shape;142;p23"/>
          <p:cNvPicPr preferRelativeResize="0"/>
          <p:nvPr/>
        </p:nvPicPr>
        <p:blipFill>
          <a:blip r:embed="rId3">
            <a:alphaModFix/>
          </a:blip>
          <a:stretch>
            <a:fillRect/>
          </a:stretch>
        </p:blipFill>
        <p:spPr>
          <a:xfrm>
            <a:off x="806400" y="1148925"/>
            <a:ext cx="7240350" cy="350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24"/>
          <p:cNvSpPr txBox="1"/>
          <p:nvPr>
            <p:ph idx="1" type="subTitle"/>
          </p:nvPr>
        </p:nvSpPr>
        <p:spPr>
          <a:xfrm>
            <a:off x="235375" y="81075"/>
            <a:ext cx="4045200" cy="119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700">
                <a:solidFill>
                  <a:schemeClr val="dk1"/>
                </a:solidFill>
                <a:highlight>
                  <a:schemeClr val="lt1"/>
                </a:highlight>
              </a:rPr>
              <a:t>Visualizations</a:t>
            </a:r>
            <a:r>
              <a:rPr b="1" lang="en" sz="2700">
                <a:solidFill>
                  <a:schemeClr val="dk1"/>
                </a:solidFill>
              </a:rPr>
              <a:t>.</a:t>
            </a:r>
            <a:endParaRPr b="1" sz="2700">
              <a:solidFill>
                <a:schemeClr val="dk1"/>
              </a:solidFill>
            </a:endParaRPr>
          </a:p>
          <a:p>
            <a:pPr indent="0" lvl="0" marL="0" rtl="0" algn="l">
              <a:lnSpc>
                <a:spcPct val="100000"/>
              </a:lnSpc>
              <a:spcBef>
                <a:spcPts val="1600"/>
              </a:spcBef>
              <a:spcAft>
                <a:spcPts val="1600"/>
              </a:spcAft>
              <a:buNone/>
            </a:pPr>
            <a:r>
              <a:rPr b="1" lang="en" sz="1500"/>
              <a:t>Top-10 N-Grams</a:t>
            </a:r>
            <a:r>
              <a:rPr lang="en" sz="1500"/>
              <a:t>:</a:t>
            </a:r>
            <a:endParaRPr sz="1500"/>
          </a:p>
        </p:txBody>
      </p:sp>
      <p:sp>
        <p:nvSpPr>
          <p:cNvPr id="148" name="Google Shape;148;p24"/>
          <p:cNvSpPr txBox="1"/>
          <p:nvPr/>
        </p:nvSpPr>
        <p:spPr>
          <a:xfrm>
            <a:off x="-177575" y="4262900"/>
            <a:ext cx="6244200" cy="257700"/>
          </a:xfrm>
          <a:prstGeom prst="rect">
            <a:avLst/>
          </a:prstGeom>
          <a:noFill/>
          <a:ln>
            <a:noFill/>
          </a:ln>
        </p:spPr>
        <p:txBody>
          <a:bodyPr anchorCtr="0" anchor="ctr" bIns="91425" lIns="91425" spcFirstLastPara="1" rIns="91425" wrap="square" tIns="91425">
            <a:noAutofit/>
          </a:bodyPr>
          <a:lstStyle/>
          <a:p>
            <a:pPr indent="0" lvl="0" marL="0" rtl="0" algn="l">
              <a:lnSpc>
                <a:spcPct val="135714"/>
              </a:lnSpc>
              <a:spcBef>
                <a:spcPts val="0"/>
              </a:spcBef>
              <a:spcAft>
                <a:spcPts val="0"/>
              </a:spcAft>
              <a:buNone/>
            </a:pPr>
            <a:r>
              <a:rPr b="1" lang="en" sz="1050">
                <a:solidFill>
                  <a:schemeClr val="dk2"/>
                </a:solidFill>
                <a:latin typeface="Courier New"/>
                <a:ea typeface="Courier New"/>
                <a:cs typeface="Courier New"/>
                <a:sym typeface="Courier New"/>
              </a:rPr>
              <a:t>**Year-Wise breakdown of the topmost-5 N-grams**</a:t>
            </a:r>
            <a:endParaRPr i="1" sz="1200">
              <a:solidFill>
                <a:schemeClr val="dk2"/>
              </a:solidFill>
              <a:latin typeface="Lato"/>
              <a:ea typeface="Lato"/>
              <a:cs typeface="Lato"/>
              <a:sym typeface="Lato"/>
            </a:endParaRPr>
          </a:p>
        </p:txBody>
      </p:sp>
      <p:pic>
        <p:nvPicPr>
          <p:cNvPr id="149" name="Google Shape;149;p24"/>
          <p:cNvPicPr preferRelativeResize="0"/>
          <p:nvPr/>
        </p:nvPicPr>
        <p:blipFill rotWithShape="1">
          <a:blip r:embed="rId3">
            <a:alphaModFix/>
          </a:blip>
          <a:srcRect b="67660" l="0" r="0" t="0"/>
          <a:stretch/>
        </p:blipFill>
        <p:spPr>
          <a:xfrm>
            <a:off x="235375" y="1308851"/>
            <a:ext cx="4212551" cy="2146951"/>
          </a:xfrm>
          <a:prstGeom prst="rect">
            <a:avLst/>
          </a:prstGeom>
          <a:noFill/>
          <a:ln>
            <a:noFill/>
          </a:ln>
        </p:spPr>
      </p:pic>
      <p:pic>
        <p:nvPicPr>
          <p:cNvPr id="150" name="Google Shape;150;p24"/>
          <p:cNvPicPr preferRelativeResize="0"/>
          <p:nvPr/>
        </p:nvPicPr>
        <p:blipFill rotWithShape="1">
          <a:blip r:embed="rId3">
            <a:alphaModFix/>
          </a:blip>
          <a:srcRect b="33538" l="0" r="0" t="32774"/>
          <a:stretch/>
        </p:blipFill>
        <p:spPr>
          <a:xfrm>
            <a:off x="4572000" y="40200"/>
            <a:ext cx="4501250" cy="2065424"/>
          </a:xfrm>
          <a:prstGeom prst="rect">
            <a:avLst/>
          </a:prstGeom>
          <a:noFill/>
          <a:ln>
            <a:noFill/>
          </a:ln>
        </p:spPr>
      </p:pic>
      <p:pic>
        <p:nvPicPr>
          <p:cNvPr id="151" name="Google Shape;151;p24"/>
          <p:cNvPicPr preferRelativeResize="0"/>
          <p:nvPr/>
        </p:nvPicPr>
        <p:blipFill rotWithShape="1">
          <a:blip r:embed="rId3">
            <a:alphaModFix/>
          </a:blip>
          <a:srcRect b="0" l="-9110" r="9109" t="66508"/>
          <a:stretch/>
        </p:blipFill>
        <p:spPr>
          <a:xfrm>
            <a:off x="4280575" y="1904725"/>
            <a:ext cx="5734450" cy="2615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25"/>
          <p:cNvSpPr txBox="1"/>
          <p:nvPr>
            <p:ph idx="1" type="body"/>
          </p:nvPr>
        </p:nvSpPr>
        <p:spPr>
          <a:xfrm>
            <a:off x="2555091" y="377650"/>
            <a:ext cx="4033800" cy="631200"/>
          </a:xfrm>
          <a:prstGeom prst="rect">
            <a:avLst/>
          </a:prstGeom>
        </p:spPr>
        <p:txBody>
          <a:bodyPr anchorCtr="0" anchor="ctr" bIns="91425" lIns="91425" spcFirstLastPara="1" rIns="91425" wrap="square" tIns="91425">
            <a:spAutoFit/>
          </a:bodyPr>
          <a:lstStyle/>
          <a:p>
            <a:pPr indent="0" lvl="0" marL="0" rtl="0" algn="l">
              <a:spcBef>
                <a:spcPts val="0"/>
              </a:spcBef>
              <a:spcAft>
                <a:spcPts val="1600"/>
              </a:spcAft>
              <a:buNone/>
            </a:pPr>
            <a:r>
              <a:rPr b="1" lang="en" sz="2900">
                <a:solidFill>
                  <a:schemeClr val="dk1"/>
                </a:solidFill>
              </a:rPr>
              <a:t>Word-Cloud(example):</a:t>
            </a:r>
            <a:endParaRPr b="1" sz="2900">
              <a:solidFill>
                <a:schemeClr val="dk1"/>
              </a:solidFill>
            </a:endParaRPr>
          </a:p>
        </p:txBody>
      </p:sp>
      <p:pic>
        <p:nvPicPr>
          <p:cNvPr id="157" name="Google Shape;157;p25"/>
          <p:cNvPicPr preferRelativeResize="0"/>
          <p:nvPr/>
        </p:nvPicPr>
        <p:blipFill>
          <a:blip r:embed="rId3">
            <a:alphaModFix/>
          </a:blip>
          <a:stretch>
            <a:fillRect/>
          </a:stretch>
        </p:blipFill>
        <p:spPr>
          <a:xfrm>
            <a:off x="1528087" y="1339773"/>
            <a:ext cx="6087825" cy="3157275"/>
          </a:xfrm>
          <a:prstGeom prst="rect">
            <a:avLst/>
          </a:prstGeom>
          <a:noFill/>
          <a:ln>
            <a:noFill/>
          </a:ln>
        </p:spPr>
      </p:pic>
      <p:sp>
        <p:nvSpPr>
          <p:cNvPr id="158" name="Google Shape;158;p25"/>
          <p:cNvSpPr txBox="1"/>
          <p:nvPr/>
        </p:nvSpPr>
        <p:spPr>
          <a:xfrm>
            <a:off x="5354459" y="2561700"/>
            <a:ext cx="2973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821800" y="635250"/>
            <a:ext cx="6310800" cy="755700"/>
          </a:xfrm>
          <a:prstGeom prst="rect">
            <a:avLst/>
          </a:prstGeom>
        </p:spPr>
        <p:txBody>
          <a:bodyPr anchorCtr="0" anchor="b" bIns="91425" lIns="91425" spcFirstLastPara="1" rIns="91425" wrap="square" tIns="91425">
            <a:noAutofit/>
          </a:bodyPr>
          <a:lstStyle/>
          <a:p>
            <a:pPr indent="0" lvl="0" marL="1371600" rtl="0" algn="ctr">
              <a:spcBef>
                <a:spcPts val="0"/>
              </a:spcBef>
              <a:spcAft>
                <a:spcPts val="0"/>
              </a:spcAft>
              <a:buNone/>
            </a:pPr>
            <a:r>
              <a:rPr lang="en"/>
              <a:t>Differences in our existing work and those available in market:</a:t>
            </a:r>
            <a:endParaRPr/>
          </a:p>
          <a:p>
            <a:pPr indent="0" lvl="0" marL="0" rtl="0" algn="l">
              <a:spcBef>
                <a:spcPts val="0"/>
              </a:spcBef>
              <a:spcAft>
                <a:spcPts val="0"/>
              </a:spcAft>
              <a:buNone/>
            </a:pPr>
            <a:r>
              <a:t/>
            </a:r>
            <a:endParaRPr/>
          </a:p>
        </p:txBody>
      </p:sp>
      <p:sp>
        <p:nvSpPr>
          <p:cNvPr id="164" name="Google Shape;164;p26"/>
          <p:cNvSpPr txBox="1"/>
          <p:nvPr>
            <p:ph idx="1" type="body"/>
          </p:nvPr>
        </p:nvSpPr>
        <p:spPr>
          <a:xfrm>
            <a:off x="339575" y="1009175"/>
            <a:ext cx="8350200" cy="3953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AutoNum type="alphaLcPeriod"/>
            </a:pPr>
            <a:r>
              <a:rPr lang="en">
                <a:latin typeface="Arial"/>
                <a:ea typeface="Arial"/>
                <a:cs typeface="Arial"/>
                <a:sym typeface="Arial"/>
              </a:rPr>
              <a:t>We have extracted more tag-based features by extracting more rules, in addition to the ones specified by Turney, such as noun-verb, verb-noun, adjective-noun approaches, etc.</a:t>
            </a:r>
            <a:endParaRPr>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a:latin typeface="Arial"/>
              <a:ea typeface="Arial"/>
              <a:cs typeface="Arial"/>
              <a:sym typeface="Arial"/>
            </a:endParaRPr>
          </a:p>
          <a:p>
            <a:pPr indent="-304800" lvl="0" marL="457200" rtl="0" algn="l">
              <a:spcBef>
                <a:spcPts val="0"/>
              </a:spcBef>
              <a:spcAft>
                <a:spcPts val="0"/>
              </a:spcAft>
              <a:buSzPts val="1200"/>
              <a:buFont typeface="Arial"/>
              <a:buAutoNum type="alphaLcPeriod"/>
            </a:pPr>
            <a:r>
              <a:rPr lang="en">
                <a:latin typeface="Arial"/>
                <a:ea typeface="Arial"/>
                <a:cs typeface="Arial"/>
                <a:sym typeface="Arial"/>
              </a:rPr>
              <a:t>In Turney's original paper, keywords "excellent" and "poor" were used to capture positive semantic orientation and negative semantic orientation respectively, we did some analysis, and found out two words, namely "boost" and "decline", which suited our use-case.</a:t>
            </a:r>
            <a:endParaRPr>
              <a:latin typeface="Arial"/>
              <a:ea typeface="Arial"/>
              <a:cs typeface="Arial"/>
              <a:sym typeface="Arial"/>
            </a:endParaRPr>
          </a:p>
          <a:p>
            <a:pPr indent="0" lvl="0" marL="457200" rtl="0" algn="l">
              <a:spcBef>
                <a:spcPts val="0"/>
              </a:spcBef>
              <a:spcAft>
                <a:spcPts val="0"/>
              </a:spcAft>
              <a:buClr>
                <a:schemeClr val="dk2"/>
              </a:buClr>
              <a:buSzPts val="1100"/>
              <a:buFont typeface="Arial"/>
              <a:buNone/>
            </a:pPr>
            <a:r>
              <a:t/>
            </a:r>
            <a:endParaRPr>
              <a:latin typeface="Arial"/>
              <a:ea typeface="Arial"/>
              <a:cs typeface="Arial"/>
              <a:sym typeface="Arial"/>
            </a:endParaRPr>
          </a:p>
          <a:p>
            <a:pPr indent="-304800" lvl="0" marL="457200" rtl="0" algn="l">
              <a:spcBef>
                <a:spcPts val="0"/>
              </a:spcBef>
              <a:spcAft>
                <a:spcPts val="0"/>
              </a:spcAft>
              <a:buSzPts val="1200"/>
              <a:buFont typeface="Arial"/>
              <a:buAutoNum type="alphaLcPeriod"/>
            </a:pPr>
            <a:r>
              <a:rPr lang="en">
                <a:latin typeface="Arial"/>
                <a:ea typeface="Arial"/>
                <a:cs typeface="Arial"/>
                <a:sym typeface="Arial"/>
              </a:rPr>
              <a:t>Most of the work in sentiment analysis in the domain of our choice consists of supervised learning approaches, wherein there exist pre-labelled datasets by domain experts, and we used an unsupervised approach.</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17500" lvl="0" marL="457200" rtl="0" algn="l">
              <a:spcBef>
                <a:spcPts val="0"/>
              </a:spcBef>
              <a:spcAft>
                <a:spcPts val="0"/>
              </a:spcAft>
              <a:buSzPts val="1400"/>
              <a:buFont typeface="Arial"/>
              <a:buAutoNum type="alphaLcPeriod"/>
            </a:pPr>
            <a:r>
              <a:rPr lang="en">
                <a:latin typeface="Arial"/>
                <a:ea typeface="Arial"/>
                <a:cs typeface="Arial"/>
                <a:sym typeface="Arial"/>
              </a:rPr>
              <a:t>d. In original Turney’s work, the no. of      hits are calculated by issuing queries to a search engine(hence the IR in PMI-IR) and noting the number of hits(matching documents). The author used AltaVista engine since it has a NEAR operator. Since the search engine has deprecated, we consider our corpus as our database from which we extract frequency counts of phrases. Using regular expressions, we implemented a NEAR operator which searches for the occurrence of phrases in the vicinity of keywords.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Clr>
                <a:schemeClr val="dk2"/>
              </a:buClr>
              <a:buSzPts val="1100"/>
              <a:buFont typeface="Arial"/>
              <a:buNone/>
            </a:pPr>
            <a:r>
              <a:t/>
            </a:r>
            <a:endParaRPr sz="1400"/>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proposal/Work </a:t>
            </a:r>
            <a:endParaRPr/>
          </a:p>
        </p:txBody>
      </p:sp>
      <p:sp>
        <p:nvSpPr>
          <p:cNvPr id="170" name="Google Shape;170;p27"/>
          <p:cNvSpPr/>
          <p:nvPr/>
        </p:nvSpPr>
        <p:spPr>
          <a:xfrm>
            <a:off x="371775" y="1798225"/>
            <a:ext cx="3265800" cy="21801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3897064" y="1798225"/>
            <a:ext cx="3265800" cy="21801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txBox="1"/>
          <p:nvPr>
            <p:ph type="title"/>
          </p:nvPr>
        </p:nvSpPr>
        <p:spPr>
          <a:xfrm>
            <a:off x="466407" y="1869109"/>
            <a:ext cx="3081900" cy="194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600"/>
              <a:t>We intend to extend our knowledge gained through this work to try out more approaches in unsupervised sentiment analysis</a:t>
            </a:r>
            <a:endParaRPr sz="1600"/>
          </a:p>
        </p:txBody>
      </p:sp>
      <p:sp>
        <p:nvSpPr>
          <p:cNvPr id="173" name="Google Shape;173;p27"/>
          <p:cNvSpPr txBox="1"/>
          <p:nvPr>
            <p:ph type="title"/>
          </p:nvPr>
        </p:nvSpPr>
        <p:spPr>
          <a:xfrm>
            <a:off x="3991687" y="1869109"/>
            <a:ext cx="3081900" cy="194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500"/>
              <a:t> As an extension of this work, we aim to build a realtime sarcasm detector(which is a more challenging task) on news tweets during the pandemic. </a:t>
            </a:r>
            <a:endParaRPr b="0" sz="1800"/>
          </a:p>
        </p:txBody>
      </p:sp>
      <p:sp>
        <p:nvSpPr>
          <p:cNvPr id="174" name="Google Shape;174;p2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80" name="Google Shape;180;p2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81" name="Google Shape;181;p28"/>
          <p:cNvSpPr txBox="1"/>
          <p:nvPr/>
        </p:nvSpPr>
        <p:spPr>
          <a:xfrm>
            <a:off x="2745050" y="1239922"/>
            <a:ext cx="3432900" cy="762600"/>
          </a:xfrm>
          <a:prstGeom prst="rect">
            <a:avLst/>
          </a:prstGeom>
          <a:noFill/>
          <a:ln>
            <a:noFill/>
          </a:ln>
        </p:spPr>
        <p:txBody>
          <a:bodyPr anchorCtr="0" anchor="b" bIns="91425" lIns="91425" spcFirstLastPara="1" rIns="91425" wrap="square" tIns="91425">
            <a:noAutofit/>
          </a:bodyPr>
          <a:lstStyle/>
          <a:p>
            <a:pPr indent="0" lvl="0" marL="457200" rtl="0" algn="l">
              <a:spcBef>
                <a:spcPts val="0"/>
              </a:spcBef>
              <a:spcAft>
                <a:spcPts val="0"/>
              </a:spcAft>
              <a:buNone/>
            </a:pPr>
            <a:r>
              <a:rPr b="1" lang="en" sz="4100">
                <a:solidFill>
                  <a:schemeClr val="lt2"/>
                </a:solidFill>
                <a:latin typeface="Raleway"/>
                <a:ea typeface="Raleway"/>
                <a:cs typeface="Raleway"/>
                <a:sym typeface="Raleway"/>
              </a:rPr>
              <a:t>Thank You</a:t>
            </a:r>
            <a:r>
              <a:rPr b="1" lang="en" sz="4100">
                <a:solidFill>
                  <a:schemeClr val="lt2"/>
                </a:solidFill>
                <a:latin typeface="Raleway"/>
                <a:ea typeface="Raleway"/>
                <a:cs typeface="Raleway"/>
                <a:sym typeface="Raleway"/>
              </a:rPr>
              <a:t>!</a:t>
            </a:r>
            <a:endParaRPr b="1" sz="4100">
              <a:solidFill>
                <a:schemeClr val="lt2"/>
              </a:solidFill>
              <a:latin typeface="Raleway"/>
              <a:ea typeface="Raleway"/>
              <a:cs typeface="Raleway"/>
              <a:sym typeface="Raleway"/>
            </a:endParaRPr>
          </a:p>
        </p:txBody>
      </p:sp>
      <p:sp>
        <p:nvSpPr>
          <p:cNvPr id="182" name="Google Shape;182;p28"/>
          <p:cNvSpPr txBox="1"/>
          <p:nvPr>
            <p:ph idx="4294967295" type="body"/>
          </p:nvPr>
        </p:nvSpPr>
        <p:spPr>
          <a:xfrm>
            <a:off x="2855550" y="3071028"/>
            <a:ext cx="3432900" cy="16335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Clr>
                <a:schemeClr val="dk2"/>
              </a:buClr>
              <a:buSzPts val="1100"/>
              <a:buFont typeface="Arial"/>
              <a:buNone/>
            </a:pPr>
            <a:r>
              <a:rPr lang="en" sz="1900">
                <a:solidFill>
                  <a:schemeClr val="dk1"/>
                </a:solidFill>
              </a:rPr>
              <a:t>By</a:t>
            </a:r>
            <a:endParaRPr sz="1900">
              <a:solidFill>
                <a:schemeClr val="dk1"/>
              </a:solidFill>
            </a:endParaRPr>
          </a:p>
          <a:p>
            <a:pPr indent="0" lvl="0" marL="457200" rtl="0" algn="l">
              <a:lnSpc>
                <a:spcPct val="100000"/>
              </a:lnSpc>
              <a:spcBef>
                <a:spcPts val="0"/>
              </a:spcBef>
              <a:spcAft>
                <a:spcPts val="0"/>
              </a:spcAft>
              <a:buClr>
                <a:schemeClr val="dk2"/>
              </a:buClr>
              <a:buSzPts val="1100"/>
              <a:buFont typeface="Arial"/>
              <a:buNone/>
            </a:pPr>
            <a:r>
              <a:rPr lang="en" sz="1900">
                <a:solidFill>
                  <a:schemeClr val="dk1"/>
                </a:solidFill>
              </a:rPr>
              <a:t>Aman Shah - 18BCP004</a:t>
            </a:r>
            <a:endParaRPr sz="1900">
              <a:solidFill>
                <a:schemeClr val="dk1"/>
              </a:solidFill>
            </a:endParaRPr>
          </a:p>
          <a:p>
            <a:pPr indent="0" lvl="0" marL="457200" rtl="0" algn="l">
              <a:lnSpc>
                <a:spcPct val="100000"/>
              </a:lnSpc>
              <a:spcBef>
                <a:spcPts val="0"/>
              </a:spcBef>
              <a:spcAft>
                <a:spcPts val="0"/>
              </a:spcAft>
              <a:buClr>
                <a:schemeClr val="dk2"/>
              </a:buClr>
              <a:buSzPts val="1100"/>
              <a:buFont typeface="Arial"/>
              <a:buNone/>
            </a:pPr>
            <a:r>
              <a:rPr lang="en" sz="1900">
                <a:solidFill>
                  <a:schemeClr val="dk1"/>
                </a:solidFill>
              </a:rPr>
              <a:t>Anurag Pal - 18BCP007</a:t>
            </a:r>
            <a:endParaRPr sz="1900">
              <a:solidFill>
                <a:schemeClr val="dk1"/>
              </a:solidFill>
            </a:endParaRPr>
          </a:p>
          <a:p>
            <a:pPr indent="0" lvl="0" marL="457200" rtl="0" algn="l">
              <a:lnSpc>
                <a:spcPct val="100000"/>
              </a:lnSpc>
              <a:spcBef>
                <a:spcPts val="0"/>
              </a:spcBef>
              <a:spcAft>
                <a:spcPts val="0"/>
              </a:spcAft>
              <a:buClr>
                <a:schemeClr val="dk2"/>
              </a:buClr>
              <a:buSzPts val="1100"/>
              <a:buFont typeface="Arial"/>
              <a:buNone/>
            </a:pPr>
            <a:r>
              <a:rPr lang="en" sz="1900">
                <a:solidFill>
                  <a:schemeClr val="dk1"/>
                </a:solidFill>
              </a:rPr>
              <a:t>Sagar Sinha- 18BCP094</a:t>
            </a:r>
            <a:endParaRPr sz="1900">
              <a:solidFill>
                <a:schemeClr val="dk1"/>
              </a:solidFill>
            </a:endParaRPr>
          </a:p>
          <a:p>
            <a:pPr indent="0" lvl="0" marL="0" rtl="0" algn="l">
              <a:spcBef>
                <a:spcPts val="0"/>
              </a:spcBef>
              <a:spcAft>
                <a:spcPts val="1200"/>
              </a:spcAft>
              <a:buNone/>
            </a:pPr>
            <a:r>
              <a:t/>
            </a:r>
            <a:endParaRPr sz="1200" u="sng">
              <a:solidFill>
                <a:schemeClr val="dk1"/>
              </a:solidFill>
              <a:latin typeface="Raleway"/>
              <a:ea typeface="Raleway"/>
              <a:cs typeface="Raleway"/>
              <a:sym typeface="Raleway"/>
            </a:endParaRPr>
          </a:p>
        </p:txBody>
      </p:sp>
      <p:sp>
        <p:nvSpPr>
          <p:cNvPr id="183" name="Google Shape;183;p28"/>
          <p:cNvSpPr txBox="1"/>
          <p:nvPr/>
        </p:nvSpPr>
        <p:spPr>
          <a:xfrm>
            <a:off x="2855550" y="3495513"/>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485525" y="270100"/>
            <a:ext cx="51972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Clr>
                <a:schemeClr val="dk2"/>
              </a:buClr>
              <a:buSzPts val="1100"/>
              <a:buFont typeface="Arial"/>
              <a:buNone/>
            </a:pPr>
            <a:r>
              <a:rPr b="0" lang="en" sz="3600">
                <a:solidFill>
                  <a:schemeClr val="dk1"/>
                </a:solidFill>
                <a:latin typeface="Arial"/>
                <a:ea typeface="Arial"/>
                <a:cs typeface="Arial"/>
                <a:sym typeface="Arial"/>
              </a:rPr>
              <a:t>LITERATURE SURVEY</a:t>
            </a:r>
            <a:endParaRPr b="0" sz="3600">
              <a:solidFill>
                <a:schemeClr val="dk1"/>
              </a:solidFill>
              <a:latin typeface="Arial"/>
              <a:ea typeface="Arial"/>
              <a:cs typeface="Arial"/>
              <a:sym typeface="Arial"/>
            </a:endParaRPr>
          </a:p>
          <a:p>
            <a:pPr indent="0" lvl="0" marL="0" rtl="0" algn="l">
              <a:spcBef>
                <a:spcPts val="600"/>
              </a:spcBef>
              <a:spcAft>
                <a:spcPts val="1600"/>
              </a:spcAft>
              <a:buNone/>
            </a:pPr>
            <a:r>
              <a:t/>
            </a:r>
            <a:endParaRPr sz="3600">
              <a:solidFill>
                <a:schemeClr val="dk1"/>
              </a:solidFill>
              <a:latin typeface="Arial"/>
              <a:ea typeface="Arial"/>
              <a:cs typeface="Arial"/>
              <a:sym typeface="Arial"/>
            </a:endParaRPr>
          </a:p>
        </p:txBody>
      </p:sp>
      <p:sp>
        <p:nvSpPr>
          <p:cNvPr id="80" name="Google Shape;80;p14"/>
          <p:cNvSpPr txBox="1"/>
          <p:nvPr>
            <p:ph idx="4294967295" type="title"/>
          </p:nvPr>
        </p:nvSpPr>
        <p:spPr>
          <a:xfrm>
            <a:off x="575950" y="1279225"/>
            <a:ext cx="82947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2"/>
              </a:buClr>
              <a:buSzPct val="68750"/>
              <a:buFont typeface="Arial"/>
              <a:buNone/>
            </a:pPr>
            <a:r>
              <a:rPr lang="en" sz="1600">
                <a:solidFill>
                  <a:srgbClr val="FF0000"/>
                </a:solidFill>
                <a:latin typeface="Times New Roman"/>
                <a:ea typeface="Times New Roman"/>
                <a:cs typeface="Times New Roman"/>
                <a:sym typeface="Times New Roman"/>
              </a:rPr>
              <a:t>Research Paper 1:</a:t>
            </a:r>
            <a:endParaRPr sz="1600">
              <a:solidFill>
                <a:srgbClr val="FF0000"/>
              </a:solidFill>
              <a:latin typeface="Times New Roman"/>
              <a:ea typeface="Times New Roman"/>
              <a:cs typeface="Times New Roman"/>
              <a:sym typeface="Times New Roman"/>
            </a:endParaRPr>
          </a:p>
          <a:p>
            <a:pPr indent="-308610" lvl="0" marL="457200" rtl="0" algn="l">
              <a:lnSpc>
                <a:spcPct val="115000"/>
              </a:lnSpc>
              <a:spcBef>
                <a:spcPts val="1600"/>
              </a:spcBef>
              <a:spcAft>
                <a:spcPts val="0"/>
              </a:spcAft>
              <a:buSzPct val="100000"/>
              <a:buFont typeface="Arial"/>
              <a:buChar char="❏"/>
            </a:pPr>
            <a:r>
              <a:rPr lang="en" sz="1400">
                <a:solidFill>
                  <a:schemeClr val="dk1"/>
                </a:solidFill>
                <a:highlight>
                  <a:schemeClr val="lt1"/>
                </a:highlight>
                <a:latin typeface="Arial"/>
                <a:ea typeface="Arial"/>
                <a:cs typeface="Arial"/>
                <a:sym typeface="Arial"/>
              </a:rPr>
              <a:t>Title </a:t>
            </a:r>
            <a:r>
              <a:rPr b="0" lang="en" sz="1400">
                <a:solidFill>
                  <a:srgbClr val="434343"/>
                </a:solidFill>
                <a:latin typeface="Arial"/>
                <a:ea typeface="Arial"/>
                <a:cs typeface="Arial"/>
                <a:sym typeface="Arial"/>
              </a:rPr>
              <a:t>: Thumbs Up or Thumbs Down? Semantic Orientation Applied to Unsupervised Classification of Reviews</a:t>
            </a:r>
            <a:endParaRPr b="0" sz="1400">
              <a:solidFill>
                <a:srgbClr val="434343"/>
              </a:solidFill>
              <a:latin typeface="Arial"/>
              <a:ea typeface="Arial"/>
              <a:cs typeface="Arial"/>
              <a:sym typeface="Arial"/>
            </a:endParaRPr>
          </a:p>
          <a:p>
            <a:pPr indent="-308610" lvl="0" marL="457200" rtl="0" algn="l">
              <a:lnSpc>
                <a:spcPct val="115000"/>
              </a:lnSpc>
              <a:spcBef>
                <a:spcPts val="0"/>
              </a:spcBef>
              <a:spcAft>
                <a:spcPts val="0"/>
              </a:spcAft>
              <a:buSzPct val="100000"/>
              <a:buFont typeface="Arial"/>
              <a:buChar char="❏"/>
            </a:pPr>
            <a:r>
              <a:rPr lang="en" sz="1400">
                <a:solidFill>
                  <a:schemeClr val="dk1"/>
                </a:solidFill>
                <a:highlight>
                  <a:schemeClr val="lt1"/>
                </a:highlight>
                <a:latin typeface="Arial"/>
                <a:ea typeface="Arial"/>
                <a:cs typeface="Arial"/>
                <a:sym typeface="Arial"/>
              </a:rPr>
              <a:t>Link</a:t>
            </a:r>
            <a:r>
              <a:rPr b="0" lang="en" sz="1400">
                <a:solidFill>
                  <a:srgbClr val="434343"/>
                </a:solidFill>
                <a:latin typeface="Arial"/>
                <a:ea typeface="Arial"/>
                <a:cs typeface="Arial"/>
                <a:sym typeface="Arial"/>
              </a:rPr>
              <a:t>: </a:t>
            </a:r>
            <a:r>
              <a:rPr b="0" lang="en" sz="1400" u="sng">
                <a:solidFill>
                  <a:srgbClr val="1155CC"/>
                </a:solidFill>
                <a:latin typeface="Arial"/>
                <a:ea typeface="Arial"/>
                <a:cs typeface="Arial"/>
                <a:sym typeface="Arial"/>
                <a:hlinkClick r:id="rId3">
                  <a:extLst>
                    <a:ext uri="{A12FA001-AC4F-418D-AE19-62706E023703}">
                      <ahyp:hlinkClr val="tx"/>
                    </a:ext>
                  </a:extLst>
                </a:hlinkClick>
              </a:rPr>
              <a:t>https://www.aclweb.org/anthology/P02-1053.pdf</a:t>
            </a:r>
            <a:endParaRPr b="0" sz="1400">
              <a:solidFill>
                <a:srgbClr val="434343"/>
              </a:solidFill>
              <a:latin typeface="Arial"/>
              <a:ea typeface="Arial"/>
              <a:cs typeface="Arial"/>
              <a:sym typeface="Arial"/>
            </a:endParaRPr>
          </a:p>
          <a:p>
            <a:pPr indent="-308610" lvl="0" marL="457200" rtl="0" algn="l">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Author</a:t>
            </a:r>
            <a:r>
              <a:rPr b="0" lang="en" sz="1400">
                <a:solidFill>
                  <a:srgbClr val="434343"/>
                </a:solidFill>
                <a:latin typeface="Arial"/>
                <a:ea typeface="Arial"/>
                <a:cs typeface="Arial"/>
                <a:sym typeface="Arial"/>
              </a:rPr>
              <a:t>: Peter D. Turney</a:t>
            </a:r>
            <a:endParaRPr b="0" sz="1400">
              <a:solidFill>
                <a:srgbClr val="434343"/>
              </a:solidFill>
              <a:latin typeface="Arial"/>
              <a:ea typeface="Arial"/>
              <a:cs typeface="Arial"/>
              <a:sym typeface="Arial"/>
            </a:endParaRPr>
          </a:p>
          <a:p>
            <a:pPr indent="-308610" lvl="0" marL="457200" rtl="0" algn="l">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Dataset</a:t>
            </a:r>
            <a:r>
              <a:rPr b="0" lang="en" sz="1400">
                <a:solidFill>
                  <a:srgbClr val="434343"/>
                </a:solidFill>
                <a:latin typeface="Arial"/>
                <a:ea typeface="Arial"/>
                <a:cs typeface="Arial"/>
                <a:sym typeface="Arial"/>
              </a:rPr>
              <a:t>: 410 reviews of 4 different domains i.e. automobiles, banks, movies and travel destinations from Epinions.</a:t>
            </a:r>
            <a:endParaRPr b="0" sz="1400">
              <a:solidFill>
                <a:srgbClr val="434343"/>
              </a:solidFill>
              <a:latin typeface="Arial"/>
              <a:ea typeface="Arial"/>
              <a:cs typeface="Arial"/>
              <a:sym typeface="Arial"/>
            </a:endParaRPr>
          </a:p>
          <a:p>
            <a:pPr indent="-308610" lvl="0" marL="457200" rtl="0" algn="l">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Methodology</a:t>
            </a:r>
            <a:r>
              <a:rPr b="0" lang="en" sz="1400">
                <a:solidFill>
                  <a:srgbClr val="434343"/>
                </a:solidFill>
                <a:latin typeface="Arial"/>
                <a:ea typeface="Arial"/>
                <a:cs typeface="Arial"/>
                <a:sym typeface="Arial"/>
              </a:rPr>
              <a:t>: The algorithm has three steps: (1) extract phrases containing adjectives or adverbs, (2) estimate the semantic orientation of each phrase using </a:t>
            </a:r>
            <a:r>
              <a:rPr lang="en" sz="1400">
                <a:solidFill>
                  <a:srgbClr val="434343"/>
                </a:solidFill>
                <a:latin typeface="Arial"/>
                <a:ea typeface="Arial"/>
                <a:cs typeface="Arial"/>
                <a:sym typeface="Arial"/>
              </a:rPr>
              <a:t>PMI-IR</a:t>
            </a:r>
            <a:r>
              <a:rPr b="0" lang="en" sz="1400">
                <a:solidFill>
                  <a:srgbClr val="434343"/>
                </a:solidFill>
                <a:latin typeface="Arial"/>
                <a:ea typeface="Arial"/>
                <a:cs typeface="Arial"/>
                <a:sym typeface="Arial"/>
              </a:rPr>
              <a:t>, and (3) classify the review based on the average semantic orientation of the phrases.</a:t>
            </a:r>
            <a:endParaRPr b="0" sz="1400">
              <a:solidFill>
                <a:srgbClr val="434343"/>
              </a:solidFill>
              <a:latin typeface="Arial"/>
              <a:ea typeface="Arial"/>
              <a:cs typeface="Arial"/>
              <a:sym typeface="Arial"/>
            </a:endParaRPr>
          </a:p>
          <a:p>
            <a:pPr indent="0" lvl="0" marL="0" rtl="0" algn="l">
              <a:lnSpc>
                <a:spcPct val="115000"/>
              </a:lnSpc>
              <a:spcBef>
                <a:spcPts val="400"/>
              </a:spcBef>
              <a:spcAft>
                <a:spcPts val="1600"/>
              </a:spcAft>
              <a:buNone/>
            </a:pPr>
            <a:r>
              <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485525" y="270100"/>
            <a:ext cx="51972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b="0" lang="en" sz="3600">
                <a:solidFill>
                  <a:schemeClr val="dk1"/>
                </a:solidFill>
                <a:latin typeface="Arial"/>
                <a:ea typeface="Arial"/>
                <a:cs typeface="Arial"/>
                <a:sym typeface="Arial"/>
              </a:rPr>
              <a:t>LITERATURE SURVEY</a:t>
            </a:r>
            <a:endParaRPr b="0" sz="3600">
              <a:solidFill>
                <a:schemeClr val="dk1"/>
              </a:solidFill>
              <a:latin typeface="Arial"/>
              <a:ea typeface="Arial"/>
              <a:cs typeface="Arial"/>
              <a:sym typeface="Arial"/>
            </a:endParaRPr>
          </a:p>
          <a:p>
            <a:pPr indent="0" lvl="0" marL="0" rtl="0" algn="l">
              <a:spcBef>
                <a:spcPts val="600"/>
              </a:spcBef>
              <a:spcAft>
                <a:spcPts val="1600"/>
              </a:spcAft>
              <a:buNone/>
            </a:pPr>
            <a:r>
              <a:t/>
            </a:r>
            <a:endParaRPr sz="3600">
              <a:solidFill>
                <a:schemeClr val="dk1"/>
              </a:solidFill>
              <a:latin typeface="Arial"/>
              <a:ea typeface="Arial"/>
              <a:cs typeface="Arial"/>
              <a:sym typeface="Arial"/>
            </a:endParaRPr>
          </a:p>
        </p:txBody>
      </p:sp>
      <p:sp>
        <p:nvSpPr>
          <p:cNvPr id="86" name="Google Shape;86;p15"/>
          <p:cNvSpPr txBox="1"/>
          <p:nvPr>
            <p:ph idx="4294967295" type="title"/>
          </p:nvPr>
        </p:nvSpPr>
        <p:spPr>
          <a:xfrm>
            <a:off x="575950" y="1279225"/>
            <a:ext cx="8294700" cy="30675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1600"/>
              </a:spcBef>
              <a:spcAft>
                <a:spcPts val="0"/>
              </a:spcAft>
              <a:buClr>
                <a:schemeClr val="dk1"/>
              </a:buClr>
              <a:buSzPts val="1400"/>
              <a:buFont typeface="Arial"/>
              <a:buChar char="❏"/>
            </a:pPr>
            <a:r>
              <a:rPr lang="en" sz="1400">
                <a:solidFill>
                  <a:schemeClr val="dk1"/>
                </a:solidFill>
                <a:latin typeface="Arial"/>
                <a:ea typeface="Arial"/>
                <a:cs typeface="Arial"/>
                <a:sym typeface="Arial"/>
              </a:rPr>
              <a:t>Accuracy</a:t>
            </a:r>
            <a:endParaRPr sz="1800">
              <a:solidFill>
                <a:schemeClr val="dk1"/>
              </a:solidFill>
              <a:latin typeface="Lato"/>
              <a:ea typeface="Lato"/>
              <a:cs typeface="Lato"/>
              <a:sym typeface="Lato"/>
            </a:endParaRPr>
          </a:p>
        </p:txBody>
      </p:sp>
      <p:graphicFrame>
        <p:nvGraphicFramePr>
          <p:cNvPr id="87" name="Google Shape;87;p15"/>
          <p:cNvGraphicFramePr/>
          <p:nvPr/>
        </p:nvGraphicFramePr>
        <p:xfrm>
          <a:off x="1098425" y="1815050"/>
          <a:ext cx="3000000" cy="3000000"/>
        </p:xfrm>
        <a:graphic>
          <a:graphicData uri="http://schemas.openxmlformats.org/drawingml/2006/table">
            <a:tbl>
              <a:tblPr>
                <a:noFill/>
                <a:tableStyleId>{C073E86B-342B-46C8-8CFC-198DB95DE384}</a:tableStyleId>
              </a:tblPr>
              <a:tblGrid>
                <a:gridCol w="2981850"/>
                <a:gridCol w="2961750"/>
              </a:tblGrid>
              <a:tr h="422775">
                <a:tc>
                  <a:txBody>
                    <a:bodyPr/>
                    <a:lstStyle/>
                    <a:p>
                      <a:pPr indent="0" lvl="0" marL="0" rtl="0" algn="l">
                        <a:spcBef>
                          <a:spcPts val="0"/>
                        </a:spcBef>
                        <a:spcAft>
                          <a:spcPts val="0"/>
                        </a:spcAft>
                        <a:buNone/>
                      </a:pPr>
                      <a:r>
                        <a:rPr b="1" lang="en">
                          <a:solidFill>
                            <a:srgbClr val="434343"/>
                          </a:solidFill>
                        </a:rPr>
                        <a:t>Domain of review</a:t>
                      </a:r>
                      <a:endParaRPr b="1">
                        <a:solidFill>
                          <a:srgbClr val="434343"/>
                        </a:solidFill>
                      </a:endParaRPr>
                    </a:p>
                  </a:txBody>
                  <a:tcPr marT="63500" marB="63500" marR="63500" marL="63500"/>
                </a:tc>
                <a:tc>
                  <a:txBody>
                    <a:bodyPr/>
                    <a:lstStyle/>
                    <a:p>
                      <a:pPr indent="0" lvl="0" marL="0" rtl="0" algn="l">
                        <a:spcBef>
                          <a:spcPts val="0"/>
                        </a:spcBef>
                        <a:spcAft>
                          <a:spcPts val="0"/>
                        </a:spcAft>
                        <a:buNone/>
                      </a:pPr>
                      <a:r>
                        <a:rPr b="1" lang="en">
                          <a:solidFill>
                            <a:srgbClr val="434343"/>
                          </a:solidFill>
                        </a:rPr>
                        <a:t>Accuracy</a:t>
                      </a:r>
                      <a:endParaRPr b="1">
                        <a:solidFill>
                          <a:srgbClr val="434343"/>
                        </a:solidFill>
                      </a:endParaRPr>
                    </a:p>
                  </a:txBody>
                  <a:tcPr marT="63500" marB="63500" marR="63500" marL="63500"/>
                </a:tc>
              </a:tr>
              <a:tr h="342400">
                <a:tc>
                  <a:txBody>
                    <a:bodyPr/>
                    <a:lstStyle/>
                    <a:p>
                      <a:pPr indent="0" lvl="0" marL="0" rtl="0" algn="l">
                        <a:spcBef>
                          <a:spcPts val="0"/>
                        </a:spcBef>
                        <a:spcAft>
                          <a:spcPts val="0"/>
                        </a:spcAft>
                        <a:buNone/>
                      </a:pPr>
                      <a:r>
                        <a:rPr lang="en">
                          <a:solidFill>
                            <a:srgbClr val="434343"/>
                          </a:solidFill>
                        </a:rPr>
                        <a:t>Automobiles</a:t>
                      </a:r>
                      <a:endParaRPr>
                        <a:solidFill>
                          <a:srgbClr val="434343"/>
                        </a:solidFill>
                      </a:endParaRPr>
                    </a:p>
                  </a:txBody>
                  <a:tcPr marT="63500" marB="63500" marR="63500" marL="63500"/>
                </a:tc>
                <a:tc>
                  <a:txBody>
                    <a:bodyPr/>
                    <a:lstStyle/>
                    <a:p>
                      <a:pPr indent="0" lvl="0" marL="0" rtl="0" algn="l">
                        <a:spcBef>
                          <a:spcPts val="0"/>
                        </a:spcBef>
                        <a:spcAft>
                          <a:spcPts val="0"/>
                        </a:spcAft>
                        <a:buNone/>
                      </a:pPr>
                      <a:r>
                        <a:rPr lang="en">
                          <a:solidFill>
                            <a:srgbClr val="434343"/>
                          </a:solidFill>
                        </a:rPr>
                        <a:t>84.00 %</a:t>
                      </a:r>
                      <a:endParaRPr>
                        <a:solidFill>
                          <a:srgbClr val="434343"/>
                        </a:solidFill>
                      </a:endParaRPr>
                    </a:p>
                  </a:txBody>
                  <a:tcPr marT="63500" marB="63500" marR="63500" marL="63500"/>
                </a:tc>
              </a:tr>
              <a:tr h="342400">
                <a:tc>
                  <a:txBody>
                    <a:bodyPr/>
                    <a:lstStyle/>
                    <a:p>
                      <a:pPr indent="0" lvl="0" marL="0" rtl="0" algn="l">
                        <a:spcBef>
                          <a:spcPts val="0"/>
                        </a:spcBef>
                        <a:spcAft>
                          <a:spcPts val="0"/>
                        </a:spcAft>
                        <a:buNone/>
                      </a:pPr>
                      <a:r>
                        <a:rPr lang="en">
                          <a:solidFill>
                            <a:srgbClr val="434343"/>
                          </a:solidFill>
                        </a:rPr>
                        <a:t>Banks</a:t>
                      </a:r>
                      <a:endParaRPr>
                        <a:solidFill>
                          <a:srgbClr val="434343"/>
                        </a:solidFill>
                      </a:endParaRPr>
                    </a:p>
                  </a:txBody>
                  <a:tcPr marT="63500" marB="63500" marR="63500" marL="63500"/>
                </a:tc>
                <a:tc>
                  <a:txBody>
                    <a:bodyPr/>
                    <a:lstStyle/>
                    <a:p>
                      <a:pPr indent="0" lvl="0" marL="0" rtl="0" algn="l">
                        <a:spcBef>
                          <a:spcPts val="0"/>
                        </a:spcBef>
                        <a:spcAft>
                          <a:spcPts val="0"/>
                        </a:spcAft>
                        <a:buNone/>
                      </a:pPr>
                      <a:r>
                        <a:rPr lang="en">
                          <a:solidFill>
                            <a:srgbClr val="434343"/>
                          </a:solidFill>
                        </a:rPr>
                        <a:t>80.00 %</a:t>
                      </a:r>
                      <a:endParaRPr>
                        <a:solidFill>
                          <a:srgbClr val="434343"/>
                        </a:solidFill>
                      </a:endParaRPr>
                    </a:p>
                  </a:txBody>
                  <a:tcPr marT="63500" marB="63500" marR="63500" marL="63500"/>
                </a:tc>
              </a:tr>
              <a:tr h="342400">
                <a:tc>
                  <a:txBody>
                    <a:bodyPr/>
                    <a:lstStyle/>
                    <a:p>
                      <a:pPr indent="0" lvl="0" marL="0" rtl="0" algn="l">
                        <a:spcBef>
                          <a:spcPts val="0"/>
                        </a:spcBef>
                        <a:spcAft>
                          <a:spcPts val="0"/>
                        </a:spcAft>
                        <a:buNone/>
                      </a:pPr>
                      <a:r>
                        <a:rPr lang="en">
                          <a:solidFill>
                            <a:srgbClr val="434343"/>
                          </a:solidFill>
                        </a:rPr>
                        <a:t>Movies</a:t>
                      </a:r>
                      <a:endParaRPr>
                        <a:solidFill>
                          <a:srgbClr val="434343"/>
                        </a:solidFill>
                      </a:endParaRPr>
                    </a:p>
                  </a:txBody>
                  <a:tcPr marT="63500" marB="63500" marR="63500" marL="63500"/>
                </a:tc>
                <a:tc>
                  <a:txBody>
                    <a:bodyPr/>
                    <a:lstStyle/>
                    <a:p>
                      <a:pPr indent="0" lvl="0" marL="0" rtl="0" algn="l">
                        <a:spcBef>
                          <a:spcPts val="0"/>
                        </a:spcBef>
                        <a:spcAft>
                          <a:spcPts val="0"/>
                        </a:spcAft>
                        <a:buNone/>
                      </a:pPr>
                      <a:r>
                        <a:rPr lang="en">
                          <a:solidFill>
                            <a:srgbClr val="434343"/>
                          </a:solidFill>
                        </a:rPr>
                        <a:t>65.83 %</a:t>
                      </a:r>
                      <a:endParaRPr>
                        <a:solidFill>
                          <a:srgbClr val="434343"/>
                        </a:solidFill>
                      </a:endParaRPr>
                    </a:p>
                  </a:txBody>
                  <a:tcPr marT="63500" marB="63500" marR="63500" marL="63500"/>
                </a:tc>
              </a:tr>
              <a:tr h="342400">
                <a:tc>
                  <a:txBody>
                    <a:bodyPr/>
                    <a:lstStyle/>
                    <a:p>
                      <a:pPr indent="0" lvl="0" marL="0" rtl="0" algn="l">
                        <a:spcBef>
                          <a:spcPts val="0"/>
                        </a:spcBef>
                        <a:spcAft>
                          <a:spcPts val="0"/>
                        </a:spcAft>
                        <a:buNone/>
                      </a:pPr>
                      <a:r>
                        <a:rPr lang="en">
                          <a:solidFill>
                            <a:srgbClr val="434343"/>
                          </a:solidFill>
                        </a:rPr>
                        <a:t>Travel Destinations</a:t>
                      </a:r>
                      <a:endParaRPr>
                        <a:solidFill>
                          <a:srgbClr val="434343"/>
                        </a:solidFill>
                      </a:endParaRPr>
                    </a:p>
                  </a:txBody>
                  <a:tcPr marT="63500" marB="63500" marR="63500" marL="63500"/>
                </a:tc>
                <a:tc>
                  <a:txBody>
                    <a:bodyPr/>
                    <a:lstStyle/>
                    <a:p>
                      <a:pPr indent="0" lvl="0" marL="0" rtl="0" algn="l">
                        <a:spcBef>
                          <a:spcPts val="0"/>
                        </a:spcBef>
                        <a:spcAft>
                          <a:spcPts val="0"/>
                        </a:spcAft>
                        <a:buNone/>
                      </a:pPr>
                      <a:r>
                        <a:rPr lang="en">
                          <a:solidFill>
                            <a:srgbClr val="434343"/>
                          </a:solidFill>
                        </a:rPr>
                        <a:t>70.53 %</a:t>
                      </a:r>
                      <a:endParaRPr>
                        <a:solidFill>
                          <a:srgbClr val="434343"/>
                        </a:solidFill>
                      </a:endParaRPr>
                    </a:p>
                  </a:txBody>
                  <a:tcPr marT="63500" marB="63500" marR="63500" marL="63500"/>
                </a:tc>
              </a:tr>
              <a:tr h="342400">
                <a:tc>
                  <a:txBody>
                    <a:bodyPr/>
                    <a:lstStyle/>
                    <a:p>
                      <a:pPr indent="0" lvl="0" marL="0" rtl="0" algn="l">
                        <a:spcBef>
                          <a:spcPts val="0"/>
                        </a:spcBef>
                        <a:spcAft>
                          <a:spcPts val="0"/>
                        </a:spcAft>
                        <a:buNone/>
                      </a:pPr>
                      <a:r>
                        <a:rPr lang="en" u="sng">
                          <a:solidFill>
                            <a:srgbClr val="434343"/>
                          </a:solidFill>
                        </a:rPr>
                        <a:t>Average accuracy</a:t>
                      </a:r>
                      <a:endParaRPr u="sng">
                        <a:solidFill>
                          <a:srgbClr val="434343"/>
                        </a:solidFill>
                      </a:endParaRPr>
                    </a:p>
                  </a:txBody>
                  <a:tcPr marT="63500" marB="63500" marR="63500" marL="63500"/>
                </a:tc>
                <a:tc>
                  <a:txBody>
                    <a:bodyPr/>
                    <a:lstStyle/>
                    <a:p>
                      <a:pPr indent="0" lvl="0" marL="0" rtl="0" algn="l">
                        <a:spcBef>
                          <a:spcPts val="0"/>
                        </a:spcBef>
                        <a:spcAft>
                          <a:spcPts val="0"/>
                        </a:spcAft>
                        <a:buNone/>
                      </a:pPr>
                      <a:r>
                        <a:rPr lang="en" u="sng">
                          <a:solidFill>
                            <a:srgbClr val="434343"/>
                          </a:solidFill>
                        </a:rPr>
                        <a:t>74.39%</a:t>
                      </a:r>
                      <a:endParaRPr u="sng">
                        <a:solidFill>
                          <a:srgbClr val="434343"/>
                        </a:solidFill>
                      </a:endParaRPr>
                    </a:p>
                  </a:txBody>
                  <a:tcPr marT="63500" marB="63500" marR="63500" marL="63500"/>
                </a:tc>
              </a:tr>
            </a:tbl>
          </a:graphicData>
        </a:graphic>
      </p:graphicFrame>
      <p:sp>
        <p:nvSpPr>
          <p:cNvPr id="88" name="Google Shape;88;p15"/>
          <p:cNvSpPr txBox="1"/>
          <p:nvPr/>
        </p:nvSpPr>
        <p:spPr>
          <a:xfrm>
            <a:off x="1098425" y="198245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600"/>
              </a:spcBef>
              <a:spcAft>
                <a:spcPts val="400"/>
              </a:spcAft>
              <a:buNone/>
            </a:pPr>
            <a:r>
              <a:rPr lang="en">
                <a:solidFill>
                  <a:srgbClr val="434343"/>
                </a:solidFill>
              </a:rPr>
              <a:t>: </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idx="4294967295" type="title"/>
          </p:nvPr>
        </p:nvSpPr>
        <p:spPr>
          <a:xfrm>
            <a:off x="485525" y="270100"/>
            <a:ext cx="51972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b="0" lang="en" sz="3600">
                <a:solidFill>
                  <a:schemeClr val="dk1"/>
                </a:solidFill>
                <a:latin typeface="Arial"/>
                <a:ea typeface="Arial"/>
                <a:cs typeface="Arial"/>
                <a:sym typeface="Arial"/>
              </a:rPr>
              <a:t>LITERATURE SURVEY</a:t>
            </a:r>
            <a:endParaRPr b="0" sz="3600">
              <a:solidFill>
                <a:schemeClr val="dk1"/>
              </a:solidFill>
              <a:latin typeface="Arial"/>
              <a:ea typeface="Arial"/>
              <a:cs typeface="Arial"/>
              <a:sym typeface="Arial"/>
            </a:endParaRPr>
          </a:p>
          <a:p>
            <a:pPr indent="0" lvl="0" marL="0" rtl="0" algn="l">
              <a:spcBef>
                <a:spcPts val="600"/>
              </a:spcBef>
              <a:spcAft>
                <a:spcPts val="1600"/>
              </a:spcAft>
              <a:buNone/>
            </a:pPr>
            <a:r>
              <a:t/>
            </a:r>
            <a:endParaRPr sz="3600">
              <a:solidFill>
                <a:schemeClr val="dk1"/>
              </a:solidFill>
              <a:latin typeface="Arial"/>
              <a:ea typeface="Arial"/>
              <a:cs typeface="Arial"/>
              <a:sym typeface="Arial"/>
            </a:endParaRPr>
          </a:p>
        </p:txBody>
      </p:sp>
      <p:sp>
        <p:nvSpPr>
          <p:cNvPr id="94" name="Google Shape;94;p16"/>
          <p:cNvSpPr txBox="1"/>
          <p:nvPr>
            <p:ph idx="4294967295" type="title"/>
          </p:nvPr>
        </p:nvSpPr>
        <p:spPr>
          <a:xfrm>
            <a:off x="575950" y="1279225"/>
            <a:ext cx="8294700" cy="3067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lang="en" sz="1600">
                <a:solidFill>
                  <a:srgbClr val="FF0000"/>
                </a:solidFill>
                <a:latin typeface="Times New Roman"/>
                <a:ea typeface="Times New Roman"/>
                <a:cs typeface="Times New Roman"/>
                <a:sym typeface="Times New Roman"/>
              </a:rPr>
              <a:t>Research Paper 2:</a:t>
            </a:r>
            <a:endParaRPr sz="1600">
              <a:solidFill>
                <a:srgbClr val="FF0000"/>
              </a:solidFill>
              <a:latin typeface="Times New Roman"/>
              <a:ea typeface="Times New Roman"/>
              <a:cs typeface="Times New Roman"/>
              <a:sym typeface="Times New Roman"/>
            </a:endParaRPr>
          </a:p>
          <a:p>
            <a:pPr indent="-308610" lvl="0" marL="457200" rtl="0" algn="l">
              <a:lnSpc>
                <a:spcPct val="115000"/>
              </a:lnSpc>
              <a:spcBef>
                <a:spcPts val="1600"/>
              </a:spcBef>
              <a:spcAft>
                <a:spcPts val="0"/>
              </a:spcAft>
              <a:buSzPct val="100000"/>
              <a:buFont typeface="Arial"/>
              <a:buChar char="❏"/>
            </a:pPr>
            <a:r>
              <a:rPr lang="en" sz="1400">
                <a:solidFill>
                  <a:schemeClr val="dk1"/>
                </a:solidFill>
                <a:highlight>
                  <a:schemeClr val="lt1"/>
                </a:highlight>
                <a:latin typeface="Arial"/>
                <a:ea typeface="Arial"/>
                <a:cs typeface="Arial"/>
                <a:sym typeface="Arial"/>
              </a:rPr>
              <a:t>Title</a:t>
            </a:r>
            <a:r>
              <a:rPr b="0" lang="en" sz="1400">
                <a:solidFill>
                  <a:srgbClr val="434343"/>
                </a:solidFill>
                <a:latin typeface="Arial"/>
                <a:ea typeface="Arial"/>
                <a:cs typeface="Arial"/>
                <a:sym typeface="Arial"/>
              </a:rPr>
              <a:t>: </a:t>
            </a:r>
            <a:r>
              <a:rPr b="0" lang="en" sz="1400">
                <a:solidFill>
                  <a:srgbClr val="434343"/>
                </a:solidFill>
                <a:latin typeface="Arial"/>
                <a:ea typeface="Arial"/>
                <a:cs typeface="Arial"/>
                <a:sym typeface="Arial"/>
              </a:rPr>
              <a:t>Sentiment analysis of financial news using unsupervised approach</a:t>
            </a:r>
            <a:endParaRPr b="0" sz="1400">
              <a:solidFill>
                <a:srgbClr val="434343"/>
              </a:solidFill>
              <a:latin typeface="Arial"/>
              <a:ea typeface="Arial"/>
              <a:cs typeface="Arial"/>
              <a:sym typeface="Arial"/>
            </a:endParaRPr>
          </a:p>
          <a:p>
            <a:pPr indent="-308610" lvl="0" marL="457200" rtl="0" algn="l">
              <a:lnSpc>
                <a:spcPct val="115000"/>
              </a:lnSpc>
              <a:spcBef>
                <a:spcPts val="0"/>
              </a:spcBef>
              <a:spcAft>
                <a:spcPts val="0"/>
              </a:spcAft>
              <a:buSzPct val="100000"/>
              <a:buFont typeface="Arial"/>
              <a:buChar char="❏"/>
            </a:pPr>
            <a:r>
              <a:rPr lang="en" sz="1400">
                <a:solidFill>
                  <a:schemeClr val="dk1"/>
                </a:solidFill>
                <a:highlight>
                  <a:schemeClr val="lt1"/>
                </a:highlight>
                <a:latin typeface="Arial"/>
                <a:ea typeface="Arial"/>
                <a:cs typeface="Arial"/>
                <a:sym typeface="Arial"/>
              </a:rPr>
              <a:t>Link</a:t>
            </a:r>
            <a:r>
              <a:rPr b="0" lang="en" sz="1400">
                <a:solidFill>
                  <a:srgbClr val="434343"/>
                </a:solidFill>
                <a:latin typeface="Arial"/>
                <a:ea typeface="Arial"/>
                <a:cs typeface="Arial"/>
                <a:sym typeface="Arial"/>
              </a:rPr>
              <a:t>: </a:t>
            </a:r>
            <a:r>
              <a:rPr b="0" lang="en" sz="1400" u="sng">
                <a:solidFill>
                  <a:srgbClr val="1155CC"/>
                </a:solidFill>
                <a:latin typeface="Arial"/>
                <a:ea typeface="Arial"/>
                <a:cs typeface="Arial"/>
                <a:sym typeface="Arial"/>
                <a:hlinkClick r:id="rId3">
                  <a:extLst>
                    <a:ext uri="{A12FA001-AC4F-418D-AE19-62706E023703}">
                      <ahyp:hlinkClr val="tx"/>
                    </a:ext>
                  </a:extLst>
                </a:hlinkClick>
              </a:rPr>
              <a:t>https://www.sciencedirect.com/science/article/pii/S1877050920307912</a:t>
            </a:r>
            <a:endParaRPr b="0" sz="1400">
              <a:solidFill>
                <a:srgbClr val="434343"/>
              </a:solidFill>
              <a:latin typeface="Arial"/>
              <a:ea typeface="Arial"/>
              <a:cs typeface="Arial"/>
              <a:sym typeface="Arial"/>
            </a:endParaRPr>
          </a:p>
          <a:p>
            <a:pPr indent="-308610" lvl="0" marL="457200" rtl="0" algn="l">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Author</a:t>
            </a:r>
            <a:r>
              <a:rPr b="0" lang="en" sz="1400">
                <a:solidFill>
                  <a:srgbClr val="434343"/>
                </a:solidFill>
                <a:latin typeface="Arial"/>
                <a:ea typeface="Arial"/>
                <a:cs typeface="Arial"/>
                <a:sym typeface="Arial"/>
              </a:rPr>
              <a:t>: </a:t>
            </a:r>
            <a:r>
              <a:rPr b="0" lang="en" sz="1400">
                <a:solidFill>
                  <a:srgbClr val="434343"/>
                </a:solidFill>
                <a:latin typeface="Arial"/>
                <a:ea typeface="Arial"/>
                <a:cs typeface="Arial"/>
                <a:sym typeface="Arial"/>
              </a:rPr>
              <a:t>Anita Yadav, C K Jha, Aditi Sharan, Vikrant Vaish</a:t>
            </a:r>
            <a:endParaRPr b="0" sz="1400">
              <a:solidFill>
                <a:srgbClr val="434343"/>
              </a:solidFill>
              <a:latin typeface="Arial"/>
              <a:ea typeface="Arial"/>
              <a:cs typeface="Arial"/>
              <a:sym typeface="Arial"/>
            </a:endParaRPr>
          </a:p>
          <a:p>
            <a:pPr indent="-308610" lvl="0" marL="457200" rtl="0" algn="l">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Dataset</a:t>
            </a:r>
            <a:r>
              <a:rPr b="0" lang="en" sz="1400">
                <a:solidFill>
                  <a:srgbClr val="434343"/>
                </a:solidFill>
                <a:latin typeface="Arial"/>
                <a:ea typeface="Arial"/>
                <a:cs typeface="Arial"/>
                <a:sym typeface="Arial"/>
              </a:rPr>
              <a:t>: </a:t>
            </a:r>
            <a:r>
              <a:rPr b="0" lang="en" sz="1400">
                <a:solidFill>
                  <a:srgbClr val="434343"/>
                </a:solidFill>
                <a:latin typeface="Arial"/>
                <a:ea typeface="Arial"/>
                <a:cs typeface="Arial"/>
                <a:sym typeface="Arial"/>
              </a:rPr>
              <a:t>Data collected from various online sources for TCS company and manually labelled by domain experts.</a:t>
            </a:r>
            <a:endParaRPr b="0" sz="1400">
              <a:solidFill>
                <a:srgbClr val="434343"/>
              </a:solidFill>
              <a:latin typeface="Arial"/>
              <a:ea typeface="Arial"/>
              <a:cs typeface="Arial"/>
              <a:sym typeface="Arial"/>
            </a:endParaRPr>
          </a:p>
          <a:p>
            <a:pPr indent="-308610" lvl="0" marL="457200" rtl="0" algn="l">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Methodology</a:t>
            </a:r>
            <a:r>
              <a:rPr b="0" lang="en" sz="1400">
                <a:solidFill>
                  <a:srgbClr val="434343"/>
                </a:solidFill>
                <a:latin typeface="Arial"/>
                <a:ea typeface="Arial"/>
                <a:cs typeface="Arial"/>
                <a:sym typeface="Arial"/>
              </a:rPr>
              <a:t>: </a:t>
            </a:r>
            <a:r>
              <a:rPr b="0" lang="en" sz="1400">
                <a:solidFill>
                  <a:srgbClr val="434343"/>
                </a:solidFill>
                <a:latin typeface="Arial"/>
                <a:ea typeface="Arial"/>
                <a:cs typeface="Arial"/>
                <a:sym typeface="Arial"/>
              </a:rPr>
              <a:t> </a:t>
            </a:r>
            <a:r>
              <a:rPr b="0" lang="en" sz="1400" u="sng">
                <a:solidFill>
                  <a:srgbClr val="434343"/>
                </a:solidFill>
                <a:latin typeface="Arial"/>
                <a:ea typeface="Arial"/>
                <a:cs typeface="Arial"/>
                <a:sym typeface="Arial"/>
              </a:rPr>
              <a:t>Step1 </a:t>
            </a:r>
            <a:r>
              <a:rPr b="0" lang="en" sz="1400">
                <a:solidFill>
                  <a:srgbClr val="434343"/>
                </a:solidFill>
                <a:latin typeface="Arial"/>
                <a:ea typeface="Arial"/>
                <a:cs typeface="Arial"/>
                <a:sym typeface="Arial"/>
              </a:rPr>
              <a:t>- Extracting phrases using three different approaches namely 1. Turney’s pattern, 2. POS using seed set(Hybrid), 3. Noun-verb combinations.</a:t>
            </a:r>
            <a:endParaRPr b="0" sz="1400">
              <a:solidFill>
                <a:srgbClr val="434343"/>
              </a:solidFill>
              <a:latin typeface="Arial"/>
              <a:ea typeface="Arial"/>
              <a:cs typeface="Arial"/>
              <a:sym typeface="Arial"/>
            </a:endParaRPr>
          </a:p>
          <a:p>
            <a:pPr indent="-308610" lvl="0" marL="457200" rtl="0" algn="l">
              <a:lnSpc>
                <a:spcPct val="115000"/>
              </a:lnSpc>
              <a:spcBef>
                <a:spcPts val="0"/>
              </a:spcBef>
              <a:spcAft>
                <a:spcPts val="0"/>
              </a:spcAft>
              <a:buSzPct val="100000"/>
              <a:buFont typeface="Arial"/>
              <a:buChar char="❏"/>
            </a:pPr>
            <a:r>
              <a:rPr b="0" lang="en" sz="1400" u="sng">
                <a:solidFill>
                  <a:srgbClr val="434343"/>
                </a:solidFill>
                <a:latin typeface="Arial"/>
                <a:ea typeface="Arial"/>
                <a:cs typeface="Arial"/>
                <a:sym typeface="Arial"/>
              </a:rPr>
              <a:t>Step </a:t>
            </a:r>
            <a:r>
              <a:rPr b="0" lang="en" sz="1400">
                <a:solidFill>
                  <a:srgbClr val="434343"/>
                </a:solidFill>
                <a:latin typeface="Arial"/>
                <a:ea typeface="Arial"/>
                <a:cs typeface="Arial"/>
                <a:sym typeface="Arial"/>
              </a:rPr>
              <a:t>2 - Finding PMI of phrases with sentiment indicators.</a:t>
            </a:r>
            <a:endParaRPr b="0" sz="1400">
              <a:solidFill>
                <a:srgbClr val="434343"/>
              </a:solidFill>
              <a:latin typeface="Arial"/>
              <a:ea typeface="Arial"/>
              <a:cs typeface="Arial"/>
              <a:sym typeface="Arial"/>
            </a:endParaRPr>
          </a:p>
          <a:p>
            <a:pPr indent="-308610" lvl="0" marL="457200" rtl="0" algn="l">
              <a:lnSpc>
                <a:spcPct val="115000"/>
              </a:lnSpc>
              <a:spcBef>
                <a:spcPts val="0"/>
              </a:spcBef>
              <a:spcAft>
                <a:spcPts val="0"/>
              </a:spcAft>
              <a:buSzPct val="100000"/>
              <a:buFont typeface="Arial"/>
              <a:buChar char="❏"/>
            </a:pPr>
            <a:r>
              <a:rPr b="0" lang="en" sz="1400" u="sng">
                <a:solidFill>
                  <a:srgbClr val="434343"/>
                </a:solidFill>
                <a:latin typeface="Arial"/>
                <a:ea typeface="Arial"/>
                <a:cs typeface="Arial"/>
                <a:sym typeface="Arial"/>
              </a:rPr>
              <a:t>Step </a:t>
            </a:r>
            <a:r>
              <a:rPr b="0" lang="en" sz="1400">
                <a:solidFill>
                  <a:srgbClr val="434343"/>
                </a:solidFill>
                <a:latin typeface="Arial"/>
                <a:ea typeface="Arial"/>
                <a:cs typeface="Arial"/>
                <a:sym typeface="Arial"/>
              </a:rPr>
              <a:t>3 - Calculating average SO of documents.</a:t>
            </a:r>
            <a:endParaRPr b="0" sz="1400">
              <a:solidFill>
                <a:srgbClr val="434343"/>
              </a:solidFill>
              <a:latin typeface="Arial"/>
              <a:ea typeface="Arial"/>
              <a:cs typeface="Arial"/>
              <a:sym typeface="Arial"/>
            </a:endParaRPr>
          </a:p>
          <a:p>
            <a:pPr indent="-308610" lvl="0" marL="457200" rtl="0" algn="l">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Accuracy</a:t>
            </a:r>
            <a:r>
              <a:rPr b="0" lang="en" sz="1400">
                <a:solidFill>
                  <a:srgbClr val="434343"/>
                </a:solidFill>
                <a:latin typeface="Arial"/>
                <a:ea typeface="Arial"/>
                <a:cs typeface="Arial"/>
                <a:sym typeface="Arial"/>
              </a:rPr>
              <a:t>: The accuracy is found out to be in the following order </a:t>
            </a:r>
            <a:endParaRPr b="0" sz="1400">
              <a:solidFill>
                <a:srgbClr val="434343"/>
              </a:solidFill>
              <a:latin typeface="Arial"/>
              <a:ea typeface="Arial"/>
              <a:cs typeface="Arial"/>
              <a:sym typeface="Arial"/>
            </a:endParaRPr>
          </a:p>
          <a:p>
            <a:pPr indent="-308610" lvl="0" marL="457200" rtl="0" algn="l">
              <a:lnSpc>
                <a:spcPct val="115000"/>
              </a:lnSpc>
              <a:spcBef>
                <a:spcPts val="0"/>
              </a:spcBef>
              <a:spcAft>
                <a:spcPts val="0"/>
              </a:spcAft>
              <a:buSzPct val="100000"/>
              <a:buFont typeface="Arial"/>
              <a:buChar char="❏"/>
            </a:pPr>
            <a:r>
              <a:rPr b="0" lang="en" sz="1400">
                <a:solidFill>
                  <a:srgbClr val="434343"/>
                </a:solidFill>
                <a:latin typeface="Arial"/>
                <a:ea typeface="Arial"/>
                <a:cs typeface="Arial"/>
                <a:sym typeface="Arial"/>
              </a:rPr>
              <a:t>Noun-verb approach &gt; Hybrid approach &gt; Turney’s approach</a:t>
            </a:r>
            <a:endParaRPr b="0" sz="1400">
              <a:solidFill>
                <a:srgbClr val="434343"/>
              </a:solidFill>
              <a:latin typeface="Arial"/>
              <a:ea typeface="Arial"/>
              <a:cs typeface="Arial"/>
              <a:sym typeface="Arial"/>
            </a:endParaRPr>
          </a:p>
          <a:p>
            <a:pPr indent="0" lvl="0" marL="0" rtl="0" algn="l">
              <a:lnSpc>
                <a:spcPct val="115000"/>
              </a:lnSpc>
              <a:spcBef>
                <a:spcPts val="400"/>
              </a:spcBef>
              <a:spcAft>
                <a:spcPts val="1600"/>
              </a:spcAft>
              <a:buNone/>
            </a:pPr>
            <a:r>
              <a:t/>
            </a:r>
            <a:endParaRPr b="0"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00" name="Google Shape;100;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1" name="Google Shape;101;p17"/>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Dataset</a:t>
            </a:r>
            <a:endParaRPr b="1" sz="3000">
              <a:solidFill>
                <a:schemeClr val="lt2"/>
              </a:solidFill>
              <a:latin typeface="Raleway"/>
              <a:ea typeface="Raleway"/>
              <a:cs typeface="Raleway"/>
              <a:sym typeface="Raleway"/>
            </a:endParaRPr>
          </a:p>
        </p:txBody>
      </p:sp>
      <p:sp>
        <p:nvSpPr>
          <p:cNvPr id="102" name="Google Shape;102;p1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Link</a:t>
            </a:r>
            <a:br>
              <a:rPr lang="en" sz="1400">
                <a:latin typeface="Raleway"/>
                <a:ea typeface="Raleway"/>
                <a:cs typeface="Raleway"/>
                <a:sym typeface="Raleway"/>
              </a:rPr>
            </a:br>
            <a:r>
              <a:rPr lang="en" sz="1200" u="sng">
                <a:solidFill>
                  <a:srgbClr val="1155CC"/>
                </a:solidFill>
                <a:latin typeface="Raleway"/>
                <a:ea typeface="Raleway"/>
                <a:cs typeface="Raleway"/>
                <a:sym typeface="Raleway"/>
                <a:hlinkClick r:id="rId5">
                  <a:extLst>
                    <a:ext uri="{A12FA001-AC4F-418D-AE19-62706E023703}">
                      <ahyp:hlinkClr val="tx"/>
                    </a:ext>
                  </a:extLst>
                </a:hlinkClick>
              </a:rPr>
              <a:t>https://www.kaggle.com/hkapoor/indian-financial-news-articles-20032020</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Name</a:t>
            </a:r>
            <a:br>
              <a:rPr lang="en" sz="1400">
                <a:latin typeface="Raleway"/>
                <a:ea typeface="Raleway"/>
                <a:cs typeface="Raleway"/>
                <a:sym typeface="Raleway"/>
              </a:rPr>
            </a:br>
            <a:r>
              <a:rPr lang="en" sz="1400">
                <a:solidFill>
                  <a:srgbClr val="434343"/>
                </a:solidFill>
                <a:latin typeface="Raleway"/>
                <a:ea typeface="Raleway"/>
                <a:cs typeface="Raleway"/>
                <a:sym typeface="Raleway"/>
              </a:rPr>
              <a:t>Indian financial news articles (2003-2020)</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Description</a:t>
            </a:r>
            <a:br>
              <a:rPr lang="en" sz="1400">
                <a:latin typeface="Raleway"/>
                <a:ea typeface="Raleway"/>
                <a:cs typeface="Raleway"/>
                <a:sym typeface="Raleway"/>
              </a:rPr>
            </a:br>
            <a:r>
              <a:rPr lang="en" sz="1400">
                <a:solidFill>
                  <a:srgbClr val="434343"/>
                </a:solidFill>
                <a:latin typeface="Raleway"/>
                <a:ea typeface="Raleway"/>
                <a:cs typeface="Raleway"/>
                <a:sym typeface="Raleway"/>
              </a:rPr>
              <a:t>The dataset contains headlines of Indian financial news and some description about the news. It contains 4 columns namely Unique ID, Date, Title, Description.</a:t>
            </a:r>
            <a:endParaRPr sz="120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pic>
        <p:nvPicPr>
          <p:cNvPr id="107" name="Google Shape;107;p18"/>
          <p:cNvPicPr preferRelativeResize="0"/>
          <p:nvPr/>
        </p:nvPicPr>
        <p:blipFill>
          <a:blip r:embed="rId3">
            <a:alphaModFix/>
          </a:blip>
          <a:stretch>
            <a:fillRect/>
          </a:stretch>
        </p:blipFill>
        <p:spPr>
          <a:xfrm>
            <a:off x="152400" y="152400"/>
            <a:ext cx="8810424" cy="3685125"/>
          </a:xfrm>
          <a:prstGeom prst="rect">
            <a:avLst/>
          </a:prstGeom>
          <a:noFill/>
          <a:ln>
            <a:noFill/>
          </a:ln>
        </p:spPr>
      </p:pic>
      <p:sp>
        <p:nvSpPr>
          <p:cNvPr id="108" name="Google Shape;108;p18"/>
          <p:cNvSpPr txBox="1"/>
          <p:nvPr/>
        </p:nvSpPr>
        <p:spPr>
          <a:xfrm>
            <a:off x="1898675" y="4098725"/>
            <a:ext cx="5153700" cy="4002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rPr lang="en">
                <a:solidFill>
                  <a:schemeClr val="lt1"/>
                </a:solidFill>
                <a:latin typeface="Lato"/>
                <a:ea typeface="Lato"/>
                <a:cs typeface="Lato"/>
                <a:sym typeface="Lato"/>
              </a:rPr>
              <a:t>An </a:t>
            </a:r>
            <a:r>
              <a:rPr lang="en">
                <a:solidFill>
                  <a:schemeClr val="lt1"/>
                </a:solidFill>
                <a:latin typeface="Lato"/>
                <a:ea typeface="Lato"/>
                <a:cs typeface="Lato"/>
                <a:sym typeface="Lato"/>
              </a:rPr>
              <a:t>Instance</a:t>
            </a:r>
            <a:r>
              <a:rPr lang="en">
                <a:solidFill>
                  <a:schemeClr val="lt1"/>
                </a:solidFill>
                <a:latin typeface="Lato"/>
                <a:ea typeface="Lato"/>
                <a:cs typeface="Lato"/>
                <a:sym typeface="Lato"/>
              </a:rPr>
              <a:t> of our dataset</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r>
              <a:rPr lang="en"/>
              <a:t> </a:t>
            </a:r>
            <a:endParaRPr>
              <a:solidFill>
                <a:schemeClr val="accent5"/>
              </a:solidFill>
            </a:endParaRPr>
          </a:p>
          <a:p>
            <a:pPr indent="0" lvl="0" marL="0" rtl="0" algn="l">
              <a:lnSpc>
                <a:spcPct val="115000"/>
              </a:lnSpc>
              <a:spcBef>
                <a:spcPts val="0"/>
              </a:spcBef>
              <a:spcAft>
                <a:spcPts val="0"/>
              </a:spcAft>
              <a:buClr>
                <a:schemeClr val="dk2"/>
              </a:buClr>
              <a:buSzPts val="1100"/>
              <a:buFont typeface="Arial"/>
              <a:buNone/>
            </a:pPr>
            <a:r>
              <a:rPr lang="en" sz="1700">
                <a:solidFill>
                  <a:schemeClr val="dk1"/>
                </a:solidFill>
              </a:rPr>
              <a:t>Some key features of our processed dataset after being labelled via Turney’s algorithm.</a:t>
            </a:r>
            <a:endParaRPr sz="1700">
              <a:solidFill>
                <a:schemeClr val="dk1"/>
              </a:solidFill>
            </a:endParaRPr>
          </a:p>
          <a:p>
            <a:pPr indent="0" lvl="0" marL="0" rtl="0" algn="l">
              <a:lnSpc>
                <a:spcPct val="115000"/>
              </a:lnSpc>
              <a:spcBef>
                <a:spcPts val="0"/>
              </a:spcBef>
              <a:spcAft>
                <a:spcPts val="0"/>
              </a:spcAft>
              <a:buClr>
                <a:schemeClr val="dk2"/>
              </a:buClr>
              <a:buSzPts val="1100"/>
              <a:buFont typeface="Arial"/>
              <a:buNone/>
            </a:pPr>
            <a:r>
              <a:t/>
            </a:r>
            <a:endParaRPr sz="1700">
              <a:solidFill>
                <a:schemeClr val="dk1"/>
              </a:solidFill>
            </a:endParaRPr>
          </a:p>
          <a:p>
            <a:pPr indent="0" lvl="0" marL="0" rtl="0" algn="l">
              <a:lnSpc>
                <a:spcPct val="115000"/>
              </a:lnSpc>
              <a:spcBef>
                <a:spcPts val="0"/>
              </a:spcBef>
              <a:spcAft>
                <a:spcPts val="0"/>
              </a:spcAft>
              <a:buClr>
                <a:schemeClr val="dk2"/>
              </a:buClr>
              <a:buSzPts val="1100"/>
              <a:buFont typeface="Arial"/>
              <a:buNone/>
            </a:pPr>
            <a:r>
              <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lphaLcPeriod"/>
            </a:pPr>
            <a:r>
              <a:rPr lang="en" sz="1700">
                <a:solidFill>
                  <a:schemeClr val="dk1"/>
                </a:solidFill>
              </a:rPr>
              <a:t>We only have binary labels(0/1) in our dataset.</a:t>
            </a:r>
            <a:endParaRPr sz="1700">
              <a:solidFill>
                <a:schemeClr val="dk1"/>
              </a:solidFill>
            </a:endParaRPr>
          </a:p>
          <a:p>
            <a:pPr indent="-336550" lvl="0" marL="457200" rtl="0" algn="l">
              <a:lnSpc>
                <a:spcPct val="115000"/>
              </a:lnSpc>
              <a:spcBef>
                <a:spcPts val="0"/>
              </a:spcBef>
              <a:spcAft>
                <a:spcPts val="0"/>
              </a:spcAft>
              <a:buClr>
                <a:schemeClr val="dk1"/>
              </a:buClr>
              <a:buSzPts val="1700"/>
              <a:buFont typeface="Arial"/>
              <a:buAutoNum type="alphaLcPeriod"/>
            </a:pPr>
            <a:r>
              <a:rPr lang="en" sz="1700">
                <a:solidFill>
                  <a:schemeClr val="dk1"/>
                </a:solidFill>
              </a:rPr>
              <a:t>Neutral/Negative(“0”) label was underrepresented whereas sentences evoking positive sentiment(“1”) were excess in number, hence signifying an imbalanced dataset.</a:t>
            </a:r>
            <a:endParaRPr sz="1700">
              <a:solidFill>
                <a:schemeClr val="dk1"/>
              </a:solidFill>
            </a:endParaRPr>
          </a:p>
          <a:p>
            <a:pPr indent="0" lvl="0" marL="0" rtl="0" algn="l">
              <a:spcBef>
                <a:spcPts val="0"/>
              </a:spcBef>
              <a:spcAft>
                <a:spcPts val="0"/>
              </a:spcAft>
              <a:buNone/>
            </a:pPr>
            <a:r>
              <a:t/>
            </a:r>
            <a:endParaRPr>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So what’s the issue?</a:t>
            </a:r>
            <a:endParaRPr/>
          </a:p>
          <a:p>
            <a:pPr indent="-355600" lvl="0" marL="457200" rtl="0" algn="l">
              <a:lnSpc>
                <a:spcPct val="115000"/>
              </a:lnSpc>
              <a:spcBef>
                <a:spcPts val="1000"/>
              </a:spcBef>
              <a:spcAft>
                <a:spcPts val="0"/>
              </a:spcAft>
              <a:buSzPts val="2000"/>
              <a:buFont typeface="Arial"/>
              <a:buAutoNum type="alphaLcPeriod"/>
            </a:pPr>
            <a:r>
              <a:rPr b="0" lang="en" sz="2000">
                <a:latin typeface="Arial"/>
                <a:ea typeface="Arial"/>
                <a:cs typeface="Arial"/>
                <a:sym typeface="Arial"/>
              </a:rPr>
              <a:t>On training, the algorithm will heavily bias itself towards the positive label, thereby leading to overfitting, and hence will perform poorly on validation and test sets.</a:t>
            </a:r>
            <a:endParaRPr b="0" sz="2000">
              <a:latin typeface="Arial"/>
              <a:ea typeface="Arial"/>
              <a:cs typeface="Arial"/>
              <a:sym typeface="Arial"/>
            </a:endParaRPr>
          </a:p>
          <a:p>
            <a:pPr indent="-355600" lvl="0" marL="457200" rtl="0" algn="l">
              <a:lnSpc>
                <a:spcPct val="115000"/>
              </a:lnSpc>
              <a:spcBef>
                <a:spcPts val="0"/>
              </a:spcBef>
              <a:spcAft>
                <a:spcPts val="0"/>
              </a:spcAft>
              <a:buSzPts val="2000"/>
              <a:buFont typeface="Arial"/>
              <a:buAutoNum type="alphaLcPeriod"/>
            </a:pPr>
            <a:r>
              <a:rPr b="0" lang="en" sz="2000">
                <a:latin typeface="Arial"/>
                <a:ea typeface="Arial"/>
                <a:cs typeface="Arial"/>
                <a:sym typeface="Arial"/>
              </a:rPr>
              <a:t>And that’s what we observed. The algorithm gave a poor F1-score for labels marked “0”.</a:t>
            </a:r>
            <a:endParaRPr b="0" sz="2000">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t/>
            </a:r>
            <a:endParaRPr b="0" sz="1100">
              <a:solidFill>
                <a:schemeClr val="dk2"/>
              </a:solidFill>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t/>
            </a:r>
            <a:endParaRPr b="0" sz="1100">
              <a:solidFill>
                <a:schemeClr val="dk2"/>
              </a:solidFill>
              <a:latin typeface="Arial"/>
              <a:ea typeface="Arial"/>
              <a:cs typeface="Arial"/>
              <a:sym typeface="Arial"/>
            </a:endParaRPr>
          </a:p>
          <a:p>
            <a:pPr indent="0" lvl="0" marL="0" rtl="0" algn="l">
              <a:spcBef>
                <a:spcPts val="0"/>
              </a:spcBef>
              <a:spcAft>
                <a:spcPts val="1000"/>
              </a:spcAft>
              <a:buNone/>
            </a:pPr>
            <a:r>
              <a:t/>
            </a:r>
            <a:endParaRPr b="0"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194400" y="143374"/>
            <a:ext cx="4254600" cy="4818038"/>
          </a:xfrm>
          <a:prstGeom prst="rect">
            <a:avLst/>
          </a:prstGeom>
          <a:noFill/>
          <a:ln>
            <a:noFill/>
          </a:ln>
        </p:spPr>
      </p:pic>
      <p:pic>
        <p:nvPicPr>
          <p:cNvPr descr="Piece of duct tape sticking a note to the slide" id="124" name="Google Shape;124;p21"/>
          <p:cNvPicPr preferRelativeResize="0"/>
          <p:nvPr/>
        </p:nvPicPr>
        <p:blipFill rotWithShape="1">
          <a:blip r:embed="rId4">
            <a:alphaModFix/>
          </a:blip>
          <a:srcRect b="10011" l="9244" r="2118" t="5926"/>
          <a:stretch/>
        </p:blipFill>
        <p:spPr>
          <a:xfrm rot="154828">
            <a:off x="1285700" y="127938"/>
            <a:ext cx="2072000" cy="736050"/>
          </a:xfrm>
          <a:prstGeom prst="rect">
            <a:avLst/>
          </a:prstGeom>
          <a:noFill/>
          <a:ln>
            <a:noFill/>
          </a:ln>
        </p:spPr>
      </p:pic>
      <p:sp>
        <p:nvSpPr>
          <p:cNvPr id="125" name="Google Shape;125;p21"/>
          <p:cNvSpPr txBox="1"/>
          <p:nvPr/>
        </p:nvSpPr>
        <p:spPr>
          <a:xfrm>
            <a:off x="605250" y="668035"/>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Improvement</a:t>
            </a:r>
            <a:endParaRPr b="1" sz="3000">
              <a:solidFill>
                <a:schemeClr val="lt2"/>
              </a:solidFill>
              <a:latin typeface="Raleway"/>
              <a:ea typeface="Raleway"/>
              <a:cs typeface="Raleway"/>
              <a:sym typeface="Raleway"/>
            </a:endParaRPr>
          </a:p>
        </p:txBody>
      </p:sp>
      <p:sp>
        <p:nvSpPr>
          <p:cNvPr id="126" name="Google Shape;126;p21"/>
          <p:cNvSpPr txBox="1"/>
          <p:nvPr>
            <p:ph idx="4294967295" type="body"/>
          </p:nvPr>
        </p:nvSpPr>
        <p:spPr>
          <a:xfrm>
            <a:off x="605250" y="1358118"/>
            <a:ext cx="3432900" cy="3327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353535"/>
              </a:buClr>
              <a:buSzPts val="1500"/>
              <a:buFont typeface="Raleway"/>
              <a:buChar char="➔"/>
            </a:pPr>
            <a:r>
              <a:rPr lang="en" sz="1200">
                <a:solidFill>
                  <a:srgbClr val="353535"/>
                </a:solidFill>
                <a:latin typeface="Raleway"/>
                <a:ea typeface="Raleway"/>
                <a:cs typeface="Raleway"/>
                <a:sym typeface="Raleway"/>
              </a:rPr>
              <a:t>To curb the above problem, we applied different synthetic sampling techniques           such as Undersampling, Oversampling and SmoteTOMEK(Synthetic Minority Oversampling technique). We applied all of them and eventually found out that SmoteTOMEK worked out the best for us.</a:t>
            </a:r>
            <a:endParaRPr sz="1200">
              <a:solidFill>
                <a:srgbClr val="353535"/>
              </a:solidFill>
              <a:latin typeface="Raleway"/>
              <a:ea typeface="Raleway"/>
              <a:cs typeface="Raleway"/>
              <a:sym typeface="Raleway"/>
            </a:endParaRPr>
          </a:p>
          <a:p>
            <a:pPr indent="-323850" lvl="0" marL="457200" rtl="0" algn="l">
              <a:spcBef>
                <a:spcPts val="0"/>
              </a:spcBef>
              <a:spcAft>
                <a:spcPts val="0"/>
              </a:spcAft>
              <a:buClr>
                <a:srgbClr val="353535"/>
              </a:buClr>
              <a:buSzPts val="1500"/>
              <a:buFont typeface="Raleway"/>
              <a:buChar char="➔"/>
            </a:pPr>
            <a:r>
              <a:rPr b="1" lang="en" sz="1200">
                <a:solidFill>
                  <a:srgbClr val="353535"/>
                </a:solidFill>
                <a:latin typeface="Raleway"/>
                <a:ea typeface="Raleway"/>
                <a:cs typeface="Raleway"/>
                <a:sym typeface="Raleway"/>
              </a:rPr>
              <a:t>SmoteTOMEK </a:t>
            </a:r>
            <a:r>
              <a:rPr lang="en" sz="1200">
                <a:solidFill>
                  <a:srgbClr val="353535"/>
                </a:solidFill>
                <a:latin typeface="Raleway"/>
                <a:ea typeface="Raleway"/>
                <a:cs typeface="Raleway"/>
                <a:sym typeface="Raleway"/>
              </a:rPr>
              <a:t>- a representation of “SMOTE” synthetic samples as an oversampling technique and “TOMEK” links as an Undersampling technique.</a:t>
            </a:r>
            <a:endParaRPr sz="1300">
              <a:solidFill>
                <a:srgbClr val="353535"/>
              </a:solidFill>
              <a:latin typeface="Raleway"/>
              <a:ea typeface="Raleway"/>
              <a:cs typeface="Raleway"/>
              <a:sym typeface="Raleway"/>
            </a:endParaRPr>
          </a:p>
        </p:txBody>
      </p:sp>
      <p:pic>
        <p:nvPicPr>
          <p:cNvPr id="127" name="Google Shape;127;p21"/>
          <p:cNvPicPr preferRelativeResize="0"/>
          <p:nvPr/>
        </p:nvPicPr>
        <p:blipFill>
          <a:blip r:embed="rId5">
            <a:alphaModFix/>
          </a:blip>
          <a:stretch>
            <a:fillRect/>
          </a:stretch>
        </p:blipFill>
        <p:spPr>
          <a:xfrm>
            <a:off x="4449000" y="1309875"/>
            <a:ext cx="4503126" cy="1323200"/>
          </a:xfrm>
          <a:prstGeom prst="rect">
            <a:avLst/>
          </a:prstGeom>
          <a:noFill/>
          <a:ln>
            <a:noFill/>
          </a:ln>
        </p:spPr>
      </p:pic>
      <p:pic>
        <p:nvPicPr>
          <p:cNvPr id="128" name="Google Shape;128;p21"/>
          <p:cNvPicPr preferRelativeResize="0"/>
          <p:nvPr/>
        </p:nvPicPr>
        <p:blipFill>
          <a:blip r:embed="rId6">
            <a:alphaModFix/>
          </a:blip>
          <a:stretch>
            <a:fillRect/>
          </a:stretch>
        </p:blipFill>
        <p:spPr>
          <a:xfrm>
            <a:off x="4449000" y="2847125"/>
            <a:ext cx="4503126" cy="138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