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4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SURAPTO SINHA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SURAPTO SINHA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DR D Y PATIL VIDYAPEETH PUNE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https://github.com/sinhasurapto/IBM_Cybersecurity_Steganography.git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Advanced Steganographic Algorithms: </a:t>
            </a:r>
            <a:r>
              <a:rPr lang="en-US" i="0" dirty="0">
                <a:solidFill>
                  <a:srgbClr val="404040"/>
                </a:solidFill>
                <a:effectLst/>
                <a:latin typeface="Inter"/>
              </a:rPr>
              <a:t>Explore and implement more sophisticated steganographic techniques, such as wavelet-based methods, deep learning-based steganography, or adaptive steganography.</a:t>
            </a:r>
            <a:endParaRPr lang="en-IN" i="0" dirty="0">
              <a:solidFill>
                <a:srgbClr val="404040"/>
              </a:solidFill>
              <a:effectLst/>
              <a:latin typeface="Inter"/>
            </a:endParaRPr>
          </a:p>
          <a:p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Real-Time Data Hiding: 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Develop real-time steganography for video and audio streams, enabling live data hiding during communication.</a:t>
            </a:r>
          </a:p>
          <a:p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Cross-Platform Compatibility: 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Create mobile and web-based versions of the system to make it accessible on multiple platforms (e.g., Android, iOS, web browsers).</a:t>
            </a:r>
            <a:br>
              <a:rPr lang="en-IN" i="0" dirty="0">
                <a:solidFill>
                  <a:srgbClr val="404040"/>
                </a:solidFill>
                <a:effectLst/>
                <a:latin typeface="Inter"/>
              </a:rPr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  <a:cs typeface="Arial" panose="020B0604020202020204" pitchFamily="34" charset="0"/>
              </a:rPr>
              <a:t>In today's digital age, the secure transmission of sensitive information (e.g., personal data, confidential messages, or cryptographic keys) over public networks is a critical challenge. Traditional encryption methods, while effective, often draw attention to the fact that sensitive data is being transmitted, making them a target for malicious actors. To address this, there is a need for a more covert method of data transmission that can hide information in plain sight without raising suspicion.</a:t>
            </a:r>
            <a:endParaRPr lang="en-IN" dirty="0">
              <a:latin typeface="Inter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>
                <a:latin typeface="Inter"/>
                <a:cs typeface="Arial" panose="020B0604020202020204" pitchFamily="34" charset="0"/>
              </a:rPr>
              <a:t>Platform: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Inter"/>
                <a:cs typeface="Arial" panose="020B0604020202020204" pitchFamily="34" charset="0"/>
              </a:rPr>
              <a:t>Python (Programming language): </a:t>
            </a:r>
            <a:r>
              <a:rPr lang="en-US" dirty="0">
                <a:latin typeface="Inter"/>
                <a:cs typeface="Arial" panose="020B0604020202020204" pitchFamily="34" charset="0"/>
              </a:rPr>
              <a:t>Programming language to write code.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Inter"/>
                <a:cs typeface="Arial" panose="020B0604020202020204" pitchFamily="34" charset="0"/>
              </a:rPr>
              <a:t>Visual Studio Code: </a:t>
            </a:r>
            <a:r>
              <a:rPr lang="en-US" dirty="0">
                <a:latin typeface="Inter"/>
                <a:cs typeface="Arial" panose="020B0604020202020204" pitchFamily="34" charset="0"/>
              </a:rPr>
              <a:t>Environment to develop the project.</a:t>
            </a:r>
          </a:p>
          <a:p>
            <a:r>
              <a:rPr lang="en-US" b="1" dirty="0">
                <a:latin typeface="Inter"/>
                <a:cs typeface="Arial" panose="020B0604020202020204" pitchFamily="34" charset="0"/>
              </a:rPr>
              <a:t>Libraries: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Inter"/>
                <a:cs typeface="Arial" panose="020B0604020202020204" pitchFamily="34" charset="0"/>
              </a:rPr>
              <a:t>OpenCV: </a:t>
            </a:r>
            <a:r>
              <a:rPr lang="en-US" dirty="0">
                <a:latin typeface="Inter"/>
                <a:cs typeface="Arial" panose="020B0604020202020204" pitchFamily="34" charset="0"/>
              </a:rPr>
              <a:t>To process images.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Inter"/>
                <a:cs typeface="Arial" panose="020B0604020202020204" pitchFamily="34" charset="0"/>
              </a:rPr>
              <a:t>OS: </a:t>
            </a:r>
            <a:r>
              <a:rPr lang="en-US" dirty="0">
                <a:latin typeface="Inter"/>
                <a:cs typeface="Arial" panose="020B0604020202020204" pitchFamily="34" charset="0"/>
              </a:rPr>
              <a:t>To configure file paths.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Inter"/>
                <a:cs typeface="Arial" panose="020B0604020202020204" pitchFamily="34" charset="0"/>
              </a:rPr>
              <a:t>Tkinter: </a:t>
            </a:r>
            <a:r>
              <a:rPr lang="en-US" dirty="0">
                <a:latin typeface="Inter"/>
                <a:cs typeface="Arial" panose="020B0604020202020204" pitchFamily="34" charset="0"/>
              </a:rPr>
              <a:t>For adding a Graphical User Interface (GUI).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F0F0F"/>
                </a:solidFill>
                <a:latin typeface="Inter"/>
                <a:cs typeface="Arial" panose="020B0604020202020204" pitchFamily="34" charset="0"/>
              </a:rPr>
              <a:t>Enhanced Data Security: 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  <a:cs typeface="Arial" panose="020B0604020202020204" pitchFamily="34" charset="0"/>
              </a:rPr>
              <a:t>Steganography adds an extra layer of security by hiding the existence of sensitive information, making it less likely to be targeted by attackers.</a:t>
            </a:r>
          </a:p>
          <a:p>
            <a:r>
              <a:rPr lang="en-IN" b="1" i="0" dirty="0">
                <a:solidFill>
                  <a:srgbClr val="404040"/>
                </a:solidFill>
                <a:effectLst/>
                <a:latin typeface="Inter"/>
                <a:cs typeface="Arial" panose="020B0604020202020204" pitchFamily="34" charset="0"/>
              </a:rPr>
              <a:t>Covert Communication</a:t>
            </a:r>
            <a:r>
              <a:rPr lang="en-IN" b="1" i="0" dirty="0">
                <a:solidFill>
                  <a:srgbClr val="0F0F0F"/>
                </a:solidFill>
                <a:effectLst/>
                <a:latin typeface="Inter"/>
                <a:cs typeface="Arial" panose="020B0604020202020204" pitchFamily="34" charset="0"/>
              </a:rPr>
              <a:t>: 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  <a:cs typeface="Arial" panose="020B0604020202020204" pitchFamily="34" charset="0"/>
              </a:rPr>
              <a:t>Steganography allows information to be transmitted secretly without drawing attention, which is critical in scenarios where privacy is paramount.</a:t>
            </a:r>
          </a:p>
          <a:p>
            <a:r>
              <a:rPr lang="en-IN" b="1" i="0" dirty="0">
                <a:solidFill>
                  <a:srgbClr val="404040"/>
                </a:solidFill>
                <a:effectLst/>
                <a:latin typeface="Inter"/>
                <a:cs typeface="Arial" panose="020B0604020202020204" pitchFamily="34" charset="0"/>
              </a:rPr>
              <a:t>Protection Against Cyber Threats</a:t>
            </a:r>
            <a:r>
              <a:rPr lang="en-IN" b="1" dirty="0">
                <a:solidFill>
                  <a:srgbClr val="404040"/>
                </a:solidFill>
                <a:latin typeface="Inter"/>
                <a:cs typeface="Arial" panose="020B0604020202020204" pitchFamily="34" charset="0"/>
              </a:rPr>
              <a:t>: 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  <a:cs typeface="Arial" panose="020B0604020202020204" pitchFamily="34" charset="0"/>
              </a:rPr>
              <a:t>By hiding data within innocuous files (e.g., images, audio, or video), steganography reduces the risk of interception or tampering during transmission.</a:t>
            </a:r>
          </a:p>
          <a:p>
            <a:r>
              <a:rPr lang="en-IN" b="1" i="0" dirty="0">
                <a:solidFill>
                  <a:srgbClr val="404040"/>
                </a:solidFill>
                <a:effectLst/>
                <a:latin typeface="Inter"/>
                <a:cs typeface="Arial" panose="020B0604020202020204" pitchFamily="34" charset="0"/>
              </a:rPr>
              <a:t>Resistance to Detection</a:t>
            </a:r>
            <a:r>
              <a:rPr lang="en-IN" b="1" dirty="0">
                <a:solidFill>
                  <a:srgbClr val="404040"/>
                </a:solidFill>
                <a:latin typeface="Inter"/>
                <a:cs typeface="Arial" panose="020B0604020202020204" pitchFamily="34" charset="0"/>
              </a:rPr>
              <a:t>: 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  <a:cs typeface="Arial" panose="020B0604020202020204" pitchFamily="34" charset="0"/>
              </a:rPr>
              <a:t>Unlike encryption, which makes it obvious that data is being protected, steganography conceals the very existence of the data, making it harder for adversaries to detect.</a:t>
            </a:r>
            <a:endParaRPr lang="en-IN" b="1" i="0" dirty="0">
              <a:solidFill>
                <a:srgbClr val="404040"/>
              </a:solidFill>
              <a:effectLst/>
              <a:latin typeface="Inter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404040"/>
                </a:solidFill>
                <a:effectLst/>
                <a:latin typeface="Inter"/>
                <a:cs typeface="Arial" panose="020B0604020202020204" pitchFamily="34" charset="0"/>
              </a:rPr>
              <a:t>Journalists: 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  <a:cs typeface="Arial" panose="020B0604020202020204" pitchFamily="34" charset="0"/>
              </a:rPr>
              <a:t>Sharing leaked documents or confidential reports with hidden data in images or audio files.</a:t>
            </a:r>
          </a:p>
          <a:p>
            <a:r>
              <a:rPr lang="en-IN" b="1" i="0" dirty="0">
                <a:solidFill>
                  <a:srgbClr val="404040"/>
                </a:solidFill>
                <a:effectLst/>
                <a:latin typeface="Inter"/>
                <a:cs typeface="Arial" panose="020B0604020202020204" pitchFamily="34" charset="0"/>
              </a:rPr>
              <a:t>Military and Defence Organizations: 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  <a:cs typeface="Arial" panose="020B0604020202020204" pitchFamily="34" charset="0"/>
              </a:rPr>
              <a:t>Transmitting classified information securely between personnel or agencies.</a:t>
            </a:r>
          </a:p>
          <a:p>
            <a:r>
              <a:rPr lang="en-IN" b="1" i="0" dirty="0">
                <a:solidFill>
                  <a:srgbClr val="404040"/>
                </a:solidFill>
                <a:effectLst/>
                <a:latin typeface="Inter"/>
                <a:cs typeface="Arial" panose="020B0604020202020204" pitchFamily="34" charset="0"/>
              </a:rPr>
              <a:t>Intelligence Agencies: </a:t>
            </a:r>
            <a:r>
              <a:rPr lang="en-IN" b="0" i="0" dirty="0">
                <a:solidFill>
                  <a:srgbClr val="404040"/>
                </a:solidFill>
                <a:effectLst/>
                <a:latin typeface="Inter"/>
                <a:cs typeface="Arial" panose="020B0604020202020204" pitchFamily="34" charset="0"/>
              </a:rPr>
              <a:t>Covert communication and surveillance.</a:t>
            </a:r>
          </a:p>
          <a:p>
            <a:r>
              <a:rPr lang="en-IN" b="1" i="0" dirty="0">
                <a:solidFill>
                  <a:srgbClr val="404040"/>
                </a:solidFill>
                <a:effectLst/>
                <a:latin typeface="Inter"/>
                <a:cs typeface="Arial" panose="020B0604020202020204" pitchFamily="34" charset="0"/>
              </a:rPr>
              <a:t>Healthcare Organizations: 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  <a:cs typeface="Arial" panose="020B0604020202020204" pitchFamily="34" charset="0"/>
              </a:rPr>
              <a:t>Securely transmitting patient data and medical records.</a:t>
            </a:r>
          </a:p>
          <a:p>
            <a:pPr algn="l"/>
            <a:r>
              <a:rPr lang="en-IN" b="1" i="0" dirty="0">
                <a:solidFill>
                  <a:srgbClr val="404040"/>
                </a:solidFill>
                <a:effectLst/>
                <a:latin typeface="Inter"/>
                <a:cs typeface="Arial" panose="020B0604020202020204" pitchFamily="34" charset="0"/>
              </a:rPr>
              <a:t>Artists and Photographers: 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  <a:cs typeface="Arial" panose="020B0604020202020204" pitchFamily="34" charset="0"/>
              </a:rPr>
              <a:t>Digital watermarking to protect intellectual property.</a:t>
            </a:r>
            <a:endParaRPr lang="en-IN" b="1" i="0" dirty="0">
              <a:solidFill>
                <a:srgbClr val="404040"/>
              </a:solidFill>
              <a:effectLst/>
              <a:latin typeface="Inter"/>
              <a:cs typeface="Arial" panose="020B0604020202020204" pitchFamily="34" charset="0"/>
            </a:endParaRPr>
          </a:p>
          <a:p>
            <a:endParaRPr lang="en-IN" b="1" i="0" dirty="0">
              <a:solidFill>
                <a:srgbClr val="404040"/>
              </a:solidFill>
              <a:effectLst/>
              <a:latin typeface="Inter"/>
              <a:cs typeface="Arial" panose="020B0604020202020204" pitchFamily="34" charset="0"/>
            </a:endParaRPr>
          </a:p>
          <a:p>
            <a:endParaRPr lang="en-IN" dirty="0">
              <a:latin typeface="Inter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0160C1-C57E-01AB-4741-EFB5E98DA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362424"/>
            <a:ext cx="11029950" cy="4552252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F4A33-6E80-D57E-EEFC-4B3C7D46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4FD3-058D-A5C8-B1E9-FBE404C1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8E5787-A395-BFC5-2DE0-9793C7404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179" y="2369976"/>
            <a:ext cx="7433805" cy="3558722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28E05FE-AEEA-BB69-D28B-FCF99CFA0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6739" y="1232452"/>
            <a:ext cx="8549640" cy="1043940"/>
          </a:xfrm>
        </p:spPr>
      </p:pic>
    </p:spTree>
    <p:extLst>
      <p:ext uri="{BB962C8B-B14F-4D97-AF65-F5344CB8AC3E}">
        <p14:creationId xmlns:p14="http://schemas.microsoft.com/office/powerpoint/2010/main" val="166015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This project successfully demonstrates the development and implementation of a robust steganographic system designed to address the challenges of secure data transmission in the digital age. By combining steganography with encryption, the project achieves a high level of security, ensuring that sensitive information remains hidden and protected from unauthorized access.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227</TotalTime>
  <Words>531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Inter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SURAPTO SINHA</cp:lastModifiedBy>
  <cp:revision>26</cp:revision>
  <dcterms:created xsi:type="dcterms:W3CDTF">2021-05-26T16:50:10Z</dcterms:created>
  <dcterms:modified xsi:type="dcterms:W3CDTF">2025-02-23T21:00:25Z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