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  <p:embeddedFont>
      <p:font typeface="IBM Plex Sans Light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Saira Condensed Light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RmPx/z23E8mwwqcVxW0QJZcr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airaCondensedLight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SairaCondensedLight-bold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11" Type="http://schemas.openxmlformats.org/officeDocument/2006/relationships/slide" Target="slides/slide7.xml"/><Relationship Id="rId33" Type="http://schemas.openxmlformats.org/officeDocument/2006/relationships/font" Target="fonts/IBMPlexSans-boldItalic.fntdata"/><Relationship Id="rId10" Type="http://schemas.openxmlformats.org/officeDocument/2006/relationships/slide" Target="slides/slide6.xml"/><Relationship Id="rId32" Type="http://schemas.openxmlformats.org/officeDocument/2006/relationships/font" Target="fonts/IBMPlexSans-italic.fntdata"/><Relationship Id="rId13" Type="http://schemas.openxmlformats.org/officeDocument/2006/relationships/slide" Target="slides/slide9.xml"/><Relationship Id="rId35" Type="http://schemas.openxmlformats.org/officeDocument/2006/relationships/font" Target="fonts/IBMPlexSansLight-bold.fntdata"/><Relationship Id="rId12" Type="http://schemas.openxmlformats.org/officeDocument/2006/relationships/slide" Target="slides/slide8.xml"/><Relationship Id="rId34" Type="http://schemas.openxmlformats.org/officeDocument/2006/relationships/font" Target="fonts/IBMPlexSansLight-regular.fntdata"/><Relationship Id="rId15" Type="http://schemas.openxmlformats.org/officeDocument/2006/relationships/slide" Target="slides/slide11.xml"/><Relationship Id="rId37" Type="http://schemas.openxmlformats.org/officeDocument/2006/relationships/font" Target="fonts/IBMPlexSans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IBMPlexSansLight-italic.fntdata"/><Relationship Id="rId17" Type="http://schemas.openxmlformats.org/officeDocument/2006/relationships/slide" Target="slides/slide13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b7b60f61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b7b60f61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24b7b60f61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IBM Plex Sans"/>
                <a:ea typeface="IBM Plex Sans"/>
                <a:cs typeface="IBM Plex Sans"/>
                <a:sym typeface="IBM Plex Sans"/>
              </a:rPr>
              <a:t>Comorbidity</a:t>
            </a: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 -&gt; refers to the presence of additional diseases or conditions that the patient might have, which can affect treatment plans and outcomes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IBM Plex Sans"/>
                <a:ea typeface="IBM Plex Sans"/>
                <a:cs typeface="IBM Plex Sans"/>
                <a:sym typeface="IBM Plex Sans"/>
              </a:rPr>
              <a:t>Concomitancy</a:t>
            </a: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 -&gt; Concomitant drugs recorded prior to starting with a therapy(within 365 days prior from first rxdate)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b7b60f61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4b7b60f61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24b7b60f61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324b7b60f61_0_187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324b7b60f61_0_187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324b7b60f61_0_187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g324b7b60f61_0_18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324b7b60f61_0_18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324b7b60f61_0_187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g324b7b60f61_0_18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324b7b60f61_0_18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324b7b60f61_0_187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g324b7b60f61_0_187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g324b7b60f61_0_1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4b7b60f61_0_233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24b7b60f61_0_233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324b7b60f61_0_233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g324b7b60f61_0_2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4b7b60f61_0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head and Content">
  <p:cSld name="Title, Subhead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4b7b60f61_0_240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24b7b60f61_0_240"/>
          <p:cNvSpPr txBox="1"/>
          <p:nvPr>
            <p:ph idx="1" type="body"/>
          </p:nvPr>
        </p:nvSpPr>
        <p:spPr>
          <a:xfrm>
            <a:off x="644771" y="1345482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324b7b60f61_0_240"/>
          <p:cNvSpPr txBox="1"/>
          <p:nvPr>
            <p:ph idx="2" type="body"/>
          </p:nvPr>
        </p:nvSpPr>
        <p:spPr>
          <a:xfrm>
            <a:off x="644771" y="2202874"/>
            <a:ext cx="107091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324b7b60f61_0_240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ody of water with buildings along it&#10;&#10;Description automatically generated with medium confidence" id="72" name="Google Shape;72;g324b7b60f61_0_2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090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73" name="Google Shape;73;g324b7b60f61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1" y="0"/>
            <a:ext cx="11893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24b7b60f61_0_245"/>
          <p:cNvSpPr txBox="1"/>
          <p:nvPr>
            <p:ph type="title"/>
          </p:nvPr>
        </p:nvSpPr>
        <p:spPr>
          <a:xfrm>
            <a:off x="6617373" y="974037"/>
            <a:ext cx="49131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Condensed SemiBol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324b7b60f61_0_245"/>
          <p:cNvSpPr txBox="1"/>
          <p:nvPr>
            <p:ph idx="1" type="body"/>
          </p:nvPr>
        </p:nvSpPr>
        <p:spPr>
          <a:xfrm>
            <a:off x="6858002" y="5394965"/>
            <a:ext cx="4672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i="0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E8F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E8F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E8F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E8F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E8F92"/>
              </a:buClr>
              <a:buSzPts val="1600"/>
              <a:buNone/>
              <a:defRPr sz="1600">
                <a:solidFill>
                  <a:srgbClr val="8E8F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b7b60f61_0_250"/>
          <p:cNvSpPr txBox="1"/>
          <p:nvPr>
            <p:ph type="title"/>
          </p:nvPr>
        </p:nvSpPr>
        <p:spPr>
          <a:xfrm>
            <a:off x="644769" y="365125"/>
            <a:ext cx="1071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24b7b60f61_0_250"/>
          <p:cNvSpPr txBox="1"/>
          <p:nvPr>
            <p:ph idx="1" type="body"/>
          </p:nvPr>
        </p:nvSpPr>
        <p:spPr>
          <a:xfrm>
            <a:off x="644772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g324b7b60f61_0_250"/>
          <p:cNvSpPr txBox="1"/>
          <p:nvPr>
            <p:ph idx="2" type="body"/>
          </p:nvPr>
        </p:nvSpPr>
        <p:spPr>
          <a:xfrm>
            <a:off x="644772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g324b7b60f61_0_250"/>
          <p:cNvSpPr txBox="1"/>
          <p:nvPr>
            <p:ph idx="3" type="body"/>
          </p:nvPr>
        </p:nvSpPr>
        <p:spPr>
          <a:xfrm>
            <a:off x="6172202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g324b7b60f61_0_250"/>
          <p:cNvSpPr txBox="1"/>
          <p:nvPr>
            <p:ph idx="4" type="body"/>
          </p:nvPr>
        </p:nvSpPr>
        <p:spPr>
          <a:xfrm>
            <a:off x="6172202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324b7b60f61_0_250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b7b60f61_0_257"/>
          <p:cNvSpPr txBox="1"/>
          <p:nvPr>
            <p:ph type="title"/>
          </p:nvPr>
        </p:nvSpPr>
        <p:spPr>
          <a:xfrm>
            <a:off x="644771" y="365125"/>
            <a:ext cx="1070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324b7b60f61_0_257"/>
          <p:cNvSpPr txBox="1"/>
          <p:nvPr>
            <p:ph idx="1" type="body"/>
          </p:nvPr>
        </p:nvSpPr>
        <p:spPr>
          <a:xfrm rot="5400000">
            <a:off x="3881702" y="-1411374"/>
            <a:ext cx="4235100" cy="10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rowd, event, several&#10;&#10;Description automatically generated" id="87" name="Google Shape;87;g324b7b60f61_0_260"/>
          <p:cNvPicPr preferRelativeResize="0"/>
          <p:nvPr/>
        </p:nvPicPr>
        <p:blipFill rotWithShape="1">
          <a:blip r:embed="rId2">
            <a:alphaModFix/>
          </a:blip>
          <a:srcRect b="0" l="28987" r="0" t="0"/>
          <a:stretch/>
        </p:blipFill>
        <p:spPr>
          <a:xfrm>
            <a:off x="2" y="0"/>
            <a:ext cx="73052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88" name="Google Shape;88;g324b7b60f61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24b7b60f61_0_260"/>
          <p:cNvSpPr txBox="1"/>
          <p:nvPr/>
        </p:nvSpPr>
        <p:spPr>
          <a:xfrm>
            <a:off x="7284722" y="3144277"/>
            <a:ext cx="42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THANK </a:t>
            </a:r>
            <a:r>
              <a:rPr b="1" i="0" lang="en-US" sz="5400" u="none" cap="none" strike="noStrike">
                <a:solidFill>
                  <a:schemeClr val="lt1"/>
                </a:solidFill>
                <a:latin typeface="Saira Condensed Light"/>
                <a:ea typeface="Saira Condensed Light"/>
                <a:cs typeface="Saira Condensed Light"/>
                <a:sym typeface="Saira Condensed Light"/>
              </a:rPr>
              <a:t>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4b7b60f61_0_260"/>
          <p:cNvSpPr txBox="1"/>
          <p:nvPr/>
        </p:nvSpPr>
        <p:spPr>
          <a:xfrm>
            <a:off x="6096002" y="5170418"/>
            <a:ext cx="543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Stevens Institute of Technology</a:t>
            </a:r>
            <a:br>
              <a:rPr b="1" i="0" lang="en-US" sz="1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Castle Point Terrace, Hoboken, NJ 07030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4b7b60f61_0_199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324b7b60f61_0_199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324b7b60f61_0_1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4b7b60f61_0_203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324b7b60f61_0_20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324b7b60f61_0_203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g324b7b60f61_0_2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24b7b60f61_0_20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g324b7b60f61_0_208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324b7b60f61_0_208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324b7b60f61_0_2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24b7b60f61_0_21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g324b7b60f61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4b7b60f61_0_21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g324b7b60f61_0_21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g324b7b60f61_0_2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4b7b60f61_0_220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324b7b60f61_0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24b7b60f61_0_2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324b7b60f61_0_22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324b7b60f61_0_223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g324b7b60f61_0_22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g324b7b60f61_0_22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324b7b60f61_0_2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b7b60f61_0_23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g324b7b60f61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4b7b60f61_0_18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324b7b60f61_0_183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324b7b60f61_0_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b7b60f61_0_175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Drug Persistency Classification</a:t>
            </a:r>
            <a:endParaRPr/>
          </a:p>
        </p:txBody>
      </p:sp>
      <p:sp>
        <p:nvSpPr>
          <p:cNvPr id="97" name="Google Shape;97;g324b7b60f61_0_175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and Insights</a:t>
            </a:r>
            <a:endParaRPr/>
          </a:p>
        </p:txBody>
      </p:sp>
      <p:sp>
        <p:nvSpPr>
          <p:cNvPr id="98" name="Google Shape;98;g324b7b60f61_0_1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Models - Model Selection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644771" y="1345482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Which models are chosen, Why we chose these models</a:t>
            </a:r>
            <a:endParaRPr/>
          </a:p>
        </p:txBody>
      </p:sp>
      <p:sp>
        <p:nvSpPr>
          <p:cNvPr id="202" name="Google Shape;202;p11"/>
          <p:cNvSpPr txBox="1"/>
          <p:nvPr>
            <p:ph idx="2" type="body"/>
          </p:nvPr>
        </p:nvSpPr>
        <p:spPr>
          <a:xfrm>
            <a:off x="644771" y="2202874"/>
            <a:ext cx="107091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PT Sans Narrow"/>
                <a:ea typeface="PT Sans Narrow"/>
                <a:cs typeface="PT Sans Narrow"/>
                <a:sym typeface="PT Sans Narrow"/>
              </a:rPr>
              <a:t>Approach</a:t>
            </a:r>
            <a:endParaRPr sz="2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T Sans Narrow"/>
              <a:buChar char="▪"/>
            </a:pPr>
            <a:r>
              <a:rPr lang="en-US" sz="2600">
                <a:latin typeface="PT Sans Narrow"/>
                <a:ea typeface="PT Sans Narrow"/>
                <a:cs typeface="PT Sans Narrow"/>
                <a:sym typeface="PT Sans Narrow"/>
              </a:rPr>
              <a:t>Wanted wide array of models</a:t>
            </a:r>
            <a:endParaRPr sz="2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Linear Models: Stochastic Gradient Descent, Logistic Regression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Naive Bayes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K-Nearest Neighbors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Tree Methods: C.50, CART, Random Forest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Support Vector Machine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Neural Network: Multi-Layer Perceptron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▪"/>
            </a:pPr>
            <a:r>
              <a:rPr lang="en-US" sz="2600">
                <a:latin typeface="PT Sans Narrow"/>
                <a:ea typeface="PT Sans Narrow"/>
                <a:cs typeface="PT Sans Narrow"/>
                <a:sym typeface="PT Sans Narrow"/>
              </a:rPr>
              <a:t>Mix between complex and simple</a:t>
            </a:r>
            <a:endParaRPr sz="2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latin typeface="PT Sans Narrow"/>
                <a:ea typeface="PT Sans Narrow"/>
                <a:cs typeface="PT Sans Narrow"/>
                <a:sym typeface="PT Sans Narrow"/>
              </a:rPr>
              <a:t>Relation to Dataset</a:t>
            </a:r>
            <a:endParaRPr sz="2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T Sans Narrow"/>
              <a:buChar char="▪"/>
            </a:pPr>
            <a:r>
              <a:rPr lang="en-US" sz="2600">
                <a:latin typeface="PT Sans Narrow"/>
                <a:ea typeface="PT Sans Narrow"/>
                <a:cs typeface="PT Sans Narrow"/>
                <a:sym typeface="PT Sans Narrow"/>
              </a:rPr>
              <a:t>Can deal with variety of data distributions</a:t>
            </a:r>
            <a:endParaRPr sz="2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T Sans Narrow"/>
              <a:buChar char="-"/>
            </a:pPr>
            <a:r>
              <a:rPr lang="en-US" sz="2100">
                <a:latin typeface="PT Sans Narrow"/>
                <a:ea typeface="PT Sans Narrow"/>
                <a:cs typeface="PT Sans Narrow"/>
                <a:sym typeface="PT Sans Narrow"/>
              </a:rPr>
              <a:t>Most data was categorical, without much strong correlation to target</a:t>
            </a:r>
            <a:endParaRPr sz="21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K Nearest Neighbor (KNN) - Elbow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646346" y="1162082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Based upon the elbow method, the ideal number of neighbors to use is k = 5. Presenting a training accuracy of </a:t>
            </a:r>
            <a:r>
              <a:rPr lang="en-US">
                <a:solidFill>
                  <a:schemeClr val="dk2"/>
                </a:solidFill>
                <a:highlight>
                  <a:srgbClr val="FFFF00"/>
                </a:highlight>
              </a:rPr>
              <a:t>0.7089</a:t>
            </a:r>
            <a:r>
              <a:rPr lang="en-US">
                <a:solidFill>
                  <a:schemeClr val="dk2"/>
                </a:solidFill>
              </a:rPr>
              <a:t> and testing accuracy of </a:t>
            </a:r>
            <a:r>
              <a:rPr lang="en-US">
                <a:solidFill>
                  <a:schemeClr val="dk2"/>
                </a:solidFill>
                <a:highlight>
                  <a:srgbClr val="FFFF00"/>
                </a:highlight>
              </a:rPr>
              <a:t>0.7802.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650" y="2337702"/>
            <a:ext cx="4222249" cy="32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700" y="1896775"/>
            <a:ext cx="4846130" cy="45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K Nearest Neighbor (KNN) - Grid Search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646346" y="1051932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Training accuracy of </a:t>
            </a:r>
            <a:r>
              <a:rPr lang="en-US">
                <a:solidFill>
                  <a:schemeClr val="dk2"/>
                </a:solidFill>
                <a:highlight>
                  <a:srgbClr val="FFFF00"/>
                </a:highlight>
              </a:rPr>
              <a:t>0.7277</a:t>
            </a:r>
            <a:r>
              <a:rPr lang="en-US">
                <a:solidFill>
                  <a:schemeClr val="dk2"/>
                </a:solidFill>
              </a:rPr>
              <a:t> and testing accuracy of </a:t>
            </a:r>
            <a:r>
              <a:rPr lang="en-US">
                <a:solidFill>
                  <a:schemeClr val="dk2"/>
                </a:solidFill>
                <a:highlight>
                  <a:srgbClr val="FFFF00"/>
                </a:highlight>
              </a:rPr>
              <a:t>0.7901</a:t>
            </a:r>
            <a:r>
              <a:rPr lang="en-US">
                <a:solidFill>
                  <a:schemeClr val="dk2"/>
                </a:solidFill>
              </a:rPr>
              <a:t>. Based on the two methods, Grid Search approach works better at predicting the class of observation.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747400" y="5667150"/>
            <a:ext cx="4873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6870150" y="5667150"/>
            <a:ext cx="448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097" y="1728745"/>
            <a:ext cx="4336598" cy="39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2476" y="1728750"/>
            <a:ext cx="4273056" cy="39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Naive Bayes</a:t>
            </a:r>
            <a:endParaRPr/>
          </a:p>
        </p:txBody>
      </p:sp>
      <p:sp>
        <p:nvSpPr>
          <p:cNvPr id="232" name="Google Shape;232;p14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4"/>
          <p:cNvSpPr txBox="1"/>
          <p:nvPr>
            <p:ph idx="2" type="body"/>
          </p:nvPr>
        </p:nvSpPr>
        <p:spPr>
          <a:xfrm>
            <a:off x="458450" y="1099825"/>
            <a:ext cx="45552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0.7981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0.8143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alpha = 10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fit_prior = True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 unable to get weights due to categorical data</a:t>
            </a:r>
            <a:endParaRPr sz="1600"/>
          </a:p>
        </p:txBody>
      </p:sp>
      <p:sp>
        <p:nvSpPr>
          <p:cNvPr id="234" name="Google Shape;234;p14"/>
          <p:cNvSpPr txBox="1"/>
          <p:nvPr/>
        </p:nvSpPr>
        <p:spPr>
          <a:xfrm>
            <a:off x="7563925" y="190850"/>
            <a:ext cx="455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645825" y="5380625"/>
            <a:ext cx="43914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300" y="2937750"/>
            <a:ext cx="3865626" cy="35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9126" y="860752"/>
            <a:ext cx="4259998" cy="397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C5.0</a:t>
            </a:r>
            <a:endParaRPr/>
          </a:p>
        </p:txBody>
      </p:sp>
      <p:sp>
        <p:nvSpPr>
          <p:cNvPr id="244" name="Google Shape;244;p15"/>
          <p:cNvSpPr txBox="1"/>
          <p:nvPr>
            <p:ph idx="2" type="body"/>
          </p:nvPr>
        </p:nvSpPr>
        <p:spPr>
          <a:xfrm>
            <a:off x="570150" y="960550"/>
            <a:ext cx="57972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0.7324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0.7736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criterion = entropy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min_samples_leaf = 5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min_samples_split = 2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random_state = 8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splitter = best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highlight>
                  <a:srgbClr val="FFFFFF"/>
                </a:highlight>
              </a:rPr>
              <a:t>Top Feature Weights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highlight>
                  <a:srgbClr val="FFFFFF"/>
                </a:highlight>
              </a:rPr>
              <a:t>Dexa_Freq_During_Rx (0.372456)</a:t>
            </a:r>
            <a:endParaRPr sz="1600"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highlight>
                  <a:srgbClr val="FFFFFF"/>
                </a:highlight>
              </a:rPr>
              <a:t>Comorb_Encounter_For_Immunization(0.078817)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8633425" y="190850"/>
            <a:ext cx="3485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8424175" y="5244353"/>
            <a:ext cx="31692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475" y="847125"/>
            <a:ext cx="3916651" cy="33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382400"/>
            <a:ext cx="36304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646359" y="25777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CART</a:t>
            </a:r>
            <a:endParaRPr/>
          </a:p>
        </p:txBody>
      </p:sp>
      <p:sp>
        <p:nvSpPr>
          <p:cNvPr id="255" name="Google Shape;255;p16"/>
          <p:cNvSpPr txBox="1"/>
          <p:nvPr>
            <p:ph idx="2" type="body"/>
          </p:nvPr>
        </p:nvSpPr>
        <p:spPr>
          <a:xfrm>
            <a:off x="579800" y="935475"/>
            <a:ext cx="49602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0.7559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0.7462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criterion = gini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min_samples_leaf = 5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min_samples_split = 2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Dexa_Freq_During_Rx (0.456555)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Comorb_Encounter_For_Immunization  (0.076757)</a:t>
            </a:r>
            <a:endParaRPr/>
          </a:p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7619350" y="190850"/>
            <a:ext cx="4499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8108200" y="5067800"/>
            <a:ext cx="3908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2950" y="758673"/>
            <a:ext cx="3996099" cy="339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775" y="3144450"/>
            <a:ext cx="3832425" cy="3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267" name="Google Shape;267;p17"/>
          <p:cNvSpPr txBox="1"/>
          <p:nvPr>
            <p:ph idx="2" type="body"/>
          </p:nvPr>
        </p:nvSpPr>
        <p:spPr>
          <a:xfrm>
            <a:off x="584075" y="1099825"/>
            <a:ext cx="41856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0.7934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0.7989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criterion = entropy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min_samples_leaf = 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min_samples_split = 5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n_estimators = 100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random_state = 8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Feature Weights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Dexa_Freq_During_Rx (0.139857)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Dexa_During_Rx (0.087428)</a:t>
            </a:r>
            <a:endParaRPr sz="1600"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8212850" y="210125"/>
            <a:ext cx="3485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8221600" y="5244353"/>
            <a:ext cx="31692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051" y="905000"/>
            <a:ext cx="3905301" cy="331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800" y="3210859"/>
            <a:ext cx="3804400" cy="320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646359" y="2127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Support Vector Machine (SVM)</a:t>
            </a:r>
            <a:endParaRPr/>
          </a:p>
        </p:txBody>
      </p:sp>
      <p:sp>
        <p:nvSpPr>
          <p:cNvPr id="279" name="Google Shape;279;p18"/>
          <p:cNvSpPr txBox="1"/>
          <p:nvPr>
            <p:ph idx="2" type="body"/>
          </p:nvPr>
        </p:nvSpPr>
        <p:spPr>
          <a:xfrm>
            <a:off x="646350" y="947425"/>
            <a:ext cx="45552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0.7981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0.8066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degree = 2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gamma = scale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kernel = rbf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random_state = 8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 N/A since best kernel is not linear</a:t>
            </a:r>
            <a:endParaRPr sz="1600"/>
          </a:p>
        </p:txBody>
      </p:sp>
      <p:sp>
        <p:nvSpPr>
          <p:cNvPr id="280" name="Google Shape;280;p18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7769275" y="267050"/>
            <a:ext cx="4350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769838" y="5348950"/>
            <a:ext cx="4422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8300" y="947425"/>
            <a:ext cx="4085676" cy="34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9825" y="3046625"/>
            <a:ext cx="4009450" cy="337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646359" y="2127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Stochastic Gradient Descent</a:t>
            </a:r>
            <a:endParaRPr/>
          </a:p>
        </p:txBody>
      </p:sp>
      <p:sp>
        <p:nvSpPr>
          <p:cNvPr id="291" name="Google Shape;291;p19"/>
          <p:cNvSpPr txBox="1"/>
          <p:nvPr>
            <p:ph idx="2" type="body"/>
          </p:nvPr>
        </p:nvSpPr>
        <p:spPr>
          <a:xfrm>
            <a:off x="646350" y="947425"/>
            <a:ext cx="39327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0.7793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0.8055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alpha= 0.01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max_iter= 1000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penalty= 12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Dexa_During_Rx (0.912923)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Comorb_Long_Term_Current_Drug_Therapy  (0.527049)</a:t>
            </a:r>
            <a:endParaRPr sz="1600"/>
          </a:p>
        </p:txBody>
      </p:sp>
      <p:sp>
        <p:nvSpPr>
          <p:cNvPr id="292" name="Google Shape;292;p19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8531000" y="212725"/>
            <a:ext cx="3485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8424175" y="5244353"/>
            <a:ext cx="31692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0494" y="1099827"/>
            <a:ext cx="3859106" cy="352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8549" y="2932777"/>
            <a:ext cx="3731375" cy="33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0"/>
          <p:cNvSpPr txBox="1"/>
          <p:nvPr>
            <p:ph idx="2" type="body"/>
          </p:nvPr>
        </p:nvSpPr>
        <p:spPr>
          <a:xfrm>
            <a:off x="646350" y="1008175"/>
            <a:ext cx="36849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0.8169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0.8077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max_iter= 100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penalty= l1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random_state = None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solver = liblinear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Dexa_During_RX (1.714564)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Comorb_Long_Term_Current_Drug_Therapy (0.823647)</a:t>
            </a:r>
            <a:endParaRPr sz="16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05" name="Google Shape;305;p20"/>
          <p:cNvSpPr txBox="1"/>
          <p:nvPr/>
        </p:nvSpPr>
        <p:spPr>
          <a:xfrm>
            <a:off x="7769275" y="190850"/>
            <a:ext cx="4350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8349225" y="4906975"/>
            <a:ext cx="36693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8575" y="845125"/>
            <a:ext cx="3850624" cy="335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976" y="2803275"/>
            <a:ext cx="3966924" cy="35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46359" y="365127"/>
            <a:ext cx="10709031" cy="734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Saira Condensed SemiBold"/>
              <a:buNone/>
            </a:pPr>
            <a:r>
              <a:rPr lang="en-US"/>
              <a:t>Persistence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44771" y="1345482"/>
            <a:ext cx="10709031" cy="73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Target variable -&gt; What is persistence?</a:t>
            </a:r>
            <a:endParaRPr/>
          </a:p>
        </p:txBody>
      </p:sp>
      <p:sp>
        <p:nvSpPr>
          <p:cNvPr id="105" name="Google Shape;105;p3"/>
          <p:cNvSpPr txBox="1"/>
          <p:nvPr>
            <p:ph idx="2" type="body"/>
          </p:nvPr>
        </p:nvSpPr>
        <p:spPr>
          <a:xfrm>
            <a:off x="644771" y="2202874"/>
            <a:ext cx="10709031" cy="3879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Medication Persistence refers to how long the patient follows the prescribed interval, the dosage of the medication, and treatment regimen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Problem Statement: </a:t>
            </a:r>
            <a:r>
              <a:rPr b="1" i="1" lang="en-US"/>
              <a:t>Which factors affect the persistency of drug use / treatment regimen?</a:t>
            </a:r>
            <a:endParaRPr b="1" i="1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▪"/>
            </a:pPr>
            <a:r>
              <a:rPr lang="en-US"/>
              <a:t>Importance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736"/>
              <a:buChar char="-"/>
            </a:pPr>
            <a:r>
              <a:rPr lang="en-US"/>
              <a:t>Enhance patient care and outcomes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736"/>
              <a:buChar char="-"/>
            </a:pPr>
            <a:r>
              <a:rPr lang="en-US"/>
              <a:t>Insights for Pharmaceutical Companies and Local Pharmacies  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736"/>
              <a:buChar char="-"/>
            </a:pPr>
            <a:r>
              <a:rPr lang="en-US"/>
              <a:t>Improve strategic planning in regards to patient care and wellness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9375913" y="62768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Neural Network (Multi-Layer Perceptron)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1"/>
          <p:cNvSpPr txBox="1"/>
          <p:nvPr>
            <p:ph idx="2" type="body"/>
          </p:nvPr>
        </p:nvSpPr>
        <p:spPr>
          <a:xfrm>
            <a:off x="646350" y="1099825"/>
            <a:ext cx="52323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Accuracies: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Training: 0.8216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Testing: 0.8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Parameters used for Final Model: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activation= ‘tanh’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early stopping= True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max_iter = 200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random state  = 1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solver = adam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Top 2 Factors based on weight: 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N/A since best kernel is not linear</a:t>
            </a:r>
            <a:endParaRPr sz="1600"/>
          </a:p>
        </p:txBody>
      </p:sp>
      <p:sp>
        <p:nvSpPr>
          <p:cNvPr id="317" name="Google Shape;317;p21"/>
          <p:cNvSpPr txBox="1"/>
          <p:nvPr/>
        </p:nvSpPr>
        <p:spPr>
          <a:xfrm>
            <a:off x="8175975" y="5232428"/>
            <a:ext cx="31692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&lt;- 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Confusion Matrix and Classification Report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8175963" y="365125"/>
            <a:ext cx="3932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Validation Confusion Matrix and Classification Report (Training)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464" y="1055575"/>
            <a:ext cx="3832624" cy="32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600" y="3442450"/>
            <a:ext cx="3264352" cy="30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title"/>
          </p:nvPr>
        </p:nvSpPr>
        <p:spPr>
          <a:xfrm>
            <a:off x="644769" y="365125"/>
            <a:ext cx="1071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Overall Model Performance </a:t>
            </a:r>
            <a:endParaRPr/>
          </a:p>
        </p:txBody>
      </p:sp>
      <p:sp>
        <p:nvSpPr>
          <p:cNvPr id="327" name="Google Shape;327;p22"/>
          <p:cNvSpPr txBox="1"/>
          <p:nvPr>
            <p:ph idx="2" type="body"/>
          </p:nvPr>
        </p:nvSpPr>
        <p:spPr>
          <a:xfrm>
            <a:off x="644775" y="1690826"/>
            <a:ext cx="4264800" cy="4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Breakdown of Target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Persistent: 0.3844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Non-Persistent: 0.6156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Best Performing Model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Naive Bayes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800" y="1723134"/>
            <a:ext cx="7896325" cy="341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Final Thoughts</a:t>
            </a:r>
            <a:endParaRPr/>
          </a:p>
        </p:txBody>
      </p:sp>
      <p:sp>
        <p:nvSpPr>
          <p:cNvPr id="336" name="Google Shape;336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50" y="2335501"/>
            <a:ext cx="5989601" cy="3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5550" y="2335500"/>
            <a:ext cx="5810425" cy="376134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801525" y="1061925"/>
            <a:ext cx="8774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Analysis on top 10 feature weights for each applicable model</a:t>
            </a:r>
            <a:endParaRPr b="0" i="0" sz="1800" u="none" cap="none" strike="noStrike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6" name="Google Shape;346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507050" y="1738313"/>
            <a:ext cx="4992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Mean Feature Weights Across Models Sorted by Magnitude</a:t>
            </a:r>
            <a:endParaRPr b="0" i="0" sz="14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7007650" y="1802713"/>
            <a:ext cx="4558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Frequency a Feature is a Top 10 Weight Across Models</a:t>
            </a:r>
            <a:endParaRPr b="0" i="0" sz="14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644775" y="365125"/>
            <a:ext cx="1070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 (Cont.)</a:t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848650" y="1081425"/>
            <a:ext cx="105051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Reading Weights and Frequency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Positive weights → Persistent, Negative weights → Non-Persistent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▪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Higher Frequency → More often it is a top 10 feature across models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Features to Note: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1" i="1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Dexa_During_Rx</a:t>
            </a:r>
            <a:endParaRPr b="0" i="1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common factor to affect Persistency</a:t>
            </a:r>
            <a:endParaRPr b="1" i="1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DEXA is a specialized x-ray scan to measure bone density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TR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patient is more likely to be persistent with their medication if they have frequent DEXA scans because they are in frequent contact with their doctor and medical testing. 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▪"/>
            </a:pPr>
            <a:r>
              <a:rPr b="1" i="1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Comorb_&lt;One-Hot Encoded Feature&gt;</a:t>
            </a:r>
            <a:endParaRPr b="1" i="1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Multiple One-Hot Encoded features included Comorb → Comorbidity is a commonality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Comorb_&lt;&gt; have positive mean weights → Persistent prediction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▪"/>
            </a:pPr>
            <a:r>
              <a:rPr b="1" i="1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Concom_Narcotics</a:t>
            </a:r>
            <a:endParaRPr b="1" i="1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Char char="-"/>
            </a:pP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Presence of narcotics within patient medical records leads to </a:t>
            </a:r>
            <a:r>
              <a:rPr b="0" i="1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non-persistence</a:t>
            </a:r>
            <a:r>
              <a:rPr b="0" i="0" lang="en-US" sz="16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when starting a new therapy regimen</a:t>
            </a:r>
            <a:endParaRPr b="0" i="0" sz="16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362" name="Google Shape;362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44771" y="1345482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Retrieved from Kaggle, Usability Rating of 9.41</a:t>
            </a:r>
            <a:endParaRPr/>
          </a:p>
        </p:txBody>
      </p:sp>
      <p:sp>
        <p:nvSpPr>
          <p:cNvPr id="114" name="Google Shape;114;p4"/>
          <p:cNvSpPr txBox="1"/>
          <p:nvPr>
            <p:ph idx="2" type="body"/>
          </p:nvPr>
        </p:nvSpPr>
        <p:spPr>
          <a:xfrm>
            <a:off x="646350" y="2080175"/>
            <a:ext cx="10709100" cy="4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b="1" lang="en-US" sz="1879">
                <a:latin typeface="PT Sans Narrow"/>
                <a:ea typeface="PT Sans Narrow"/>
                <a:cs typeface="PT Sans Narrow"/>
                <a:sym typeface="PT Sans Narrow"/>
              </a:rPr>
              <a:t>Four Main Factors:</a:t>
            </a:r>
            <a:endParaRPr b="1" sz="187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60"/>
              <a:buFont typeface="PT Sans Narrow"/>
              <a:buChar char="▪"/>
            </a:pPr>
            <a:r>
              <a:rPr lang="en-US" sz="1879">
                <a:latin typeface="PT Sans Narrow"/>
                <a:ea typeface="PT Sans Narrow"/>
                <a:cs typeface="PT Sans Narrow"/>
                <a:sym typeface="PT Sans Narrow"/>
              </a:rPr>
              <a:t>Variable Description</a:t>
            </a:r>
            <a:endParaRPr sz="187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-"/>
            </a:pPr>
            <a:r>
              <a:rPr lang="en-US" sz="1530">
                <a:latin typeface="PT Sans Narrow"/>
                <a:ea typeface="PT Sans Narrow"/>
                <a:cs typeface="PT Sans Narrow"/>
                <a:sym typeface="PT Sans Narrow"/>
              </a:rPr>
              <a:t>Patient Information (Age, Race, Gender, etc.)</a:t>
            </a:r>
            <a:endParaRPr sz="153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▪"/>
            </a:pPr>
            <a:r>
              <a:rPr lang="en-US" sz="1879">
                <a:latin typeface="PT Sans Narrow"/>
                <a:ea typeface="PT Sans Narrow"/>
                <a:cs typeface="PT Sans Narrow"/>
                <a:sym typeface="PT Sans Narrow"/>
              </a:rPr>
              <a:t>Provider Attributes</a:t>
            </a:r>
            <a:endParaRPr sz="187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-"/>
            </a:pPr>
            <a:r>
              <a:rPr lang="en-US" sz="1530">
                <a:latin typeface="PT Sans Narrow"/>
                <a:ea typeface="PT Sans Narrow"/>
                <a:cs typeface="PT Sans Narrow"/>
                <a:sym typeface="PT Sans Narrow"/>
              </a:rPr>
              <a:t>Physician Specialty</a:t>
            </a:r>
            <a:endParaRPr sz="153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▪"/>
            </a:pPr>
            <a:r>
              <a:rPr lang="en-US" sz="1879">
                <a:latin typeface="PT Sans Narrow"/>
                <a:ea typeface="PT Sans Narrow"/>
                <a:cs typeface="PT Sans Narrow"/>
                <a:sym typeface="PT Sans Narrow"/>
              </a:rPr>
              <a:t>Clinical Factors</a:t>
            </a:r>
            <a:endParaRPr sz="187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-"/>
            </a:pPr>
            <a:r>
              <a:rPr lang="en-US" sz="1530">
                <a:latin typeface="PT Sans Narrow"/>
                <a:ea typeface="PT Sans Narrow"/>
                <a:cs typeface="PT Sans Narrow"/>
                <a:sym typeface="PT Sans Narrow"/>
              </a:rPr>
              <a:t>Clinical Treatments directly associated to patient treatment during their therapy</a:t>
            </a:r>
            <a:endParaRPr sz="153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▪"/>
            </a:pPr>
            <a:r>
              <a:rPr lang="en-US" sz="1879">
                <a:latin typeface="PT Sans Narrow"/>
                <a:ea typeface="PT Sans Narrow"/>
                <a:cs typeface="PT Sans Narrow"/>
                <a:sym typeface="PT Sans Narrow"/>
              </a:rPr>
              <a:t>Disease/Treatment Factor</a:t>
            </a:r>
            <a:endParaRPr sz="1879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0"/>
              <a:buFont typeface="PT Sans Narrow"/>
              <a:buChar char="-"/>
            </a:pPr>
            <a:r>
              <a:rPr lang="en-US" sz="1530">
                <a:latin typeface="PT Sans Narrow"/>
                <a:ea typeface="PT Sans Narrow"/>
                <a:cs typeface="PT Sans Narrow"/>
                <a:sym typeface="PT Sans Narrow"/>
              </a:rPr>
              <a:t>Broader View of patient medical history and ongoing regimen (Comorbidity, Concomitancy, Injectable Experience, etc.)</a:t>
            </a:r>
            <a:endParaRPr sz="153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86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PT Sans Narrow"/>
              <a:buChar char="-"/>
            </a:pPr>
            <a:r>
              <a:rPr lang="en-US" sz="1330">
                <a:latin typeface="PT Sans Narrow"/>
                <a:ea typeface="PT Sans Narrow"/>
                <a:cs typeface="PT Sans Narrow"/>
                <a:sym typeface="PT Sans Narrow"/>
              </a:rPr>
              <a:t>Comorbidity: presence of additional diseases or conditions that patient may have, can affect plans and outcomes</a:t>
            </a:r>
            <a:endParaRPr sz="133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086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PT Sans Narrow"/>
              <a:buChar char="-"/>
            </a:pPr>
            <a:r>
              <a:rPr lang="en-US" sz="1330">
                <a:latin typeface="PT Sans Narrow"/>
                <a:ea typeface="PT Sans Narrow"/>
                <a:cs typeface="PT Sans Narrow"/>
                <a:sym typeface="PT Sans Narrow"/>
              </a:rPr>
              <a:t>Concomitancy: Concomitant drugs recorded prior to starting with therapy (within 365 days prior from first rxdate</a:t>
            </a:r>
            <a:endParaRPr sz="133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Data Cleaning Process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44775" y="1345478"/>
            <a:ext cx="10709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Steps taken to clean the dataset</a:t>
            </a:r>
            <a:endParaRPr/>
          </a:p>
        </p:txBody>
      </p:sp>
      <p:sp>
        <p:nvSpPr>
          <p:cNvPr id="123" name="Google Shape;123;p5"/>
          <p:cNvSpPr txBox="1"/>
          <p:nvPr>
            <p:ph idx="2" type="body"/>
          </p:nvPr>
        </p:nvSpPr>
        <p:spPr>
          <a:xfrm>
            <a:off x="644775" y="1868225"/>
            <a:ext cx="107091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Exploratory Data Analysis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Understand features, values, and null 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Dealing with Null Values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Thresholds determined dropping observations vs. features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Imputing with mode (categorical) or median (numerical)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Dealing with Numerical 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1 pipeline per scaler, used MinMaxScaler and StandardScaler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Dealing with Categorical 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Binary Mapping and One-Hot Encoding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Feature Correlation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Highly correlated non-target features removed (2 features removed)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43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PT Sans Narrow"/>
              <a:buChar char="▪"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Non-target features with no correlation to target removed (78 features removed)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644775" y="1345475"/>
            <a:ext cx="3957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Graph of top 10 features with the highest correlations to the target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88" y="2261649"/>
            <a:ext cx="11295473" cy="40151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 rot="-5400000">
            <a:off x="138850" y="4025500"/>
            <a:ext cx="1908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Dexa During RX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5" name="Google Shape;135;p6"/>
          <p:cNvSpPr txBox="1"/>
          <p:nvPr/>
        </p:nvSpPr>
        <p:spPr>
          <a:xfrm rot="-5400000">
            <a:off x="1001350" y="4448350"/>
            <a:ext cx="2445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Comarb Long Term Current Drug Therapy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6"/>
          <p:cNvSpPr txBox="1"/>
          <p:nvPr/>
        </p:nvSpPr>
        <p:spPr>
          <a:xfrm rot="-5400000">
            <a:off x="2259250" y="4773075"/>
            <a:ext cx="206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Dexa Freq During RX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271093" y="6124439"/>
            <a:ext cx="423493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271093" y="6124439"/>
            <a:ext cx="423493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 rot="-5400000">
            <a:off x="3249550" y="4530250"/>
            <a:ext cx="2332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Comarb Encounter For Screening For Malignant Neoplasm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6475" y="511575"/>
            <a:ext cx="3957099" cy="28480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6"/>
          <p:cNvSpPr txBox="1"/>
          <p:nvPr/>
        </p:nvSpPr>
        <p:spPr>
          <a:xfrm rot="-5400000">
            <a:off x="7965450" y="4819425"/>
            <a:ext cx="1777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Concom Systemic Corticosteroids Plain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2" name="Google Shape;142;p6"/>
          <p:cNvSpPr txBox="1"/>
          <p:nvPr/>
        </p:nvSpPr>
        <p:spPr>
          <a:xfrm rot="-5400000">
            <a:off x="4383875" y="4568475"/>
            <a:ext cx="2236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Comarb Encounter For Immunization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6"/>
          <p:cNvSpPr txBox="1"/>
          <p:nvPr/>
        </p:nvSpPr>
        <p:spPr>
          <a:xfrm rot="-5400000">
            <a:off x="5573525" y="4679025"/>
            <a:ext cx="2101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Comarb Encounter For General Exam w/o Complaint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6"/>
          <p:cNvSpPr txBox="1"/>
          <p:nvPr/>
        </p:nvSpPr>
        <p:spPr>
          <a:xfrm rot="-5400000">
            <a:off x="9107300" y="4842975"/>
            <a:ext cx="1730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Comorb Other Joint Disorder Not Elsewhere classified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 rot="-5400000">
            <a:off x="6829800" y="4831125"/>
            <a:ext cx="1797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Reported Other Disorders of Bone Density &amp; Structure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 rot="-5400000">
            <a:off x="10225600" y="4842975"/>
            <a:ext cx="17304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Concom Anaesthetics General</a:t>
            </a:r>
            <a:endParaRPr b="0" i="0" sz="14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25" y="1136826"/>
            <a:ext cx="3462450" cy="34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3530" y="1224848"/>
            <a:ext cx="3698469" cy="21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425" y="1136821"/>
            <a:ext cx="3261450" cy="2304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425" y="3585594"/>
            <a:ext cx="3261450" cy="212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43625" y="3585600"/>
            <a:ext cx="3335399" cy="18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481850" y="4784900"/>
            <a:ext cx="43446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Visualization of the numeric features</a:t>
            </a:r>
            <a:endParaRPr b="0" i="0" sz="18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535700" y="336175"/>
            <a:ext cx="6084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Categorical Features Frequency tables with the highest correlation </a:t>
            </a:r>
            <a:endParaRPr b="0" i="0" sz="1800" u="none" cap="none" strike="noStrike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b7b60f61_0_266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and Evaluations</a:t>
            </a:r>
            <a:endParaRPr/>
          </a:p>
        </p:txBody>
      </p:sp>
      <p:sp>
        <p:nvSpPr>
          <p:cNvPr id="167" name="Google Shape;167;g324b7b60f61_0_2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644775" y="365125"/>
            <a:ext cx="107106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Models - Training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644772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latin typeface="PT Sans Narrow"/>
                <a:ea typeface="PT Sans Narrow"/>
                <a:cs typeface="PT Sans Narrow"/>
                <a:sym typeface="PT Sans Narrow"/>
              </a:rPr>
              <a:t>Functional Approach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>
            <p:ph idx="2" type="body"/>
          </p:nvPr>
        </p:nvSpPr>
        <p:spPr>
          <a:xfrm>
            <a:off x="644772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T Sans Narrow"/>
              <a:buChar char="▪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Models utilize GridSearchCV() to hyper-parameter tune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Char char="-"/>
            </a:pPr>
            <a:r>
              <a:rPr lang="en-US" sz="2200">
                <a:latin typeface="PT Sans Narrow"/>
                <a:ea typeface="PT Sans Narrow"/>
                <a:cs typeface="PT Sans Narrow"/>
                <a:sym typeface="PT Sans Narrow"/>
              </a:rPr>
              <a:t>run_grid_search()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Char char="▪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Evaluation done in the same manner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Char char="-"/>
            </a:pPr>
            <a:r>
              <a:rPr lang="en-US" sz="2200">
                <a:latin typeface="PT Sans Narrow"/>
                <a:ea typeface="PT Sans Narrow"/>
                <a:cs typeface="PT Sans Narrow"/>
                <a:sym typeface="PT Sans Narrow"/>
              </a:rPr>
              <a:t>eval_report()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Char char="▪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Data Structures for later reference of trained models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Char char="-"/>
            </a:pPr>
            <a:r>
              <a:rPr lang="en-US" sz="2200">
                <a:latin typeface="PT Sans Narrow"/>
                <a:ea typeface="PT Sans Narrow"/>
                <a:cs typeface="PT Sans Narrow"/>
                <a:sym typeface="PT Sans Narrow"/>
              </a:rPr>
              <a:t>models_log, update_models()</a:t>
            </a:r>
            <a:endParaRPr sz="2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9"/>
          <p:cNvSpPr txBox="1"/>
          <p:nvPr>
            <p:ph idx="3" type="body"/>
          </p:nvPr>
        </p:nvSpPr>
        <p:spPr>
          <a:xfrm>
            <a:off x="6172202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latin typeface="PT Sans Narrow"/>
                <a:ea typeface="PT Sans Narrow"/>
                <a:cs typeface="PT Sans Narrow"/>
                <a:sym typeface="PT Sans Narrow"/>
              </a:rPr>
              <a:t>Process</a:t>
            </a:r>
            <a:endParaRPr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9"/>
          <p:cNvSpPr txBox="1"/>
          <p:nvPr>
            <p:ph idx="4" type="body"/>
          </p:nvPr>
        </p:nvSpPr>
        <p:spPr>
          <a:xfrm>
            <a:off x="6172202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Define Model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Hyperparameter tune (GridSearch + Training Subset)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Evaluate on Validation Set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Instantiate Final Model (Hyperparameter from 2)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Fit on full Training Set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Evaluate on Test Set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(If applicable) Record Feature Weights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 Narrow"/>
              <a:buAutoNum type="arabicPeriod"/>
            </a:pPr>
            <a:r>
              <a:rPr lang="en-US" sz="2700">
                <a:latin typeface="PT Sans Narrow"/>
                <a:ea typeface="PT Sans Narrow"/>
                <a:cs typeface="PT Sans Narrow"/>
                <a:sym typeface="PT Sans Narrow"/>
              </a:rPr>
              <a:t>Save Results for later reference</a:t>
            </a:r>
            <a:endParaRPr sz="2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644775" y="1132800"/>
            <a:ext cx="7175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729"/>
              <a:buNone/>
            </a:pPr>
            <a:r>
              <a:rPr b="0" lang="en-US" sz="2000">
                <a:solidFill>
                  <a:schemeClr val="accent1"/>
                </a:solidFill>
              </a:rPr>
              <a:t>Generalized Approach to Model Training and Functions Used</a:t>
            </a:r>
            <a:endParaRPr b="0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646359" y="365127"/>
            <a:ext cx="10709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/>
              <a:t>Models - Training (cont.)</a:t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644775" y="1345475"/>
            <a:ext cx="33945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Logistic Regression Example</a:t>
            </a:r>
            <a:endParaRPr/>
          </a:p>
        </p:txBody>
      </p:sp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9375913" y="62768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948" y="1774773"/>
            <a:ext cx="5146801" cy="27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50" y="4638361"/>
            <a:ext cx="69532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950" y="5481827"/>
            <a:ext cx="4105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1949" y="1211277"/>
            <a:ext cx="46672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21950" y="2818152"/>
            <a:ext cx="4067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21950" y="3353439"/>
            <a:ext cx="47910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7713" y="4126875"/>
            <a:ext cx="41814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