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2" roundtripDataSignature="AMtx7mgS+zN/jEQnqDwmDC0sOAqxThaP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22" Type="http://customschemas.google.com/relationships/presentationmetadata" Target="metadata"/><Relationship Id="rId21"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erriweather-bold.fntdata"/><Relationship Id="rId18" Type="http://schemas.openxmlformats.org/officeDocument/2006/relationships/font" Target="fonts/Merriweath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Simrun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Melissa</a:t>
            </a:r>
            <a:endParaRPr/>
          </a:p>
          <a:p>
            <a:pPr indent="-298450" lvl="0" marL="457200" rtl="0" algn="l">
              <a:lnSpc>
                <a:spcPct val="100000"/>
              </a:lnSpc>
              <a:spcBef>
                <a:spcPts val="0"/>
              </a:spcBef>
              <a:spcAft>
                <a:spcPts val="0"/>
              </a:spcAft>
              <a:buSzPts val="1100"/>
              <a:buChar char="●"/>
            </a:pPr>
            <a:r>
              <a:rPr lang="en"/>
              <a:t>to explain the train and test data processing in our final model; primary difference between our alpha model and test data is reorganizing our code into the test_data_prediction function and several helper functions</a:t>
            </a:r>
            <a:endParaRPr/>
          </a:p>
          <a:p>
            <a:pPr indent="-298450" lvl="0" marL="457200" rtl="0" algn="l">
              <a:lnSpc>
                <a:spcPct val="100000"/>
              </a:lnSpc>
              <a:spcBef>
                <a:spcPts val="0"/>
              </a:spcBef>
              <a:spcAft>
                <a:spcPts val="0"/>
              </a:spcAft>
              <a:buSzPts val="1100"/>
              <a:buChar char="●"/>
            </a:pPr>
            <a:r>
              <a:rPr lang="en"/>
              <a:t>for our workflow, the given train and test csv files are imported to the notebook as dataframes and are used as arguments for test_data_prediction to process both datasets simultaneously</a:t>
            </a:r>
            <a:endParaRPr/>
          </a:p>
          <a:p>
            <a:pPr indent="-298450" lvl="0" marL="457200" rtl="0" algn="l">
              <a:lnSpc>
                <a:spcPct val="100000"/>
              </a:lnSpc>
              <a:spcBef>
                <a:spcPts val="0"/>
              </a:spcBef>
              <a:spcAft>
                <a:spcPts val="0"/>
              </a:spcAft>
              <a:buSzPts val="1100"/>
              <a:buChar char="●"/>
            </a:pPr>
            <a:r>
              <a:rPr lang="en"/>
              <a:t>we first identify features in the train data missing over 80% of observations and drop them from both the train and test data</a:t>
            </a:r>
            <a:endParaRPr/>
          </a:p>
          <a:p>
            <a:pPr indent="-298450" lvl="0" marL="457200" rtl="0" algn="l">
              <a:lnSpc>
                <a:spcPct val="100000"/>
              </a:lnSpc>
              <a:spcBef>
                <a:spcPts val="0"/>
              </a:spcBef>
              <a:spcAft>
                <a:spcPts val="0"/>
              </a:spcAft>
              <a:buSzPts val="1100"/>
              <a:buChar char="●"/>
            </a:pPr>
            <a:r>
              <a:rPr lang="en"/>
              <a:t>wrote function called imputation to handle the remaining missing values</a:t>
            </a:r>
            <a:endParaRPr/>
          </a:p>
          <a:p>
            <a:pPr indent="-298450" lvl="1" marL="914400" rtl="0" algn="l">
              <a:lnSpc>
                <a:spcPct val="100000"/>
              </a:lnSpc>
              <a:spcBef>
                <a:spcPts val="0"/>
              </a:spcBef>
              <a:spcAft>
                <a:spcPts val="0"/>
              </a:spcAft>
              <a:buSzPts val="1100"/>
              <a:buChar char="○"/>
            </a:pPr>
            <a:r>
              <a:rPr lang="en"/>
              <a:t>another function of ours called null_columns is called to make a dictionary with the keys as missing value features and the values as the percent of missing data</a:t>
            </a:r>
            <a:endParaRPr/>
          </a:p>
          <a:p>
            <a:pPr indent="-298450" lvl="1" marL="914400" rtl="0" algn="l">
              <a:lnSpc>
                <a:spcPct val="100000"/>
              </a:lnSpc>
              <a:spcBef>
                <a:spcPts val="0"/>
              </a:spcBef>
              <a:spcAft>
                <a:spcPts val="0"/>
              </a:spcAft>
              <a:buSzPts val="1100"/>
              <a:buChar char="○"/>
            </a:pPr>
            <a:r>
              <a:rPr lang="en"/>
              <a:t>if the feature is numerical, the missing values are imputed with the median</a:t>
            </a:r>
            <a:endParaRPr/>
          </a:p>
          <a:p>
            <a:pPr indent="-298450" lvl="1" marL="914400" rtl="0" algn="l">
              <a:lnSpc>
                <a:spcPct val="100000"/>
              </a:lnSpc>
              <a:spcBef>
                <a:spcPts val="0"/>
              </a:spcBef>
              <a:spcAft>
                <a:spcPts val="0"/>
              </a:spcAft>
              <a:buSzPts val="1100"/>
              <a:buChar char="○"/>
            </a:pPr>
            <a:r>
              <a:rPr lang="en"/>
              <a:t>if the feature is categorical and more than 40% of the data is missing, the missing values are imputed with a new category called “Missing_Data”</a:t>
            </a:r>
            <a:endParaRPr/>
          </a:p>
          <a:p>
            <a:pPr indent="-298450" lvl="1" marL="914400" rtl="0" algn="l">
              <a:lnSpc>
                <a:spcPct val="100000"/>
              </a:lnSpc>
              <a:spcBef>
                <a:spcPts val="0"/>
              </a:spcBef>
              <a:spcAft>
                <a:spcPts val="0"/>
              </a:spcAft>
              <a:buSzPts val="1100"/>
              <a:buChar char="○"/>
            </a:pPr>
            <a:r>
              <a:rPr lang="en"/>
              <a:t>otherwise, the missing categorical values are imputed with the mode</a:t>
            </a:r>
            <a:endParaRPr/>
          </a:p>
          <a:p>
            <a:pPr indent="-298450" lvl="0" marL="457200" rtl="0" algn="l">
              <a:lnSpc>
                <a:spcPct val="100000"/>
              </a:lnSpc>
              <a:spcBef>
                <a:spcPts val="0"/>
              </a:spcBef>
              <a:spcAft>
                <a:spcPts val="0"/>
              </a:spcAft>
              <a:buSzPts val="1100"/>
              <a:buChar char="●"/>
            </a:pPr>
            <a:r>
              <a:rPr lang="en"/>
              <a:t>we also wrote another function numerical_feature_standardize to standardize the numerical features for both the train and test data</a:t>
            </a:r>
            <a:endParaRPr/>
          </a:p>
          <a:p>
            <a:pPr indent="-298450" lvl="1" marL="914400" rtl="0" algn="l">
              <a:lnSpc>
                <a:spcPct val="100000"/>
              </a:lnSpc>
              <a:spcBef>
                <a:spcPts val="0"/>
              </a:spcBef>
              <a:spcAft>
                <a:spcPts val="0"/>
              </a:spcAft>
              <a:buSzPts val="1100"/>
              <a:buChar char="○"/>
            </a:pPr>
            <a:r>
              <a:rPr lang="en"/>
              <a:t>we separate the numerical data from the train and test data</a:t>
            </a:r>
            <a:endParaRPr/>
          </a:p>
          <a:p>
            <a:pPr indent="-298450" lvl="1" marL="914400" rtl="0" algn="l">
              <a:lnSpc>
                <a:spcPct val="100000"/>
              </a:lnSpc>
              <a:spcBef>
                <a:spcPts val="0"/>
              </a:spcBef>
              <a:spcAft>
                <a:spcPts val="0"/>
              </a:spcAft>
              <a:buSzPts val="1100"/>
              <a:buChar char="○"/>
            </a:pPr>
            <a:r>
              <a:rPr lang="en"/>
              <a:t>we store the ‘Id’ and ‘SalePrice’ columns in variables and drop from datasets</a:t>
            </a:r>
            <a:endParaRPr/>
          </a:p>
          <a:p>
            <a:pPr indent="-298450" lvl="1" marL="914400" rtl="0" algn="l">
              <a:lnSpc>
                <a:spcPct val="100000"/>
              </a:lnSpc>
              <a:spcBef>
                <a:spcPts val="0"/>
              </a:spcBef>
              <a:spcAft>
                <a:spcPts val="0"/>
              </a:spcAft>
              <a:buSzPts val="1100"/>
              <a:buChar char="○"/>
            </a:pPr>
            <a:r>
              <a:rPr lang="en"/>
              <a:t>then fit sklearn’s StandardScaler with train numerical data, standardize the train and test data, and then concatenate ID and SalePrice back to the dataframes</a:t>
            </a:r>
            <a:endParaRPr/>
          </a:p>
          <a:p>
            <a:pPr indent="-298450" lvl="0" marL="457200" rtl="0" algn="l">
              <a:lnSpc>
                <a:spcPct val="100000"/>
              </a:lnSpc>
              <a:spcBef>
                <a:spcPts val="0"/>
              </a:spcBef>
              <a:spcAft>
                <a:spcPts val="0"/>
              </a:spcAft>
              <a:buSzPts val="1100"/>
              <a:buChar char="●"/>
            </a:pPr>
            <a:r>
              <a:rPr lang="en"/>
              <a:t>after standardization, we handle categorical features using one hot encoding in the function categorical_feature_encoding</a:t>
            </a:r>
            <a:endParaRPr/>
          </a:p>
          <a:p>
            <a:pPr indent="-298450" lvl="1" marL="914400" rtl="0" algn="l">
              <a:lnSpc>
                <a:spcPct val="100000"/>
              </a:lnSpc>
              <a:spcBef>
                <a:spcPts val="0"/>
              </a:spcBef>
              <a:spcAft>
                <a:spcPts val="0"/>
              </a:spcAft>
              <a:buSzPts val="1100"/>
              <a:buChar char="○"/>
            </a:pPr>
            <a:r>
              <a:rPr lang="en"/>
              <a:t>for each categorical feature, we save all the other features in a variable</a:t>
            </a:r>
            <a:endParaRPr/>
          </a:p>
          <a:p>
            <a:pPr indent="-298450" lvl="1" marL="914400" rtl="0" algn="l">
              <a:lnSpc>
                <a:spcPct val="100000"/>
              </a:lnSpc>
              <a:spcBef>
                <a:spcPts val="0"/>
              </a:spcBef>
              <a:spcAft>
                <a:spcPts val="0"/>
              </a:spcAft>
              <a:buSzPts val="1100"/>
              <a:buChar char="○"/>
            </a:pPr>
            <a:r>
              <a:rPr lang="en"/>
              <a:t>if the feature is already binary, we convert the two values to either 0 or 1 in the train and test data</a:t>
            </a:r>
            <a:endParaRPr/>
          </a:p>
          <a:p>
            <a:pPr indent="-298450" lvl="1" marL="914400" rtl="0" algn="l">
              <a:lnSpc>
                <a:spcPct val="100000"/>
              </a:lnSpc>
              <a:spcBef>
                <a:spcPts val="0"/>
              </a:spcBef>
              <a:spcAft>
                <a:spcPts val="0"/>
              </a:spcAft>
              <a:buSzPts val="1100"/>
              <a:buChar char="○"/>
            </a:pPr>
            <a:r>
              <a:rPr lang="en"/>
              <a:t>otherwise, we use LabelEncoder and LabelBinarizer</a:t>
            </a:r>
            <a:endParaRPr/>
          </a:p>
          <a:p>
            <a:pPr indent="-298450" lvl="1" marL="914400" rtl="0" algn="l">
              <a:lnSpc>
                <a:spcPct val="100000"/>
              </a:lnSpc>
              <a:spcBef>
                <a:spcPts val="0"/>
              </a:spcBef>
              <a:spcAft>
                <a:spcPts val="0"/>
              </a:spcAft>
              <a:buSzPts val="1100"/>
              <a:buChar char="○"/>
            </a:pPr>
            <a:r>
              <a:rPr lang="en"/>
              <a:t>both models are fit with the feature in the train data and then the fitted model is used to transform the train and test feature</a:t>
            </a:r>
            <a:endParaRPr/>
          </a:p>
          <a:p>
            <a:pPr indent="-298450" lvl="1" marL="914400" rtl="0" algn="l">
              <a:lnSpc>
                <a:spcPct val="100000"/>
              </a:lnSpc>
              <a:spcBef>
                <a:spcPts val="0"/>
              </a:spcBef>
              <a:spcAft>
                <a:spcPts val="0"/>
              </a:spcAft>
              <a:buSzPts val="1100"/>
              <a:buChar char="○"/>
            </a:pPr>
            <a:r>
              <a:rPr lang="en"/>
              <a:t>at the end, we concatenate the encoded feature with the remaining data in their respective train and test data sets</a:t>
            </a:r>
            <a:endParaRPr/>
          </a:p>
          <a:p>
            <a:pPr indent="-298450" lvl="0" marL="457200" rtl="0" algn="l">
              <a:lnSpc>
                <a:spcPct val="100000"/>
              </a:lnSpc>
              <a:spcBef>
                <a:spcPts val="0"/>
              </a:spcBef>
              <a:spcAft>
                <a:spcPts val="0"/>
              </a:spcAft>
              <a:buSzPts val="1100"/>
              <a:buChar char="●"/>
            </a:pPr>
            <a:r>
              <a:rPr lang="en"/>
              <a:t>we also wanted to perform feature engineering to combine features with high correlation</a:t>
            </a:r>
            <a:endParaRPr/>
          </a:p>
          <a:p>
            <a:pPr indent="-298450" lvl="1" marL="914400" rtl="0" algn="l">
              <a:lnSpc>
                <a:spcPct val="100000"/>
              </a:lnSpc>
              <a:spcBef>
                <a:spcPts val="0"/>
              </a:spcBef>
              <a:spcAft>
                <a:spcPts val="0"/>
              </a:spcAft>
              <a:buSzPts val="1100"/>
              <a:buChar char="○"/>
            </a:pPr>
            <a:r>
              <a:rPr lang="en"/>
              <a:t>we first construct a correlation matrix</a:t>
            </a:r>
            <a:endParaRPr/>
          </a:p>
          <a:p>
            <a:pPr indent="-298450" lvl="1" marL="914400" rtl="0" algn="l">
              <a:lnSpc>
                <a:spcPct val="100000"/>
              </a:lnSpc>
              <a:spcBef>
                <a:spcPts val="0"/>
              </a:spcBef>
              <a:spcAft>
                <a:spcPts val="0"/>
              </a:spcAft>
              <a:buSzPts val="1100"/>
              <a:buChar char="○"/>
            </a:pPr>
            <a:r>
              <a:rPr lang="en"/>
              <a:t>if the correlation coefficient of two features in the train data is equal to or greater than 0.95, one of the features is dropped</a:t>
            </a:r>
            <a:endParaRPr/>
          </a:p>
          <a:p>
            <a:pPr indent="-298450" lvl="1" marL="914400" rtl="0" algn="l">
              <a:lnSpc>
                <a:spcPct val="100000"/>
              </a:lnSpc>
              <a:spcBef>
                <a:spcPts val="0"/>
              </a:spcBef>
              <a:spcAft>
                <a:spcPts val="0"/>
              </a:spcAft>
              <a:buSzPts val="1100"/>
              <a:buChar char="○"/>
            </a:pPr>
            <a:r>
              <a:rPr lang="en"/>
              <a:t>if two features are binary, which is likely from the encoded categorical features, and if they have a correlation coefficient equal to or above 0.6, we make a new feature combining the two using element-wise OR operation and we drop the original features</a:t>
            </a:r>
            <a:endParaRPr/>
          </a:p>
          <a:p>
            <a:pPr indent="-298450" lvl="0" marL="457200" rtl="0" algn="l">
              <a:lnSpc>
                <a:spcPct val="100000"/>
              </a:lnSpc>
              <a:spcBef>
                <a:spcPts val="0"/>
              </a:spcBef>
              <a:spcAft>
                <a:spcPts val="0"/>
              </a:spcAft>
              <a:buSzPts val="1100"/>
              <a:buChar char="●"/>
            </a:pPr>
            <a:r>
              <a:rPr lang="en"/>
              <a:t>at this point, the number of features was around 250, with the increase attributed to the one hot encoding so we applied principal component analysis, or PCA, to reduce the dimensionality</a:t>
            </a:r>
            <a:endParaRPr/>
          </a:p>
          <a:p>
            <a:pPr indent="-298450" lvl="1" marL="914400" rtl="0" algn="l">
              <a:lnSpc>
                <a:spcPct val="100000"/>
              </a:lnSpc>
              <a:spcBef>
                <a:spcPts val="0"/>
              </a:spcBef>
              <a:spcAft>
                <a:spcPts val="0"/>
              </a:spcAft>
              <a:buSzPts val="1100"/>
              <a:buChar char="○"/>
            </a:pPr>
            <a:r>
              <a:rPr lang="en"/>
              <a:t>the ‘Id’ and ‘SalePrice’ columns are stored in variables and dropped from both datasets</a:t>
            </a:r>
            <a:endParaRPr/>
          </a:p>
          <a:p>
            <a:pPr indent="-298450" lvl="1" marL="914400" rtl="0" algn="l">
              <a:lnSpc>
                <a:spcPct val="100000"/>
              </a:lnSpc>
              <a:spcBef>
                <a:spcPts val="0"/>
              </a:spcBef>
              <a:spcAft>
                <a:spcPts val="0"/>
              </a:spcAft>
              <a:buSzPts val="1100"/>
              <a:buChar char="○"/>
            </a:pPr>
            <a:r>
              <a:rPr lang="en"/>
              <a:t>we fit sklearn’s PCA with the train data and apply the fitted model to transform the train and test datasets, reducing the number of features to 35</a:t>
            </a:r>
            <a:endParaRPr/>
          </a:p>
          <a:p>
            <a:pPr indent="-298450" lvl="1" marL="914400" rtl="0" algn="l">
              <a:lnSpc>
                <a:spcPct val="100000"/>
              </a:lnSpc>
              <a:spcBef>
                <a:spcPts val="0"/>
              </a:spcBef>
              <a:spcAft>
                <a:spcPts val="0"/>
              </a:spcAft>
              <a:buSzPts val="1100"/>
              <a:buChar char="○"/>
            </a:pPr>
            <a:r>
              <a:rPr lang="en"/>
              <a:t>concatenate the respective ‘Id’ and ‘SalePrice’ columns were then concatenated to the train and test datasets</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Melissa</a:t>
            </a:r>
            <a:endParaRPr/>
          </a:p>
          <a:p>
            <a:pPr indent="-298450" lvl="0" marL="457200" rtl="0" algn="l">
              <a:lnSpc>
                <a:spcPct val="100000"/>
              </a:lnSpc>
              <a:spcBef>
                <a:spcPts val="0"/>
              </a:spcBef>
              <a:spcAft>
                <a:spcPts val="0"/>
              </a:spcAft>
              <a:buSzPts val="1100"/>
              <a:buChar char="●"/>
            </a:pPr>
            <a:r>
              <a:rPr lang="en"/>
              <a:t>at this stage, we split the train data into train and validation data, which is respectively 80% and 20% of the given data set. </a:t>
            </a:r>
            <a:endParaRPr/>
          </a:p>
          <a:p>
            <a:pPr indent="-298450" lvl="0" marL="457200" rtl="0" algn="l">
              <a:lnSpc>
                <a:spcPct val="100000"/>
              </a:lnSpc>
              <a:spcBef>
                <a:spcPts val="0"/>
              </a:spcBef>
              <a:spcAft>
                <a:spcPts val="0"/>
              </a:spcAft>
              <a:buSzPts val="1100"/>
              <a:buChar char="●"/>
            </a:pPr>
            <a:r>
              <a:rPr lang="en"/>
              <a:t>we used the given class function plot_inertia to graph the error of k-means clustering vs. number of clusters in the range 1 to 10</a:t>
            </a:r>
            <a:endParaRPr/>
          </a:p>
          <a:p>
            <a:pPr indent="-298450" lvl="0" marL="457200" rtl="0" algn="l">
              <a:lnSpc>
                <a:spcPct val="100000"/>
              </a:lnSpc>
              <a:spcBef>
                <a:spcPts val="0"/>
              </a:spcBef>
              <a:spcAft>
                <a:spcPts val="0"/>
              </a:spcAft>
              <a:buSzPts val="1100"/>
              <a:buChar char="●"/>
            </a:pPr>
            <a:r>
              <a:rPr lang="en"/>
              <a:t>using the elbow method, we initially selected k equals 3 for the number of clusters for our alpha model</a:t>
            </a:r>
            <a:endParaRPr/>
          </a:p>
          <a:p>
            <a:pPr indent="-298450" lvl="0" marL="457200" rtl="0" algn="l">
              <a:lnSpc>
                <a:spcPct val="100000"/>
              </a:lnSpc>
              <a:spcBef>
                <a:spcPts val="0"/>
              </a:spcBef>
              <a:spcAft>
                <a:spcPts val="0"/>
              </a:spcAft>
              <a:buSzPts val="1100"/>
              <a:buChar char="●"/>
            </a:pPr>
            <a:r>
              <a:rPr lang="en"/>
              <a:t>for the final model, we observed a reduction in the overall MSE with k equals 4 so we chose four subgroups</a:t>
            </a:r>
            <a:endParaRPr/>
          </a:p>
          <a:p>
            <a:pPr indent="-298450" lvl="0" marL="457200" rtl="0" algn="l">
              <a:lnSpc>
                <a:spcPct val="100000"/>
              </a:lnSpc>
              <a:spcBef>
                <a:spcPts val="0"/>
              </a:spcBef>
              <a:spcAft>
                <a:spcPts val="0"/>
              </a:spcAft>
              <a:buSzPts val="1100"/>
              <a:buChar char="●"/>
            </a:pPr>
            <a:r>
              <a:rPr lang="en"/>
              <a:t>in the function kmeans_clustering, we create a KMeans model fitted with the train features data and use the fitted model to predict the clusters for the train and validation data</a:t>
            </a:r>
            <a:endParaRPr/>
          </a:p>
          <a:p>
            <a:pPr indent="-298450" lvl="0" marL="457200" rtl="0" algn="l">
              <a:lnSpc>
                <a:spcPct val="100000"/>
              </a:lnSpc>
              <a:spcBef>
                <a:spcPts val="0"/>
              </a:spcBef>
              <a:spcAft>
                <a:spcPts val="0"/>
              </a:spcAft>
              <a:buSzPts val="1100"/>
              <a:buChar char="●"/>
            </a:pPr>
            <a:r>
              <a:rPr lang="en"/>
              <a:t>after predicting the clusters for each datapoint, another function KNN_classifer builds a KNeighborsClassifier for the number of neighbors in the range 1 to 30</a:t>
            </a:r>
            <a:endParaRPr/>
          </a:p>
          <a:p>
            <a:pPr indent="-298450" lvl="0" marL="457200" rtl="0" algn="l">
              <a:lnSpc>
                <a:spcPct val="100000"/>
              </a:lnSpc>
              <a:spcBef>
                <a:spcPts val="0"/>
              </a:spcBef>
              <a:spcAft>
                <a:spcPts val="0"/>
              </a:spcAft>
              <a:buSzPts val="1100"/>
              <a:buChar char="●"/>
            </a:pPr>
            <a:r>
              <a:rPr lang="en"/>
              <a:t>we fit the classifier with train data and the target clusters set with kmeans_clustering and predict the clusters of the validation data</a:t>
            </a:r>
            <a:endParaRPr/>
          </a:p>
          <a:p>
            <a:pPr indent="-298450" lvl="0" marL="457200" rtl="0" algn="l">
              <a:lnSpc>
                <a:spcPct val="100000"/>
              </a:lnSpc>
              <a:spcBef>
                <a:spcPts val="0"/>
              </a:spcBef>
              <a:spcAft>
                <a:spcPts val="0"/>
              </a:spcAft>
              <a:buSzPts val="1100"/>
              <a:buChar char="●"/>
            </a:pPr>
            <a:r>
              <a:rPr lang="en"/>
              <a:t>the accuracy of the validation cluster predictions is plotted against the number of neighbors tested</a:t>
            </a:r>
            <a:endParaRPr/>
          </a:p>
          <a:p>
            <a:pPr indent="-298450" lvl="0" marL="457200" rtl="0" algn="l">
              <a:lnSpc>
                <a:spcPct val="100000"/>
              </a:lnSpc>
              <a:spcBef>
                <a:spcPts val="0"/>
              </a:spcBef>
              <a:spcAft>
                <a:spcPts val="0"/>
              </a:spcAft>
              <a:buSzPts val="1100"/>
              <a:buChar char="●"/>
            </a:pPr>
            <a:r>
              <a:rPr lang="en"/>
              <a:t>we validate this model using grid-search cross-validation and we kept the same parameters used in the alpha model </a:t>
            </a:r>
            <a:endParaRPr/>
          </a:p>
          <a:p>
            <a:pPr indent="-298450" lvl="1" marL="914400" rtl="0" algn="l">
              <a:lnSpc>
                <a:spcPct val="100000"/>
              </a:lnSpc>
              <a:spcBef>
                <a:spcPts val="0"/>
              </a:spcBef>
              <a:spcAft>
                <a:spcPts val="0"/>
              </a:spcAft>
              <a:buSzPts val="1100"/>
              <a:buChar char="○"/>
            </a:pPr>
            <a:r>
              <a:rPr lang="en"/>
              <a:t>we checked the number of neighbors in the range of 1 to 30 and ‘uniform’ or ‘distance’ weights, meaning equal weighting across all points in a cluster or weighting that awards greater influence to the closest neighbors</a:t>
            </a:r>
            <a:endParaRPr/>
          </a:p>
          <a:p>
            <a:pPr indent="-298450" lvl="0" marL="457200" rtl="0" algn="l">
              <a:lnSpc>
                <a:spcPct val="100000"/>
              </a:lnSpc>
              <a:spcBef>
                <a:spcPts val="0"/>
              </a:spcBef>
              <a:spcAft>
                <a:spcPts val="0"/>
              </a:spcAft>
              <a:buSzPts val="1100"/>
              <a:buChar char="●"/>
            </a:pPr>
            <a:r>
              <a:rPr lang="en"/>
              <a:t>the mean accuracy scores were typically above 0.90, and the best accuracy score and parameters were printed</a:t>
            </a:r>
            <a:endParaRPr/>
          </a:p>
          <a:p>
            <a:pPr indent="-298450" lvl="0" marL="457200" rtl="0" algn="l">
              <a:lnSpc>
                <a:spcPct val="100000"/>
              </a:lnSpc>
              <a:spcBef>
                <a:spcPts val="0"/>
              </a:spcBef>
              <a:spcAft>
                <a:spcPts val="0"/>
              </a:spcAft>
              <a:buSzPts val="1100"/>
              <a:buChar char="●"/>
            </a:pPr>
            <a:r>
              <a:rPr lang="en"/>
              <a:t>in this case, the best parameters were n neighbors equalling 29 and uniform weighting, with the accuracy of validation clustering being 0.93</a:t>
            </a:r>
            <a:endParaRPr/>
          </a:p>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Simrun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Simrun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Melissa</a:t>
            </a:r>
            <a:endParaRPr/>
          </a:p>
          <a:p>
            <a:pPr indent="0" lvl="0" marL="0" rtl="0" algn="l">
              <a:lnSpc>
                <a:spcPct val="100000"/>
              </a:lnSpc>
              <a:spcBef>
                <a:spcPts val="0"/>
              </a:spcBef>
              <a:spcAft>
                <a:spcPts val="0"/>
              </a:spcAft>
              <a:buSzPts val="1100"/>
              <a:buNone/>
            </a:pPr>
            <a:r>
              <a:t/>
            </a:r>
            <a:endParaRPr>
              <a:solidFill>
                <a:schemeClr val="dk1"/>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To summarize the workflow implemented in </a:t>
            </a:r>
            <a:r>
              <a:rPr b="1" lang="en">
                <a:solidFill>
                  <a:schemeClr val="dk1"/>
                </a:solidFill>
                <a:latin typeface="Times New Roman"/>
                <a:ea typeface="Times New Roman"/>
                <a:cs typeface="Times New Roman"/>
                <a:sym typeface="Times New Roman"/>
              </a:rPr>
              <a:t>test_data_prediction</a:t>
            </a:r>
            <a:endParaRPr>
              <a:solidFill>
                <a:schemeClr val="dk1"/>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the features with over 80% missing data are dropped</a:t>
            </a:r>
            <a:endParaRPr>
              <a:solidFill>
                <a:schemeClr val="dk1"/>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the missing values are imputed with the median for numerical data or the mode or “Missing_Data” for categorical data</a:t>
            </a:r>
            <a:endParaRPr>
              <a:solidFill>
                <a:schemeClr val="dk1"/>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numerical data is standardized and categorical data is converted to binary data through one hot encoding</a:t>
            </a:r>
            <a:endParaRPr>
              <a:solidFill>
                <a:schemeClr val="dk1"/>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feature engineering is performed to construct new features via element-wise operations of two correlated features, and PCA is applied for dimensionality reduction</a:t>
            </a:r>
            <a:endParaRPr>
              <a:solidFill>
                <a:schemeClr val="dk1"/>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After splitting the train data into train and validation sets, k-means clustering is used to divide the data into four subgroups, and a KNN classifier is built to predict the clusters for the test data</a:t>
            </a:r>
            <a:endParaRPr>
              <a:solidFill>
                <a:schemeClr val="dk1"/>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for our algorithms to predict the target ‘SalePrice’ for each subgroup, we used stochastic gradient descent, decision tree regressor, linear regression, lasso and ridge regularization, support vector machine, and neural networks</a:t>
            </a:r>
            <a:endParaRPr>
              <a:solidFill>
                <a:schemeClr val="dk1"/>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The overall MSE using the stacking regressor applied to the subgroups was 707 million</a:t>
            </a:r>
            <a:endParaRPr>
              <a:solidFill>
                <a:schemeClr val="dk1"/>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For further improvements, we can re-evaluate our feature engineering to create additional new feature vectors based on correlated features, the number of clusters and parameters for the KNN classifier to determine the optimal subgrouping, and optimizing both the choice of ML algorithms and parameters evaluated for each algorithm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0"/>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0"/>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0"/>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9"/>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19"/>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7" name="Google Shape;5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11"/>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11"/>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8" name="Google Shape;18;p11"/>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20" name="Shape 20"/>
        <p:cNvGrpSpPr/>
        <p:nvPr/>
      </p:nvGrpSpPr>
      <p:grpSpPr>
        <a:xfrm>
          <a:off x="0" y="0"/>
          <a:ext cx="0" cy="0"/>
          <a:chOff x="0" y="0"/>
          <a:chExt cx="0" cy="0"/>
        </a:xfrm>
      </p:grpSpPr>
      <p:sp>
        <p:nvSpPr>
          <p:cNvPr id="21" name="Google Shape;21;p12"/>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2" name="Google Shape;2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3" name="Shape 23"/>
        <p:cNvGrpSpPr/>
        <p:nvPr/>
      </p:nvGrpSpPr>
      <p:grpSpPr>
        <a:xfrm>
          <a:off x="0" y="0"/>
          <a:ext cx="0" cy="0"/>
          <a:chOff x="0" y="0"/>
          <a:chExt cx="0" cy="0"/>
        </a:xfrm>
      </p:grpSpPr>
      <p:sp>
        <p:nvSpPr>
          <p:cNvPr id="24" name="Google Shape;24;p1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5" name="Google Shape;25;p1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6" name="Google Shape;26;p13"/>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1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1" name="Google Shape;31;p1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2" name="Google Shape;32;p14"/>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3" name="Google Shape;33;p14"/>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4" name="Google Shape;3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8" name="Google Shape;3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16"/>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6"/>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2" name="Google Shape;42;p16"/>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3" name="Google Shape;4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17"/>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7"/>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17"/>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17"/>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9" name="Google Shape;4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8"/>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8"/>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0" Type="http://schemas.openxmlformats.org/officeDocument/2006/relationships/hyperlink" Target="https://machinelearningmastery.com/stacking-ensemble-machine-learning-with-python/" TargetMode="External"/><Relationship Id="rId22" Type="http://schemas.openxmlformats.org/officeDocument/2006/relationships/hyperlink" Target="https://rasbt.github.io/mlxtend/user_guide/regressor/StackingRegressor/" TargetMode="External"/><Relationship Id="rId21" Type="http://schemas.openxmlformats.org/officeDocument/2006/relationships/hyperlink" Target="https://scikit-learn.org/stable/model_persistence.html" TargetMode="External"/><Relationship Id="rId24" Type="http://schemas.openxmlformats.org/officeDocument/2006/relationships/hyperlink" Target="https://www.geeksforgeeks.org/sort-correlation-matrix-in-python/#" TargetMode="External"/><Relationship Id="rId23" Type="http://schemas.openxmlformats.org/officeDocument/2006/relationships/hyperlink" Target="https://stackoverflow.com/questions/56107259/how-to-save-a-trained-model-by-scikit-learn" TargetMode="External"/><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atascience.stackexchange.com/questions/71804/how-to-perform-one-hot-encoding-on-multiple-categorical-columns" TargetMode="External"/><Relationship Id="rId4" Type="http://schemas.openxmlformats.org/officeDocument/2006/relationships/hyperlink" Target="https://medium.com/analytics-vidhya/python-finding-missing-values-in-a-data-frame-3030aaf0e4fd" TargetMode="External"/><Relationship Id="rId9" Type="http://schemas.openxmlformats.org/officeDocument/2006/relationships/hyperlink" Target="https://safjan.com/features-with-strong-correlation/" TargetMode="External"/><Relationship Id="rId25" Type="http://schemas.openxmlformats.org/officeDocument/2006/relationships/hyperlink" Target="https://stackoverflow.com/questions/28056171/how-to-build-and-fill-pandas-dataframe-from-for-loop" TargetMode="External"/><Relationship Id="rId5" Type="http://schemas.openxmlformats.org/officeDocument/2006/relationships/hyperlink" Target="https://medium.com/analytics-vidhya/python-handling-missing-values-in-a-data-frame-4156dac4399" TargetMode="External"/><Relationship Id="rId6" Type="http://schemas.openxmlformats.org/officeDocument/2006/relationships/hyperlink" Target="https://medium.com/@salemortega/k-neighbors-classifier-with-gridsearchcv-basics-3c445ddeb657" TargetMode="External"/><Relationship Id="rId7" Type="http://schemas.openxmlformats.org/officeDocument/2006/relationships/hyperlink" Target="https://machinelearningmastery.com/how-to-improve-neural-network-stability-and-modeling-performance-with-data-scaling/" TargetMode="External"/><Relationship Id="rId8" Type="http://schemas.openxmlformats.org/officeDocument/2006/relationships/hyperlink" Target="https://stackoverflow.com/questions/17778394/list-highest-correlation-pairs-from-a-large-correlation-matrix-in-pandas" TargetMode="External"/><Relationship Id="rId11" Type="http://schemas.openxmlformats.org/officeDocument/2006/relationships/hyperlink" Target="https://towardsdatascience.com/types-of-machine-learning-algorithms-you-should-know-953a08248861" TargetMode="External"/><Relationship Id="rId10" Type="http://schemas.openxmlformats.org/officeDocument/2006/relationships/hyperlink" Target="https://stackoverflow.com/questions/26097916/convert-pandas-series-to-dataframe" TargetMode="External"/><Relationship Id="rId13" Type="http://schemas.openxmlformats.org/officeDocument/2006/relationships/hyperlink" Target="https://scikit-learn.org/stable/supervised_learning.html" TargetMode="External"/><Relationship Id="rId12" Type="http://schemas.openxmlformats.org/officeDocument/2006/relationships/hyperlink" Target="https://labelyourdata.com/articles/how-to-choose-a-machine-learning-algorithm" TargetMode="External"/><Relationship Id="rId15" Type="http://schemas.openxmlformats.org/officeDocument/2006/relationships/hyperlink" Target="https://www.knowledgehut.com/blog/data-science/pandas-vs-numpy" TargetMode="External"/><Relationship Id="rId14" Type="http://schemas.openxmlformats.org/officeDocument/2006/relationships/hyperlink" Target="https://scikit-learn.org/stable/modules/generated/sklearn.ensemble.StackingRegressor.html" TargetMode="External"/><Relationship Id="rId17" Type="http://schemas.openxmlformats.org/officeDocument/2006/relationships/hyperlink" Target="https://www.youtube.com/watch?v=r8-Na812VDw&amp;ab_channel=RitheshSreenivasan" TargetMode="External"/><Relationship Id="rId16" Type="http://schemas.openxmlformats.org/officeDocument/2006/relationships/hyperlink" Target="https://scikit-learn.org/stable/modules/generated/sklearn.model_selection.GridSearchCV.html" TargetMode="External"/><Relationship Id="rId19" Type="http://schemas.openxmlformats.org/officeDocument/2006/relationships/hyperlink" Target="https://www.youtube.com/watch?v=gpOBpXZhUrI&amp;ab_channel=RyanNolanData" TargetMode="External"/><Relationship Id="rId18" Type="http://schemas.openxmlformats.org/officeDocument/2006/relationships/hyperlink" Target="https://scikit-learn.org/stable/modules/generated/sklearn.metrics.mean_squared_error.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11700" y="539725"/>
            <a:ext cx="8616600" cy="1282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3500"/>
              <a:t>Grouping and Predicting House Prices</a:t>
            </a:r>
            <a:endParaRPr sz="2100"/>
          </a:p>
        </p:txBody>
      </p:sp>
      <p:sp>
        <p:nvSpPr>
          <p:cNvPr id="65" name="Google Shape;65;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Exploratory Data Analysis</a:t>
            </a:r>
            <a:endParaRPr/>
          </a:p>
        </p:txBody>
      </p:sp>
      <p:sp>
        <p:nvSpPr>
          <p:cNvPr id="71" name="Google Shape;71;p2"/>
          <p:cNvSpPr txBox="1"/>
          <p:nvPr>
            <p:ph idx="1" type="body"/>
          </p:nvPr>
        </p:nvSpPr>
        <p:spPr>
          <a:xfrm>
            <a:off x="311700" y="1505700"/>
            <a:ext cx="8520600" cy="3076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Get initial idea for data shape, feature data types, data distribution, and missing values</a:t>
            </a:r>
            <a:endParaRPr/>
          </a:p>
          <a:p>
            <a:pPr indent="-311150" lvl="0" marL="457200" rtl="0" algn="l">
              <a:lnSpc>
                <a:spcPct val="115000"/>
              </a:lnSpc>
              <a:spcBef>
                <a:spcPts val="0"/>
              </a:spcBef>
              <a:spcAft>
                <a:spcPts val="0"/>
              </a:spcAft>
              <a:buSzPts val="1300"/>
              <a:buChar char="➢"/>
            </a:pPr>
            <a:r>
              <a:rPr lang="en"/>
              <a:t>Evaluated numerical and categorical data separately for missing values and correlation</a:t>
            </a:r>
            <a:endParaRPr/>
          </a:p>
          <a:p>
            <a:pPr indent="-298450" lvl="1" marL="914400" rtl="0" algn="l">
              <a:lnSpc>
                <a:spcPct val="115000"/>
              </a:lnSpc>
              <a:spcBef>
                <a:spcPts val="0"/>
              </a:spcBef>
              <a:spcAft>
                <a:spcPts val="0"/>
              </a:spcAft>
              <a:buSzPts val="1100"/>
              <a:buChar char="○"/>
            </a:pPr>
            <a:r>
              <a:rPr lang="en"/>
              <a:t>Numerical data</a:t>
            </a:r>
            <a:endParaRPr/>
          </a:p>
          <a:p>
            <a:pPr indent="-298450" lvl="2" marL="1371600" rtl="0" algn="l">
              <a:lnSpc>
                <a:spcPct val="115000"/>
              </a:lnSpc>
              <a:spcBef>
                <a:spcPts val="0"/>
              </a:spcBef>
              <a:spcAft>
                <a:spcPts val="0"/>
              </a:spcAft>
              <a:buSzPts val="1100"/>
              <a:buChar char="■"/>
            </a:pPr>
            <a:r>
              <a:rPr lang="en"/>
              <a:t>Correlation between all numerical features</a:t>
            </a:r>
            <a:endParaRPr/>
          </a:p>
          <a:p>
            <a:pPr indent="-298450" lvl="3" marL="1828800" rtl="0" algn="l">
              <a:lnSpc>
                <a:spcPct val="115000"/>
              </a:lnSpc>
              <a:spcBef>
                <a:spcPts val="0"/>
              </a:spcBef>
              <a:spcAft>
                <a:spcPts val="0"/>
              </a:spcAft>
              <a:buSzPts val="1100"/>
              <a:buChar char="●"/>
            </a:pPr>
            <a:r>
              <a:rPr lang="en"/>
              <a:t>Decided to drop ‘Unnamed: 0’, 100% correlation with ‘Id’</a:t>
            </a:r>
            <a:endParaRPr/>
          </a:p>
          <a:p>
            <a:pPr indent="-298450" lvl="2" marL="1371600" rtl="0" algn="l">
              <a:lnSpc>
                <a:spcPct val="115000"/>
              </a:lnSpc>
              <a:spcBef>
                <a:spcPts val="0"/>
              </a:spcBef>
              <a:spcAft>
                <a:spcPts val="0"/>
              </a:spcAft>
              <a:buSzPts val="1100"/>
              <a:buChar char="■"/>
            </a:pPr>
            <a:r>
              <a:rPr lang="en"/>
              <a:t>Correlation between all numerical features and target feature (‘SalePrice’)</a:t>
            </a:r>
            <a:endParaRPr/>
          </a:p>
          <a:p>
            <a:pPr indent="-298450" lvl="3" marL="1828800" rtl="0" algn="l">
              <a:lnSpc>
                <a:spcPct val="115000"/>
              </a:lnSpc>
              <a:spcBef>
                <a:spcPts val="0"/>
              </a:spcBef>
              <a:spcAft>
                <a:spcPts val="0"/>
              </a:spcAft>
              <a:buSzPts val="1100"/>
              <a:buChar char="●"/>
            </a:pPr>
            <a:r>
              <a:rPr lang="en"/>
              <a:t>‘OverallQual’, ‘GrLivArea’ ‘GarageCars’, ‘GarageArea’, ‘TotalBsmtSF’ &gt; 60% correlation</a:t>
            </a:r>
            <a:endParaRPr/>
          </a:p>
          <a:p>
            <a:pPr indent="-298450" lvl="2" marL="1371600" rtl="0" algn="l">
              <a:lnSpc>
                <a:spcPct val="115000"/>
              </a:lnSpc>
              <a:spcBef>
                <a:spcPts val="0"/>
              </a:spcBef>
              <a:spcAft>
                <a:spcPts val="0"/>
              </a:spcAft>
              <a:buSzPts val="1100"/>
              <a:buChar char="■"/>
            </a:pPr>
            <a:r>
              <a:rPr lang="en"/>
              <a:t>Examined missing data and determined how to handle it</a:t>
            </a:r>
            <a:endParaRPr/>
          </a:p>
          <a:p>
            <a:pPr indent="-298450" lvl="3" marL="1828800" rtl="0" algn="l">
              <a:lnSpc>
                <a:spcPct val="115000"/>
              </a:lnSpc>
              <a:spcBef>
                <a:spcPts val="0"/>
              </a:spcBef>
              <a:spcAft>
                <a:spcPts val="0"/>
              </a:spcAft>
              <a:buSzPts val="1100"/>
              <a:buChar char="●"/>
            </a:pPr>
            <a:r>
              <a:rPr lang="en"/>
              <a:t>3 features were to be imputed with their median</a:t>
            </a:r>
            <a:endParaRPr/>
          </a:p>
          <a:p>
            <a:pPr indent="-298450" lvl="1" marL="914400" rtl="0" algn="l">
              <a:lnSpc>
                <a:spcPct val="115000"/>
              </a:lnSpc>
              <a:spcBef>
                <a:spcPts val="0"/>
              </a:spcBef>
              <a:spcAft>
                <a:spcPts val="0"/>
              </a:spcAft>
              <a:buSzPts val="1100"/>
              <a:buChar char="○"/>
            </a:pPr>
            <a:r>
              <a:rPr lang="en"/>
              <a:t>Categorical data</a:t>
            </a:r>
            <a:endParaRPr/>
          </a:p>
          <a:p>
            <a:pPr indent="-298450" lvl="2" marL="1371600" rtl="0" algn="l">
              <a:lnSpc>
                <a:spcPct val="115000"/>
              </a:lnSpc>
              <a:spcBef>
                <a:spcPts val="0"/>
              </a:spcBef>
              <a:spcAft>
                <a:spcPts val="0"/>
              </a:spcAft>
              <a:buSzPts val="1100"/>
              <a:buChar char="■"/>
            </a:pPr>
            <a:r>
              <a:rPr lang="en"/>
              <a:t>Examined number of missing observations per feature</a:t>
            </a:r>
            <a:endParaRPr/>
          </a:p>
          <a:p>
            <a:pPr indent="-298450" lvl="2" marL="1371600" rtl="0" algn="l">
              <a:lnSpc>
                <a:spcPct val="115000"/>
              </a:lnSpc>
              <a:spcBef>
                <a:spcPts val="0"/>
              </a:spcBef>
              <a:spcAft>
                <a:spcPts val="0"/>
              </a:spcAft>
              <a:buSzPts val="1100"/>
              <a:buChar char="■"/>
            </a:pPr>
            <a:r>
              <a:rPr lang="en"/>
              <a:t>Determined to drop 4 features</a:t>
            </a:r>
            <a:endParaRPr/>
          </a:p>
          <a:p>
            <a:pPr indent="-298450" lvl="3" marL="1828800" rtl="0" algn="l">
              <a:lnSpc>
                <a:spcPct val="115000"/>
              </a:lnSpc>
              <a:spcBef>
                <a:spcPts val="0"/>
              </a:spcBef>
              <a:spcAft>
                <a:spcPts val="0"/>
              </a:spcAft>
              <a:buSzPts val="1100"/>
              <a:buChar char="●"/>
            </a:pPr>
            <a:r>
              <a:rPr lang="en"/>
              <a:t>‘Alley’, ‘PoolQC’, ‘Fence’, ‘MiscFeature’</a:t>
            </a:r>
            <a:endParaRPr/>
          </a:p>
          <a:p>
            <a:pPr indent="-298450" lvl="2" marL="1371600" rtl="0" algn="l">
              <a:lnSpc>
                <a:spcPct val="115000"/>
              </a:lnSpc>
              <a:spcBef>
                <a:spcPts val="0"/>
              </a:spcBef>
              <a:spcAft>
                <a:spcPts val="0"/>
              </a:spcAft>
              <a:buSzPts val="1100"/>
              <a:buChar char="■"/>
            </a:pPr>
            <a:r>
              <a:rPr lang="en"/>
              <a:t>Remaining missing values were chosen to be imputed</a:t>
            </a:r>
            <a:endParaRPr/>
          </a:p>
        </p:txBody>
      </p:sp>
      <p:sp>
        <p:nvSpPr>
          <p:cNvPr id="72" name="Google Shape;7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Train and Test Data Processing</a:t>
            </a:r>
            <a:endParaRPr/>
          </a:p>
        </p:txBody>
      </p:sp>
      <p:sp>
        <p:nvSpPr>
          <p:cNvPr id="78" name="Google Shape;78;p3"/>
          <p:cNvSpPr txBox="1"/>
          <p:nvPr>
            <p:ph idx="1" type="body"/>
          </p:nvPr>
        </p:nvSpPr>
        <p:spPr>
          <a:xfrm>
            <a:off x="311700" y="1505700"/>
            <a:ext cx="8520600" cy="3435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all train and test data processing completed in </a:t>
            </a:r>
            <a:r>
              <a:rPr b="1" lang="en" sz="1600"/>
              <a:t>test_data_prediction</a:t>
            </a:r>
            <a:r>
              <a:rPr lang="en" sz="1600"/>
              <a:t> with helper functions</a:t>
            </a:r>
            <a:endParaRPr sz="1600"/>
          </a:p>
          <a:p>
            <a:pPr indent="-330200" lvl="0" marL="457200" rtl="0" algn="l">
              <a:lnSpc>
                <a:spcPct val="115000"/>
              </a:lnSpc>
              <a:spcBef>
                <a:spcPts val="0"/>
              </a:spcBef>
              <a:spcAft>
                <a:spcPts val="0"/>
              </a:spcAft>
              <a:buSzPts val="1600"/>
              <a:buChar char="➢"/>
            </a:pPr>
            <a:r>
              <a:rPr lang="en" sz="1600"/>
              <a:t>drop features missing over 80% of observations</a:t>
            </a:r>
            <a:endParaRPr sz="1600"/>
          </a:p>
          <a:p>
            <a:pPr indent="-330200" lvl="0" marL="457200" rtl="0" algn="l">
              <a:lnSpc>
                <a:spcPct val="115000"/>
              </a:lnSpc>
              <a:spcBef>
                <a:spcPts val="0"/>
              </a:spcBef>
              <a:spcAft>
                <a:spcPts val="0"/>
              </a:spcAft>
              <a:buSzPts val="1600"/>
              <a:buChar char="➢"/>
            </a:pPr>
            <a:r>
              <a:rPr b="1" lang="en" sz="1600"/>
              <a:t>imputation</a:t>
            </a:r>
            <a:r>
              <a:rPr lang="en" sz="1600"/>
              <a:t>: imputes missing numerical values with the median and categorical values with the mode</a:t>
            </a:r>
            <a:endParaRPr sz="1600"/>
          </a:p>
          <a:p>
            <a:pPr indent="-330200" lvl="0" marL="457200" rtl="0" algn="l">
              <a:lnSpc>
                <a:spcPct val="115000"/>
              </a:lnSpc>
              <a:spcBef>
                <a:spcPts val="0"/>
              </a:spcBef>
              <a:spcAft>
                <a:spcPts val="0"/>
              </a:spcAft>
              <a:buSzPts val="1600"/>
              <a:buChar char="➢"/>
            </a:pPr>
            <a:r>
              <a:rPr b="1" lang="en" sz="1600"/>
              <a:t>numerical_feature_standardize</a:t>
            </a:r>
            <a:r>
              <a:rPr lang="en" sz="1600"/>
              <a:t>: standardizes train and test numerical features</a:t>
            </a:r>
            <a:endParaRPr sz="1600"/>
          </a:p>
          <a:p>
            <a:pPr indent="-330200" lvl="0" marL="457200" rtl="0" algn="l">
              <a:lnSpc>
                <a:spcPct val="115000"/>
              </a:lnSpc>
              <a:spcBef>
                <a:spcPts val="0"/>
              </a:spcBef>
              <a:spcAft>
                <a:spcPts val="0"/>
              </a:spcAft>
              <a:buSzPts val="1600"/>
              <a:buChar char="➢"/>
            </a:pPr>
            <a:r>
              <a:rPr b="1" lang="en" sz="1600"/>
              <a:t>cateogrical_feature_encoding</a:t>
            </a:r>
            <a:r>
              <a:rPr lang="en" sz="1600"/>
              <a:t>: applies one hot encoding to nonbinary categorical features</a:t>
            </a:r>
            <a:endParaRPr sz="1600"/>
          </a:p>
          <a:p>
            <a:pPr indent="-330200" lvl="0" marL="457200" rtl="0" algn="l">
              <a:lnSpc>
                <a:spcPct val="115000"/>
              </a:lnSpc>
              <a:spcBef>
                <a:spcPts val="0"/>
              </a:spcBef>
              <a:spcAft>
                <a:spcPts val="0"/>
              </a:spcAft>
              <a:buSzPts val="1600"/>
              <a:buChar char="➢"/>
            </a:pPr>
            <a:r>
              <a:rPr b="1" lang="en" sz="1600"/>
              <a:t>feature_engineering</a:t>
            </a:r>
            <a:r>
              <a:rPr lang="en" sz="1600"/>
              <a:t>: drops one feature if correlation to another feature is above 0.95; combines binary features using OR operator</a:t>
            </a:r>
            <a:endParaRPr sz="1600"/>
          </a:p>
          <a:p>
            <a:pPr indent="-330200" lvl="0" marL="457200" rtl="0" algn="l">
              <a:lnSpc>
                <a:spcPct val="115000"/>
              </a:lnSpc>
              <a:spcBef>
                <a:spcPts val="0"/>
              </a:spcBef>
              <a:spcAft>
                <a:spcPts val="0"/>
              </a:spcAft>
              <a:buSzPts val="1600"/>
              <a:buChar char="➢"/>
            </a:pPr>
            <a:r>
              <a:rPr b="1" lang="en" sz="1600"/>
              <a:t>pca</a:t>
            </a:r>
            <a:r>
              <a:rPr lang="en" sz="1600"/>
              <a:t>: applies PCA to reduce dimensionality to 35</a:t>
            </a:r>
            <a:endParaRPr sz="1600"/>
          </a:p>
        </p:txBody>
      </p:sp>
      <p:sp>
        <p:nvSpPr>
          <p:cNvPr id="79" name="Google Shape;7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 Subgrouping</a:t>
            </a:r>
            <a:endParaRPr/>
          </a:p>
        </p:txBody>
      </p:sp>
      <p:sp>
        <p:nvSpPr>
          <p:cNvPr id="85" name="Google Shape;85;p4"/>
          <p:cNvSpPr txBox="1"/>
          <p:nvPr>
            <p:ph idx="1" type="body"/>
          </p:nvPr>
        </p:nvSpPr>
        <p:spPr>
          <a:xfrm>
            <a:off x="311700" y="1505700"/>
            <a:ext cx="5165100" cy="36378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Char char="➢"/>
            </a:pPr>
            <a:r>
              <a:rPr lang="en" sz="1700"/>
              <a:t>split data into train (80%) and validation (20%)</a:t>
            </a:r>
            <a:endParaRPr sz="1700"/>
          </a:p>
          <a:p>
            <a:pPr indent="-336550" lvl="0" marL="457200" rtl="0" algn="l">
              <a:lnSpc>
                <a:spcPct val="115000"/>
              </a:lnSpc>
              <a:spcBef>
                <a:spcPts val="0"/>
              </a:spcBef>
              <a:spcAft>
                <a:spcPts val="0"/>
              </a:spcAft>
              <a:buSzPts val="1700"/>
              <a:buChar char="➢"/>
            </a:pPr>
            <a:r>
              <a:rPr b="1" lang="en" sz="1700"/>
              <a:t>plot_inertia</a:t>
            </a:r>
            <a:r>
              <a:rPr lang="en" sz="1700"/>
              <a:t>: elbow method to find ideal k number of clusters</a:t>
            </a:r>
            <a:endParaRPr sz="1700"/>
          </a:p>
          <a:p>
            <a:pPr indent="-336550" lvl="0" marL="457200" rtl="0" algn="l">
              <a:lnSpc>
                <a:spcPct val="115000"/>
              </a:lnSpc>
              <a:spcBef>
                <a:spcPts val="0"/>
              </a:spcBef>
              <a:spcAft>
                <a:spcPts val="0"/>
              </a:spcAft>
              <a:buSzPts val="1700"/>
              <a:buChar char="➢"/>
            </a:pPr>
            <a:r>
              <a:rPr b="1" lang="en" sz="1700"/>
              <a:t>kmeans_clustering</a:t>
            </a:r>
            <a:r>
              <a:rPr lang="en" sz="1700"/>
              <a:t>: cluster the train data with k=3 for the alpha model and k=4 for the final</a:t>
            </a:r>
            <a:endParaRPr sz="1700"/>
          </a:p>
          <a:p>
            <a:pPr indent="-336550" lvl="0" marL="457200" rtl="0" algn="l">
              <a:lnSpc>
                <a:spcPct val="115000"/>
              </a:lnSpc>
              <a:spcBef>
                <a:spcPts val="0"/>
              </a:spcBef>
              <a:spcAft>
                <a:spcPts val="0"/>
              </a:spcAft>
              <a:buSzPts val="1700"/>
              <a:buChar char="➢"/>
            </a:pPr>
            <a:r>
              <a:rPr b="1" lang="en" sz="1700"/>
              <a:t>KNN_classifer</a:t>
            </a:r>
            <a:r>
              <a:rPr lang="en" sz="1700"/>
              <a:t>: applies KNN classifier with grid-search cv</a:t>
            </a:r>
            <a:endParaRPr sz="1700"/>
          </a:p>
          <a:p>
            <a:pPr indent="-336550" lvl="1" marL="914400" rtl="0" algn="l">
              <a:lnSpc>
                <a:spcPct val="115000"/>
              </a:lnSpc>
              <a:spcBef>
                <a:spcPts val="0"/>
              </a:spcBef>
              <a:spcAft>
                <a:spcPts val="0"/>
              </a:spcAft>
              <a:buSzPts val="1700"/>
              <a:buChar char="○"/>
            </a:pPr>
            <a:r>
              <a:rPr lang="en" sz="1700"/>
              <a:t>n neighbors from 1 to 30</a:t>
            </a:r>
            <a:endParaRPr sz="1700"/>
          </a:p>
          <a:p>
            <a:pPr indent="-336550" lvl="1" marL="914400" rtl="0" algn="l">
              <a:lnSpc>
                <a:spcPct val="115000"/>
              </a:lnSpc>
              <a:spcBef>
                <a:spcPts val="0"/>
              </a:spcBef>
              <a:spcAft>
                <a:spcPts val="0"/>
              </a:spcAft>
              <a:buSzPts val="1700"/>
              <a:buChar char="○"/>
            </a:pPr>
            <a:r>
              <a:rPr lang="en" sz="1700"/>
              <a:t>uniform vs. distance weighting</a:t>
            </a:r>
            <a:endParaRPr sz="1700"/>
          </a:p>
          <a:p>
            <a:pPr indent="-336550" lvl="0" marL="457200" rtl="0" algn="l">
              <a:lnSpc>
                <a:spcPct val="115000"/>
              </a:lnSpc>
              <a:spcBef>
                <a:spcPts val="0"/>
              </a:spcBef>
              <a:spcAft>
                <a:spcPts val="0"/>
              </a:spcAft>
              <a:buSzPts val="1700"/>
              <a:buChar char="➢"/>
            </a:pPr>
            <a:r>
              <a:rPr lang="en" sz="1700"/>
              <a:t>accuracy scores typically above 0.90; accuracy of validation clustering 0.93</a:t>
            </a:r>
            <a:endParaRPr sz="1700"/>
          </a:p>
        </p:txBody>
      </p:sp>
      <p:sp>
        <p:nvSpPr>
          <p:cNvPr id="86" name="Google Shape;8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87" name="Google Shape;87;p4"/>
          <p:cNvPicPr preferRelativeResize="0"/>
          <p:nvPr/>
        </p:nvPicPr>
        <p:blipFill rotWithShape="1">
          <a:blip r:embed="rId3">
            <a:alphaModFix/>
          </a:blip>
          <a:srcRect b="0" l="0" r="0" t="0"/>
          <a:stretch/>
        </p:blipFill>
        <p:spPr>
          <a:xfrm>
            <a:off x="5610799" y="110950"/>
            <a:ext cx="3080052" cy="2460800"/>
          </a:xfrm>
          <a:prstGeom prst="rect">
            <a:avLst/>
          </a:prstGeom>
          <a:noFill/>
          <a:ln cap="flat" cmpd="sng" w="9525">
            <a:solidFill>
              <a:schemeClr val="dk2"/>
            </a:solidFill>
            <a:prstDash val="solid"/>
            <a:round/>
            <a:headEnd len="sm" w="sm" type="none"/>
            <a:tailEnd len="sm" w="sm" type="none"/>
          </a:ln>
        </p:spPr>
      </p:pic>
      <p:pic>
        <p:nvPicPr>
          <p:cNvPr id="88" name="Google Shape;88;p4"/>
          <p:cNvPicPr preferRelativeResize="0"/>
          <p:nvPr/>
        </p:nvPicPr>
        <p:blipFill rotWithShape="1">
          <a:blip r:embed="rId4">
            <a:alphaModFix/>
          </a:blip>
          <a:srcRect b="0" l="0" r="0" t="0"/>
          <a:stretch/>
        </p:blipFill>
        <p:spPr>
          <a:xfrm>
            <a:off x="5545551" y="2647951"/>
            <a:ext cx="3210550" cy="2477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Training: Prediction Model Training</a:t>
            </a:r>
            <a:endParaRPr/>
          </a:p>
        </p:txBody>
      </p:sp>
      <p:sp>
        <p:nvSpPr>
          <p:cNvPr id="94" name="Google Shape;94;p5"/>
          <p:cNvSpPr txBox="1"/>
          <p:nvPr>
            <p:ph idx="1" type="body"/>
          </p:nvPr>
        </p:nvSpPr>
        <p:spPr>
          <a:xfrm>
            <a:off x="311700" y="1505700"/>
            <a:ext cx="8520600" cy="34584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2 Stages: Individual Model Training, Stacking Method Model Training</a:t>
            </a:r>
            <a:endParaRPr/>
          </a:p>
          <a:p>
            <a:pPr indent="-311150" lvl="0" marL="457200" rtl="0" algn="l">
              <a:lnSpc>
                <a:spcPct val="115000"/>
              </a:lnSpc>
              <a:spcBef>
                <a:spcPts val="0"/>
              </a:spcBef>
              <a:spcAft>
                <a:spcPts val="0"/>
              </a:spcAft>
              <a:buSzPts val="1300"/>
              <a:buChar char="➢"/>
            </a:pPr>
            <a:r>
              <a:rPr lang="en"/>
              <a:t>Individual Model Training</a:t>
            </a:r>
            <a:endParaRPr/>
          </a:p>
          <a:p>
            <a:pPr indent="-298450" lvl="1" marL="914400" rtl="0" algn="l">
              <a:lnSpc>
                <a:spcPct val="115000"/>
              </a:lnSpc>
              <a:spcBef>
                <a:spcPts val="0"/>
              </a:spcBef>
              <a:spcAft>
                <a:spcPts val="0"/>
              </a:spcAft>
              <a:buSzPts val="1100"/>
              <a:buChar char="○"/>
            </a:pPr>
            <a:r>
              <a:rPr lang="en"/>
              <a:t>Algorithms:</a:t>
            </a:r>
            <a:endParaRPr/>
          </a:p>
          <a:p>
            <a:pPr indent="-298450" lvl="2" marL="1371600" rtl="0" algn="l">
              <a:lnSpc>
                <a:spcPct val="115000"/>
              </a:lnSpc>
              <a:spcBef>
                <a:spcPts val="0"/>
              </a:spcBef>
              <a:spcAft>
                <a:spcPts val="0"/>
              </a:spcAft>
              <a:buSzPts val="1100"/>
              <a:buChar char="■"/>
            </a:pPr>
            <a:r>
              <a:rPr lang="en"/>
              <a:t>Base Algorithms: Stochastic Gradient Descent, Decision Tree Regression, Support Vector Machine Regression, Neural Network Regression</a:t>
            </a:r>
            <a:endParaRPr/>
          </a:p>
          <a:p>
            <a:pPr indent="-298450" lvl="2" marL="1371600" rtl="0" algn="l">
              <a:lnSpc>
                <a:spcPct val="115000"/>
              </a:lnSpc>
              <a:spcBef>
                <a:spcPts val="0"/>
              </a:spcBef>
              <a:spcAft>
                <a:spcPts val="0"/>
              </a:spcAft>
              <a:buSzPts val="1100"/>
              <a:buChar char="■"/>
            </a:pPr>
            <a:r>
              <a:rPr lang="en"/>
              <a:t>Additional Algorithms: Linear Regression, Lasso Regularization, Ridge Regularization</a:t>
            </a:r>
            <a:endParaRPr/>
          </a:p>
          <a:p>
            <a:pPr indent="-298450" lvl="1" marL="914400" rtl="0" algn="l">
              <a:lnSpc>
                <a:spcPct val="115000"/>
              </a:lnSpc>
              <a:spcBef>
                <a:spcPts val="0"/>
              </a:spcBef>
              <a:spcAft>
                <a:spcPts val="0"/>
              </a:spcAft>
              <a:buSzPts val="1100"/>
              <a:buChar char="○"/>
            </a:pPr>
            <a:r>
              <a:rPr lang="en"/>
              <a:t>k trained models per algorithm, k = number of groups made during data subgrouping</a:t>
            </a:r>
            <a:endParaRPr/>
          </a:p>
          <a:p>
            <a:pPr indent="-298450" lvl="2" marL="1371600" rtl="0" algn="l">
              <a:lnSpc>
                <a:spcPct val="115000"/>
              </a:lnSpc>
              <a:spcBef>
                <a:spcPts val="0"/>
              </a:spcBef>
              <a:spcAft>
                <a:spcPts val="0"/>
              </a:spcAft>
              <a:buSzPts val="1100"/>
              <a:buChar char="■"/>
            </a:pPr>
            <a:r>
              <a:rPr lang="en"/>
              <a:t>GridSearchCV used for fitting</a:t>
            </a:r>
            <a:endParaRPr/>
          </a:p>
          <a:p>
            <a:pPr indent="-311150" lvl="0" marL="457200" rtl="0" algn="l">
              <a:lnSpc>
                <a:spcPct val="115000"/>
              </a:lnSpc>
              <a:spcBef>
                <a:spcPts val="0"/>
              </a:spcBef>
              <a:spcAft>
                <a:spcPts val="0"/>
              </a:spcAft>
              <a:buSzPts val="1300"/>
              <a:buChar char="➢"/>
            </a:pPr>
            <a:r>
              <a:rPr lang="en"/>
              <a:t>Stacking Method Model Training</a:t>
            </a:r>
            <a:endParaRPr/>
          </a:p>
          <a:p>
            <a:pPr indent="-298450" lvl="1" marL="914400" rtl="0" algn="l">
              <a:lnSpc>
                <a:spcPct val="115000"/>
              </a:lnSpc>
              <a:spcBef>
                <a:spcPts val="0"/>
              </a:spcBef>
              <a:spcAft>
                <a:spcPts val="0"/>
              </a:spcAft>
              <a:buSzPts val="1100"/>
              <a:buChar char="○"/>
            </a:pPr>
            <a:r>
              <a:rPr lang="en"/>
              <a:t>Stacking Method Models on Grouped Datasets</a:t>
            </a:r>
            <a:endParaRPr/>
          </a:p>
          <a:p>
            <a:pPr indent="-298450" lvl="2" marL="1371600" rtl="0" algn="l">
              <a:lnSpc>
                <a:spcPct val="115000"/>
              </a:lnSpc>
              <a:spcBef>
                <a:spcPts val="0"/>
              </a:spcBef>
              <a:spcAft>
                <a:spcPts val="0"/>
              </a:spcAft>
              <a:buSzPts val="1100"/>
              <a:buChar char="■"/>
            </a:pPr>
            <a:r>
              <a:rPr lang="en"/>
              <a:t>k trained models, used trained individual models as estimators and Random Forest Tree Regression as final estimator</a:t>
            </a:r>
            <a:endParaRPr/>
          </a:p>
          <a:p>
            <a:pPr indent="-298450" lvl="1" marL="914400" rtl="0" algn="l">
              <a:lnSpc>
                <a:spcPct val="115000"/>
              </a:lnSpc>
              <a:spcBef>
                <a:spcPts val="0"/>
              </a:spcBef>
              <a:spcAft>
                <a:spcPts val="0"/>
              </a:spcAft>
              <a:buSzPts val="1100"/>
              <a:buChar char="○"/>
            </a:pPr>
            <a:r>
              <a:rPr lang="en"/>
              <a:t>Stacking Method Model on Entire Dataset</a:t>
            </a:r>
            <a:endParaRPr/>
          </a:p>
          <a:p>
            <a:pPr indent="-298450" lvl="2" marL="1371600" rtl="0" algn="l">
              <a:lnSpc>
                <a:spcPct val="115000"/>
              </a:lnSpc>
              <a:spcBef>
                <a:spcPts val="0"/>
              </a:spcBef>
              <a:spcAft>
                <a:spcPts val="0"/>
              </a:spcAft>
              <a:buSzPts val="1100"/>
              <a:buChar char="■"/>
            </a:pPr>
            <a:r>
              <a:rPr lang="en"/>
              <a:t>Singular model, results from stacking method on grouped dataset used as estimators and Random Forest Tree Regression as final estimator</a:t>
            </a:r>
            <a:endParaRPr/>
          </a:p>
          <a:p>
            <a:pPr indent="-298450" lvl="2" marL="1371600" rtl="0" algn="l">
              <a:lnSpc>
                <a:spcPct val="115000"/>
              </a:lnSpc>
              <a:spcBef>
                <a:spcPts val="0"/>
              </a:spcBef>
              <a:spcAft>
                <a:spcPts val="0"/>
              </a:spcAft>
              <a:buSzPts val="1100"/>
              <a:buChar char="■"/>
            </a:pPr>
            <a:r>
              <a:rPr lang="en"/>
              <a:t>Serves as secondary evaluation metric in Prediction Model Testing</a:t>
            </a:r>
            <a:endParaRPr/>
          </a:p>
        </p:txBody>
      </p:sp>
      <p:sp>
        <p:nvSpPr>
          <p:cNvPr id="95" name="Google Shape;9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Evaluation: Prediction Model Testing</a:t>
            </a:r>
            <a:endParaRPr/>
          </a:p>
        </p:txBody>
      </p:sp>
      <p:sp>
        <p:nvSpPr>
          <p:cNvPr id="101" name="Google Shape;101;p6"/>
          <p:cNvSpPr txBox="1"/>
          <p:nvPr>
            <p:ph idx="1" type="body"/>
          </p:nvPr>
        </p:nvSpPr>
        <p:spPr>
          <a:xfrm>
            <a:off x="311700" y="1505700"/>
            <a:ext cx="8520600" cy="3450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Evaluated on 2 different versions of Test Dataset</a:t>
            </a:r>
            <a:endParaRPr sz="1400"/>
          </a:p>
          <a:p>
            <a:pPr indent="-304800" lvl="1" marL="914400" rtl="0" algn="l">
              <a:lnSpc>
                <a:spcPct val="115000"/>
              </a:lnSpc>
              <a:spcBef>
                <a:spcPts val="0"/>
              </a:spcBef>
              <a:spcAft>
                <a:spcPts val="0"/>
              </a:spcAft>
              <a:buSzPts val="1200"/>
              <a:buChar char="○"/>
            </a:pPr>
            <a:r>
              <a:rPr lang="en" sz="1200"/>
              <a:t>Grouped: Test Data split into the k subgroups from the Data Subgrouping stage</a:t>
            </a:r>
            <a:endParaRPr sz="1200"/>
          </a:p>
          <a:p>
            <a:pPr indent="-304800" lvl="1" marL="914400" rtl="0" algn="l">
              <a:lnSpc>
                <a:spcPct val="115000"/>
              </a:lnSpc>
              <a:spcBef>
                <a:spcPts val="0"/>
              </a:spcBef>
              <a:spcAft>
                <a:spcPts val="0"/>
              </a:spcAft>
              <a:buSzPts val="1200"/>
              <a:buChar char="○"/>
            </a:pPr>
            <a:r>
              <a:rPr lang="en" sz="1200"/>
              <a:t>Non-Grouped: Test Data before subgrouping</a:t>
            </a:r>
            <a:endParaRPr sz="1200"/>
          </a:p>
          <a:p>
            <a:pPr indent="-317500" lvl="0" marL="457200" rtl="0" algn="l">
              <a:lnSpc>
                <a:spcPct val="115000"/>
              </a:lnSpc>
              <a:spcBef>
                <a:spcPts val="0"/>
              </a:spcBef>
              <a:spcAft>
                <a:spcPts val="0"/>
              </a:spcAft>
              <a:buSzPts val="1400"/>
              <a:buChar char="➢"/>
            </a:pPr>
            <a:r>
              <a:rPr lang="en" sz="1400"/>
              <a:t>Evaluated using 3 methods</a:t>
            </a:r>
            <a:endParaRPr sz="1400"/>
          </a:p>
          <a:p>
            <a:pPr indent="-304800" lvl="1" marL="914400" rtl="0" algn="l">
              <a:lnSpc>
                <a:spcPct val="115000"/>
              </a:lnSpc>
              <a:spcBef>
                <a:spcPts val="0"/>
              </a:spcBef>
              <a:spcAft>
                <a:spcPts val="0"/>
              </a:spcAft>
              <a:buSzPts val="1200"/>
              <a:buChar char="○"/>
            </a:pPr>
            <a:r>
              <a:rPr lang="en" sz="1200"/>
              <a:t>Individual Group MSE</a:t>
            </a:r>
            <a:endParaRPr sz="1200"/>
          </a:p>
          <a:p>
            <a:pPr indent="-304800" lvl="2" marL="1371600" rtl="0" algn="l">
              <a:lnSpc>
                <a:spcPct val="115000"/>
              </a:lnSpc>
              <a:spcBef>
                <a:spcPts val="0"/>
              </a:spcBef>
              <a:spcAft>
                <a:spcPts val="0"/>
              </a:spcAft>
              <a:buSzPts val="1200"/>
              <a:buChar char="■"/>
            </a:pPr>
            <a:r>
              <a:rPr lang="en" sz="1200"/>
              <a:t>Used models produced by Stacking Method on Grouped Datasets to predict Grouped Test Dataset</a:t>
            </a:r>
            <a:endParaRPr sz="1200"/>
          </a:p>
          <a:p>
            <a:pPr indent="-304800" lvl="2" marL="1371600" rtl="0" algn="l">
              <a:lnSpc>
                <a:spcPct val="115000"/>
              </a:lnSpc>
              <a:spcBef>
                <a:spcPts val="0"/>
              </a:spcBef>
              <a:spcAft>
                <a:spcPts val="0"/>
              </a:spcAft>
              <a:buSzPts val="1200"/>
              <a:buChar char="■"/>
            </a:pPr>
            <a:r>
              <a:rPr lang="en" sz="1200"/>
              <a:t>k MSEs reported, an MSE for each individual group’s stacking model</a:t>
            </a:r>
            <a:endParaRPr sz="1200"/>
          </a:p>
          <a:p>
            <a:pPr indent="-304800" lvl="1" marL="914400" rtl="0" algn="l">
              <a:lnSpc>
                <a:spcPct val="115000"/>
              </a:lnSpc>
              <a:spcBef>
                <a:spcPts val="0"/>
              </a:spcBef>
              <a:spcAft>
                <a:spcPts val="0"/>
              </a:spcAft>
              <a:buSzPts val="1200"/>
              <a:buChar char="○"/>
            </a:pPr>
            <a:r>
              <a:rPr lang="en" sz="1200"/>
              <a:t>Non-grouped MSE</a:t>
            </a:r>
            <a:endParaRPr sz="1200"/>
          </a:p>
          <a:p>
            <a:pPr indent="-304800" lvl="2" marL="1371600" rtl="0" algn="l">
              <a:lnSpc>
                <a:spcPct val="115000"/>
              </a:lnSpc>
              <a:spcBef>
                <a:spcPts val="0"/>
              </a:spcBef>
              <a:spcAft>
                <a:spcPts val="0"/>
              </a:spcAft>
              <a:buSzPts val="1200"/>
              <a:buChar char="■"/>
            </a:pPr>
            <a:r>
              <a:rPr lang="en" sz="1200"/>
              <a:t>Used model produced by Stacking Method on Entire Dataset to predict Non-Grouped Test Dataset</a:t>
            </a:r>
            <a:endParaRPr sz="1200"/>
          </a:p>
          <a:p>
            <a:pPr indent="-304800" lvl="2" marL="1371600" rtl="0" algn="l">
              <a:lnSpc>
                <a:spcPct val="115000"/>
              </a:lnSpc>
              <a:spcBef>
                <a:spcPts val="0"/>
              </a:spcBef>
              <a:spcAft>
                <a:spcPts val="0"/>
              </a:spcAft>
              <a:buSzPts val="1200"/>
              <a:buChar char="■"/>
            </a:pPr>
            <a:r>
              <a:rPr lang="en" sz="1200"/>
              <a:t>1 MSE reported</a:t>
            </a:r>
            <a:endParaRPr sz="1200"/>
          </a:p>
          <a:p>
            <a:pPr indent="-304800" lvl="1" marL="914400" rtl="0" algn="l">
              <a:lnSpc>
                <a:spcPct val="115000"/>
              </a:lnSpc>
              <a:spcBef>
                <a:spcPts val="0"/>
              </a:spcBef>
              <a:spcAft>
                <a:spcPts val="0"/>
              </a:spcAft>
              <a:buSzPts val="1200"/>
              <a:buChar char="○"/>
            </a:pPr>
            <a:r>
              <a:rPr lang="en" sz="1200"/>
              <a:t>Overall MSE of Grouped Dataset (final reported MSE)</a:t>
            </a:r>
            <a:endParaRPr sz="1200"/>
          </a:p>
          <a:p>
            <a:pPr indent="-304800" lvl="2" marL="1371600" rtl="0" algn="l">
              <a:lnSpc>
                <a:spcPct val="115000"/>
              </a:lnSpc>
              <a:spcBef>
                <a:spcPts val="0"/>
              </a:spcBef>
              <a:spcAft>
                <a:spcPts val="0"/>
              </a:spcAft>
              <a:buSzPts val="1200"/>
              <a:buChar char="■"/>
            </a:pPr>
            <a:r>
              <a:rPr lang="en" sz="1200"/>
              <a:t>Used models produced by Stacking Method on Grouped Datasets to predict Non-Grouped Test Dataset</a:t>
            </a:r>
            <a:endParaRPr sz="1200"/>
          </a:p>
          <a:p>
            <a:pPr indent="-304800" lvl="3" marL="1828800" rtl="0" algn="l">
              <a:lnSpc>
                <a:spcPct val="115000"/>
              </a:lnSpc>
              <a:spcBef>
                <a:spcPts val="0"/>
              </a:spcBef>
              <a:spcAft>
                <a:spcPts val="0"/>
              </a:spcAft>
              <a:buSzPts val="1200"/>
              <a:buChar char="●"/>
            </a:pPr>
            <a:r>
              <a:rPr lang="en" sz="1200"/>
              <a:t>Ran model_i on observations where k = i, for every i</a:t>
            </a:r>
            <a:endParaRPr sz="1200"/>
          </a:p>
          <a:p>
            <a:pPr indent="-304800" lvl="2" marL="1371600" rtl="0" algn="l">
              <a:lnSpc>
                <a:spcPct val="115000"/>
              </a:lnSpc>
              <a:spcBef>
                <a:spcPts val="0"/>
              </a:spcBef>
              <a:spcAft>
                <a:spcPts val="0"/>
              </a:spcAft>
              <a:buSzPts val="1200"/>
              <a:buChar char="■"/>
            </a:pPr>
            <a:r>
              <a:rPr lang="en" sz="1200"/>
              <a:t>1 MSE reported, the total loss based upon the Individual Group loss reported by Individual Group MSE</a:t>
            </a:r>
            <a:endParaRPr sz="1200"/>
          </a:p>
        </p:txBody>
      </p:sp>
      <p:sp>
        <p:nvSpPr>
          <p:cNvPr id="102" name="Google Shape;10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Conclusions</a:t>
            </a:r>
            <a:endParaRPr/>
          </a:p>
        </p:txBody>
      </p:sp>
      <p:sp>
        <p:nvSpPr>
          <p:cNvPr id="108" name="Google Shape;108;p7"/>
          <p:cNvSpPr txBox="1"/>
          <p:nvPr>
            <p:ph idx="1" type="body"/>
          </p:nvPr>
        </p:nvSpPr>
        <p:spPr>
          <a:xfrm>
            <a:off x="311700" y="1505700"/>
            <a:ext cx="8520600" cy="30762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Char char="➢"/>
            </a:pPr>
            <a:r>
              <a:rPr lang="en" sz="1700" u="sng"/>
              <a:t>data processing:</a:t>
            </a:r>
            <a:r>
              <a:rPr lang="en" sz="1700"/>
              <a:t> imputation, standardization, one hot encoding, feature selection and engineering, dimensionality reduction</a:t>
            </a:r>
            <a:endParaRPr sz="1700"/>
          </a:p>
          <a:p>
            <a:pPr indent="-336550" lvl="0" marL="457200" rtl="0" algn="l">
              <a:lnSpc>
                <a:spcPct val="115000"/>
              </a:lnSpc>
              <a:spcBef>
                <a:spcPts val="0"/>
              </a:spcBef>
              <a:spcAft>
                <a:spcPts val="0"/>
              </a:spcAft>
              <a:buSzPts val="1700"/>
              <a:buChar char="➢"/>
            </a:pPr>
            <a:r>
              <a:rPr lang="en" sz="1700" u="sng"/>
              <a:t>subgrouping</a:t>
            </a:r>
            <a:r>
              <a:rPr lang="en" sz="1700"/>
              <a:t>: k-means clustering, KNN, grid-search cross-validation</a:t>
            </a:r>
            <a:endParaRPr sz="1700"/>
          </a:p>
          <a:p>
            <a:pPr indent="-336550" lvl="0" marL="457200" rtl="0" algn="l">
              <a:lnSpc>
                <a:spcPct val="115000"/>
              </a:lnSpc>
              <a:spcBef>
                <a:spcPts val="0"/>
              </a:spcBef>
              <a:spcAft>
                <a:spcPts val="0"/>
              </a:spcAft>
              <a:buSzPts val="1700"/>
              <a:buChar char="➢"/>
            </a:pPr>
            <a:r>
              <a:rPr lang="en" sz="1700" u="sng"/>
              <a:t>algorithmic training</a:t>
            </a:r>
            <a:r>
              <a:rPr lang="en" sz="1700"/>
              <a:t>: SGD, decision trees, linear regression, lasso and ridge regularization, support vector machine, and neural networks</a:t>
            </a:r>
            <a:endParaRPr sz="1700"/>
          </a:p>
          <a:p>
            <a:pPr indent="-336550" lvl="0" marL="457200" rtl="0" algn="l">
              <a:lnSpc>
                <a:spcPct val="115000"/>
              </a:lnSpc>
              <a:spcBef>
                <a:spcPts val="0"/>
              </a:spcBef>
              <a:spcAft>
                <a:spcPts val="0"/>
              </a:spcAft>
              <a:buClr>
                <a:schemeClr val="accent5"/>
              </a:buClr>
              <a:buSzPts val="1700"/>
              <a:buChar char="➢"/>
            </a:pPr>
            <a:r>
              <a:rPr b="1" lang="en" sz="1700">
                <a:solidFill>
                  <a:schemeClr val="accent5"/>
                </a:solidFill>
              </a:rPr>
              <a:t>overall MSE: 707131939</a:t>
            </a:r>
            <a:endParaRPr b="1" sz="1700">
              <a:solidFill>
                <a:schemeClr val="accent5"/>
              </a:solidFill>
            </a:endParaRPr>
          </a:p>
          <a:p>
            <a:pPr indent="-336550" lvl="0" marL="457200" rtl="0" algn="l">
              <a:lnSpc>
                <a:spcPct val="115000"/>
              </a:lnSpc>
              <a:spcBef>
                <a:spcPts val="0"/>
              </a:spcBef>
              <a:spcAft>
                <a:spcPts val="0"/>
              </a:spcAft>
              <a:buSzPts val="1700"/>
              <a:buChar char="➢"/>
            </a:pPr>
            <a:r>
              <a:rPr lang="en" sz="1700"/>
              <a:t>future improvements: re-evaluate feature engineering, number of clusters and parameters for KNN classifier, and choice of algorithms and their parameters</a:t>
            </a:r>
            <a:endParaRPr sz="1700"/>
          </a:p>
        </p:txBody>
      </p:sp>
      <p:sp>
        <p:nvSpPr>
          <p:cNvPr id="109" name="Google Shape;10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type="title"/>
          </p:nvPr>
        </p:nvSpPr>
        <p:spPr>
          <a:xfrm>
            <a:off x="0" y="0"/>
            <a:ext cx="6247800" cy="7674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References</a:t>
            </a:r>
            <a:endParaRPr/>
          </a:p>
        </p:txBody>
      </p:sp>
      <p:sp>
        <p:nvSpPr>
          <p:cNvPr id="115" name="Google Shape;115;p8"/>
          <p:cNvSpPr txBox="1"/>
          <p:nvPr>
            <p:ph idx="4294967295" type="body"/>
          </p:nvPr>
        </p:nvSpPr>
        <p:spPr>
          <a:xfrm>
            <a:off x="0" y="531600"/>
            <a:ext cx="9144000" cy="461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3">
                  <a:extLst>
                    <a:ext uri="{A12FA001-AC4F-418D-AE19-62706E023703}">
                      <ahyp:hlinkClr val="tx"/>
                    </a:ext>
                  </a:extLst>
                </a:hlinkClick>
              </a:rPr>
              <a:t>How to perform one hot encoding on multiple categorical columns - Data Science Stack Exchange</a:t>
            </a:r>
            <a:r>
              <a:rPr lang="en" sz="1100">
                <a:solidFill>
                  <a:schemeClr val="dk1"/>
                </a:solidFill>
              </a:rPr>
              <a:t>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4">
                  <a:extLst>
                    <a:ext uri="{A12FA001-AC4F-418D-AE19-62706E023703}">
                      <ahyp:hlinkClr val="tx"/>
                    </a:ext>
                  </a:extLst>
                </a:hlinkClick>
              </a:rPr>
              <a:t>Python: Finding Missing Values in a Pandas Data Frame | by Kallepalliravi | Analytics Vidhya | Medium</a:t>
            </a:r>
            <a:r>
              <a:rPr lang="en" sz="1100">
                <a:solidFill>
                  <a:schemeClr val="dk1"/>
                </a:solidFill>
              </a:rPr>
              <a:t>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5">
                  <a:extLst>
                    <a:ext uri="{A12FA001-AC4F-418D-AE19-62706E023703}">
                      <ahyp:hlinkClr val="tx"/>
                    </a:ext>
                  </a:extLst>
                </a:hlinkClick>
              </a:rPr>
              <a:t>Python: Handling Missing Values in a Data Frame | by Kallepalliravi | Analytics Vidhya | Medium</a:t>
            </a:r>
            <a:r>
              <a:rPr lang="en" sz="1100">
                <a:solidFill>
                  <a:schemeClr val="dk1"/>
                </a:solidFill>
              </a:rPr>
              <a:t>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6">
                  <a:extLst>
                    <a:ext uri="{A12FA001-AC4F-418D-AE19-62706E023703}">
                      <ahyp:hlinkClr val="tx"/>
                    </a:ext>
                  </a:extLst>
                </a:hlinkClick>
              </a:rPr>
              <a:t>k-Neighbors Classifier with GridSearchCV Basics | by Salem O. | Medium</a:t>
            </a:r>
            <a:r>
              <a:rPr lang="en" sz="1100">
                <a:solidFill>
                  <a:schemeClr val="dk1"/>
                </a:solidFill>
              </a:rPr>
              <a:t>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7">
                  <a:extLst>
                    <a:ext uri="{A12FA001-AC4F-418D-AE19-62706E023703}">
                      <ahyp:hlinkClr val="tx"/>
                    </a:ext>
                  </a:extLst>
                </a:hlinkClick>
              </a:rPr>
              <a:t>How to use Data Scaling Improve Deep Learning Model Stability and Performance - MachineLearningMastery.com</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8">
                  <a:extLst>
                    <a:ext uri="{A12FA001-AC4F-418D-AE19-62706E023703}">
                      <ahyp:hlinkClr val="tx"/>
                    </a:ext>
                  </a:extLst>
                </a:hlinkClick>
              </a:rPr>
              <a:t>List Highest Correlation Pairs from a Large Correlation Matrix in Pandas? - Stack Overflow</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9">
                  <a:extLst>
                    <a:ext uri="{A12FA001-AC4F-418D-AE19-62706E023703}">
                      <ahyp:hlinkClr val="tx"/>
                    </a:ext>
                  </a:extLst>
                </a:hlinkClick>
              </a:rPr>
              <a:t>List of Features With Strongest Correlation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10">
                  <a:extLst>
                    <a:ext uri="{A12FA001-AC4F-418D-AE19-62706E023703}">
                      <ahyp:hlinkClr val="tx"/>
                    </a:ext>
                  </a:extLst>
                </a:hlinkClick>
              </a:rPr>
              <a:t>Convert pandas Series to DataFrame - Stack Overflow</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11">
                  <a:extLst>
                    <a:ext uri="{A12FA001-AC4F-418D-AE19-62706E023703}">
                      <ahyp:hlinkClr val="tx"/>
                    </a:ext>
                  </a:extLst>
                </a:hlinkClick>
              </a:rPr>
              <a:t>Types of Machine Learning Algorithms You Should Know | by Jose Fumo | Towards Data Science</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12">
                  <a:extLst>
                    <a:ext uri="{A12FA001-AC4F-418D-AE19-62706E023703}">
                      <ahyp:hlinkClr val="tx"/>
                    </a:ext>
                  </a:extLst>
                </a:hlinkClick>
              </a:rPr>
              <a:t>How to Choose the Right Machine Learning Algorithm: A Pragmatic Approach</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13">
                  <a:extLst>
                    <a:ext uri="{A12FA001-AC4F-418D-AE19-62706E023703}">
                      <ahyp:hlinkClr val="tx"/>
                    </a:ext>
                  </a:extLst>
                </a:hlinkClick>
              </a:rPr>
              <a:t>1. Supervised learning — scikit-learn 1.3.2 documentation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14">
                  <a:extLst>
                    <a:ext uri="{A12FA001-AC4F-418D-AE19-62706E023703}">
                      <ahyp:hlinkClr val="tx"/>
                    </a:ext>
                  </a:extLst>
                </a:hlinkClick>
              </a:rPr>
              <a:t>sklearn.ensemble.StackingRegressor — scikit-learn 1.3.2 documentation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15">
                  <a:extLst>
                    <a:ext uri="{A12FA001-AC4F-418D-AE19-62706E023703}">
                      <ahyp:hlinkClr val="tx"/>
                    </a:ext>
                  </a:extLst>
                </a:hlinkClick>
              </a:rPr>
              <a:t>Pandas vs NumPy in Data Science: Top 15 Differences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16">
                  <a:extLst>
                    <a:ext uri="{A12FA001-AC4F-418D-AE19-62706E023703}">
                      <ahyp:hlinkClr val="tx"/>
                    </a:ext>
                  </a:extLst>
                </a:hlinkClick>
              </a:rPr>
              <a:t>sklearn.model_selection.GridSearchCV — scikit-learn 1.3.2 documentation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17">
                  <a:extLst>
                    <a:ext uri="{A12FA001-AC4F-418D-AE19-62706E023703}">
                      <ahyp:hlinkClr val="tx"/>
                    </a:ext>
                  </a:extLst>
                </a:hlinkClick>
              </a:rPr>
              <a:t>Stacking- Ensemble Learning Method | python  scikit-learn Demo</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18">
                  <a:extLst>
                    <a:ext uri="{A12FA001-AC4F-418D-AE19-62706E023703}">
                      <ahyp:hlinkClr val="tx"/>
                    </a:ext>
                  </a:extLst>
                </a:hlinkClick>
              </a:rPr>
              <a:t>sklearn.metrics.mean_squared_error — scikit-learn 1.3.2 documentation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19">
                  <a:extLst>
                    <a:ext uri="{A12FA001-AC4F-418D-AE19-62706E023703}">
                      <ahyp:hlinkClr val="tx"/>
                    </a:ext>
                  </a:extLst>
                </a:hlinkClick>
              </a:rPr>
              <a:t>Python Stacking Regressor Mastery: From Basics to Advanced Tips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20">
                  <a:extLst>
                    <a:ext uri="{A12FA001-AC4F-418D-AE19-62706E023703}">
                      <ahyp:hlinkClr val="tx"/>
                    </a:ext>
                  </a:extLst>
                </a:hlinkClick>
              </a:rPr>
              <a:t>Stacking Ensemble Machine Learning With Python - MachineLearningMastery.com</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21">
                  <a:extLst>
                    <a:ext uri="{A12FA001-AC4F-418D-AE19-62706E023703}">
                      <ahyp:hlinkClr val="tx"/>
                    </a:ext>
                  </a:extLst>
                </a:hlinkClick>
              </a:rPr>
              <a:t>9. Model persistence — scikit-learn 1.3.2 documentation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22">
                  <a:extLst>
                    <a:ext uri="{A12FA001-AC4F-418D-AE19-62706E023703}">
                      <ahyp:hlinkClr val="tx"/>
                    </a:ext>
                  </a:extLst>
                </a:hlinkClick>
              </a:rPr>
              <a:t>StackingRegressor: a simple stacking implementation for regression - mlxtend</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23">
                  <a:extLst>
                    <a:ext uri="{A12FA001-AC4F-418D-AE19-62706E023703}">
                      <ahyp:hlinkClr val="tx"/>
                    </a:ext>
                  </a:extLst>
                </a:hlinkClick>
              </a:rPr>
              <a:t>How to save a trained model by scikit-learn? - Stack Overflow</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24">
                  <a:extLst>
                    <a:ext uri="{A12FA001-AC4F-418D-AE19-62706E023703}">
                      <ahyp:hlinkClr val="tx"/>
                    </a:ext>
                  </a:extLst>
                </a:hlinkClick>
              </a:rPr>
              <a:t>Sort Correlation Matrix in Python - GeeksforGeeks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25">
                  <a:extLst>
                    <a:ext uri="{A12FA001-AC4F-418D-AE19-62706E023703}">
                      <ahyp:hlinkClr val="tx"/>
                    </a:ext>
                  </a:extLst>
                </a:hlinkClick>
              </a:rPr>
              <a:t>How to build and fill pandas dataframe from for loop? - Stack Overflow</a:t>
            </a:r>
            <a:endParaRPr sz="1100">
              <a:solidFill>
                <a:schemeClr val="dk1"/>
              </a:solidFill>
            </a:endParaRPr>
          </a:p>
        </p:txBody>
      </p:sp>
      <p:sp>
        <p:nvSpPr>
          <p:cNvPr id="116" name="Google Shape;11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