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  <p:sldMasterId id="2147483684" r:id="rId2"/>
  </p:sldMasterIdLst>
  <p:handoutMasterIdLst>
    <p:handoutMasterId r:id="rId32"/>
  </p:handoutMasterIdLst>
  <p:sldIdLst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33"/>
      <p:bold r:id="rId34"/>
    </p:embeddedFont>
    <p:embeddedFont>
      <p:font typeface="HY헤드라인M" panose="02030600000101010101" pitchFamily="18" charset="-127"/>
      <p:regular r:id="rId35"/>
    </p:embeddedFont>
    <p:embeddedFont>
      <p:font typeface="HY견고딕" panose="02030600000101010101" pitchFamily="18" charset="-127"/>
      <p:regular r:id="rId36"/>
    </p:embeddedFont>
    <p:embeddedFont>
      <p:font typeface="Tahoma" panose="020B0604030504040204" pitchFamily="34" charset="0"/>
      <p:regular r:id="rId37"/>
      <p:bold r:id="rId38"/>
    </p:embeddedFont>
    <p:embeddedFont>
      <p:font typeface="나눔손글씨 펜" panose="020B0600000101010101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 varScale="1">
        <p:scale>
          <a:sx n="89" d="100"/>
          <a:sy n="89" d="100"/>
        </p:scale>
        <p:origin x="106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14734"/>
            <a:ext cx="9143999" cy="137408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282995" y="568356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9991" y="658786"/>
            <a:ext cx="4644007" cy="3274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995" y="3661191"/>
            <a:ext cx="5334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8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5B8E7A88-EA6D-4214-94DF-09D70BD8C64F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42992" cy="43204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8931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3DC5510-BEF9-4FEE-A03D-E9DF4F4E6BE1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908720"/>
            <a:ext cx="5111750" cy="52174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B06A2191-08B9-4843-BA75-06B0E80B4970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8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44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410941" y="3284984"/>
            <a:ext cx="465315" cy="49680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3"/>
            <a:ext cx="303684" cy="30302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912341" y="2203146"/>
            <a:ext cx="5747891" cy="1328780"/>
          </a:xfrm>
          <a:prstGeom prst="rect">
            <a:avLst/>
          </a:prstGeom>
          <a:noFill/>
          <a:ln w="1270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6848475" y="1609725"/>
            <a:ext cx="511902" cy="46811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8446" y="3741157"/>
            <a:ext cx="2352675" cy="2495550"/>
          </a:xfrm>
          <a:prstGeom prst="rect">
            <a:avLst/>
          </a:prstGeom>
        </p:spPr>
      </p:pic>
      <p:grpSp>
        <p:nvGrpSpPr>
          <p:cNvPr id="5" name="그룹 4"/>
          <p:cNvGrpSpPr/>
          <p:nvPr userDrawn="1"/>
        </p:nvGrpSpPr>
        <p:grpSpPr>
          <a:xfrm>
            <a:off x="912341" y="1555328"/>
            <a:ext cx="5605775" cy="505520"/>
            <a:chOff x="912341" y="1447760"/>
            <a:chExt cx="5605775" cy="505520"/>
          </a:xfrm>
        </p:grpSpPr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790645" y="1494515"/>
              <a:ext cx="727471" cy="210123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912341" y="1447760"/>
              <a:ext cx="4837319" cy="505520"/>
              <a:chOff x="881812" y="1320078"/>
              <a:chExt cx="4837319" cy="505520"/>
            </a:xfrm>
          </p:grpSpPr>
          <p:pic>
            <p:nvPicPr>
              <p:cNvPr id="21" name="그림 20"/>
              <p:cNvPicPr>
                <a:picLocks noChangeAspect="1"/>
              </p:cNvPicPr>
              <p:nvPr userDrawn="1"/>
            </p:nvPicPr>
            <p:blipFill rotWithShape="1">
              <a:blip r:embed="rId4"/>
              <a:srcRect t="1" r="34381" b="45624"/>
              <a:stretch/>
            </p:blipFill>
            <p:spPr>
              <a:xfrm>
                <a:off x="881812" y="1321544"/>
                <a:ext cx="2281051" cy="504054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 userDrawn="1"/>
            </p:nvPicPr>
            <p:blipFill rotWithShape="1">
              <a:blip r:embed="rId4"/>
              <a:srcRect l="27643" t="51160"/>
              <a:stretch/>
            </p:blipFill>
            <p:spPr>
              <a:xfrm>
                <a:off x="3203848" y="1320078"/>
                <a:ext cx="2515283" cy="4527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54895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각 절에서 다루는 내용</a:t>
            </a:r>
            <a:endParaRPr kumimoji="0"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542925" indent="-276225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80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14042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7920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827584" y="908720"/>
            <a:ext cx="79928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600" b="0">
                <a:latin typeface="+mj-ea"/>
                <a:ea typeface="+mj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8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491C4A6-7ED6-4AB6-A716-CB76B9601039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21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5688632" cy="57606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73256" y="6237312"/>
            <a:ext cx="827087" cy="2603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5380DEF-C882-419F-8329-04302D9343F6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8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D365F3C-673D-479B-9D30-9564BF04AB2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75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42992" cy="43204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510DE312-BD4A-4E99-A804-F12F299743C4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0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8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2021-10-05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7" r:id="rId3"/>
    <p:sldLayoutId id="2147483679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accent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0DCE4E3-7BEC-4291-A7F0-0110A7FAE9C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33" name="Picture 1063" descr="PE01522_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21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6" name="object 4"/>
          <p:cNvSpPr txBox="1"/>
          <p:nvPr/>
        </p:nvSpPr>
        <p:spPr>
          <a:xfrm>
            <a:off x="547688" y="1017080"/>
            <a:ext cx="829513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0" lvl="0" indent="-28575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600" b="1" i="0" u="none" strike="noStrike" kern="1200" cap="none" spc="-1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다음의</a:t>
            </a:r>
            <a:r>
              <a:rPr kumimoji="1" sz="160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600" b="1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예제</a:t>
            </a:r>
            <a:r>
              <a:rPr kumimoji="1" lang="ko-KR" altLang="en-US" sz="16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는</a:t>
            </a:r>
            <a:r>
              <a:rPr kumimoji="1" sz="1600" b="1" i="0" u="none" strike="noStrike" kern="1200" cap="none" spc="5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R</a:t>
            </a:r>
            <a:r>
              <a:rPr kumimoji="1" sz="160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60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패키지</a:t>
            </a:r>
            <a:r>
              <a:rPr kumimoji="1" sz="160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600" b="1" i="0" u="none" strike="noStrike" kern="120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{nnet}의</a:t>
            </a:r>
            <a:r>
              <a:rPr kumimoji="1" sz="160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60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nnet()</a:t>
            </a:r>
            <a:r>
              <a:rPr kumimoji="1" sz="160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60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함수를</a:t>
            </a:r>
            <a:r>
              <a:rPr kumimoji="1" sz="1600" b="1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60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이용하여</a:t>
            </a:r>
            <a:r>
              <a:rPr kumimoji="1" sz="160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60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신경망</a:t>
            </a:r>
            <a:r>
              <a:rPr kumimoji="1" sz="160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60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모형을</a:t>
            </a:r>
            <a:r>
              <a:rPr kumimoji="1" sz="160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60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적합한다.</a:t>
            </a:r>
            <a:endParaRPr kumimoji="1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830739" y="1400807"/>
            <a:ext cx="7493634" cy="744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l" defTabSz="914400" rtl="0" eaLnBrk="1" fontAlgn="ctr" latinLnBrk="1" hangingPunct="1">
              <a:lnSpc>
                <a:spcPct val="152300"/>
              </a:lnSpc>
              <a:spcBef>
                <a:spcPts val="9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550" b="1" i="0" u="none" strike="noStrike" kern="1200" cap="none" spc="-10" normalizeH="0" baseline="0" noProof="0" dirty="0" smtClean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예제</a:t>
            </a:r>
            <a:r>
              <a:rPr kumimoji="1" lang="en-US" altLang="ko-KR" sz="1550" b="1" i="0" u="none" strike="noStrike" kern="1200" cap="none" spc="-10" normalizeH="0" baseline="0" noProof="0" dirty="0" smtClean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. </a:t>
            </a:r>
            <a:r>
              <a:rPr kumimoji="1" sz="1550" b="1" i="0" u="none" strike="noStrike" kern="1200" cap="none" spc="-10" normalizeH="0" baseline="0" noProof="0" dirty="0" smtClean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iris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자료에 대해 신경망 모형을 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적합한다.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자료의 수는 </a:t>
            </a:r>
            <a:r>
              <a:rPr kumimoji="1" sz="1550" b="1" i="0" u="none" strike="noStrike" kern="1200" cap="none" spc="45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150개이며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입력변수의 차원은 </a:t>
            </a:r>
            <a:r>
              <a:rPr kumimoji="1" sz="1550" b="1" i="0" u="none" strike="noStrike" kern="1200" cap="none" spc="15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4이며, 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목표값은 </a:t>
            </a:r>
            <a:r>
              <a:rPr kumimoji="1" sz="1550" b="1" i="0" u="none" strike="noStrike" kern="1200" cap="none" spc="35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3개의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범주로</a:t>
            </a:r>
            <a:r>
              <a:rPr kumimoji="1" sz="1550" b="1" i="0" u="none" strike="noStrike" kern="1200" cap="none" spc="4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출력된다.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923101" y="2312861"/>
            <a:ext cx="7569834" cy="3528060"/>
          </a:xfrm>
          <a:custGeom>
            <a:avLst/>
            <a:gdLst/>
            <a:ahLst/>
            <a:cxnLst/>
            <a:rect l="l" t="t" r="r" b="b"/>
            <a:pathLst>
              <a:path w="7569834" h="3528059">
                <a:moveTo>
                  <a:pt x="0" y="0"/>
                </a:moveTo>
                <a:lnTo>
                  <a:pt x="7569581" y="0"/>
                </a:lnTo>
                <a:lnTo>
                  <a:pt x="7569581" y="3528060"/>
                </a:lnTo>
                <a:lnTo>
                  <a:pt x="0" y="352806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989521" y="2291602"/>
            <a:ext cx="7012305" cy="2190984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106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library(</a:t>
            </a:r>
            <a:r>
              <a:rPr kumimoji="1" sz="1550" b="1" i="0" u="none" strike="noStrike" kern="1200" cap="none" spc="225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nnet</a:t>
            </a:r>
            <a:r>
              <a:rPr kumimoji="1" sz="155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)</a:t>
            </a:r>
            <a:endParaRPr kumimoji="1" sz="155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065" marR="723900" lvl="0" fontAlgn="ctr">
              <a:lnSpc>
                <a:spcPts val="2850"/>
              </a:lnSpc>
              <a:spcBef>
                <a:spcPts val="240"/>
              </a:spcBef>
              <a:spcAft>
                <a:spcPct val="0"/>
              </a:spcAft>
              <a:buClr>
                <a:srgbClr val="660066"/>
              </a:buClr>
              <a:defRPr/>
            </a:pPr>
            <a:r>
              <a:rPr kumimoji="1" sz="1550" b="1" i="0" u="none" strike="noStrike" kern="1200" cap="none" spc="-3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lang="en-US" altLang="ko-KR" sz="1550" b="1" spc="270" dirty="0" err="1">
                <a:solidFill>
                  <a:srgbClr val="C00000"/>
                </a:solidFill>
                <a:latin typeface="Arial"/>
                <a:cs typeface="Arial"/>
              </a:rPr>
              <a:t>nn.iris</a:t>
            </a:r>
            <a:r>
              <a:rPr kumimoji="1" lang="en-US" altLang="ko-KR" sz="1550" b="1" spc="2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kumimoji="1" lang="en-US" altLang="ko-KR" sz="1550" b="1" spc="150" dirty="0">
                <a:solidFill>
                  <a:srgbClr val="C00000"/>
                </a:solidFill>
                <a:latin typeface="Arial"/>
                <a:cs typeface="Arial"/>
              </a:rPr>
              <a:t>&lt;- </a:t>
            </a:r>
            <a:r>
              <a:rPr kumimoji="1" lang="en-US" altLang="ko-KR" sz="1550" b="1" spc="140" dirty="0" err="1">
                <a:solidFill>
                  <a:srgbClr val="C00000"/>
                </a:solidFill>
                <a:latin typeface="Arial"/>
                <a:cs typeface="Arial"/>
              </a:rPr>
              <a:t>nnet</a:t>
            </a:r>
            <a:r>
              <a:rPr kumimoji="1" lang="en-US" altLang="ko-KR" sz="1550" b="1" spc="140" dirty="0">
                <a:solidFill>
                  <a:srgbClr val="C00000"/>
                </a:solidFill>
                <a:latin typeface="Arial"/>
                <a:cs typeface="Arial"/>
              </a:rPr>
              <a:t>(Species~., </a:t>
            </a:r>
            <a:r>
              <a:rPr kumimoji="1" lang="en-US" altLang="ko-KR" sz="1550" b="1" spc="229" dirty="0">
                <a:solidFill>
                  <a:srgbClr val="C00000"/>
                </a:solidFill>
                <a:latin typeface="Arial"/>
                <a:cs typeface="Arial"/>
              </a:rPr>
              <a:t>data=iris, </a:t>
            </a:r>
            <a:r>
              <a:rPr kumimoji="1" lang="en-US" altLang="ko-KR" sz="1550" b="1" spc="155" dirty="0">
                <a:solidFill>
                  <a:srgbClr val="C00000"/>
                </a:solidFill>
                <a:latin typeface="Arial"/>
                <a:cs typeface="Arial"/>
              </a:rPr>
              <a:t>size=2, </a:t>
            </a:r>
            <a:r>
              <a:rPr kumimoji="1" lang="en-US" altLang="ko-KR" sz="1550" b="1" spc="130" dirty="0">
                <a:solidFill>
                  <a:srgbClr val="C00000"/>
                </a:solidFill>
                <a:latin typeface="Arial"/>
                <a:cs typeface="Arial"/>
              </a:rPr>
              <a:t>rang=0.1,  </a:t>
            </a:r>
            <a:r>
              <a:rPr kumimoji="1" lang="en-US" altLang="ko-KR" sz="1550" b="1" spc="80" dirty="0">
                <a:solidFill>
                  <a:srgbClr val="C00000"/>
                </a:solidFill>
                <a:latin typeface="Arial"/>
                <a:cs typeface="Arial"/>
              </a:rPr>
              <a:t>decay=5e-4,</a:t>
            </a:r>
            <a:r>
              <a:rPr kumimoji="1" lang="en-US" altLang="ko-KR" sz="1550" b="1" spc="4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kumimoji="1" lang="en-US" altLang="ko-KR" sz="1550" b="1" spc="90" dirty="0" err="1">
                <a:solidFill>
                  <a:srgbClr val="C00000"/>
                </a:solidFill>
                <a:latin typeface="Arial"/>
                <a:cs typeface="Arial"/>
              </a:rPr>
              <a:t>maxit</a:t>
            </a:r>
            <a:r>
              <a:rPr kumimoji="1" lang="en-US" altLang="ko-KR" sz="1550" b="1" spc="90" dirty="0">
                <a:solidFill>
                  <a:srgbClr val="C00000"/>
                </a:solidFill>
                <a:latin typeface="Arial"/>
                <a:cs typeface="Arial"/>
              </a:rPr>
              <a:t>=200)</a:t>
            </a:r>
            <a:endParaRPr kumimoji="1" lang="en-US" altLang="ko-KR" sz="155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700" marR="5080" lvl="0" indent="0" algn="l" defTabSz="914400" rtl="0" eaLnBrk="1" fontAlgn="ctr" latinLnBrk="1" hangingPunct="1">
              <a:lnSpc>
                <a:spcPts val="2830"/>
              </a:lnSpc>
              <a:spcBef>
                <a:spcPts val="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#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은닉층의 노드 </a:t>
            </a:r>
            <a:r>
              <a:rPr kumimoji="1" sz="1550" b="1" i="0" u="none" strike="noStrike" kern="1200" cap="none" spc="17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</a:t>
            </a:r>
            <a:r>
              <a:rPr kumimoji="1" sz="1550" b="1" i="0" u="none" strike="noStrike" kern="1200" cap="none" spc="17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(size)</a:t>
            </a:r>
            <a:r>
              <a:rPr kumimoji="1" sz="1550" b="1" i="0" u="none" strike="noStrike" kern="1200" cap="none" spc="17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는 </a:t>
            </a:r>
            <a:r>
              <a:rPr kumimoji="1" sz="1550" b="1" i="0" u="none" strike="noStrike" kern="1200" cap="none" spc="2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2,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초기 랜덤 가중치의 범위는 </a:t>
            </a:r>
            <a:r>
              <a:rPr kumimoji="1" sz="1550" b="1" i="0" u="none" strike="noStrike" kern="1200" cap="none" spc="28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[-0.1, </a:t>
            </a:r>
            <a:r>
              <a:rPr kumimoji="1" sz="1550" b="1" i="0" u="none" strike="noStrike" kern="1200" cap="none" spc="26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0.1],  </a:t>
            </a:r>
            <a:r>
              <a:rPr kumimoji="1" sz="1550" b="1" i="0" u="none" strike="noStrike" kern="1200" cap="none" spc="1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weight </a:t>
            </a:r>
            <a:r>
              <a:rPr kumimoji="1" sz="1550" b="1" i="0" u="none" strike="noStrike" kern="1200" cap="none" spc="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decay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모수는 </a:t>
            </a:r>
            <a:r>
              <a:rPr kumimoji="1" sz="1550" b="1" i="0" u="none" strike="noStrike" kern="1200" cap="none" spc="16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0(</a:t>
            </a:r>
            <a:r>
              <a:rPr kumimoji="1" sz="1550" b="1" i="0" u="none" strike="noStrike" kern="1200" cap="none" spc="16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디폴트</a:t>
            </a:r>
            <a:r>
              <a:rPr kumimoji="1" sz="1550" b="1" i="0" u="none" strike="noStrike" kern="1200" cap="none" spc="16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),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최대반복수는 </a:t>
            </a:r>
            <a:r>
              <a:rPr kumimoji="1" sz="155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200(</a:t>
            </a:r>
            <a:r>
              <a:rPr kumimoji="1" sz="155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디폴트는</a:t>
            </a:r>
            <a:r>
              <a:rPr kumimoji="1" sz="1550" b="1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550" b="1" i="0" u="none" strike="noStrike" kern="1200" cap="none" spc="9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100)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73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# </a:t>
            </a:r>
            <a:r>
              <a:rPr kumimoji="1" sz="1550" b="1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weights:</a:t>
            </a:r>
            <a:r>
              <a:rPr kumimoji="1" sz="1550" b="1" i="0" u="none" strike="noStrike" kern="1200" cap="none" spc="4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19</a:t>
            </a:r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9" y="4556360"/>
            <a:ext cx="2703830" cy="922020"/>
          </a:xfrm>
          <a:prstGeom prst="rect">
            <a:avLst/>
          </a:prstGeom>
        </p:spPr>
      </p:pic>
      <p:sp>
        <p:nvSpPr>
          <p:cNvPr id="11" name="object 12"/>
          <p:cNvSpPr txBox="1"/>
          <p:nvPr/>
        </p:nvSpPr>
        <p:spPr>
          <a:xfrm>
            <a:off x="1099249" y="5478380"/>
            <a:ext cx="2841878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iter 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110 </a:t>
            </a:r>
            <a:r>
              <a:rPr kumimoji="1" sz="1550" b="1" i="0" u="none" strike="noStrike" kern="1200" cap="none" spc="1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value</a:t>
            </a:r>
            <a:r>
              <a:rPr kumimoji="1" sz="1550" b="1" i="0" u="none" strike="noStrike" kern="1200" cap="none" spc="45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6.298717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75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18" name="object 6"/>
          <p:cNvSpPr/>
          <p:nvPr/>
        </p:nvSpPr>
        <p:spPr>
          <a:xfrm>
            <a:off x="1051180" y="2322881"/>
            <a:ext cx="7569834" cy="3238500"/>
          </a:xfrm>
          <a:custGeom>
            <a:avLst/>
            <a:gdLst/>
            <a:ahLst/>
            <a:cxnLst/>
            <a:rect l="l" t="t" r="r" b="b"/>
            <a:pathLst>
              <a:path w="7569834" h="3238500">
                <a:moveTo>
                  <a:pt x="0" y="0"/>
                </a:moveTo>
                <a:lnTo>
                  <a:pt x="7569581" y="0"/>
                </a:lnTo>
                <a:lnTo>
                  <a:pt x="7569581" y="3238500"/>
                </a:lnTo>
                <a:lnTo>
                  <a:pt x="0" y="323850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591948" y="1025474"/>
            <a:ext cx="8297545" cy="2755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원 자료와 함께 적합값을 출력하는 절차는 다음과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같다.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전체자료는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$data에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저장되어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있고, 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모형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적합에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사용된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자료는</a:t>
            </a:r>
            <a:r>
              <a:rPr kumimoji="1" sz="17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$covariate과</a:t>
            </a:r>
            <a:r>
              <a:rPr kumimoji="1" sz="1750" b="1" i="0" u="none" strike="noStrike" kern="1200" cap="none" spc="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$response를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통해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확인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가능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하며,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적합값은</a:t>
            </a:r>
            <a:r>
              <a:rPr kumimoji="1" lang="en-US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$</a:t>
            </a:r>
            <a:r>
              <a:rPr kumimoji="1" sz="1750" b="1" i="0" u="none" strike="noStrike" kern="1200" cap="none" spc="-15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net.result</a:t>
            </a:r>
            <a:r>
              <a:rPr kumimoji="1" sz="1750" b="1" i="0" u="none" strike="noStrike" kern="1200" cap="none" spc="-1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에</a:t>
            </a:r>
            <a:r>
              <a:rPr kumimoji="1" sz="1750" b="1" i="0" u="none" strike="noStrike" kern="1200" cap="none" spc="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제공된다.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537845" marR="0" lvl="0" indent="0" algn="l" defTabSz="914400" rtl="0" eaLnBrk="1" fontAlgn="ctr" latinLnBrk="1" hangingPunct="1">
              <a:lnSpc>
                <a:spcPct val="100000"/>
              </a:lnSpc>
              <a:spcBef>
                <a:spcPts val="154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out &lt;- </a:t>
            </a:r>
            <a:r>
              <a:rPr kumimoji="1" sz="1550" b="1" i="0" u="none" strike="noStrike" kern="1200" cap="none" spc="2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cbind(net.infert$covariate,</a:t>
            </a:r>
            <a:r>
              <a:rPr kumimoji="1" sz="1550" b="1" i="0" u="none" strike="noStrike" kern="1200" cap="none" spc="-1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5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net.infert$net.result[[1]])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37845" marR="0" lvl="0" indent="0" algn="l" defTabSz="914400" rtl="0" eaLnBrk="1" fontAlgn="ctr" latinLnBrk="1" hangingPunct="1">
              <a:lnSpc>
                <a:spcPct val="100000"/>
              </a:lnSpc>
              <a:spcBef>
                <a:spcPts val="969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6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dimnames(out) </a:t>
            </a:r>
            <a:r>
              <a:rPr kumimoji="1" sz="1550" b="1" i="0" u="none" strike="noStrike" kern="1200" cap="none" spc="16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&lt;- </a:t>
            </a:r>
            <a:r>
              <a:rPr kumimoji="1" sz="1550" b="1" i="0" u="none" strike="noStrike" kern="1200" cap="none" spc="18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list(NULL,</a:t>
            </a:r>
            <a:r>
              <a:rPr kumimoji="1" sz="1550" b="1" i="0" u="none" strike="noStrike" kern="1200" cap="none" spc="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0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c("age","parity","induced",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4057015" marR="0" lvl="0" indent="0" algn="l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11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"spontaneous",</a:t>
            </a:r>
            <a:r>
              <a:rPr kumimoji="1" sz="1550" b="1" i="0" u="none" strike="noStrike" kern="1200" cap="none" spc="4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9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"nn-output"))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37845" marR="0" lvl="0" indent="0" algn="l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head(out)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pic>
        <p:nvPicPr>
          <p:cNvPr id="21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90" y="3845401"/>
            <a:ext cx="5380986" cy="17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9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6" name="object 9"/>
          <p:cNvSpPr txBox="1"/>
          <p:nvPr/>
        </p:nvSpPr>
        <p:spPr>
          <a:xfrm>
            <a:off x="323528" y="1196752"/>
            <a:ext cx="8430260" cy="439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18415" lvl="0" indent="-285750" algn="l" defTabSz="914400" rtl="0" eaLnBrk="1" fontAlgn="ctr" latinLnBrk="1" hangingPunct="1">
              <a:lnSpc>
                <a:spcPct val="1502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가중치의 초깃값과 적합값은 </a:t>
            </a:r>
            <a:r>
              <a:rPr kumimoji="1" sz="17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$startweights와 </a:t>
            </a:r>
            <a:r>
              <a:rPr kumimoji="1" sz="17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$weights에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제공되며,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적합값의 출력 결과는  위의 그림과 동일함을 확인할 수</a:t>
            </a:r>
            <a:r>
              <a:rPr kumimoji="1" sz="17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298450" marR="123825" lvl="0" indent="-285750" algn="just" defTabSz="914400" rtl="0" eaLnBrk="1" fontAlgn="ctr" latinLnBrk="1" hangingPunct="1">
              <a:lnSpc>
                <a:spcPct val="150300"/>
              </a:lnSpc>
              <a:spcBef>
                <a:spcPts val="89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아래의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$generalized.weights가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제시하는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일반화가중치(generalized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weights)는 각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공변량들의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효과를 나타내는 것으로 로지스틱 회귀모형에서의 회귀계수와 유사하게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해석된다(각 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공변량이 로그-오즈(log-odds)에 미치는 기여도를</a:t>
            </a:r>
            <a:r>
              <a:rPr kumimoji="1" sz="1750" b="1" i="0" u="none" strike="noStrike" kern="1200" cap="none" spc="3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나타냄).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298450" marR="25400" lvl="0" indent="-285750" algn="l" defTabSz="914400" rtl="0" eaLnBrk="1" fontAlgn="ctr" latinLnBrk="1" hangingPunct="1">
              <a:lnSpc>
                <a:spcPct val="150300"/>
              </a:lnSpc>
              <a:spcBef>
                <a:spcPts val="919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다만,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로지스틱 회귀와는 달리 일반화가중치는 다른 모든 공변량에 의존하므로 각 자료점에서  국소적인 기여도를</a:t>
            </a:r>
            <a:r>
              <a:rPr kumimoji="1" sz="1750" b="1" i="0" u="none" strike="noStrike" kern="1200" cap="none" spc="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나타낸다.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298450" marR="5080" lvl="0" indent="-285750" algn="l" defTabSz="914400" rtl="0" eaLnBrk="1" fontAlgn="ctr" latinLnBrk="1" hangingPunct="1">
              <a:lnSpc>
                <a:spcPct val="150200"/>
              </a:lnSpc>
              <a:spcBef>
                <a:spcPts val="90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예를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들어,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동일한 변수가 몇몇 관측치에 대해서는 양의 영향을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가지며,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또 다른 관측치에 대해  서는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음의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영향을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가지며,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평균적으로는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0에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가까운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영향을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갖는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것이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가능하다.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718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7"/>
          <p:cNvSpPr/>
          <p:nvPr/>
        </p:nvSpPr>
        <p:spPr>
          <a:xfrm>
            <a:off x="899592" y="3079161"/>
            <a:ext cx="7569834" cy="2146300"/>
          </a:xfrm>
          <a:custGeom>
            <a:avLst/>
            <a:gdLst/>
            <a:ahLst/>
            <a:cxnLst/>
            <a:rect l="l" t="t" r="r" b="b"/>
            <a:pathLst>
              <a:path w="7569834" h="2146300">
                <a:moveTo>
                  <a:pt x="0" y="0"/>
                </a:moveTo>
                <a:lnTo>
                  <a:pt x="7569581" y="0"/>
                </a:lnTo>
                <a:lnTo>
                  <a:pt x="7569581" y="2145792"/>
                </a:lnTo>
                <a:lnTo>
                  <a:pt x="0" y="2145792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99872" y="980728"/>
            <a:ext cx="8617585" cy="4222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330" marR="0" lvl="0" indent="-28575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모든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자료에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대한</a:t>
            </a:r>
            <a:r>
              <a:rPr kumimoji="1" sz="1750" b="1" i="0" u="none" strike="noStrike" kern="1200" cap="none" spc="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일반화가중치의</a:t>
            </a:r>
            <a:r>
              <a:rPr kumimoji="1" sz="17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분포는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특정</a:t>
            </a:r>
            <a:r>
              <a:rPr kumimoji="1" sz="17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공변량의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효과가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선형적인지의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여부를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나타낸다.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298450" marR="506095" lvl="0" indent="-285750" algn="l" defTabSz="914400" rtl="0" eaLnBrk="1" fontAlgn="ctr" latinLnBrk="1" hangingPunct="1">
              <a:lnSpc>
                <a:spcPct val="150300"/>
              </a:lnSpc>
              <a:spcBef>
                <a:spcPts val="130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즉,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작은 분산은 선형효과를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제시하며,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큰 분산은 관측치 공간상에서 변화가 심하다는 것을  나타내므로 </a:t>
            </a:r>
            <a:r>
              <a:rPr kumimoji="1" sz="17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비-선형적인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효과가 있음을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나타낸다(Intrator와 </a:t>
            </a:r>
            <a:r>
              <a:rPr kumimoji="1" sz="1750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Intrator,</a:t>
            </a:r>
            <a:r>
              <a:rPr kumimoji="1" sz="1750" b="1" i="0" u="none" strike="noStrike" kern="1200" cap="none" spc="1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2001).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endParaRPr kumimoji="1" sz="22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cs typeface="Times New Roman"/>
            </a:endParaRPr>
          </a:p>
          <a:p>
            <a:pPr marL="510540" marR="0" lvl="0" indent="0" algn="l" defTabSz="914400" rtl="0" eaLnBrk="1" fontAlgn="ctr" latinLnBrk="1" hangingPunct="1">
              <a:lnSpc>
                <a:spcPct val="100000"/>
              </a:lnSpc>
              <a:spcBef>
                <a:spcPts val="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5680075" algn="l"/>
              </a:tabLst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8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8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head(net.infert$generalized.weights[[1]])	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#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열은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4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개의</a:t>
            </a:r>
            <a:r>
              <a:rPr kumimoji="1" sz="1550" b="1" i="0" u="none" strike="noStrike" kern="1200" cap="none" spc="229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입력변수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1940560" marR="0" lvl="0" indent="0" algn="l" defTabSz="914400" rtl="0" eaLnBrk="1" fontAlgn="ctr" latinLnBrk="1" hangingPunct="1">
              <a:lnSpc>
                <a:spcPct val="100000"/>
              </a:lnSpc>
              <a:spcBef>
                <a:spcPts val="3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3698875" algn="l"/>
                <a:tab pos="5347970" algn="l"/>
                <a:tab pos="6777355" algn="l"/>
              </a:tabLst>
              <a:defRPr/>
            </a:pPr>
            <a:r>
              <a:rPr kumimoji="1" sz="1550" b="1" i="0" u="none" strike="noStrike" kern="1200" cap="none" spc="3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[,1]	</a:t>
            </a: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[,2]	[,3]	[,4]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10540" marR="0" lvl="0" indent="0" algn="l" defTabSz="914400" rtl="0" eaLnBrk="1" fontAlgn="ctr" latinLnBrk="1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  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0.0087234026257  </a:t>
            </a:r>
            <a:r>
              <a:rPr kumimoji="1" sz="15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-0.131299974532  </a:t>
            </a:r>
            <a:r>
              <a:rPr kumimoji="1" sz="1550" b="1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0.163398375432</a:t>
            </a:r>
            <a:r>
              <a:rPr kumimoji="1" sz="1550" b="1" i="0" u="none" strike="noStrike" kern="1200" cap="none" spc="3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0.2504961807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10540" marR="0" lvl="0" indent="0" algn="l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  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0.1488417866165  </a:t>
            </a:r>
            <a:r>
              <a:rPr kumimoji="1" sz="15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-2.240286689784  </a:t>
            </a:r>
            <a:r>
              <a:rPr kumimoji="1" sz="1550" b="1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2.787960979568</a:t>
            </a:r>
            <a:r>
              <a:rPr kumimoji="1" sz="1550" b="1" i="0" u="none" strike="noStrike" kern="1200" cap="none" spc="3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4.2740545951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10540" marR="0" lvl="0" indent="0" algn="l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3  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0.0004292800344  </a:t>
            </a:r>
            <a:r>
              <a:rPr kumimoji="1" sz="15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-0.006461292687  </a:t>
            </a:r>
            <a:r>
              <a:rPr kumimoji="1" sz="1550" b="1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0.008040860114</a:t>
            </a:r>
            <a:r>
              <a:rPr kumimoji="1" sz="1550" b="1" i="0" u="none" strike="noStrike" kern="1200" cap="none" spc="3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0.0123269570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10540" marR="0" lvl="0" indent="0" algn="l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4  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0.0081450933776  </a:t>
            </a:r>
            <a:r>
              <a:rPr kumimoji="1" sz="15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-0.122595574103  </a:t>
            </a:r>
            <a:r>
              <a:rPr kumimoji="1" sz="1550" b="1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0.152566043635</a:t>
            </a:r>
            <a:r>
              <a:rPr kumimoji="1" sz="1550" b="1" i="0" u="none" strike="noStrike" kern="1200" cap="none" spc="3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0.2338897871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10540" marR="0" lvl="0" indent="0" algn="l" defTabSz="914400" rtl="0" eaLnBrk="1" fontAlgn="ctr" latinLnBrk="1" hangingPunct="1">
              <a:lnSpc>
                <a:spcPct val="100000"/>
              </a:lnSpc>
              <a:spcBef>
                <a:spcPts val="4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5  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0.1073062184042  </a:t>
            </a:r>
            <a:r>
              <a:rPr kumimoji="1" sz="15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-1.615115608907  </a:t>
            </a:r>
            <a:r>
              <a:rPr kumimoji="1" sz="1550" b="1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2.009956723690</a:t>
            </a:r>
            <a:r>
              <a:rPr kumimoji="1" sz="1550" b="1" i="0" u="none" strike="noStrike" kern="1200" cap="none" spc="3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3.0813432590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10540" marR="0" lvl="0" indent="0" algn="l" defTabSz="914400" rtl="0" eaLnBrk="1" fontAlgn="ctr" latinLnBrk="1" hangingPunct="1">
              <a:lnSpc>
                <a:spcPct val="100000"/>
              </a:lnSpc>
              <a:spcBef>
                <a:spcPts val="2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6  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0.1359187791998  </a:t>
            </a:r>
            <a:r>
              <a:rPr kumimoji="1" sz="15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-2.045776517837  </a:t>
            </a:r>
            <a:r>
              <a:rPr kumimoji="1" sz="1550" b="1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2.545899652333</a:t>
            </a:r>
            <a:r>
              <a:rPr kumimoji="1" sz="1550" b="1" i="0" u="none" strike="noStrike" kern="1200" cap="none" spc="3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3.9029649939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48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5" name="object 4"/>
          <p:cNvSpPr/>
          <p:nvPr/>
        </p:nvSpPr>
        <p:spPr>
          <a:xfrm>
            <a:off x="755576" y="1988840"/>
            <a:ext cx="7569834" cy="2592705"/>
          </a:xfrm>
          <a:custGeom>
            <a:avLst/>
            <a:gdLst/>
            <a:ahLst/>
            <a:cxnLst/>
            <a:rect l="l" t="t" r="r" b="b"/>
            <a:pathLst>
              <a:path w="7569834" h="2592704">
                <a:moveTo>
                  <a:pt x="0" y="0"/>
                </a:moveTo>
                <a:lnTo>
                  <a:pt x="7569581" y="0"/>
                </a:lnTo>
                <a:lnTo>
                  <a:pt x="7569581" y="2592324"/>
                </a:lnTo>
                <a:lnTo>
                  <a:pt x="0" y="2592324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47" y="2149031"/>
            <a:ext cx="7432040" cy="1640840"/>
          </a:xfrm>
          <a:prstGeom prst="rect">
            <a:avLst/>
          </a:prstGeom>
        </p:spPr>
      </p:pic>
      <p:sp>
        <p:nvSpPr>
          <p:cNvPr id="7" name="object 6"/>
          <p:cNvSpPr txBox="1"/>
          <p:nvPr/>
        </p:nvSpPr>
        <p:spPr>
          <a:xfrm>
            <a:off x="821995" y="3767424"/>
            <a:ext cx="2831473" cy="743152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107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max=5)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35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par(mfrow=c(1,1))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467544" y="1216356"/>
            <a:ext cx="5976664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0" lvl="0" indent="-28575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일반화가중치에 대한 시각화를 수행하면 다음과</a:t>
            </a:r>
            <a:r>
              <a:rPr kumimoji="1" sz="17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같다.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1546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8" name="object 3"/>
          <p:cNvSpPr/>
          <p:nvPr/>
        </p:nvSpPr>
        <p:spPr>
          <a:xfrm>
            <a:off x="251520" y="1052736"/>
            <a:ext cx="8568952" cy="5112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62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4" name="object 11"/>
          <p:cNvSpPr txBox="1"/>
          <p:nvPr/>
        </p:nvSpPr>
        <p:spPr>
          <a:xfrm>
            <a:off x="323528" y="980728"/>
            <a:ext cx="8690610" cy="446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748030" lvl="0" indent="-285750" algn="l" defTabSz="914400" rtl="0" eaLnBrk="1" fontAlgn="ctr" latinLnBrk="1" hangingPunct="1">
              <a:lnSpc>
                <a:spcPct val="1502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일반화가중치의 분포로부터 공변량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age는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모든 값이 </a:t>
            </a:r>
            <a:r>
              <a:rPr kumimoji="1" sz="17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0근처의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값을 가지므로 </a:t>
            </a:r>
            <a:r>
              <a:rPr kumimoji="1" sz="17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사례-대조 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(case-control)</a:t>
            </a:r>
            <a:r>
              <a:rPr kumimoji="1" sz="17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상태에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따른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효과가(결과에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미치는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영향이)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없으며,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298450" marR="235585" lvl="0" indent="-285750" algn="l" defTabSz="914400" rtl="0" eaLnBrk="1" fontAlgn="ctr" latinLnBrk="1" hangingPunct="1">
              <a:lnSpc>
                <a:spcPct val="1503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ko-KR" altLang="en-US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적어도</a:t>
            </a:r>
            <a:r>
              <a:rPr kumimoji="1" lang="ko-KR" altLang="en-US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lang="en-US" altLang="ko-KR" sz="1750" b="1" i="0" u="none" strike="noStrike" kern="1200" cap="none" spc="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2</a:t>
            </a:r>
            <a:r>
              <a:rPr kumimoji="1" lang="ko-KR" altLang="en-US" sz="1750" b="1" i="0" u="none" strike="noStrike" kern="1200" cap="none" spc="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개의</a:t>
            </a:r>
            <a:r>
              <a:rPr kumimoji="1" lang="ko-KR" altLang="en-US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lang="ko-KR" altLang="en-US" sz="1750" b="1" i="0" u="none" strike="noStrike" kern="1200" cap="none" spc="-2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공변량</a:t>
            </a:r>
            <a:r>
              <a:rPr kumimoji="1" lang="ko-KR" altLang="en-US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lang="ko-KR" altLang="en-US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5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induced</a:t>
            </a:r>
            <a:r>
              <a:rPr kumimoji="1" sz="1750" b="1" i="0" u="none" strike="noStrike" kern="1200" cap="none" spc="-5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와</a:t>
            </a:r>
            <a:r>
              <a:rPr kumimoji="1" sz="1750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spontaneous는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일반화가중치의 분산이 전반적으로 </a:t>
            </a:r>
            <a:r>
              <a:rPr kumimoji="1" sz="1750" b="1" i="0" u="none" strike="noStrike" kern="1200" cap="none" spc="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1보다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크기 때문에 </a:t>
            </a:r>
            <a:r>
              <a:rPr kumimoji="1" sz="1750" b="1" i="0" u="none" strike="noStrike" kern="1200" cap="none" spc="-2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비선형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효과를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가진다고 할 수</a:t>
            </a:r>
            <a:r>
              <a:rPr kumimoji="1" sz="1750" b="1" i="0" u="none" strike="noStrike" kern="1200" cap="none" spc="2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29845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9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따라서 모형의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단순화를 위해 </a:t>
            </a:r>
            <a:r>
              <a:rPr kumimoji="1" sz="17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age와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관련된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뉴런을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제외한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즉, </a:t>
            </a:r>
            <a:r>
              <a:rPr kumimoji="1" sz="1750" b="1" i="0" u="none" strike="noStrike" kern="1200" cap="none" spc="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3개의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입력변수(parity, </a:t>
            </a:r>
            <a:r>
              <a:rPr kumimoji="1" sz="1750" b="1" i="0" u="none" strike="noStrike" kern="1200" cap="none" spc="-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induced, </a:t>
            </a:r>
            <a:r>
              <a:rPr kumimoji="1" sz="1750" b="1" i="0" u="none" strike="noStrike" kern="1200" cap="none" spc="-3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spontaneous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)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만으로 신경망모형을 적합할 수</a:t>
            </a:r>
            <a:r>
              <a:rPr kumimoji="1" sz="17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298450" marR="340995" lvl="0" indent="-285750" algn="l" defTabSz="914400" rtl="0" eaLnBrk="1" fontAlgn="ctr" latinLnBrk="1" hangingPunct="1">
              <a:lnSpc>
                <a:spcPct val="150300"/>
              </a:lnSpc>
              <a:spcBef>
                <a:spcPts val="11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compute()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함수는 각 뉴런의 출력값을 계산해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준다.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이를 이용하여 새로운 공변량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조합(</a:t>
            </a:r>
            <a:r>
              <a:rPr kumimoji="1" sz="1750" b="1" i="0" u="none" strike="noStrike" kern="1200" cap="none" spc="-2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또는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결측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조합)에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대한 예측값도 구할 수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298450" marR="200660" lvl="0" indent="-285750" algn="l" defTabSz="914400" rtl="0" eaLnBrk="1" fontAlgn="ctr" latinLnBrk="1" hangingPunct="1">
              <a:lnSpc>
                <a:spcPct val="150200"/>
              </a:lnSpc>
              <a:spcBef>
                <a:spcPts val="83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>
                <a:tab pos="3907790" algn="l"/>
                <a:tab pos="5687695" algn="l"/>
              </a:tabLst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예를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들어, </a:t>
            </a:r>
            <a:r>
              <a:rPr kumimoji="1" sz="1750" b="1" i="0" u="none" strike="noStrike" kern="120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age=22,</a:t>
            </a:r>
            <a:r>
              <a:rPr kumimoji="1" sz="1750" b="1" i="0" u="none" strike="noStrike" kern="1200" cap="none" spc="2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parity=1,</a:t>
            </a:r>
            <a:r>
              <a:rPr kumimoji="1" sz="1750" b="1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5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induced</a:t>
            </a:r>
            <a:r>
              <a:rPr kumimoji="1" lang="en-US" sz="1750" b="1" i="0" u="none" strike="noStrike" kern="1200" cap="none" spc="-5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&lt;=</a:t>
            </a:r>
            <a:r>
              <a:rPr kumimoji="1" sz="1750" b="1" i="0" u="none" strike="noStrike" kern="1200" cap="none" spc="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1</a:t>
            </a:r>
            <a:r>
              <a:rPr kumimoji="1" sz="17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,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spontaneous</a:t>
            </a:r>
            <a:r>
              <a:rPr kumimoji="1" lang="en-US" sz="1750" b="1" i="0" u="none" strike="noStrike" kern="1200" cap="none" spc="-3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&lt;=</a:t>
            </a:r>
            <a:r>
              <a:rPr kumimoji="1" sz="1750" b="1" i="0" u="none" strike="noStrike" kern="1200" cap="none" spc="3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1</a:t>
            </a:r>
            <a:r>
              <a:rPr kumimoji="1" sz="1750" b="1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을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가지는 결측 공변량 </a:t>
            </a:r>
            <a:r>
              <a:rPr kumimoji="1" sz="1750" b="1" i="0" u="none" strike="noStrike" kern="1200" cap="none" spc="-2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조합에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대한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예측 결과는 다음과</a:t>
            </a:r>
            <a:r>
              <a:rPr kumimoji="1" sz="1750" b="1" i="0" u="none" strike="noStrike" kern="1200" cap="none" spc="2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같다.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2184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5" name="object 4"/>
          <p:cNvSpPr/>
          <p:nvPr/>
        </p:nvSpPr>
        <p:spPr>
          <a:xfrm>
            <a:off x="943103" y="1349706"/>
            <a:ext cx="7569834" cy="3360420"/>
          </a:xfrm>
          <a:custGeom>
            <a:avLst/>
            <a:gdLst/>
            <a:ahLst/>
            <a:cxnLst/>
            <a:rect l="l" t="t" r="r" b="b"/>
            <a:pathLst>
              <a:path w="7569834" h="3360420">
                <a:moveTo>
                  <a:pt x="0" y="0"/>
                </a:moveTo>
                <a:lnTo>
                  <a:pt x="7569581" y="0"/>
                </a:lnTo>
                <a:lnTo>
                  <a:pt x="7569581" y="3360420"/>
                </a:lnTo>
                <a:lnTo>
                  <a:pt x="0" y="336042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009523" y="1284250"/>
            <a:ext cx="7503414" cy="240899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114300" lvl="0" indent="0" algn="r" defTabSz="914400" rtl="0" eaLnBrk="1" fontAlgn="ctr" latinLnBrk="1" hangingPunct="1">
              <a:lnSpc>
                <a:spcPct val="100000"/>
              </a:lnSpc>
              <a:spcBef>
                <a:spcPts val="76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 </a:t>
            </a:r>
            <a:r>
              <a:rPr kumimoji="1" sz="1550" b="1" i="0" u="none" strike="noStrike" kern="1200" cap="none" spc="10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new.output  </a:t>
            </a:r>
            <a:r>
              <a:rPr kumimoji="1" sz="1550" b="1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&lt;-  </a:t>
            </a:r>
            <a:r>
              <a:rPr kumimoji="1" sz="1550" b="1" i="0" u="none" strike="noStrike" kern="1200" cap="none" spc="18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compute(net.infert,</a:t>
            </a:r>
            <a:r>
              <a:rPr kumimoji="1" sz="1550" b="1" i="0" u="none" strike="noStrike" kern="1200" cap="none" spc="6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7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covariate=matrix(c(22,1,0,0,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114300" lvl="0" indent="0" algn="r" defTabSz="914400" rtl="0" eaLnBrk="1" fontAlgn="ctr" latinLnBrk="1" hangingPunct="1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22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,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,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,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</a:t>
            </a:r>
            <a:r>
              <a:rPr kumimoji="1" sz="1550" b="1" i="0" u="none" strike="noStrike" kern="1200" cap="none" spc="43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,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114300" lvl="0" indent="0" algn="r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22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,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,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,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550" b="1" i="0" u="none" strike="noStrike" kern="1200" cap="none" spc="43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,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5080" lvl="0" indent="0" algn="r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22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,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,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,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550" b="1" i="0" u="none" strike="noStrike" kern="1200" cap="none" spc="3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)</a:t>
            </a:r>
            <a:r>
              <a:rPr kumimoji="1" sz="1550" b="1" i="0" u="none" strike="noStrike" kern="1200" cap="none" spc="43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,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2636520" marR="0" lvl="0" indent="0" algn="l" defTabSz="914400" rtl="0" eaLnBrk="1" fontAlgn="ctr" latinLnBrk="1" hangingPunct="1">
              <a:lnSpc>
                <a:spcPct val="100000"/>
              </a:lnSpc>
              <a:spcBef>
                <a:spcPts val="969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byrow=TRUE,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5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ncol=4))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5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new.output$net.result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583690" marR="0" lvl="0" indent="0" algn="l" defTabSz="914400" rtl="0" eaLnBrk="1" fontAlgn="ctr" latinLnBrk="1" hangingPunct="1">
              <a:lnSpc>
                <a:spcPct val="100000"/>
              </a:lnSpc>
              <a:spcBef>
                <a:spcPts val="3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[,1]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01" y="3713474"/>
            <a:ext cx="1934845" cy="9956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1303" y="4746346"/>
            <a:ext cx="8311515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위의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결과(new.output$net.result)는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주어진 공변량 조합에 대한 예측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결과로,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사전 낙태의  수에 따라 예측 확률이 증가함을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보여준다.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539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8" name="object 11"/>
          <p:cNvSpPr txBox="1">
            <a:spLocks noGrp="1"/>
          </p:cNvSpPr>
          <p:nvPr/>
        </p:nvSpPr>
        <p:spPr>
          <a:xfrm>
            <a:off x="395536" y="899343"/>
            <a:ext cx="8442960" cy="2539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750" b="0" i="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03530" marR="180340" lvl="0" indent="-285750" algn="l" defTabSz="914400" rtl="0" eaLnBrk="1" fontAlgn="ctr" latinLnBrk="1" hangingPunct="1">
              <a:lnSpc>
                <a:spcPct val="1502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신경망모형에서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가중치(weights)들에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대한 신뢰구간은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confidence.interval()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함수를 통해  구할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수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있다.</a:t>
            </a:r>
            <a:r>
              <a:rPr kumimoji="1" sz="17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이에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대한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자세한</a:t>
            </a:r>
            <a:r>
              <a:rPr kumimoji="1" sz="1750" b="1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내용은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Gunther와</a:t>
            </a:r>
            <a:r>
              <a:rPr kumimoji="1" sz="17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Fritsch(2010)를</a:t>
            </a:r>
            <a:r>
              <a:rPr kumimoji="1" sz="1750" b="1" i="0" u="none" strike="noStrike" kern="1200" cap="none" spc="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참고하기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바란다.</a:t>
            </a:r>
          </a:p>
          <a:p>
            <a:pPr marL="30353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77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>
                <a:tab pos="1005205" algn="l"/>
                <a:tab pos="2559685" algn="l"/>
              </a:tabLst>
              <a:defRPr/>
            </a:pP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다층(multi-layer)신경망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또는 다층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퍼셉트론(perceptron)의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네트워크 구조는 다음과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같다. 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다음</a:t>
            </a:r>
            <a:r>
              <a:rPr kumimoji="1" lang="en-US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그림</a:t>
            </a:r>
            <a:r>
              <a:rPr kumimoji="1" sz="1750" b="1" i="0" u="none" strike="noStrike" kern="1200" cap="none" spc="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은</a:t>
            </a:r>
            <a:r>
              <a:rPr kumimoji="1" sz="1750" b="1" i="0" u="none" strike="noStrike" kern="1200" cap="none" spc="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2개의 </a:t>
            </a:r>
            <a:r>
              <a:rPr kumimoji="1" sz="1750" b="1" i="0" u="none" strike="noStrike" kern="1200" cap="none" spc="-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은닉층(hidden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layer)을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가지는 다층신경망의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구조이며,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그 </a:t>
            </a:r>
            <a:r>
              <a:rPr kumimoji="1" sz="1750" b="1" i="0" u="none" strike="noStrike" kern="1200" cap="none" spc="-2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목적은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입력벡터</a:t>
            </a:r>
            <a:r>
              <a:rPr kumimoji="1" lang="en-US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lang="en-US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x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를</a:t>
            </a:r>
            <a:r>
              <a:rPr kumimoji="1" sz="1750" b="1" i="0" u="none" strike="noStrike" kern="1200" cap="none" spc="8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출력벡터</a:t>
            </a:r>
            <a:r>
              <a:rPr kumimoji="1" lang="en-US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y(x)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로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맵핑(mapping)하는</a:t>
            </a:r>
            <a:r>
              <a:rPr kumimoji="1" sz="1750" b="1" i="0" u="none" strike="noStrike" kern="1200" cap="none" spc="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것이다.</a:t>
            </a:r>
          </a:p>
        </p:txBody>
      </p:sp>
      <p:sp>
        <p:nvSpPr>
          <p:cNvPr id="10" name="object 12"/>
          <p:cNvSpPr/>
          <p:nvPr/>
        </p:nvSpPr>
        <p:spPr>
          <a:xfrm>
            <a:off x="2411760" y="3573139"/>
            <a:ext cx="5077828" cy="2736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611560" y="4436451"/>
            <a:ext cx="22040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400" b="1" i="0" u="none" strike="noStrike" kern="1200" cap="none" spc="25" normalizeH="0" baseline="0" noProof="0" dirty="0" smtClean="0">
                <a:ln>
                  <a:noFill/>
                </a:ln>
                <a:solidFill>
                  <a:srgbClr val="1F3863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400" b="1" i="0" u="none" strike="noStrike" kern="1200" cap="none" spc="-20" normalizeH="0" baseline="0" noProof="0" dirty="0">
                <a:ln>
                  <a:noFill/>
                </a:ln>
                <a:solidFill>
                  <a:srgbClr val="1F3863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다층신경망의</a:t>
            </a:r>
            <a:r>
              <a:rPr kumimoji="1" sz="1400" b="1" i="0" u="none" strike="noStrike" kern="1200" cap="none" spc="15" normalizeH="0" baseline="0" noProof="0" dirty="0">
                <a:ln>
                  <a:noFill/>
                </a:ln>
                <a:solidFill>
                  <a:srgbClr val="1F3863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400" b="1" i="0" u="none" strike="noStrike" kern="1200" cap="none" spc="-20" normalizeH="0" baseline="0" noProof="0" dirty="0">
                <a:ln>
                  <a:noFill/>
                </a:ln>
                <a:solidFill>
                  <a:srgbClr val="1F3863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구조</a:t>
            </a:r>
            <a:endParaRPr kumimoji="1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3398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6" name="object 8"/>
          <p:cNvSpPr txBox="1">
            <a:spLocks noGrp="1"/>
          </p:cNvSpPr>
          <p:nvPr/>
        </p:nvSpPr>
        <p:spPr>
          <a:xfrm>
            <a:off x="323528" y="1268760"/>
            <a:ext cx="8442960" cy="3109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 sz="1750" b="0" i="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03530" marR="47625" lvl="0" indent="-285750" algn="l" defTabSz="914400" rtl="0" eaLnBrk="1" fontAlgn="ctr" latinLnBrk="1" hangingPunct="1">
              <a:lnSpc>
                <a:spcPct val="150300"/>
              </a:lnSpc>
              <a:spcBef>
                <a:spcPts val="9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위의 그림에서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입력층(input layer)은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자료벡터 또는 패턴을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받아들이고, </a:t>
            </a:r>
            <a:r>
              <a:rPr kumimoji="1" sz="1750" b="1" i="0" u="none" strike="noStrike" kern="1200" cap="none" spc="-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은닉층(hidden 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layer: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한 개 또는 여러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개)은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이전층(previous layer)으로부터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출력을 받아 가중을 취한 후 비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선형의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활성함수(activation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function)로</a:t>
            </a:r>
            <a:r>
              <a:rPr kumimoji="1" sz="1750" b="1" i="0" u="none" strike="noStrike" kern="1200" cap="none" spc="1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넘긴다.</a:t>
            </a:r>
          </a:p>
          <a:p>
            <a:pPr marL="303530" marR="5080" lvl="0" indent="-285750" algn="l" defTabSz="914400" rtl="0" eaLnBrk="1" fontAlgn="ctr" latinLnBrk="1" hangingPunct="1">
              <a:lnSpc>
                <a:spcPct val="150200"/>
              </a:lnSpc>
              <a:spcBef>
                <a:spcPts val="10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출력층(output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layer)은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최종 은닉층으로부터 결과를 받아 비선형적으로 결과를 </a:t>
            </a:r>
            <a:r>
              <a:rPr kumimoji="1" sz="1750" b="1" i="0" u="none" strike="noStrike" kern="1200" cap="none" spc="-2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넘겨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목표값</a:t>
            </a:r>
            <a:r>
              <a:rPr kumimoji="1" sz="1750" b="1" i="0" u="none" strike="noStrike" kern="1200" cap="none" spc="-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(</a:t>
            </a:r>
            <a:r>
              <a:rPr kumimoji="1" sz="17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target </a:t>
            </a:r>
            <a:r>
              <a:rPr kumimoji="1" sz="1750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value)을</a:t>
            </a:r>
            <a:r>
              <a:rPr kumimoji="1" sz="1750" b="1" i="0" u="none" strike="noStrike" kern="1200" cap="none" spc="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제공한다.</a:t>
            </a:r>
          </a:p>
          <a:p>
            <a:pPr marL="303530" marR="157480" lvl="0" indent="-285750" algn="l" defTabSz="914400" rtl="0" eaLnBrk="1" fontAlgn="ctr" latinLnBrk="1" hangingPunct="1">
              <a:lnSpc>
                <a:spcPct val="150300"/>
              </a:lnSpc>
              <a:spcBef>
                <a:spcPts val="104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다층신경망의 가중치는 학습과정에서 오차의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역전파(back-propagation)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알고리즘을 </a:t>
            </a:r>
            <a:r>
              <a:rPr kumimoji="1" sz="1750" b="1" i="0" u="none" strike="noStrike" kern="1200" cap="none" spc="-2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통해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1" i="0" u="none" strike="noStrike" kern="1200" cap="none" spc="-25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갱신된다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60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22844" y="1052736"/>
            <a:ext cx="8497628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just" defTabSz="914400" rtl="0" eaLnBrk="1" fontAlgn="ctr" latinLnBrk="1" hangingPunct="1">
              <a:lnSpc>
                <a:spcPct val="1503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신경망 모형은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여러 개의 </a:t>
            </a:r>
            <a:r>
              <a:rPr kumimoji="1" sz="1750" b="1" i="0" u="none" strike="noStrike" kern="1200" cap="none" spc="-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은닉층(hidden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layer)을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가질 수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있다.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단층신경망과 </a:t>
            </a:r>
            <a:r>
              <a:rPr kumimoji="1" sz="17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다층신경망(2 </a:t>
            </a:r>
            <a:r>
              <a:rPr kumimoji="1" sz="1750" b="1" i="0" u="none" strike="noStrike" kern="1200" cap="none" spc="-3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or </a:t>
            </a:r>
            <a:r>
              <a:rPr kumimoji="1" sz="1750" b="1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3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layers)의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네트워크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구조와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의사결정 </a:t>
            </a:r>
            <a:r>
              <a:rPr kumimoji="1" sz="1750" b="1" i="0" u="none" strike="noStrike" kern="1200" cap="none" spc="-2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경계는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다음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그림</a:t>
            </a:r>
            <a:r>
              <a:rPr kumimoji="1" lang="ko-KR" altLang="en-US" sz="175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과</a:t>
            </a:r>
            <a:r>
              <a:rPr kumimoji="1" lang="en-US" sz="175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같다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.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여기서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threshold 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활성함수가</a:t>
            </a:r>
            <a:r>
              <a:rPr kumimoji="1" sz="17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사용되었다.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2195736" y="2280826"/>
            <a:ext cx="4752528" cy="3452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2627784" y="5877272"/>
            <a:ext cx="3584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1400" b="1" i="0" u="none" strike="noStrike" kern="1200" cap="none" spc="25" normalizeH="0" baseline="0" noProof="0" dirty="0" smtClean="0">
                <a:ln>
                  <a:noFill/>
                </a:ln>
                <a:solidFill>
                  <a:srgbClr val="1F3863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 </a:t>
            </a:r>
            <a:r>
              <a:rPr kumimoji="1" sz="1400" b="1" i="0" u="none" strike="noStrike" kern="1200" cap="none" spc="25" normalizeH="0" baseline="0" noProof="0" dirty="0" smtClean="0">
                <a:ln>
                  <a:noFill/>
                </a:ln>
                <a:solidFill>
                  <a:srgbClr val="1F3863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400" b="1" i="0" u="none" strike="noStrike" kern="1200" cap="none" spc="-15" normalizeH="0" baseline="0" noProof="0" dirty="0">
                <a:ln>
                  <a:noFill/>
                </a:ln>
                <a:solidFill>
                  <a:srgbClr val="1F3863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신경망 </a:t>
            </a:r>
            <a:r>
              <a:rPr kumimoji="1" sz="1400" b="1" i="0" u="none" strike="noStrike" kern="1200" cap="none" spc="-20" normalizeH="0" baseline="0" noProof="0" dirty="0">
                <a:ln>
                  <a:noFill/>
                </a:ln>
                <a:solidFill>
                  <a:srgbClr val="1F3863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네트워크 </a:t>
            </a:r>
            <a:r>
              <a:rPr kumimoji="1" sz="1400" b="1" i="0" u="none" strike="noStrike" kern="1200" cap="none" spc="-15" normalizeH="0" baseline="0" noProof="0" dirty="0">
                <a:ln>
                  <a:noFill/>
                </a:ln>
                <a:solidFill>
                  <a:srgbClr val="1F3863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구조와</a:t>
            </a:r>
            <a:r>
              <a:rPr kumimoji="1" sz="1400" b="1" i="0" u="none" strike="noStrike" kern="1200" cap="none" spc="120" normalizeH="0" baseline="0" noProof="0" dirty="0">
                <a:ln>
                  <a:noFill/>
                </a:ln>
                <a:solidFill>
                  <a:srgbClr val="1F3863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400" b="1" i="0" u="none" strike="noStrike" kern="1200" cap="none" spc="-20" normalizeH="0" baseline="0" noProof="0" dirty="0">
                <a:ln>
                  <a:noFill/>
                </a:ln>
                <a:solidFill>
                  <a:srgbClr val="1F3863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의사결정경계</a:t>
            </a:r>
            <a:endParaRPr kumimoji="1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698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12" name="object 4"/>
          <p:cNvSpPr txBox="1"/>
          <p:nvPr/>
        </p:nvSpPr>
        <p:spPr>
          <a:xfrm>
            <a:off x="755576" y="1124744"/>
            <a:ext cx="7776864" cy="3526990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1366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740" marR="0" lvl="0" indent="0" algn="l" defTabSz="914400" rtl="0" eaLnBrk="1" fontAlgn="ctr" latinLnBrk="1" hangingPunct="1">
              <a:lnSpc>
                <a:spcPct val="100000"/>
              </a:lnSpc>
              <a:spcBef>
                <a:spcPts val="894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summary(nn.iris)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88595" marR="0" lvl="0" indent="0" algn="l" defTabSz="914400" rtl="0" eaLnBrk="1" fontAlgn="ctr" latinLnBrk="1" hangingPunct="1">
              <a:lnSpc>
                <a:spcPct val="100000"/>
              </a:lnSpc>
              <a:spcBef>
                <a:spcPts val="3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a </a:t>
            </a:r>
            <a:r>
              <a:rPr kumimoji="1" sz="1550" b="1" i="0" u="none" strike="noStrike" kern="1200" cap="none" spc="1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4-2-3 </a:t>
            </a:r>
            <a:r>
              <a:rPr kumimoji="1" sz="1550" b="1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network </a:t>
            </a:r>
            <a:r>
              <a:rPr kumimoji="1" sz="155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with 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19</a:t>
            </a:r>
            <a:r>
              <a:rPr kumimoji="1" sz="1550" b="1" i="0" u="none" strike="noStrike" kern="1200" cap="none" spc="2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weights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88595" marR="2534920" lvl="0" indent="0" algn="l" defTabSz="914400" rtl="0" eaLnBrk="1" fontAlgn="ctr" latinLnBrk="1" hangingPunct="1">
              <a:lnSpc>
                <a:spcPts val="1889"/>
              </a:lnSpc>
              <a:spcBef>
                <a:spcPts val="6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options 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were </a:t>
            </a:r>
            <a:r>
              <a:rPr kumimoji="1" sz="1550" b="1" i="0" u="none" strike="noStrike" kern="1200" cap="none" spc="3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 </a:t>
            </a:r>
            <a:r>
              <a:rPr kumimoji="1" sz="1550" b="1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softmax </a:t>
            </a:r>
            <a:r>
              <a:rPr kumimoji="1" sz="1550" b="1" i="0" u="none" strike="noStrike" kern="1200" cap="none" spc="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modelling </a:t>
            </a:r>
            <a:r>
              <a:rPr kumimoji="1" sz="15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decay=5e-04  </a:t>
            </a:r>
            <a:r>
              <a:rPr kumimoji="1" sz="15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b-&gt;h1 </a:t>
            </a:r>
            <a:r>
              <a:rPr kumimoji="1" sz="1550" b="1" i="0" u="none" strike="noStrike" kern="1200" cap="none" spc="1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i1-&gt;h1 i2-&gt;h1 i3-&gt;h1</a:t>
            </a:r>
            <a:r>
              <a:rPr kumimoji="1" sz="1550" b="1" i="0" u="none" strike="noStrike" kern="1200" cap="none" spc="3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i4-&gt;h1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88595" marR="0" lvl="0" indent="0" algn="l" defTabSz="914400" rtl="0" eaLnBrk="1" fontAlgn="ctr" latinLnBrk="1" hangingPunct="1">
              <a:lnSpc>
                <a:spcPts val="1835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958215" algn="l"/>
                <a:tab pos="1727835" algn="l"/>
                <a:tab pos="2607310" algn="l"/>
                <a:tab pos="3376929" algn="l"/>
              </a:tabLst>
              <a:defRPr/>
            </a:pPr>
            <a:r>
              <a:rPr kumimoji="1" sz="1550" b="1" i="0" u="none" strike="noStrike" kern="1200" cap="none" spc="1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-8.80	-0.49	-1.38	</a:t>
            </a:r>
            <a:r>
              <a:rPr kumimoji="1" sz="1550" b="1" i="0" u="none" strike="noStrike" kern="1200" cap="none" spc="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1.88	3.77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88595" marR="3743325" lvl="0" indent="0" algn="l" defTabSz="914400" rtl="0" eaLnBrk="1" fontAlgn="ctr" latinLnBrk="1" hangingPunct="1">
              <a:lnSpc>
                <a:spcPct val="101899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1068070" algn="l"/>
                <a:tab pos="1837689" algn="l"/>
                <a:tab pos="2497455" algn="l"/>
                <a:tab pos="3267075" algn="l"/>
              </a:tabLst>
              <a:defRPr/>
            </a:pPr>
            <a:r>
              <a:rPr kumimoji="1" sz="15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b-&gt;h2 </a:t>
            </a:r>
            <a:r>
              <a:rPr kumimoji="1" sz="1550" b="1" i="0" u="none" strike="noStrike" kern="1200" cap="none" spc="1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i1-&gt;h2 i2-&gt;h2 i3-&gt;h2 i4-&gt;h2  </a:t>
            </a:r>
            <a:endParaRPr kumimoji="1" lang="en-US" sz="1550" b="1" i="0" u="none" strike="noStrike" kern="1200" cap="none" spc="135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88595" marR="3743325" lvl="0" indent="0" algn="l" defTabSz="914400" rtl="0" eaLnBrk="1" fontAlgn="ctr" latinLnBrk="1" hangingPunct="1">
              <a:lnSpc>
                <a:spcPct val="101899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1068070" algn="l"/>
                <a:tab pos="1837689" algn="l"/>
                <a:tab pos="2497455" algn="l"/>
                <a:tab pos="3267075" algn="l"/>
              </a:tabLst>
              <a:defRPr/>
            </a:pPr>
            <a:r>
              <a:rPr kumimoji="1" sz="1550" b="1" i="0" u="none" strike="noStrike" kern="1200" cap="none" spc="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</a:t>
            </a:r>
            <a:r>
              <a:rPr kumimoji="1" sz="1550" b="1" i="0" u="none" strike="noStrike" kern="1200" cap="none" spc="4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</a:t>
            </a:r>
            <a:r>
              <a:rPr kumimoji="1" sz="155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4</a:t>
            </a:r>
            <a:r>
              <a:rPr kumimoji="1" sz="155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	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6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3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	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8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4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	</a:t>
            </a:r>
            <a:r>
              <a:rPr kumimoji="1" sz="1550" b="1" i="0" u="none" strike="noStrike" kern="1200" cap="none" spc="3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3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3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	</a:t>
            </a:r>
            <a:r>
              <a:rPr kumimoji="1" sz="1550" b="1" i="0" u="none" strike="noStrike" kern="1200" cap="none" spc="3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5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88595" marR="0" lvl="0" indent="0" algn="l" defTabSz="914400" rtl="0" eaLnBrk="1" fontAlgn="ctr" latinLnBrk="1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b-&gt;o1  </a:t>
            </a:r>
            <a:r>
              <a:rPr kumimoji="1" sz="15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h1-&gt;o1</a:t>
            </a:r>
            <a:r>
              <a:rPr kumimoji="1" sz="1550" b="1" i="0" u="none" strike="noStrike" kern="1200" cap="none" spc="2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h2-&gt;o1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88595" marR="0" lvl="0" indent="0" algn="l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958215" algn="l"/>
                <a:tab pos="1837689" algn="l"/>
              </a:tabLst>
              <a:defRPr/>
            </a:pPr>
            <a:r>
              <a:rPr kumimoji="1" sz="1550" b="1" i="0" u="none" strike="noStrike" kern="1200" cap="none" spc="1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-3.11	-3.09	</a:t>
            </a:r>
            <a:r>
              <a:rPr kumimoji="1" sz="1550" b="1" i="0" u="none" strike="noStrike" kern="1200" cap="none" spc="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9.68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88595" marR="5282565" lvl="0" indent="0" algn="l" defTabSz="914400" rtl="0" eaLnBrk="1" fontAlgn="ctr" latinLnBrk="1" hangingPunct="1">
              <a:lnSpc>
                <a:spcPct val="101899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958215" algn="l"/>
                <a:tab pos="1727835" algn="l"/>
              </a:tabLst>
              <a:defRPr/>
            </a:pPr>
            <a:r>
              <a:rPr kumimoji="1" sz="15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b-&gt;o2 </a:t>
            </a:r>
            <a:r>
              <a:rPr kumimoji="1" sz="15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h1-&gt;o2 h2-&gt;o2  </a:t>
            </a:r>
            <a:endParaRPr kumimoji="1" lang="en-US" sz="1550" b="1" i="0" u="none" strike="noStrike" kern="1200" cap="none" spc="5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88595" marR="5282565" lvl="0" indent="0" algn="l" defTabSz="914400" rtl="0" eaLnBrk="1" fontAlgn="ctr" latinLnBrk="1" hangingPunct="1">
              <a:lnSpc>
                <a:spcPct val="101899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958215" algn="l"/>
                <a:tab pos="1727835" algn="l"/>
              </a:tabLst>
              <a:defRPr/>
            </a:pPr>
            <a:r>
              <a:rPr kumimoji="1" sz="1550" b="1" i="0" u="none" strike="noStrike" kern="1200" cap="none" spc="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6</a:t>
            </a:r>
            <a:r>
              <a:rPr kumimoji="1" sz="1550" b="1" i="0" u="none" strike="noStrike" kern="1200" cap="none" spc="4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</a:t>
            </a:r>
            <a:r>
              <a:rPr kumimoji="1" sz="155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55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3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	</a:t>
            </a:r>
            <a:r>
              <a:rPr kumimoji="1" sz="1550" b="1" i="0" u="none" strike="noStrike" kern="1200" cap="none" spc="3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8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5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7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	</a:t>
            </a:r>
            <a:r>
              <a:rPr kumimoji="1" sz="1550" b="1" i="0" u="none" strike="noStrike" kern="1200" cap="none" spc="3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8</a:t>
            </a: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4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88595" marR="0" lvl="0" indent="0" algn="l" defTabSz="914400" rtl="0" eaLnBrk="1" fontAlgn="ctr" latinLnBrk="1" hangingPunct="1">
              <a:lnSpc>
                <a:spcPct val="100000"/>
              </a:lnSpc>
              <a:spcBef>
                <a:spcPts val="4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b-&gt;o3  </a:t>
            </a:r>
            <a:r>
              <a:rPr kumimoji="1" sz="15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h1-&gt;o3</a:t>
            </a:r>
            <a:r>
              <a:rPr kumimoji="1" sz="1550" b="1" i="0" u="none" strike="noStrike" kern="1200" cap="none" spc="2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h2-&gt;o3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88595" marR="0" lvl="0" indent="0" algn="l" defTabSz="914400" rtl="0" eaLnBrk="1" fontAlgn="ctr" latinLnBrk="1" hangingPunct="1">
              <a:lnSpc>
                <a:spcPct val="100000"/>
              </a:lnSpc>
              <a:spcBef>
                <a:spcPts val="2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958215" algn="l"/>
                <a:tab pos="1727835" algn="l"/>
              </a:tabLst>
              <a:defRPr/>
            </a:pPr>
            <a:r>
              <a:rPr kumimoji="1" sz="1550" b="1" i="0" u="none" strike="noStrike" kern="1200" cap="none" spc="1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-3.01	</a:t>
            </a:r>
            <a:r>
              <a:rPr kumimoji="1" sz="1550" b="1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11.66	</a:t>
            </a:r>
            <a:r>
              <a:rPr kumimoji="1" sz="1550" b="1" i="0" u="none" strike="noStrike" kern="1200" cap="none" spc="1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-1.28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469570" y="4790936"/>
            <a:ext cx="8060055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위의 결과는 연결선의 방향과 가중치를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나타낸다.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다만, 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초</a:t>
            </a:r>
            <a:r>
              <a:rPr kumimoji="1" lang="ko-KR" altLang="en-US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기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값이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별도로 지정하지 않으면 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nnet()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함수가 실행될 때 마다 결과가 달라질</a:t>
            </a:r>
            <a:r>
              <a:rPr kumimoji="1" sz="1750" b="1" i="0" u="none" strike="noStrike" kern="1200" cap="none" spc="1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것이다.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791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6" name="object 11"/>
          <p:cNvSpPr txBox="1"/>
          <p:nvPr/>
        </p:nvSpPr>
        <p:spPr>
          <a:xfrm>
            <a:off x="440054" y="1118553"/>
            <a:ext cx="8596442" cy="4632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은닉층의 수는 의사결정 경계를 정하는데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중요하다.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은닉층의 수를 정할 때는 다음의 사항을 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고려한다.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503554" marR="0" lvl="0" indent="-285750" algn="l" defTabSz="914400" rtl="0" eaLnBrk="1" fontAlgn="ctr" latinLnBrk="1" hangingPunct="1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다층신경망은 단층신경망에 비해 </a:t>
            </a:r>
            <a:r>
              <a:rPr kumimoji="1" sz="15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훈련(training)이</a:t>
            </a:r>
            <a:r>
              <a:rPr kumimoji="1" sz="15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550" b="1" i="0" u="none" strike="noStrike" kern="1200" cap="none" spc="-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어렵다</a:t>
            </a:r>
            <a:r>
              <a:rPr kumimoji="1" sz="155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.</a:t>
            </a:r>
            <a:endParaRPr kumimoji="1" lang="en-US" sz="1550" b="1" i="0" u="none" strike="noStrike" kern="1200" cap="none" spc="-5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503554" marR="0" lvl="0" indent="-285750" algn="l" defTabSz="914400" rtl="0" eaLnBrk="1" fontAlgn="ctr" latinLnBrk="1" hangingPunct="1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sz="155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시그모이드</a:t>
            </a:r>
            <a:r>
              <a:rPr kumimoji="1" sz="1550" b="1" i="0" u="none" strike="noStrike" kern="1200" cap="none" spc="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활성함수를 가지는 </a:t>
            </a:r>
            <a:r>
              <a:rPr kumimoji="1" sz="1550" b="1" i="0" u="none" strike="noStrike" kern="1200" cap="none" spc="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2개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층의 </a:t>
            </a:r>
            <a:r>
              <a:rPr kumimoji="1" sz="1550" b="1" i="0" u="none" strike="noStrike" kern="1200" cap="none" spc="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네트워크(1개 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은닉층)는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임의의 의사결정 경계를 모형화 할 </a:t>
            </a:r>
            <a:r>
              <a:rPr kumimoji="1" sz="1550" b="1" i="0" u="none" strike="noStrike" kern="1200" cap="none" spc="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</a:t>
            </a:r>
            <a:r>
              <a:rPr kumimoji="1" sz="1550" b="1" i="0" u="none" strike="noStrike" kern="1200" cap="none" spc="4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5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있다.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4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4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cs typeface="Times New Roman"/>
            </a:endParaRPr>
          </a:p>
          <a:p>
            <a:pPr marL="354330" marR="0" lvl="0" indent="-28575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각</a:t>
            </a:r>
            <a:r>
              <a:rPr kumimoji="1" sz="1750" b="1" i="0" u="none" strike="noStrike" kern="1200" cap="none" spc="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층의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노드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수(또는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units)의</a:t>
            </a:r>
            <a:r>
              <a:rPr kumimoji="1" sz="17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결정은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다음을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고려하여</a:t>
            </a:r>
            <a:r>
              <a:rPr kumimoji="1" sz="17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결정한다.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503554" marR="2972435" lvl="0" indent="-285750" algn="l" defTabSz="914400" rtl="0" eaLnBrk="1" fontAlgn="ctr" latinLnBrk="1" hangingPunct="1">
              <a:lnSpc>
                <a:spcPct val="150000"/>
              </a:lnSpc>
              <a:spcBef>
                <a:spcPts val="54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출력층 </a:t>
            </a:r>
            <a:r>
              <a:rPr kumimoji="1" sz="15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노드(output </a:t>
            </a:r>
            <a:r>
              <a:rPr kumimoji="1" sz="15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units)의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수는 출력 범주의 </a:t>
            </a:r>
            <a:r>
              <a:rPr kumimoji="1" sz="1550" b="1" i="0" u="none" strike="noStrike" kern="1200" cap="none" spc="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수로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5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결</a:t>
            </a:r>
            <a:r>
              <a:rPr kumimoji="1" lang="ko-KR" altLang="en-US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정</a:t>
            </a:r>
            <a:endParaRPr kumimoji="1" lang="en-US" sz="155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503554" marR="2972435" lvl="0" indent="-285750" algn="l" defTabSz="914400" rtl="0" eaLnBrk="1" fontAlgn="ctr" latinLnBrk="1" hangingPunct="1">
              <a:lnSpc>
                <a:spcPct val="184600"/>
              </a:lnSpc>
              <a:spcBef>
                <a:spcPts val="54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sz="1550" b="1" i="0" u="none" strike="noStrike" kern="1200" cap="none" spc="-15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입력</a:t>
            </a:r>
            <a:r>
              <a:rPr kumimoji="1" sz="15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(inputs)의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수는 입력 차원의 수로</a:t>
            </a:r>
            <a:r>
              <a:rPr kumimoji="1" sz="1550" b="1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결정한다.</a:t>
            </a:r>
          </a:p>
          <a:p>
            <a:pPr marL="285750" marR="0" lvl="0" indent="-285750" algn="l" defTabSz="914400" rtl="0" eaLnBrk="1" fontAlgn="ctr" latinLnBrk="1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1" sz="1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cs typeface="Times New Roman"/>
            </a:endParaRPr>
          </a:p>
          <a:p>
            <a:pPr marL="503554" marR="0" lvl="0" indent="-28575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은닉층 </a:t>
            </a:r>
            <a:r>
              <a:rPr kumimoji="1" sz="15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노드(hidden </a:t>
            </a:r>
            <a:r>
              <a:rPr kumimoji="1" sz="15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units)의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수는 다음을 고려하여</a:t>
            </a:r>
            <a:r>
              <a:rPr kumimoji="1" sz="1550" b="1" i="0" u="none" strike="noStrike" kern="1200" cap="none" spc="1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정한다.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554355" marR="0" lvl="0" indent="-285750" algn="l" defTabSz="914400" rtl="0" eaLnBrk="1" fontAlgn="ctr" latinLnBrk="1" hangingPunct="1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660066"/>
              </a:buClr>
              <a:buSzTx/>
              <a:buFont typeface="Arial" panose="020B0604020202020204" pitchFamily="34" charset="0"/>
              <a:buChar char="•"/>
              <a:tabLst>
                <a:tab pos="400050" algn="l"/>
              </a:tabLst>
              <a:defRPr/>
            </a:pP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너무 적으면 네트워크이 복잡한 의사결정 경계를 만들 수</a:t>
            </a:r>
            <a:r>
              <a:rPr kumimoji="1" sz="1550" b="1" i="0" u="none" strike="noStrike" kern="1200" cap="none" spc="1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5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없다.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554355" marR="0" lvl="0" indent="-285750" algn="l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Arial" panose="020B0604020202020204" pitchFamily="34" charset="0"/>
              <a:buChar char="•"/>
              <a:tabLst>
                <a:tab pos="400050" algn="l"/>
              </a:tabLst>
              <a:defRPr/>
            </a:pP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너무 많으면 네트워크의 일반화가</a:t>
            </a:r>
            <a:r>
              <a:rPr kumimoji="1" sz="1550" b="1" i="0" u="none" strike="noStrike" kern="1200" cap="none" spc="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어렵다.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4817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51520" y="908720"/>
            <a:ext cx="8469630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15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다음</a:t>
            </a:r>
            <a:r>
              <a:rPr kumimoji="1" sz="1750" b="1" i="0" u="none" strike="noStrike" kern="1200" cap="none" spc="-1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예제</a:t>
            </a:r>
            <a:r>
              <a:rPr kumimoji="1" lang="ko-KR" altLang="en-US" sz="175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는</a:t>
            </a:r>
            <a:r>
              <a:rPr kumimoji="1" sz="1750" b="1" i="0" u="none" strike="noStrike" kern="1200" cap="none" spc="3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R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패키지 </a:t>
            </a:r>
            <a:r>
              <a:rPr kumimoji="1" sz="17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{neuralnet}의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neuralnet()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함수를 통해 다층신경망 모형을 </a:t>
            </a:r>
            <a:r>
              <a:rPr kumimoji="1" sz="1750" b="1" i="0" u="none" strike="noStrike" kern="1200" cap="none" spc="-2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적합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한다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827584" y="1880141"/>
            <a:ext cx="7764780" cy="15188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28575" lvl="0" indent="0" algn="l" defTabSz="914400" rtl="0" eaLnBrk="1" fontAlgn="ctr" latinLnBrk="1" hangingPunct="1">
              <a:lnSpc>
                <a:spcPct val="152300"/>
              </a:lnSpc>
              <a:spcBef>
                <a:spcPts val="9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550" b="1" i="0" u="none" strike="noStrike" kern="1200" cap="none" spc="45" normalizeH="0" baseline="0" noProof="0" dirty="0" smtClean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예제</a:t>
            </a:r>
            <a:r>
              <a:rPr kumimoji="1" lang="en-US" altLang="ko-KR" sz="1550" b="1" i="0" u="none" strike="noStrike" kern="1200" cap="none" spc="45" normalizeH="0" baseline="0" noProof="0" dirty="0" smtClean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. </a:t>
            </a:r>
            <a:r>
              <a:rPr kumimoji="1" sz="1550" b="1" i="0" u="none" strike="noStrike" kern="1200" cap="none" spc="45" normalizeH="0" baseline="0" noProof="0" dirty="0" smtClean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0</a:t>
            </a:r>
            <a:r>
              <a:rPr kumimoji="1" sz="1550" b="1" i="0" u="none" strike="noStrike" kern="1200" cap="none" spc="45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과 </a:t>
            </a:r>
            <a:r>
              <a:rPr kumimoji="1" sz="1550" b="1" i="0" u="none" strike="noStrike" kern="1200" cap="none" spc="85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100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사이의 난수를 </a:t>
            </a:r>
            <a:r>
              <a:rPr kumimoji="1" sz="1550" b="1" i="0" u="none" strike="noStrike" kern="1200" cap="none" spc="6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50개 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발생시키고,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제곱근을 취한 값을 결과로 하는 자료를 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구축한다.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이  자료를 신경망으로 학습하여 새로운 자료에 대한 예측을</a:t>
            </a:r>
            <a:r>
              <a:rPr kumimoji="1" sz="1550" b="1" i="0" u="none" strike="noStrike" kern="1200" cap="none" spc="16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수행한다.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12700" marR="5080" lvl="0" indent="0" algn="l" defTabSz="914400" rtl="0" eaLnBrk="1" fontAlgn="ctr" latinLnBrk="1" hangingPunct="1">
              <a:lnSpc>
                <a:spcPts val="2850"/>
              </a:lnSpc>
              <a:spcBef>
                <a:spcPts val="254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set.seed()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함수를 이용하여 초깃값을 지정한 후 아래의 절차를 수행하면 일정한 결과를 얻을 수  </a:t>
            </a:r>
            <a:r>
              <a:rPr kumimoji="1" sz="1550" b="1" i="0" u="none" strike="noStrike" kern="1200" cap="none" spc="-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있다.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2372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6" name="object 4"/>
          <p:cNvSpPr/>
          <p:nvPr/>
        </p:nvSpPr>
        <p:spPr>
          <a:xfrm>
            <a:off x="616990" y="1374971"/>
            <a:ext cx="7097286" cy="3966845"/>
          </a:xfrm>
          <a:custGeom>
            <a:avLst/>
            <a:gdLst/>
            <a:ahLst/>
            <a:cxnLst/>
            <a:rect l="l" t="t" r="r" b="b"/>
            <a:pathLst>
              <a:path w="7569834" h="3966845">
                <a:moveTo>
                  <a:pt x="0" y="0"/>
                </a:moveTo>
                <a:lnTo>
                  <a:pt x="7569581" y="0"/>
                </a:lnTo>
                <a:lnTo>
                  <a:pt x="7569581" y="3966845"/>
                </a:lnTo>
                <a:lnTo>
                  <a:pt x="0" y="396684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53503" y="1434948"/>
            <a:ext cx="6526809" cy="2208938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106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library(neuralnet)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969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2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train.input </a:t>
            </a:r>
            <a:r>
              <a:rPr kumimoji="1" sz="1550" b="1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&lt;- </a:t>
            </a:r>
            <a:r>
              <a:rPr kumimoji="1" sz="1550" b="1" i="0" u="none" strike="noStrike" kern="1200" cap="none" spc="18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as.data.frame(runif(50, </a:t>
            </a:r>
            <a:r>
              <a:rPr kumimoji="1" sz="1550" b="1" i="0" u="none" strike="noStrike" kern="1200" cap="none" spc="8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min=0,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max=100))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2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train.output </a:t>
            </a:r>
            <a:r>
              <a:rPr kumimoji="1" sz="1550" b="1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&lt;-</a:t>
            </a:r>
            <a:r>
              <a:rPr kumimoji="1" sz="1550" b="1" i="0" u="none" strike="noStrike" kern="1200" cap="none" spc="6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sqrt(train.input)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2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train.data </a:t>
            </a:r>
            <a:r>
              <a:rPr kumimoji="1" sz="1550" b="1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&lt;- </a:t>
            </a:r>
            <a:r>
              <a:rPr kumimoji="1" sz="1550" b="1" i="0" u="none" strike="noStrike" kern="1200" cap="none" spc="2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cbind(train.input,</a:t>
            </a:r>
            <a:r>
              <a:rPr kumimoji="1" sz="1550" b="1" i="0" u="none" strike="noStrike" kern="1200" cap="none" spc="39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train.output)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969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15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colnames(train.data) &lt;-</a:t>
            </a:r>
            <a:r>
              <a:rPr kumimoji="1" sz="1550" b="1" i="0" u="none" strike="noStrike" kern="1200" cap="none" spc="17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c("Input","Output")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7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head(train.data)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1" y="3699707"/>
            <a:ext cx="2813050" cy="16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1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10" name="object 6"/>
          <p:cNvSpPr/>
          <p:nvPr/>
        </p:nvSpPr>
        <p:spPr>
          <a:xfrm>
            <a:off x="879920" y="2505507"/>
            <a:ext cx="7569834" cy="2874645"/>
          </a:xfrm>
          <a:custGeom>
            <a:avLst/>
            <a:gdLst/>
            <a:ahLst/>
            <a:cxnLst/>
            <a:rect l="l" t="t" r="r" b="b"/>
            <a:pathLst>
              <a:path w="7569834" h="2874645">
                <a:moveTo>
                  <a:pt x="0" y="0"/>
                </a:moveTo>
                <a:lnTo>
                  <a:pt x="7569581" y="0"/>
                </a:lnTo>
                <a:lnTo>
                  <a:pt x="7569581" y="2874137"/>
                </a:lnTo>
                <a:lnTo>
                  <a:pt x="0" y="287413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object 7"/>
          <p:cNvSpPr txBox="1">
            <a:spLocks noGrp="1"/>
          </p:cNvSpPr>
          <p:nvPr/>
        </p:nvSpPr>
        <p:spPr>
          <a:xfrm>
            <a:off x="443040" y="1412776"/>
            <a:ext cx="8442960" cy="402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750" b="0" i="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0353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0" i="0" u="none" strike="noStrike" kern="1200" cap="none" spc="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1개의 </a:t>
            </a:r>
            <a:r>
              <a:rPr kumimoji="1" sz="175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은닉층과 </a:t>
            </a:r>
            <a:r>
              <a:rPr kumimoji="1" sz="175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10개의 </a:t>
            </a:r>
            <a:r>
              <a:rPr kumimoji="1" sz="175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은닉노드를 가지는 신경망모형을 </a:t>
            </a:r>
            <a:r>
              <a:rPr kumimoji="1" sz="175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적합한다. threshold= </a:t>
            </a:r>
            <a:r>
              <a:rPr kumimoji="1" sz="175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옵션은 오차  함수의 편미분에 대한 값으로 정지규칙으로</a:t>
            </a:r>
            <a:r>
              <a:rPr kumimoji="1" sz="175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 </a:t>
            </a:r>
            <a:r>
              <a:rPr kumimoji="1" sz="175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</a:rPr>
              <a:t>사용된다.</a:t>
            </a:r>
          </a:p>
          <a:p>
            <a:pPr marL="515620" marR="1431290" lvl="0" indent="0" algn="l" defTabSz="914400" rtl="0" eaLnBrk="1" fontAlgn="ctr" latinLnBrk="1" hangingPunct="1">
              <a:lnSpc>
                <a:spcPct val="152300"/>
              </a:lnSpc>
              <a:spcBef>
                <a:spcPts val="16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0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0" i="0" u="none" strike="noStrike" kern="1200" cap="none" spc="2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net.sqrt </a:t>
            </a:r>
            <a:r>
              <a:rPr kumimoji="1" sz="1550" b="0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&lt;- </a:t>
            </a:r>
            <a:r>
              <a:rPr kumimoji="1" sz="1550" b="0" i="0" u="none" strike="noStrike" kern="1200" cap="none" spc="17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neuralnet(Output~Input,train.data, </a:t>
            </a:r>
            <a:r>
              <a:rPr kumimoji="1" sz="1550" b="0" i="0" u="none" strike="noStrike" kern="1200" cap="none" spc="9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hidden=10,  </a:t>
            </a:r>
            <a:r>
              <a:rPr kumimoji="1" sz="1550" b="0" i="0" u="none" strike="noStrike" kern="1200" cap="none" spc="1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threshold=0.01)</a:t>
            </a:r>
            <a:endParaRPr kumimoji="1" sz="15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15620" marR="0" lvl="0" indent="0" algn="l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0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0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0" i="0" u="none" strike="noStrike" kern="1200" cap="none" spc="2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print(net.sqrt)</a:t>
            </a:r>
            <a:endParaRPr kumimoji="1" sz="15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15620" marR="1210945" lvl="0" indent="0" algn="l" defTabSz="914400" rtl="0" eaLnBrk="1" fontAlgn="ctr" latinLnBrk="1" hangingPunct="1">
              <a:lnSpc>
                <a:spcPct val="101899"/>
              </a:lnSpc>
              <a:spcBef>
                <a:spcPts val="3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0" i="0" u="none" strike="noStrike" kern="1200" cap="none" spc="2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Call: </a:t>
            </a:r>
            <a:r>
              <a:rPr kumimoji="1" sz="1550" b="0" i="0" u="none" strike="noStrike" kern="1200" cap="none" spc="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neuralnet(formula </a:t>
            </a:r>
            <a:r>
              <a:rPr kumimoji="1" sz="1550" b="0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= </a:t>
            </a:r>
            <a:r>
              <a:rPr kumimoji="1" sz="1550" b="0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Output </a:t>
            </a:r>
            <a:r>
              <a:rPr kumimoji="1" sz="1550" b="0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~ </a:t>
            </a:r>
            <a:r>
              <a:rPr kumimoji="1" sz="1550" b="0" i="0" u="none" strike="noStrike" kern="1200" cap="none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Input, </a:t>
            </a:r>
            <a:r>
              <a:rPr kumimoji="1" sz="1550" b="0" i="0" u="none" strike="noStrike" kern="1200" cap="none" spc="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data </a:t>
            </a:r>
            <a:r>
              <a:rPr kumimoji="1" sz="1550" b="0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= </a:t>
            </a:r>
            <a:r>
              <a:rPr kumimoji="1" sz="1550" b="0" i="0" u="none" strike="noStrike" kern="1200" cap="none" spc="2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train.data,  </a:t>
            </a:r>
            <a:r>
              <a:rPr kumimoji="1" sz="1550" b="0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hidden </a:t>
            </a:r>
            <a:r>
              <a:rPr kumimoji="1" sz="1550" b="0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= </a:t>
            </a:r>
            <a:r>
              <a:rPr kumimoji="1" sz="1550" b="0" i="0" u="none" strike="noStrike" kern="1200" cap="none" spc="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10, </a:t>
            </a:r>
            <a:r>
              <a:rPr kumimoji="1" sz="155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threshold</a:t>
            </a:r>
            <a:r>
              <a:rPr kumimoji="1" sz="1550" b="0" i="0" u="none" strike="noStrike" kern="1200" cap="none" spc="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0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= </a:t>
            </a:r>
            <a:r>
              <a:rPr kumimoji="1" sz="1550" b="0" i="0" u="none" strike="noStrike" kern="1200" cap="none" spc="1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0.01)</a:t>
            </a:r>
            <a:endParaRPr kumimoji="1" sz="15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080" marR="0" lvl="0" indent="0" algn="l" defTabSz="914400" rtl="0" eaLnBrk="1" fontAlgn="ctr" latinLnBrk="1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6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cs typeface="Times New Roman"/>
            </a:endParaRPr>
          </a:p>
          <a:p>
            <a:pPr marL="625475" marR="0" lvl="0" indent="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 </a:t>
            </a:r>
            <a:r>
              <a:rPr kumimoji="1" sz="1550" b="0" i="0" u="none" strike="noStrike" kern="1200" cap="none" spc="2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repetition </a:t>
            </a:r>
            <a:r>
              <a:rPr kumimoji="1" sz="155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was</a:t>
            </a:r>
            <a:r>
              <a:rPr kumimoji="1" sz="155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0" i="0" u="none" strike="noStrike" kern="1200" cap="none" spc="1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calculated.</a:t>
            </a:r>
            <a:endParaRPr kumimoji="1" sz="15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080" marR="0" lvl="0" indent="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6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cs typeface="Times New Roman"/>
            </a:endParaRPr>
          </a:p>
          <a:p>
            <a:pPr marL="625475" marR="3740785" lvl="0" indent="0" algn="l" defTabSz="914400" rtl="0" eaLnBrk="1" fontAlgn="ctr" latinLnBrk="1" hangingPunct="1">
              <a:lnSpc>
                <a:spcPct val="101899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3030220" algn="l"/>
              </a:tabLst>
              <a:defRPr/>
            </a:pPr>
            <a:r>
              <a:rPr kumimoji="1" lang="en-US" sz="1550" b="0" i="0" u="none" strike="noStrike" kern="1200" cap="none" spc="17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   </a:t>
            </a:r>
            <a:r>
              <a:rPr kumimoji="1" sz="1550" b="0" i="0" u="none" strike="noStrike" kern="1200" cap="none" spc="17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Error</a:t>
            </a:r>
            <a:r>
              <a:rPr kumimoji="1" sz="1550" b="0" i="0" u="none" strike="noStrike" kern="1200" cap="none" spc="45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lang="en-US" sz="1550" b="0" i="0" u="none" strike="noStrike" kern="1200" cap="none" spc="45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    </a:t>
            </a:r>
            <a:r>
              <a:rPr kumimoji="1" sz="155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Reached</a:t>
            </a:r>
            <a:r>
              <a:rPr kumimoji="1" sz="155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	</a:t>
            </a:r>
            <a:r>
              <a:rPr kumimoji="1" sz="1550" b="0" i="0" u="none" strike="noStrike" kern="1200" cap="none" spc="9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Threshold </a:t>
            </a:r>
            <a:r>
              <a:rPr kumimoji="1" sz="1550" b="0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Steps  </a:t>
            </a:r>
            <a:r>
              <a:rPr kumimoji="1" sz="155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 </a:t>
            </a:r>
            <a:r>
              <a:rPr kumimoji="1" sz="155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0.0008207268678 </a:t>
            </a:r>
            <a:r>
              <a:rPr kumimoji="1" sz="155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0.006319500312</a:t>
            </a:r>
            <a:r>
              <a:rPr kumimoji="1" sz="1550" b="0" i="0" u="none" strike="noStrike" kern="1200" cap="none" spc="3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2988</a:t>
            </a:r>
          </a:p>
        </p:txBody>
      </p:sp>
    </p:spTree>
    <p:extLst>
      <p:ext uri="{BB962C8B-B14F-4D97-AF65-F5344CB8AC3E}">
        <p14:creationId xmlns:p14="http://schemas.microsoft.com/office/powerpoint/2010/main" val="3598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467544" y="980728"/>
            <a:ext cx="7140975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0" lvl="0" indent="-28575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적합된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신경망모형은</a:t>
            </a:r>
            <a:r>
              <a:rPr kumimoji="1" sz="1750" b="1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plot()</a:t>
            </a:r>
            <a:r>
              <a:rPr kumimoji="1" sz="1750" b="1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함수를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통해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다음과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같이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시각화</a:t>
            </a:r>
            <a:r>
              <a:rPr kumimoji="1" sz="1750" b="1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된다.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842957" y="1416973"/>
            <a:ext cx="7569834" cy="353301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1366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740" marR="0" lvl="0" indent="0" algn="l" defTabSz="914400" rtl="0" eaLnBrk="1" fontAlgn="ctr" latinLnBrk="1" hangingPunct="1">
              <a:lnSpc>
                <a:spcPct val="100000"/>
              </a:lnSpc>
              <a:spcBef>
                <a:spcPts val="894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plot(net.sqrt)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1115616" y="1770274"/>
            <a:ext cx="6696744" cy="4611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261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8" name="object 4"/>
          <p:cNvSpPr txBox="1"/>
          <p:nvPr/>
        </p:nvSpPr>
        <p:spPr>
          <a:xfrm>
            <a:off x="429654" y="1039048"/>
            <a:ext cx="8244205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몇 개의 검증용 자료에 대해 구축된 신경망 모형을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적용한다. </a:t>
            </a:r>
            <a:r>
              <a:rPr kumimoji="1" sz="1750" b="1" i="0" u="none" strike="noStrike" kern="1200" cap="none" spc="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1~10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정수값의 제곱을 취하여  검증용 자료(test.data)를 만든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후,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이 자료에 대해 </a:t>
            </a:r>
            <a:r>
              <a:rPr kumimoji="1" sz="1750" b="1" i="0" u="none" strike="noStrike" kern="1200" cap="none" spc="-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compute()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함수를 통해 </a:t>
            </a:r>
            <a:r>
              <a:rPr kumimoji="1" sz="1750" b="1" i="0" u="none" strike="noStrike" kern="1200" cap="none" spc="-2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신경망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모형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(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net.sqrt)을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적용하고,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그 결과를</a:t>
            </a:r>
            <a:r>
              <a:rPr kumimoji="1" sz="1750" b="1" i="0" u="none" strike="noStrike" kern="1200" cap="none" spc="2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출력한다.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861454" y="2446182"/>
            <a:ext cx="7569834" cy="1416050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1366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740" marR="0" lvl="0" indent="0" algn="l" defTabSz="914400" rtl="0" eaLnBrk="1" fontAlgn="ctr" latinLnBrk="1" hangingPunct="1">
              <a:lnSpc>
                <a:spcPct val="100000"/>
              </a:lnSpc>
              <a:spcBef>
                <a:spcPts val="894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2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test.data </a:t>
            </a:r>
            <a:r>
              <a:rPr kumimoji="1" sz="1550" b="1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&lt;-</a:t>
            </a:r>
            <a:r>
              <a:rPr kumimoji="1" sz="1550" b="1" i="0" u="none" strike="noStrike" kern="1200" cap="none" spc="8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6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as.data.frame((1:10)^2)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78740" marR="0" lvl="0" indent="0" algn="l" defTabSz="914400" rtl="0" eaLnBrk="1" fontAlgn="ctr" latinLnBrk="1" hangingPunct="1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2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test.out </a:t>
            </a:r>
            <a:r>
              <a:rPr kumimoji="1" sz="1550" b="1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&lt;- compute(net.sqrt,</a:t>
            </a:r>
            <a:r>
              <a:rPr kumimoji="1" sz="1550" b="1" i="0" u="none" strike="noStrike" kern="1200" cap="none" spc="40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test.data)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78740" marR="0" lvl="0" indent="0" algn="l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6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ls(test.out)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88595" marR="0" lvl="0" indent="0" algn="l" defTabSz="914400" rtl="0" eaLnBrk="1" fontAlgn="ctr" latinLnBrk="1" hangingPunct="1">
              <a:lnSpc>
                <a:spcPct val="100000"/>
              </a:lnSpc>
              <a:spcBef>
                <a:spcPts val="3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2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[1] </a:t>
            </a:r>
            <a:r>
              <a:rPr kumimoji="1" sz="1550" b="1" i="0" u="none" strike="noStrike" kern="1200" cap="none" spc="2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"net.result"</a:t>
            </a:r>
            <a:r>
              <a:rPr kumimoji="1" sz="1550" b="1" i="0" u="none" strike="noStrike" kern="1200" cap="none" spc="5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1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"neurons"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270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9" name="object 4"/>
          <p:cNvSpPr/>
          <p:nvPr/>
        </p:nvSpPr>
        <p:spPr>
          <a:xfrm>
            <a:off x="1023748" y="1057656"/>
            <a:ext cx="7569834" cy="3116580"/>
          </a:xfrm>
          <a:custGeom>
            <a:avLst/>
            <a:gdLst/>
            <a:ahLst/>
            <a:cxnLst/>
            <a:rect l="l" t="t" r="r" b="b"/>
            <a:pathLst>
              <a:path w="7569834" h="3116579">
                <a:moveTo>
                  <a:pt x="0" y="0"/>
                </a:moveTo>
                <a:lnTo>
                  <a:pt x="7569581" y="0"/>
                </a:lnTo>
                <a:lnTo>
                  <a:pt x="7569581" y="3116580"/>
                </a:lnTo>
                <a:lnTo>
                  <a:pt x="0" y="311658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1090168" y="1117169"/>
            <a:ext cx="3337816" cy="57066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43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29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print(test.out$net.result)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04190" marR="0" lvl="0" indent="0" algn="ctr" defTabSz="914400" rtl="0" eaLnBrk="1" fontAlgn="ctr" latinLnBrk="1" hangingPunct="1">
              <a:lnSpc>
                <a:spcPct val="100000"/>
              </a:lnSpc>
              <a:spcBef>
                <a:spcPts val="3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[,1]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pic>
        <p:nvPicPr>
          <p:cNvPr id="1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46" y="1737404"/>
            <a:ext cx="1933575" cy="243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86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10" name="object 6"/>
          <p:cNvSpPr/>
          <p:nvPr/>
        </p:nvSpPr>
        <p:spPr>
          <a:xfrm>
            <a:off x="755576" y="2323452"/>
            <a:ext cx="7711440" cy="1173480"/>
          </a:xfrm>
          <a:custGeom>
            <a:avLst/>
            <a:gdLst/>
            <a:ahLst/>
            <a:cxnLst/>
            <a:rect l="l" t="t" r="r" b="b"/>
            <a:pathLst>
              <a:path w="7711440" h="1173479">
                <a:moveTo>
                  <a:pt x="0" y="0"/>
                </a:moveTo>
                <a:lnTo>
                  <a:pt x="7711313" y="0"/>
                </a:lnTo>
                <a:lnTo>
                  <a:pt x="7711313" y="1173352"/>
                </a:lnTo>
                <a:lnTo>
                  <a:pt x="0" y="1173352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395536" y="945767"/>
            <a:ext cx="8521700" cy="23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9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은닉층이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2개인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모형을 적합해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보자.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각각의 은닉 노드의 수는 </a:t>
            </a:r>
            <a:r>
              <a:rPr kumimoji="1" sz="1750" b="1" i="0" u="none" strike="noStrike" kern="120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10개, </a:t>
            </a:r>
            <a:r>
              <a:rPr kumimoji="1" sz="1750" b="1" i="0" u="none" strike="noStrike" kern="1200" cap="none" spc="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8개로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한다. </a:t>
            </a:r>
            <a:r>
              <a:rPr kumimoji="1" sz="1750" b="1" i="0" u="none" strike="noStrike" kern="1200" cap="none" spc="-2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이를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위해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neuralnet()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함수의 옵션을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hidden=c(10,8)으로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수정하여 위 과정을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실행한다.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그 결과는  다음과</a:t>
            </a:r>
            <a:r>
              <a:rPr kumimoji="1" sz="17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같다.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510540" marR="855344" lvl="0" indent="0" algn="l" defTabSz="914400" rtl="0" eaLnBrk="1" fontAlgn="ctr" latinLnBrk="1" hangingPunct="1">
              <a:lnSpc>
                <a:spcPct val="152300"/>
              </a:lnSpc>
              <a:spcBef>
                <a:spcPts val="5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19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net2.sqrt </a:t>
            </a:r>
            <a:r>
              <a:rPr kumimoji="1" sz="1550" b="1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&lt;- </a:t>
            </a:r>
            <a:r>
              <a:rPr kumimoji="1" sz="1550" b="1" i="0" u="none" strike="noStrike" kern="1200" cap="none" spc="17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neuralnet(Output~Input,train.data, </a:t>
            </a:r>
            <a:r>
              <a:rPr kumimoji="1" sz="1550" b="1" i="0" u="none" strike="noStrike" kern="1200" cap="none" spc="1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hidden=c(10,8),  threshold=0.01)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10540" marR="0" lvl="0" indent="0" algn="l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plot(net2.sqrt)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1763688" y="3519664"/>
            <a:ext cx="5933667" cy="300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716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6" name="object 4"/>
          <p:cNvSpPr txBox="1"/>
          <p:nvPr/>
        </p:nvSpPr>
        <p:spPr>
          <a:xfrm>
            <a:off x="787083" y="1688465"/>
            <a:ext cx="7569834" cy="3481070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1366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740" marR="0" lvl="0" indent="0" algn="l" defTabSz="914400" rtl="0" eaLnBrk="1" fontAlgn="ctr" latinLnBrk="1" hangingPunct="1">
              <a:lnSpc>
                <a:spcPct val="100000"/>
              </a:lnSpc>
              <a:spcBef>
                <a:spcPts val="894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2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test2.out </a:t>
            </a:r>
            <a:r>
              <a:rPr kumimoji="1" sz="1550" b="1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&lt;- </a:t>
            </a:r>
            <a:r>
              <a:rPr kumimoji="1" sz="1550" b="1" i="0" u="none" strike="noStrike" kern="1200" cap="none" spc="1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compute(net2.sqrt,</a:t>
            </a:r>
            <a:r>
              <a:rPr kumimoji="1" sz="1550" b="1" i="0" u="none" strike="noStrike" kern="1200" cap="none" spc="4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test.data)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78740" marR="0" lvl="0" indent="0" algn="l" defTabSz="914400" rtl="0" eaLnBrk="1" fontAlgn="ctr" latinLnBrk="1" hangingPunct="1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print(test2.out$net.result)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650364" marR="0" lvl="0" indent="0" algn="l" defTabSz="914400" rtl="0" eaLnBrk="1" fontAlgn="ctr" latinLnBrk="1" hangingPunct="1">
              <a:lnSpc>
                <a:spcPct val="100000"/>
              </a:lnSpc>
              <a:spcBef>
                <a:spcPts val="3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[,1]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5203190" lvl="0" indent="0" algn="ctr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[1,]</a:t>
            </a:r>
            <a:r>
              <a:rPr kumimoji="1" sz="1550" b="1" i="0" u="none" strike="noStrike" kern="1200" cap="none" spc="3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1.029998134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5203190" lvl="0" indent="0" algn="ctr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[2,]</a:t>
            </a:r>
            <a:r>
              <a:rPr kumimoji="1" sz="1550" b="1" i="0" u="none" strike="noStrike" kern="1200" cap="none" spc="3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1.991761598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5203190" lvl="0" indent="0" algn="ctr" defTabSz="914400" rtl="0" eaLnBrk="1" fontAlgn="ctr" latinLnBrk="1" hangingPunct="1">
              <a:lnSpc>
                <a:spcPct val="100000"/>
              </a:lnSpc>
              <a:spcBef>
                <a:spcPts val="4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[3,]</a:t>
            </a:r>
            <a:r>
              <a:rPr kumimoji="1" sz="1550" b="1" i="0" u="none" strike="noStrike" kern="1200" cap="none" spc="3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3.001090908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5203190" lvl="0" indent="0" algn="ctr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[4,]</a:t>
            </a:r>
            <a:r>
              <a:rPr kumimoji="1" sz="1550" b="1" i="0" u="none" strike="noStrike" kern="1200" cap="none" spc="3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4.002236233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5203190" lvl="0" indent="0" algn="ctr" defTabSz="914400" rtl="0" eaLnBrk="1" fontAlgn="ctr" latinLnBrk="1" hangingPunct="1">
              <a:lnSpc>
                <a:spcPct val="100000"/>
              </a:lnSpc>
              <a:spcBef>
                <a:spcPts val="2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[5,]</a:t>
            </a:r>
            <a:r>
              <a:rPr kumimoji="1" sz="1550" b="1" i="0" u="none" strike="noStrike" kern="1200" cap="none" spc="3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4.998659956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5203190" lvl="0" indent="0" algn="ctr" defTabSz="914400" rtl="0" eaLnBrk="1" fontAlgn="ctr" latinLnBrk="1" hangingPunct="1">
              <a:lnSpc>
                <a:spcPct val="100000"/>
              </a:lnSpc>
              <a:spcBef>
                <a:spcPts val="4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[6,]</a:t>
            </a:r>
            <a:r>
              <a:rPr kumimoji="1" sz="1550" b="1" i="0" u="none" strike="noStrike" kern="1200" cap="none" spc="3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6.002985162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5203190" lvl="0" indent="0" algn="ctr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[7,]</a:t>
            </a:r>
            <a:r>
              <a:rPr kumimoji="1" sz="1550" b="1" i="0" u="none" strike="noStrike" kern="1200" cap="none" spc="3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7.003229266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5203190" lvl="0" indent="0" algn="ctr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[8,]</a:t>
            </a:r>
            <a:r>
              <a:rPr kumimoji="1" sz="1550" b="1" i="0" u="none" strike="noStrike" kern="1200" cap="none" spc="3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7.994328369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5203190" lvl="0" indent="0" algn="ctr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3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[9,]</a:t>
            </a:r>
            <a:r>
              <a:rPr kumimoji="1" sz="1550" b="1" i="0" u="none" strike="noStrike" kern="1200" cap="none" spc="3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9.005849907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5313045" lvl="0" indent="0" algn="ctr" defTabSz="914400" rtl="0" eaLnBrk="1" fontAlgn="ctr" latinLnBrk="1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2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[10,]</a:t>
            </a:r>
            <a:r>
              <a:rPr kumimoji="1" sz="1550" b="1" i="0" u="none" strike="noStrike" kern="1200" cap="none" spc="3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9.986495689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481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4" name="object 7"/>
          <p:cNvSpPr txBox="1"/>
          <p:nvPr/>
        </p:nvSpPr>
        <p:spPr>
          <a:xfrm>
            <a:off x="251520" y="1196752"/>
            <a:ext cx="8468360" cy="261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330" marR="0" lvl="0" indent="-28575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이상에서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다룬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신경망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모형의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장,</a:t>
            </a:r>
            <a:r>
              <a:rPr kumimoji="1" sz="175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단점을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정리해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보면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다음과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같다.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298450" marR="41275" lvl="0" indent="-285750" algn="l" defTabSz="914400" rtl="0" eaLnBrk="1" fontAlgn="ctr" latinLnBrk="1" hangingPunct="1">
              <a:lnSpc>
                <a:spcPct val="150300"/>
              </a:lnSpc>
              <a:spcBef>
                <a:spcPts val="121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신경망 모형의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장점은 변수의 수가 많거나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입,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출력 변수 간에 복잡한 비선형 관계가 존재할 때 </a:t>
            </a:r>
            <a:r>
              <a:rPr kumimoji="1" sz="1750" b="1" i="0" u="none" strike="noStrike" kern="1200" cap="none" spc="-25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유용하며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잡음에 대해서도 민감하게 반응하지 않는다는</a:t>
            </a:r>
            <a:r>
              <a:rPr kumimoji="1" sz="175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점이다.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29845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126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단점은 결과에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대한 해석이 쉽지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않으며,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은닉층의 수와 은닉노드 수의 결정이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어려우며, 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초</a:t>
            </a:r>
            <a:r>
              <a:rPr kumimoji="1" lang="ko-KR" altLang="en-US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기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값에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따라 전역해가 아닌 지역해로 수렴할 수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있으며,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모형이 복잡하면 훈련과정에 시간이 </a:t>
            </a:r>
            <a:r>
              <a:rPr kumimoji="1" sz="1750" b="1" i="0" u="none" strike="noStrike" kern="1200" cap="none" spc="-2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많이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소요될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 </a:t>
            </a:r>
            <a:r>
              <a:rPr kumimoji="1" sz="1750" b="1" i="0" u="none" strike="noStrike" kern="1200" cap="none" spc="-2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있다는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점</a:t>
            </a:r>
            <a:r>
              <a:rPr kumimoji="1" lang="ko-KR" altLang="en-US" sz="175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이</a:t>
            </a:r>
            <a:r>
              <a:rPr kumimoji="1" sz="1750" b="1" i="0" u="none" strike="noStrike" kern="1200" cap="none" spc="-3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41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/>
          <p:nvPr/>
        </p:nvSpPr>
        <p:spPr>
          <a:xfrm>
            <a:off x="792638" y="2132856"/>
            <a:ext cx="7667793" cy="2016224"/>
          </a:xfrm>
          <a:custGeom>
            <a:avLst/>
            <a:gdLst/>
            <a:ahLst/>
            <a:cxnLst/>
            <a:rect l="l" t="t" r="r" b="b"/>
            <a:pathLst>
              <a:path w="7569834" h="1901825">
                <a:moveTo>
                  <a:pt x="0" y="0"/>
                </a:moveTo>
                <a:lnTo>
                  <a:pt x="7569581" y="0"/>
                </a:lnTo>
                <a:lnTo>
                  <a:pt x="7569581" y="1901825"/>
                </a:lnTo>
                <a:lnTo>
                  <a:pt x="0" y="190182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323528" y="1124744"/>
            <a:ext cx="8136903" cy="2820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적합결과를 시각화 하면 다음과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같다.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시각화를 위한 </a:t>
            </a:r>
            <a:r>
              <a:rPr kumimoji="1" sz="1750" b="1" i="0" u="none" strike="noStrike" kern="1200" cap="none" spc="-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plot.nnet()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함수는 아래의 절차에 따라  불러올 수</a:t>
            </a:r>
            <a:r>
              <a:rPr kumimoji="1" sz="1750" b="1" i="0" u="none" strike="noStrike" kern="1200" cap="none" spc="1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2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cs typeface="Times New Roman"/>
            </a:endParaRPr>
          </a:p>
          <a:p>
            <a:pPr marL="510540" marR="0" lvl="0" indent="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library(devtools)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10540" marR="414020" lvl="0" indent="0" algn="l" defTabSz="914400" rtl="0" eaLnBrk="1" fontAlgn="ctr" latinLnBrk="1" hangingPunct="1">
              <a:lnSpc>
                <a:spcPts val="2840"/>
              </a:lnSpc>
              <a:spcBef>
                <a:spcPts val="25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14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source_url</a:t>
            </a:r>
            <a:r>
              <a:rPr kumimoji="1" sz="1550" b="1" i="0" u="none" strike="noStrike" kern="1200" cap="none" spc="14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(</a:t>
            </a:r>
            <a:r>
              <a:rPr kumimoji="1" lang="en-US" sz="1550" b="1" i="0" u="none" strike="noStrike" kern="1200" cap="none" spc="1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'</a:t>
            </a:r>
            <a:r>
              <a:rPr kumimoji="1" lang="en-US" sz="1550" b="1" i="0" u="none" strike="noStrike" kern="1200" cap="none" spc="14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https://gist.githubusercontent.com/</a:t>
            </a:r>
            <a:r>
              <a:rPr kumimoji="1" lang="en-US" sz="1550" b="1" i="0" u="none" strike="noStrike" kern="1200" cap="none" spc="14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Peque</a:t>
            </a:r>
            <a:r>
              <a:rPr kumimoji="1" lang="en-US" sz="1550" b="1" i="0" u="none" strike="noStrike" kern="1200" cap="none" spc="14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/41a9e20d6687f2f3108d/raw/85e14f3a292e126f1454864427e3a189c2fe33f3/</a:t>
            </a:r>
            <a:r>
              <a:rPr kumimoji="1" lang="en-US" sz="1550" b="1" i="0" u="none" strike="noStrike" kern="1200" cap="none" spc="14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bbet_plot_update.r</a:t>
            </a:r>
            <a:r>
              <a:rPr kumimoji="1" sz="155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'</a:t>
            </a:r>
            <a:r>
              <a:rPr kumimoji="1" lang="en-US" sz="155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510540" marR="0" lvl="0" indent="0" algn="l" defTabSz="914400" rtl="0" eaLnBrk="1" fontAlgn="ctr" latinLnBrk="1" hangingPunct="1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plot.nnet(nn.iris)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9" name="object 8"/>
          <p:cNvSpPr/>
          <p:nvPr/>
        </p:nvSpPr>
        <p:spPr>
          <a:xfrm>
            <a:off x="3563888" y="3429000"/>
            <a:ext cx="5040560" cy="266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5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14" name="object 7"/>
          <p:cNvSpPr txBox="1"/>
          <p:nvPr/>
        </p:nvSpPr>
        <p:spPr>
          <a:xfrm>
            <a:off x="591948" y="1016521"/>
            <a:ext cx="8404225" cy="1824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l" defTabSz="914400" rtl="0" eaLnBrk="1" fontAlgn="ctr" latinLnBrk="1" hangingPunct="1">
              <a:lnSpc>
                <a:spcPct val="1502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위의 그림에서 선의 굵기는 연결선의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가중치(weight)에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비례한다.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위의 신경망 분석에 대한  시각화</a:t>
            </a:r>
            <a:r>
              <a:rPr kumimoji="1" sz="17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결과는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다음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과정을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통해서도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가능하다(3개의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패키지를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인스톨</a:t>
            </a:r>
            <a:r>
              <a:rPr kumimoji="1" sz="17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후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plot()</a:t>
            </a:r>
            <a:r>
              <a:rPr kumimoji="1" sz="175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함수를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이용).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3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cs typeface="Times New Roman"/>
            </a:endParaRPr>
          </a:p>
          <a:p>
            <a:pPr marL="354330" marR="0" lvl="0" indent="-28575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이</a:t>
            </a:r>
            <a:r>
              <a:rPr kumimoji="1" sz="1750" b="1" i="0" u="none" strike="noStrike" kern="1200" cap="none" spc="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방법은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url로부터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파일을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가져오지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않아도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되므로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위의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방법보다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편리하다.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899592" y="3140968"/>
            <a:ext cx="7569834" cy="150304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1366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740" marR="0" lvl="0" indent="0" algn="l" defTabSz="914400" rtl="0" eaLnBrk="1" fontAlgn="ctr" latinLnBrk="1" hangingPunct="1">
              <a:lnSpc>
                <a:spcPct val="100000"/>
              </a:lnSpc>
              <a:spcBef>
                <a:spcPts val="894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9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library(clusterGeneration)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78740" marR="0" lvl="0" indent="0" algn="l" defTabSz="914400" rtl="0" eaLnBrk="1" fontAlgn="ctr" latinLnBrk="1" hangingPunct="1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library(scales)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78740" marR="0" lvl="0" indent="0" algn="l" defTabSz="914400" rtl="0" eaLnBrk="1" fontAlgn="ctr" latinLnBrk="1" hangingPunct="1">
              <a:lnSpc>
                <a:spcPct val="100000"/>
              </a:lnSpc>
              <a:spcBef>
                <a:spcPts val="9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8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library(reshape)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78740" marR="0" lvl="0" indent="0" algn="l" defTabSz="914400" rtl="0" eaLnBrk="1" fontAlgn="ctr" latinLnBrk="1" hangingPunct="1">
              <a:lnSpc>
                <a:spcPct val="100000"/>
              </a:lnSpc>
              <a:spcBef>
                <a:spcPts val="98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7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plot(nn.iris)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087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6" name="object 6"/>
          <p:cNvSpPr/>
          <p:nvPr/>
        </p:nvSpPr>
        <p:spPr>
          <a:xfrm>
            <a:off x="1058980" y="1700433"/>
            <a:ext cx="7569834" cy="1416050"/>
          </a:xfrm>
          <a:custGeom>
            <a:avLst/>
            <a:gdLst/>
            <a:ahLst/>
            <a:cxnLst/>
            <a:rect l="l" t="t" r="r" b="b"/>
            <a:pathLst>
              <a:path w="7569834" h="1416050">
                <a:moveTo>
                  <a:pt x="0" y="0"/>
                </a:moveTo>
                <a:lnTo>
                  <a:pt x="7569581" y="0"/>
                </a:lnTo>
                <a:lnTo>
                  <a:pt x="7569581" y="1415796"/>
                </a:lnTo>
                <a:lnTo>
                  <a:pt x="0" y="1415796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568" y="1268760"/>
            <a:ext cx="7704856" cy="8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0" lvl="0" indent="-28575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신경망 모형에 대한 정오분류표는 다음과</a:t>
            </a:r>
            <a:r>
              <a:rPr kumimoji="1" sz="175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같다.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cs typeface="Times New Roman"/>
            </a:endParaRPr>
          </a:p>
          <a:p>
            <a:pPr marL="454025" marR="0" lvl="0" indent="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550" b="1" i="0" u="none" strike="noStrike" kern="1200" cap="none" spc="19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table(iris$Species, </a:t>
            </a:r>
            <a:r>
              <a:rPr kumimoji="1" sz="1550" b="1" i="0" u="none" strike="noStrike" kern="1200" cap="none" spc="2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predict(nn.iris, </a:t>
            </a:r>
            <a:r>
              <a:rPr kumimoji="1" sz="1550" b="1" i="0" u="none" strike="noStrike" kern="1200" cap="none" spc="38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iris, </a:t>
            </a:r>
            <a:r>
              <a:rPr kumimoji="1" sz="1550" b="1" i="0" u="none" strike="noStrike" kern="1200" cap="none" spc="1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type </a:t>
            </a: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=</a:t>
            </a:r>
            <a:r>
              <a:rPr kumimoji="1" sz="155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29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"class"))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78" y="2139389"/>
            <a:ext cx="4164964" cy="97599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7180" y="3175310"/>
            <a:ext cx="8152765" cy="1224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분류된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데이터를 실제 값과 비교해보면 </a:t>
            </a:r>
            <a:r>
              <a:rPr kumimoji="1" sz="17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setosa는 </a:t>
            </a:r>
            <a:r>
              <a:rPr kumimoji="1" sz="1750" b="1" i="0" u="none" strike="noStrike" kern="1200" cap="none" spc="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50개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모두 잘 분류 </a:t>
            </a:r>
            <a:r>
              <a:rPr kumimoji="1" sz="175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되었고,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versicolor은  </a:t>
            </a:r>
            <a:r>
              <a:rPr kumimoji="1" sz="1750" b="1" i="0" u="none" strike="noStrike" kern="1200" cap="none" spc="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50개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중 </a:t>
            </a:r>
            <a:r>
              <a:rPr kumimoji="1" sz="1750" b="1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49개가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잘 분류되었으며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virginica는 </a:t>
            </a:r>
            <a:r>
              <a:rPr kumimoji="1" sz="1750" b="1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50개중 49개가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잘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분류되었다.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5742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11" name="object 4"/>
          <p:cNvSpPr txBox="1"/>
          <p:nvPr/>
        </p:nvSpPr>
        <p:spPr>
          <a:xfrm>
            <a:off x="300862" y="1108344"/>
            <a:ext cx="8591618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0" lvl="0" indent="-28575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15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다음</a:t>
            </a:r>
            <a:r>
              <a:rPr kumimoji="1" lang="en-US" sz="1750" b="1" i="0" u="none" strike="noStrike" kern="1200" cap="none" spc="-1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예제</a:t>
            </a:r>
            <a:r>
              <a:rPr kumimoji="1" sz="1750" b="1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는</a:t>
            </a:r>
            <a:r>
              <a:rPr kumimoji="1" sz="1750" b="1" i="0" u="none" strike="noStrike" kern="1200" cap="none" spc="5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패키지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{neuralnet}의</a:t>
            </a:r>
            <a:r>
              <a:rPr kumimoji="1" sz="1750" b="1" i="0" u="none" strike="noStrike" kern="1200" cap="none" spc="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neuralnet()</a:t>
            </a:r>
            <a:r>
              <a:rPr kumimoji="1" sz="1750" b="1" i="0" u="none" strike="noStrike" kern="120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함수를</a:t>
            </a:r>
            <a:r>
              <a:rPr kumimoji="1" sz="1750" b="1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통해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신경망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모형을</a:t>
            </a:r>
            <a:r>
              <a:rPr kumimoji="1" sz="1750" b="1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적합한다.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694508" y="1402347"/>
            <a:ext cx="7981948" cy="7366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l" defTabSz="914400" rtl="0" eaLnBrk="1" fontAlgn="ctr" latinLnBrk="1" hangingPunct="1">
              <a:lnSpc>
                <a:spcPct val="152300"/>
              </a:lnSpc>
              <a:spcBef>
                <a:spcPts val="9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자료 </a:t>
            </a:r>
            <a:r>
              <a:rPr kumimoji="1" sz="1550" b="1" i="0" u="none" strike="noStrike" kern="1200" cap="none" spc="5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infert는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자연유산과 인공유산 후의 불임에 대한 </a:t>
            </a:r>
            <a:r>
              <a:rPr kumimoji="1" sz="1550" b="1" i="0" u="none" strike="noStrike" kern="1200" cap="none" spc="3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사례-대조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연구 자료로 </a:t>
            </a:r>
            <a:r>
              <a:rPr kumimoji="1" sz="1550" b="1" i="0" u="none" strike="noStrike" kern="1200" cap="none" spc="35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8개의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변수와  </a:t>
            </a:r>
            <a:r>
              <a:rPr kumimoji="1" sz="1550" b="1" i="0" u="none" strike="noStrike" kern="1200" cap="none" spc="55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248개의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관측치를 가지고 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있다.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반응변수 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case는 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(1:사례, </a:t>
            </a:r>
            <a:r>
              <a:rPr kumimoji="1" sz="1550" b="1" i="0" u="none" strike="noStrike" kern="1200" cap="none" spc="2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0:대조)를</a:t>
            </a:r>
            <a:r>
              <a:rPr kumimoji="1" sz="1550" b="1" i="0" u="none" strike="noStrike" kern="1200" cap="none" spc="135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212A35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나타낸다.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179512" y="2444814"/>
            <a:ext cx="8766552" cy="3238500"/>
          </a:xfrm>
          <a:custGeom>
            <a:avLst/>
            <a:gdLst/>
            <a:ahLst/>
            <a:cxnLst/>
            <a:rect l="l" t="t" r="r" b="b"/>
            <a:pathLst>
              <a:path w="8837930" h="3238500">
                <a:moveTo>
                  <a:pt x="0" y="0"/>
                </a:moveTo>
                <a:lnTo>
                  <a:pt x="8837548" y="0"/>
                </a:lnTo>
                <a:lnTo>
                  <a:pt x="8837548" y="3238500"/>
                </a:lnTo>
                <a:lnTo>
                  <a:pt x="0" y="323850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246187" y="2423681"/>
            <a:ext cx="4267835" cy="857286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106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20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200" b="1" i="0" u="none" strike="noStrike" kern="1200" cap="none" spc="2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data(infert,</a:t>
            </a:r>
            <a:r>
              <a:rPr kumimoji="1" sz="1200" b="1" i="0" u="none" strike="noStrike" kern="1200" cap="none" spc="48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200" b="1" i="0" u="none" strike="noStrike" kern="1200" cap="none" spc="1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package="datasets")</a:t>
            </a:r>
            <a:endParaRPr kumimoji="1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969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20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20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200" b="1" i="0" u="none" strike="noStrike" kern="1200" cap="none" spc="29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str(infert)</a:t>
            </a:r>
            <a:endParaRPr kumimoji="1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1920" marR="0" lvl="0" indent="0" algn="l" defTabSz="914400" rtl="0" eaLnBrk="1" fontAlgn="ctr" latinLnBrk="1" hangingPunct="1">
              <a:lnSpc>
                <a:spcPct val="100000"/>
              </a:lnSpc>
              <a:spcBef>
                <a:spcPts val="3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200" b="1" i="0" u="none" strike="noStrike" kern="1200" cap="none" spc="2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'data.frame': </a:t>
            </a:r>
            <a:r>
              <a:rPr kumimoji="1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248 </a:t>
            </a:r>
            <a:r>
              <a:rPr kumimoji="1" sz="1200" b="1" i="0" u="none" strike="noStrike" kern="1200" cap="none" spc="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obs. </a:t>
            </a:r>
            <a:r>
              <a:rPr kumimoji="1" sz="1200" b="1" i="0" u="none" strike="noStrike" kern="1200" cap="none" spc="2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of </a:t>
            </a:r>
            <a:r>
              <a:rPr kumimoji="1" sz="12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8</a:t>
            </a:r>
            <a:r>
              <a:rPr kumimoji="1" sz="1200" b="1" i="0" u="none" strike="noStrike" kern="1200" cap="none" spc="2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200" b="1" i="0" u="none" strike="noStrike" kern="1200" cap="none" spc="19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variable:</a:t>
            </a:r>
            <a:endParaRPr kumimoji="1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1849301" y="3454785"/>
            <a:ext cx="6613281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200" b="1" i="0" u="none" strike="noStrike" kern="1200" cap="none" spc="4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: </a:t>
            </a:r>
            <a:r>
              <a:rPr kumimoji="1" sz="1200" b="1" i="0" u="none" strike="noStrike" kern="1200" cap="none" spc="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Factor </a:t>
            </a:r>
            <a:r>
              <a:rPr kumimoji="1" sz="1200" b="1" i="0" u="none" strike="noStrike" kern="1200" cap="none" spc="9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w/ </a:t>
            </a:r>
            <a:r>
              <a:rPr kumimoji="1" sz="12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3 </a:t>
            </a:r>
            <a:r>
              <a:rPr kumimoji="1" sz="12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levels </a:t>
            </a:r>
            <a:r>
              <a:rPr kumimoji="1" sz="1200" b="1" i="0" u="none" strike="noStrike" kern="1200" cap="none" spc="22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"0-5yrs","6-11yrs",..: </a:t>
            </a:r>
            <a:r>
              <a:rPr kumimoji="1" sz="12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1 1 1 1 2 2 2 2</a:t>
            </a:r>
            <a:r>
              <a:rPr kumimoji="1" sz="1200" b="1" i="0" u="none" strike="noStrike" kern="1200" cap="none" spc="3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20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</a:t>
            </a:r>
            <a:r>
              <a:rPr kumimoji="1" lang="ko-KR" altLang="en-US" sz="12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lang="ko-KR" altLang="en-US" sz="120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lang="en-US" altLang="ko-KR" sz="120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</a:t>
            </a:r>
            <a:r>
              <a:rPr kumimoji="1" lang="ko-KR" altLang="en-US" sz="1200" b="1" i="0" u="none" strike="noStrike" kern="1200" cap="none" spc="409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lang="en-US" altLang="ko-KR" sz="1200" b="1" i="0" u="none" strike="noStrike" kern="1200" cap="none" spc="4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...</a:t>
            </a:r>
            <a:endParaRPr kumimoji="1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19" name="object 12"/>
          <p:cNvSpPr txBox="1"/>
          <p:nvPr/>
        </p:nvSpPr>
        <p:spPr>
          <a:xfrm>
            <a:off x="246187" y="3421190"/>
            <a:ext cx="1346200" cy="586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lvl="0" indent="0" algn="l" defTabSz="914400" rtl="0" eaLnBrk="1" fontAlgn="ctr" latinLnBrk="1" hangingPunct="1">
              <a:lnSpc>
                <a:spcPct val="102000"/>
              </a:lnSpc>
              <a:spcBef>
                <a:spcPts val="9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120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20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$ </a:t>
            </a:r>
            <a:r>
              <a:rPr kumimoji="1" sz="1200" b="1" i="0" u="none" strike="noStrike" kern="1200" cap="none" spc="114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education</a:t>
            </a:r>
            <a:endParaRPr kumimoji="1" lang="en-US" sz="1200" b="1" i="0" u="none" strike="noStrike" kern="1200" cap="none" spc="114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700" marR="5080" lvl="0" indent="0" algn="l" defTabSz="914400" rtl="0" eaLnBrk="1" fontAlgn="ctr" latinLnBrk="1" hangingPunct="1">
              <a:lnSpc>
                <a:spcPct val="102000"/>
              </a:lnSpc>
              <a:spcBef>
                <a:spcPts val="9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endParaRPr kumimoji="1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1920" marR="0" lvl="0" indent="0" algn="l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2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$</a:t>
            </a:r>
            <a:r>
              <a:rPr kumimoji="1" sz="1200" b="1" i="0" u="none" strike="noStrike" kern="1200" cap="none" spc="4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age</a:t>
            </a:r>
          </a:p>
        </p:txBody>
      </p:sp>
      <p:sp>
        <p:nvSpPr>
          <p:cNvPr id="20" name="object 13"/>
          <p:cNvSpPr txBox="1"/>
          <p:nvPr/>
        </p:nvSpPr>
        <p:spPr>
          <a:xfrm>
            <a:off x="1849307" y="3902901"/>
            <a:ext cx="4314825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200" b="1" i="0" u="none" strike="noStrike" kern="1200" cap="none" spc="4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: </a:t>
            </a:r>
            <a:r>
              <a:rPr kumimoji="1" sz="1200" b="1" i="0" u="none" strike="noStrike" kern="1200" cap="none" spc="-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num </a:t>
            </a:r>
            <a:r>
              <a:rPr kumimoji="1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26 </a:t>
            </a:r>
            <a:r>
              <a:rPr kumimoji="1" sz="120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42 </a:t>
            </a:r>
            <a:r>
              <a:rPr kumimoji="1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39 34 35 36 23 32 </a:t>
            </a:r>
            <a:r>
              <a:rPr kumimoji="1" sz="120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21 </a:t>
            </a:r>
            <a:r>
              <a:rPr kumimoji="1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28</a:t>
            </a:r>
            <a:r>
              <a:rPr kumimoji="1" sz="1200" b="1" i="0" u="none" strike="noStrike" kern="1200" cap="none" spc="30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200" b="1" i="0" u="none" strike="noStrike" kern="1200" cap="none" spc="4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...</a:t>
            </a:r>
            <a:endParaRPr kumimoji="1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pic>
        <p:nvPicPr>
          <p:cNvPr id="21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7" y="4183501"/>
            <a:ext cx="8609327" cy="941704"/>
          </a:xfrm>
          <a:prstGeom prst="rect">
            <a:avLst/>
          </a:prstGeom>
        </p:spPr>
      </p:pic>
      <p:sp>
        <p:nvSpPr>
          <p:cNvPr id="22" name="object 15"/>
          <p:cNvSpPr txBox="1"/>
          <p:nvPr/>
        </p:nvSpPr>
        <p:spPr>
          <a:xfrm>
            <a:off x="355787" y="5105337"/>
            <a:ext cx="59182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1505585" algn="l"/>
                <a:tab pos="5244465" algn="l"/>
              </a:tabLst>
              <a:defRPr/>
            </a:pPr>
            <a:r>
              <a:rPr kumimoji="1" sz="12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$ </a:t>
            </a:r>
            <a:r>
              <a:rPr kumimoji="1" sz="120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 </a:t>
            </a:r>
            <a:r>
              <a:rPr kumimoji="1" sz="1200" b="1" i="0" u="none" strike="noStrike" kern="1200" cap="none" spc="1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stratum	</a:t>
            </a:r>
            <a:r>
              <a:rPr kumimoji="1" sz="1200" b="1" i="0" u="none" strike="noStrike" kern="1200" cap="none" spc="4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: </a:t>
            </a:r>
            <a:r>
              <a:rPr kumimoji="1" sz="1200" b="1" i="0" u="none" strike="noStrike" kern="1200" cap="none" spc="3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int </a:t>
            </a:r>
            <a:r>
              <a:rPr kumimoji="1" sz="12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1  2  3  4  5  6  7  8  9 </a:t>
            </a:r>
            <a:r>
              <a:rPr kumimoji="1" sz="1200" b="1" i="0" u="none" strike="noStrike" kern="1200" cap="none" spc="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 </a:t>
            </a:r>
            <a:r>
              <a:rPr kumimoji="1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10</a:t>
            </a:r>
            <a:r>
              <a:rPr kumimoji="1" sz="1200" b="1" i="0" u="none" strike="noStrike" kern="1200" cap="none" spc="4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 ...	</a:t>
            </a:r>
            <a:r>
              <a:rPr kumimoji="1" sz="12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#</a:t>
            </a:r>
            <a:r>
              <a:rPr kumimoji="1" sz="1200" b="1" i="0" u="none" strike="noStrike" kern="1200" cap="none" spc="3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 </a:t>
            </a:r>
            <a:r>
              <a:rPr kumimoji="1" sz="12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1~63</a:t>
            </a:r>
            <a:endParaRPr kumimoji="1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Arial"/>
            </a:endParaRPr>
          </a:p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2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$ </a:t>
            </a:r>
            <a:r>
              <a:rPr kumimoji="1" sz="1200" b="1" i="0" u="none" strike="noStrike" kern="1200" cap="none" spc="15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pooled.stratum</a:t>
            </a:r>
            <a:r>
              <a:rPr kumimoji="1" lang="en-US" sz="1200" b="1" i="0" u="none" strike="noStrike" kern="1200" cap="none" spc="15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 </a:t>
            </a:r>
            <a:r>
              <a:rPr kumimoji="1" sz="1200" b="1" i="0" u="none" strike="noStrike" kern="1200" cap="none" spc="15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: </a:t>
            </a:r>
            <a:r>
              <a:rPr kumimoji="1" sz="1200" b="1" i="0" u="none" strike="noStrike" kern="120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num</a:t>
            </a:r>
            <a:r>
              <a:rPr kumimoji="1" sz="1200" b="1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 </a:t>
            </a:r>
            <a:r>
              <a:rPr kumimoji="1" sz="12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3 1 4 2 </a:t>
            </a:r>
            <a:r>
              <a:rPr kumimoji="1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32 36 </a:t>
            </a:r>
            <a:r>
              <a:rPr kumimoji="1" sz="12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6 </a:t>
            </a:r>
            <a:r>
              <a:rPr kumimoji="1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22 </a:t>
            </a:r>
            <a:r>
              <a:rPr kumimoji="1" sz="12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5 19</a:t>
            </a:r>
            <a:r>
              <a:rPr kumimoji="1" sz="1200" b="1" i="0" u="none" strike="noStrike" kern="1200" cap="none" spc="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 </a:t>
            </a:r>
            <a:r>
              <a:rPr kumimoji="1" sz="1200" b="1" i="0" u="none" strike="noStrike" kern="1200" cap="none" spc="4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Arial"/>
              </a:rPr>
              <a:t>...</a:t>
            </a:r>
            <a:endParaRPr kumimoji="1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97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23" name="object 4"/>
          <p:cNvSpPr/>
          <p:nvPr/>
        </p:nvSpPr>
        <p:spPr>
          <a:xfrm>
            <a:off x="1023748" y="1069111"/>
            <a:ext cx="7569834" cy="4575175"/>
          </a:xfrm>
          <a:custGeom>
            <a:avLst/>
            <a:gdLst/>
            <a:ahLst/>
            <a:cxnLst/>
            <a:rect l="l" t="t" r="r" b="b"/>
            <a:pathLst>
              <a:path w="7569834" h="4575175">
                <a:moveTo>
                  <a:pt x="0" y="0"/>
                </a:moveTo>
                <a:lnTo>
                  <a:pt x="7569581" y="0"/>
                </a:lnTo>
                <a:lnTo>
                  <a:pt x="7569581" y="4575048"/>
                </a:lnTo>
                <a:lnTo>
                  <a:pt x="0" y="4575048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" name="object 5"/>
          <p:cNvSpPr txBox="1"/>
          <p:nvPr/>
        </p:nvSpPr>
        <p:spPr>
          <a:xfrm>
            <a:off x="1090168" y="1047725"/>
            <a:ext cx="7503414" cy="4442819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106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40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400" b="1" i="0" u="none" strike="noStrike" kern="1200" cap="none" spc="2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library(neuralnet)</a:t>
            </a:r>
            <a:endParaRPr kumimoji="1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400" b="1" i="0" u="none" strike="noStrike" kern="1200" cap="none" spc="26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net.infert </a:t>
            </a:r>
            <a:r>
              <a:rPr kumimoji="1" sz="1400" b="1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&lt;-</a:t>
            </a:r>
            <a:r>
              <a:rPr kumimoji="1" sz="1400" b="1" i="0" u="none" strike="noStrike" kern="1200" cap="none" spc="65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4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neuralnet(case~age+parity+induced+spontaneous,</a:t>
            </a:r>
            <a:endParaRPr kumimoji="1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2825750" marR="436880" lvl="0" indent="0" algn="l" defTabSz="914400" rtl="0" eaLnBrk="1" fontAlgn="ctr" latinLnBrk="1" hangingPunct="1">
              <a:lnSpc>
                <a:spcPct val="1528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400" b="1" i="0" u="none" strike="noStrike" kern="1200" cap="none" spc="2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data=infert, </a:t>
            </a:r>
            <a:r>
              <a:rPr kumimoji="1" sz="14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hidden=2, </a:t>
            </a:r>
            <a:r>
              <a:rPr kumimoji="1" sz="1400" b="1" i="0" u="none" strike="noStrike" kern="1200" cap="none" spc="2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err.fct="ce",  </a:t>
            </a:r>
            <a:r>
              <a:rPr kumimoji="1" sz="1400" b="1" i="0" u="none" strike="noStrike" kern="1200" cap="none" spc="1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linear.output=FALSE,</a:t>
            </a:r>
            <a:r>
              <a:rPr kumimoji="1" sz="1400" b="1" i="0" u="none" strike="noStrike" kern="1200" cap="none" spc="4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400" b="1" i="0" u="none" strike="noStrike" kern="1200" cap="none" spc="10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likelihood=TRUE)</a:t>
            </a:r>
            <a:endParaRPr kumimoji="1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700" marR="5080" lvl="0" indent="0" algn="l" defTabSz="914400" rtl="0" eaLnBrk="1" fontAlgn="ctr" latinLnBrk="1" hangingPunct="1">
              <a:lnSpc>
                <a:spcPts val="2850"/>
              </a:lnSpc>
              <a:spcBef>
                <a:spcPts val="24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 </a:t>
            </a:r>
            <a:r>
              <a:rPr kumimoji="1" sz="140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# </a:t>
            </a:r>
            <a:r>
              <a:rPr kumimoji="1" sz="1400" b="1" i="0" u="none" strike="noStrike" kern="1200" cap="none" spc="7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hidden= </a:t>
            </a:r>
            <a:r>
              <a:rPr kumimoji="1" sz="1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은닉층의 노드 </a:t>
            </a:r>
            <a:r>
              <a:rPr kumimoji="1" sz="1400" b="1" i="0" u="none" strike="noStrike" kern="1200" cap="none" spc="2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</a:t>
            </a:r>
            <a:r>
              <a:rPr kumimoji="1" sz="1400" b="1" i="0" u="none" strike="noStrike" kern="1200" cap="none" spc="2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 </a:t>
            </a:r>
            <a:r>
              <a:rPr kumimoji="1" sz="1400" b="1" i="0" u="none" strike="noStrike" kern="1200" cap="none" spc="25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err.fct= </a:t>
            </a:r>
            <a:r>
              <a:rPr kumimoji="1" sz="1400" b="1" i="0" u="none" strike="noStrike" kern="1200" cap="none" spc="19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오차</a:t>
            </a:r>
            <a:r>
              <a:rPr kumimoji="1" sz="1400" b="1" i="0" u="none" strike="noStrike" kern="1200" cap="none" spc="19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(error) </a:t>
            </a:r>
            <a:r>
              <a:rPr kumimoji="1" sz="1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계산에 </a:t>
            </a:r>
            <a:r>
              <a:rPr kumimoji="1" sz="1400" b="1" i="0" u="none" strike="noStrike" kern="1200" cap="none" spc="1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사용되는</a:t>
            </a:r>
            <a:r>
              <a:rPr kumimoji="1" sz="1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40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미분가능</a:t>
            </a:r>
            <a:r>
              <a:rPr kumimoji="1" sz="1400" b="1" i="0" u="none" strike="noStrike" kern="1200" cap="none" spc="1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함수로 </a:t>
            </a:r>
            <a:r>
              <a:rPr kumimoji="1" sz="1400" b="1" i="0" u="none" strike="noStrike" kern="1200" cap="none" spc="2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“sse”, </a:t>
            </a:r>
            <a:r>
              <a:rPr kumimoji="1" sz="1400" b="1" i="0" u="none" strike="noStrike" kern="1200" cap="none" spc="17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“ce”(cross </a:t>
            </a:r>
            <a:r>
              <a:rPr kumimoji="1" sz="1400" b="1" i="0" u="none" strike="noStrike" kern="1200" cap="none" spc="15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entropy) </a:t>
            </a:r>
            <a:r>
              <a:rPr kumimoji="1" sz="1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지정</a:t>
            </a:r>
            <a:r>
              <a:rPr kumimoji="1" sz="1400" b="1" i="0" u="none" strike="noStrike" kern="1200" cap="none" spc="11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가능</a:t>
            </a:r>
            <a:endParaRPr kumimoji="1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  <a:p>
            <a:pPr marL="12700" marR="0" lvl="0" indent="0" algn="l" defTabSz="914400" rtl="0" eaLnBrk="1" fontAlgn="ctr" latinLnBrk="1" hangingPunct="1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40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400" b="1" i="0" u="none" strike="noStrike" kern="1200" cap="none" spc="26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net.infert</a:t>
            </a:r>
            <a:endParaRPr kumimoji="1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700" marR="941069" lvl="0" indent="0" algn="l" defTabSz="914400" rtl="0" eaLnBrk="1" fontAlgn="ctr" latinLnBrk="1" hangingPunct="1">
              <a:lnSpc>
                <a:spcPct val="101600"/>
              </a:lnSpc>
              <a:spcBef>
                <a:spcPts val="30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400" b="1" i="0" u="none" strike="noStrike" kern="1200" cap="none" spc="2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Call: </a:t>
            </a:r>
            <a:r>
              <a:rPr kumimoji="1" sz="1400" b="1" i="0" u="none" strike="noStrike" kern="1200" cap="none" spc="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neuralnet(formula </a:t>
            </a: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= </a:t>
            </a:r>
            <a:r>
              <a:rPr kumimoji="1" sz="1400" b="1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case </a:t>
            </a: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~ </a:t>
            </a:r>
            <a:r>
              <a:rPr kumimoji="1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age </a:t>
            </a: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+ </a:t>
            </a:r>
            <a:r>
              <a:rPr kumimoji="1" sz="1400" b="1" i="0" u="none" strike="noStrike" kern="1200" cap="none" spc="22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parity </a:t>
            </a: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+ </a:t>
            </a:r>
            <a:r>
              <a:rPr kumimoji="1" sz="1400" b="1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induced </a:t>
            </a: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+  </a:t>
            </a:r>
            <a:r>
              <a:rPr kumimoji="1" sz="1400" b="1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spontaneous, </a:t>
            </a:r>
            <a:r>
              <a:rPr kumimoji="1" sz="1400" b="1" i="0" u="none" strike="noStrike" kern="1200" cap="none" spc="10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data </a:t>
            </a: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= </a:t>
            </a:r>
            <a:r>
              <a:rPr kumimoji="1" sz="1400" b="1" i="0" u="none" strike="noStrike" kern="1200" cap="none" spc="30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infert, </a:t>
            </a:r>
            <a:r>
              <a:rPr kumimoji="1" sz="1400" b="1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hidden </a:t>
            </a: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= </a:t>
            </a:r>
            <a:r>
              <a:rPr kumimoji="1" sz="1400" b="1" i="0" u="none" strike="noStrike" kern="1200" cap="none" spc="2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2, </a:t>
            </a:r>
            <a:r>
              <a:rPr kumimoji="1" sz="1400" b="1" i="0" u="none" strike="noStrike" kern="1200" cap="none" spc="29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err.fct </a:t>
            </a: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= </a:t>
            </a:r>
            <a:r>
              <a:rPr kumimoji="1" sz="1400" b="1" i="0" u="none" strike="noStrike" kern="1200" cap="none" spc="22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"ce",  </a:t>
            </a:r>
            <a:r>
              <a:rPr kumimoji="1" sz="1400" b="1" i="0" u="none" strike="noStrike" kern="1200" cap="none" spc="20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linear.output </a:t>
            </a: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= </a:t>
            </a:r>
            <a:r>
              <a:rPr kumimoji="1" sz="1400" b="1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FALSE, </a:t>
            </a:r>
            <a:r>
              <a:rPr kumimoji="1" sz="1400" b="1" i="0" u="none" strike="noStrike" kern="1200" cap="none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likelihood</a:t>
            </a:r>
            <a:r>
              <a:rPr kumimoji="1" sz="1400" b="1" i="0" u="none" strike="noStrike" kern="1200" cap="none" spc="1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40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= </a:t>
            </a:r>
            <a:r>
              <a:rPr kumimoji="1" sz="1400" b="1" i="0" u="none" strike="noStrike" kern="1200" cap="none" spc="-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TRUE)</a:t>
            </a:r>
            <a:endParaRPr kumimoji="1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cs typeface="Times New Roman"/>
            </a:endParaRPr>
          </a:p>
          <a:p>
            <a:pPr marL="121920" marR="0" lvl="0" indent="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4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 </a:t>
            </a:r>
            <a:r>
              <a:rPr kumimoji="1" sz="1400" b="1" i="0" u="none" strike="noStrike" kern="1200" cap="none" spc="2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repetition </a:t>
            </a:r>
            <a:r>
              <a:rPr kumimoji="1" sz="1400" b="1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was</a:t>
            </a:r>
            <a:r>
              <a:rPr kumimoji="1" sz="140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400" b="1" i="0" u="none" strike="noStrike" kern="1200" cap="none" spc="1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calculated.</a:t>
            </a:r>
            <a:endParaRPr kumimoji="1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cs typeface="Times New Roman"/>
            </a:endParaRPr>
          </a:p>
          <a:p>
            <a:pPr marL="121920" marR="720090" lvl="0" indent="0" algn="l" defTabSz="914400" rtl="0" eaLnBrk="1" fontAlgn="ctr" latinLnBrk="1" hangingPunct="1">
              <a:lnSpc>
                <a:spcPct val="101299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2320925" algn="l"/>
                <a:tab pos="3641090" algn="l"/>
                <a:tab pos="4410710" algn="l"/>
                <a:tab pos="6169025" algn="l"/>
              </a:tabLst>
              <a:defRPr/>
            </a:pPr>
            <a:r>
              <a:rPr kumimoji="1" lang="en-US" sz="1400" b="1" i="0" u="none" strike="noStrike" kern="1200" cap="none" spc="17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    </a:t>
            </a:r>
            <a:r>
              <a:rPr kumimoji="1" sz="1400" b="1" i="0" u="none" strike="noStrike" kern="1200" cap="none" spc="17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Error</a:t>
            </a:r>
            <a:r>
              <a:rPr kumimoji="1" lang="en-US" sz="1400" b="1" i="0" u="none" strike="noStrike" kern="1200" cap="none" spc="17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      </a:t>
            </a:r>
            <a:r>
              <a:rPr kumimoji="1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AIC</a:t>
            </a:r>
            <a:r>
              <a:rPr kumimoji="1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	</a:t>
            </a:r>
            <a:r>
              <a:rPr kumimoji="1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     </a:t>
            </a:r>
            <a:r>
              <a:rPr kumimoji="1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BIC </a:t>
            </a:r>
            <a:r>
              <a:rPr kumimoji="1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                  </a:t>
            </a:r>
            <a:r>
              <a:rPr kumimoji="1" sz="1400" b="1" i="0" u="none" strike="noStrike" kern="1200" cap="none" spc="-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Reached </a:t>
            </a:r>
            <a:r>
              <a:rPr kumimoji="1" sz="1400" b="1" i="0" u="none" strike="noStrike" kern="1200" cap="none" spc="9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Threshold </a:t>
            </a:r>
            <a:r>
              <a:rPr kumimoji="1" lang="en-US" sz="1400" b="1" i="0" u="none" strike="noStrike" kern="1200" cap="none" spc="9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 </a:t>
            </a:r>
            <a:r>
              <a:rPr kumimoji="1" sz="1400" b="1" i="0" u="none" strike="noStrike" kern="1200" cap="none" spc="7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Steps</a:t>
            </a:r>
            <a:endParaRPr kumimoji="1" lang="en-US" sz="1400" b="1" i="0" u="none" strike="noStrike" kern="1200" cap="none" spc="7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21920" marR="720090" lvl="0" indent="0" algn="l" defTabSz="914400" rtl="0" eaLnBrk="1" fontAlgn="ctr" latinLnBrk="1" hangingPunct="1">
              <a:lnSpc>
                <a:spcPct val="101299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2320925" algn="l"/>
                <a:tab pos="3641090" algn="l"/>
                <a:tab pos="4410710" algn="l"/>
                <a:tab pos="6169025" algn="l"/>
              </a:tabLst>
              <a:defRPr/>
            </a:pPr>
            <a:r>
              <a:rPr kumimoji="1" sz="1400" b="1" i="0" u="none" strike="noStrike" kern="1200" cap="none" spc="7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 </a:t>
            </a:r>
            <a:r>
              <a:rPr kumimoji="1" sz="14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4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4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125</a:t>
            </a:r>
            <a:r>
              <a:rPr kumimoji="1" sz="1400" b="1" i="0" u="none" strike="noStrike" kern="1200" cap="none" spc="4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</a:t>
            </a:r>
            <a:r>
              <a:rPr kumimoji="1" sz="14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21</a:t>
            </a:r>
            <a:r>
              <a:rPr kumimoji="1" sz="14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3</a:t>
            </a:r>
            <a:r>
              <a:rPr kumimoji="1" sz="14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89</a:t>
            </a:r>
            <a:r>
              <a:rPr kumimoji="1" sz="14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4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27</a:t>
            </a:r>
            <a:r>
              <a:rPr kumimoji="1" sz="140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6</a:t>
            </a:r>
            <a:r>
              <a:rPr kumimoji="1" sz="1400" b="1" i="0" u="none" strike="noStrike" kern="1200" cap="none" spc="4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</a:t>
            </a:r>
            <a:r>
              <a:rPr kumimoji="1" sz="14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42778</a:t>
            </a:r>
            <a:r>
              <a:rPr kumimoji="1" sz="14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</a:t>
            </a:r>
            <a:r>
              <a:rPr kumimoji="1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4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4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322</a:t>
            </a:r>
            <a:r>
              <a:rPr kumimoji="1" sz="1400" b="1" i="0" u="none" strike="noStrike" kern="1200" cap="none" spc="4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</a:t>
            </a:r>
            <a:r>
              <a:rPr kumimoji="1" sz="14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40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</a:t>
            </a:r>
            <a:r>
              <a:rPr kumimoji="1" sz="14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2355</a:t>
            </a:r>
            <a:r>
              <a:rPr kumimoji="1" sz="140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7</a:t>
            </a:r>
            <a:r>
              <a:rPr kumimoji="1" 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     </a:t>
            </a:r>
            <a:r>
              <a:rPr kumimoji="1" sz="14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</a:t>
            </a:r>
            <a:r>
              <a:rPr kumimoji="1" sz="1400" b="1" i="0" u="none" strike="noStrike" kern="1200" cap="none" spc="4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.</a:t>
            </a:r>
            <a:r>
              <a:rPr kumimoji="1" sz="14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00</a:t>
            </a:r>
            <a:r>
              <a:rPr kumimoji="1" sz="140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9</a:t>
            </a:r>
            <a:r>
              <a:rPr kumimoji="1" sz="14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574020</a:t>
            </a:r>
            <a:r>
              <a:rPr kumimoji="1" sz="1400" b="1" i="0" u="none" strike="noStrike" kern="1200" cap="none" spc="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8</a:t>
            </a:r>
            <a:r>
              <a:rPr kumimoji="1" sz="14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8</a:t>
            </a:r>
            <a:r>
              <a:rPr kumimoji="1" sz="140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5</a:t>
            </a:r>
            <a:r>
              <a:rPr kumimoji="1" lang="en-US" sz="140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       </a:t>
            </a:r>
            <a:r>
              <a:rPr kumimoji="1" sz="14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39</a:t>
            </a:r>
            <a:r>
              <a:rPr kumimoji="1" sz="1400" b="1" i="0" u="none" strike="noStrike" kern="1200" cap="none" spc="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26</a:t>
            </a:r>
            <a:endParaRPr kumimoji="1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188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6" name="object 4"/>
          <p:cNvSpPr txBox="1"/>
          <p:nvPr/>
        </p:nvSpPr>
        <p:spPr>
          <a:xfrm>
            <a:off x="467544" y="1060684"/>
            <a:ext cx="7979409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5080" lvl="0" indent="-285750" algn="l" defTabSz="914400" rtl="0" eaLnBrk="1" fontAlgn="ctr" latinLnBrk="1" hangingPunct="1">
              <a:lnSpc>
                <a:spcPct val="1503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neuralnet()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함수는 다양한 역전파 알고리즘을 통해 모형을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적합하며,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수행 </a:t>
            </a:r>
            <a:r>
              <a:rPr kumimoji="1" sz="175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결과(객체)는  </a:t>
            </a:r>
            <a:r>
              <a:rPr kumimoji="1" sz="1750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plot()</a:t>
            </a:r>
            <a:r>
              <a:rPr kumimoji="1" sz="1750" b="1" i="0" u="none" strike="noStrike" kern="120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함수를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통해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다음과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같이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편리하게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시각화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된다.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331" y="2184069"/>
            <a:ext cx="7569834" cy="352019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123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740" marR="0" lvl="0" indent="0" algn="l" defTabSz="914400" rtl="0" eaLnBrk="1" fontAlgn="ctr" latinLnBrk="1" hangingPunct="1">
              <a:lnSpc>
                <a:spcPct val="100000"/>
              </a:lnSpc>
              <a:spcBef>
                <a:spcPts val="88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6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plot(net.infert)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3648" y="2520164"/>
            <a:ext cx="6552728" cy="3629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80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모형</a:t>
            </a:r>
            <a:endParaRPr lang="ko-KR" altLang="en-US" dirty="0"/>
          </a:p>
        </p:txBody>
      </p:sp>
      <p:sp>
        <p:nvSpPr>
          <p:cNvPr id="10" name="object 4"/>
          <p:cNvSpPr txBox="1"/>
          <p:nvPr/>
        </p:nvSpPr>
        <p:spPr>
          <a:xfrm>
            <a:off x="611560" y="1196752"/>
            <a:ext cx="748982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marR="0" lvl="0" indent="-28575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neuralnet()</a:t>
            </a:r>
            <a:r>
              <a:rPr kumimoji="1" sz="1750" b="1" i="0" u="none" strike="noStrike" kern="1200" cap="none" spc="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함수의</a:t>
            </a:r>
            <a:r>
              <a:rPr kumimoji="1" sz="17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수행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결과의</a:t>
            </a:r>
            <a:r>
              <a:rPr kumimoji="1" sz="1750" b="1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추가적인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정보는</a:t>
            </a:r>
            <a:r>
              <a:rPr kumimoji="1" sz="17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다음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과정을</a:t>
            </a:r>
            <a:r>
              <a:rPr kumimoji="1" sz="1750" b="1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통해</a:t>
            </a:r>
            <a:r>
              <a:rPr kumimoji="1" sz="17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확인할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</a:t>
            </a:r>
            <a:r>
              <a:rPr kumimoji="1" sz="1750" b="1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986972" y="1840397"/>
            <a:ext cx="7569834" cy="1659889"/>
          </a:xfrm>
          <a:custGeom>
            <a:avLst/>
            <a:gdLst/>
            <a:ahLst/>
            <a:cxnLst/>
            <a:rect l="l" t="t" r="r" b="b"/>
            <a:pathLst>
              <a:path w="7569834" h="1659889">
                <a:moveTo>
                  <a:pt x="0" y="0"/>
                </a:moveTo>
                <a:lnTo>
                  <a:pt x="7569581" y="0"/>
                </a:lnTo>
                <a:lnTo>
                  <a:pt x="7569581" y="1659509"/>
                </a:lnTo>
                <a:lnTo>
                  <a:pt x="0" y="1659509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066092" y="1900037"/>
            <a:ext cx="3721932" cy="104708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42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7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names(net.infert)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09220" marR="0" lvl="0" indent="0" algn="l" defTabSz="914400" rtl="0" eaLnBrk="1" fontAlgn="ctr" latinLnBrk="1" hangingPunct="1">
              <a:lnSpc>
                <a:spcPct val="100000"/>
              </a:lnSpc>
              <a:spcBef>
                <a:spcPts val="3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2263140" algn="l"/>
              </a:tabLst>
              <a:defRPr/>
            </a:pPr>
            <a:r>
              <a:rPr kumimoji="1" sz="1550" b="1" i="0" u="none" strike="noStrike" kern="1200" cap="none" spc="4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</a:t>
            </a:r>
            <a:r>
              <a:rPr kumimoji="1" sz="155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1</a:t>
            </a:r>
            <a:r>
              <a:rPr kumimoji="1" sz="1550" b="1" i="0" u="none" strike="noStrike" kern="1200" cap="none" spc="4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]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3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</a:t>
            </a:r>
            <a:r>
              <a:rPr kumimoji="1" sz="1550" b="1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c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a</a:t>
            </a:r>
            <a:r>
              <a:rPr kumimoji="1" sz="1550" b="1" i="0" u="none" strike="noStrike" kern="1200" cap="none" spc="5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</a:t>
            </a:r>
            <a:r>
              <a:rPr kumimoji="1" sz="1550" b="1" i="0" u="none" strike="noStrike" kern="1200" cap="none" spc="5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l</a:t>
            </a:r>
            <a:r>
              <a:rPr kumimoji="1" sz="1550" b="1" i="0" u="none" strike="noStrike" kern="1200" cap="none" spc="3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</a:t>
            </a:r>
            <a:r>
              <a:rPr kumimoji="1" sz="15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	</a:t>
            </a:r>
            <a:r>
              <a:rPr kumimoji="1" sz="1550" b="1" i="0" u="none" strike="noStrike" kern="1200" cap="none" spc="3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</a:t>
            </a:r>
            <a:r>
              <a:rPr kumimoji="1" sz="1550" b="1" i="0" u="none" strike="noStrike" kern="1200" cap="none" spc="3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r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e</a:t>
            </a:r>
            <a:r>
              <a:rPr kumimoji="1" sz="155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s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pon</a:t>
            </a:r>
            <a:r>
              <a:rPr kumimoji="1" sz="1550" b="1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s</a:t>
            </a:r>
            <a:r>
              <a:rPr kumimoji="1" sz="155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e</a:t>
            </a:r>
            <a:r>
              <a:rPr kumimoji="1" sz="1550" b="1" i="0" u="none" strike="noStrike" kern="1200" cap="none" spc="3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09220" marR="0" lvl="0" indent="0" algn="l" defTabSz="914400" rtl="0" eaLnBrk="1" fontAlgn="ctr" latinLnBrk="1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2308225" algn="l"/>
              </a:tabLst>
              <a:defRPr/>
            </a:pPr>
            <a:r>
              <a:rPr kumimoji="1" sz="1550" b="1" i="0" u="none" strike="noStrike" kern="1200" cap="none" spc="2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[4]</a:t>
            </a:r>
            <a:r>
              <a:rPr kumimoji="1" sz="1550" b="1" i="0" u="none" strike="noStrike" kern="1200" cap="none" spc="4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"model.list"	</a:t>
            </a:r>
            <a:r>
              <a:rPr kumimoji="1" sz="155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"err.fct"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109220" marR="0" lvl="0" indent="0" algn="l" defTabSz="914400" rtl="0" eaLnBrk="1" fontAlgn="ctr" latinLnBrk="1" hangingPunct="1">
              <a:lnSpc>
                <a:spcPct val="100000"/>
              </a:lnSpc>
              <a:spcBef>
                <a:spcPts val="3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2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[7] </a:t>
            </a:r>
            <a:r>
              <a:rPr kumimoji="1" sz="1550" b="1" i="0" u="none" strike="noStrike" kern="1200" cap="none" spc="2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"linear.output"</a:t>
            </a:r>
            <a:r>
              <a:rPr kumimoji="1" sz="1550" b="1" i="0" u="none" strike="noStrike" kern="1200" cap="none" spc="5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"data"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4978318" y="2216317"/>
            <a:ext cx="139763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lvl="0" indent="0" algn="l" defTabSz="914400" rtl="0" eaLnBrk="1" fontAlgn="ctr" latinLnBrk="1" hangingPunct="1">
              <a:lnSpc>
                <a:spcPct val="101600"/>
              </a:lnSpc>
              <a:spcBef>
                <a:spcPts val="1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1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"covariate"  </a:t>
            </a:r>
            <a:r>
              <a:rPr kumimoji="1" sz="1550" b="1" i="0" u="none" strike="noStrike" kern="1200" cap="none" spc="2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"act.fct"  </a:t>
            </a:r>
            <a:r>
              <a:rPr kumimoji="1" sz="1550" b="1" i="0" u="none" strike="noStrike" kern="1200" cap="none" spc="2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"net.result"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611560" y="2974050"/>
            <a:ext cx="7128792" cy="1116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 marR="0" lvl="0" indent="0" algn="l" defTabSz="914400" rtl="0" eaLnBrk="1" fontAlgn="ctr" latinLnBrk="1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>
                <a:tab pos="2762885" algn="l"/>
              </a:tabLst>
              <a:defRPr/>
            </a:pPr>
            <a:r>
              <a:rPr kumimoji="1" sz="1550" b="1" i="0" u="none" strike="noStrike" kern="1200" cap="none" spc="2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[10]</a:t>
            </a:r>
            <a:r>
              <a:rPr kumimoji="1" sz="1550" b="1" i="0" u="none" strike="noStrike" kern="1200" cap="none" spc="4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"weights"	</a:t>
            </a:r>
            <a:r>
              <a:rPr kumimoji="1" sz="1550" b="1" i="0" u="none" strike="noStrike" kern="1200" cap="none" spc="1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"startweights"</a:t>
            </a:r>
            <a:r>
              <a:rPr kumimoji="1" sz="1550" b="1" i="0" u="none" strike="noStrike" kern="1200" cap="none" spc="4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1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"generalized.weights"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454025" marR="0" lvl="0" indent="0" algn="l" defTabSz="914400" rtl="0" eaLnBrk="1" fontAlgn="ctr" latinLnBrk="1" hangingPunct="1">
              <a:lnSpc>
                <a:spcPct val="100000"/>
              </a:lnSpc>
              <a:spcBef>
                <a:spcPts val="4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2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[13]</a:t>
            </a:r>
            <a:r>
              <a:rPr kumimoji="1" sz="1550" b="1" i="0" u="none" strike="noStrike" kern="1200" cap="none" spc="4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"result.matrix"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5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/>
              <a:defRPr/>
            </a:pPr>
            <a:endParaRPr kumimoji="1" sz="19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cs typeface="Times New Roman"/>
            </a:endParaRPr>
          </a:p>
          <a:p>
            <a:pPr marL="298450" marR="0" lvl="0" indent="-28575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이</a:t>
            </a:r>
            <a:r>
              <a:rPr kumimoji="1" sz="1750" b="1" i="0" u="none" strike="noStrike" kern="1200" cap="none" spc="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가운데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결과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행렬에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대한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정보는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다음을</a:t>
            </a:r>
            <a:r>
              <a:rPr kumimoji="1" sz="1750" b="1" i="0" u="none" strike="noStrike" kern="1200" cap="none" spc="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통해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확인할</a:t>
            </a:r>
            <a:r>
              <a:rPr kumimoji="1" sz="1750" b="1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수</a:t>
            </a:r>
            <a:r>
              <a:rPr kumimoji="1" sz="1750" b="1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 </a:t>
            </a:r>
            <a:r>
              <a:rPr kumimoji="1" sz="175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JP Regular"/>
                <a:ea typeface="굴림"/>
                <a:cs typeface="Noto Sans CJK JP Regular"/>
              </a:rPr>
              <a:t>있다.</a:t>
            </a:r>
            <a:endParaRPr kumimoji="1" sz="17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JP Regular"/>
              <a:ea typeface="굴림"/>
              <a:cs typeface="Noto Sans CJK JP Regular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986972" y="4443851"/>
            <a:ext cx="7569834" cy="353301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1366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740" marR="0" lvl="0" indent="0" algn="l" defTabSz="914400" rtl="0" eaLnBrk="1" fontAlgn="ctr" latinLnBrk="1" hangingPunct="1">
              <a:lnSpc>
                <a:spcPct val="100000"/>
              </a:lnSpc>
              <a:spcBef>
                <a:spcPts val="894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sz="155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&gt;</a:t>
            </a:r>
            <a:r>
              <a:rPr kumimoji="1" sz="155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 </a:t>
            </a:r>
            <a:r>
              <a:rPr kumimoji="1" sz="1550" b="1" i="0" u="none" strike="noStrike" kern="1200" cap="none" spc="2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t>net.infert$result.matrix</a:t>
            </a:r>
            <a:endParaRPr kumimoji="1" sz="15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0523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2009</Words>
  <Application>Microsoft Office PowerPoint</Application>
  <PresentationFormat>화면 슬라이드 쇼(4:3)</PresentationFormat>
  <Paragraphs>201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굴림</vt:lpstr>
      <vt:lpstr>Noto Sans CJK JP Regular</vt:lpstr>
      <vt:lpstr>아리따M</vt:lpstr>
      <vt:lpstr>맑은 고딕</vt:lpstr>
      <vt:lpstr>Wingdings</vt:lpstr>
      <vt:lpstr>Arial</vt:lpstr>
      <vt:lpstr>HY헤드라인M</vt:lpstr>
      <vt:lpstr>Times New Roman</vt:lpstr>
      <vt:lpstr>HY견고딕</vt:lpstr>
      <vt:lpstr>Tahoma</vt:lpstr>
      <vt:lpstr>나눔손글씨 펜</vt:lpstr>
      <vt:lpstr>1_Office 테마</vt:lpstr>
      <vt:lpstr>3_기본 디자인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  <vt:lpstr>신경망 모형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Jaekyung Yang</cp:lastModifiedBy>
  <cp:revision>325</cp:revision>
  <dcterms:created xsi:type="dcterms:W3CDTF">2006-10-05T04:04:58Z</dcterms:created>
  <dcterms:modified xsi:type="dcterms:W3CDTF">2021-10-05T01:04:17Z</dcterms:modified>
</cp:coreProperties>
</file>