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2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0791" y="4343400"/>
            <a:ext cx="57028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02352" y="16764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914400"/>
                </a:moveTo>
                <a:lnTo>
                  <a:pt x="838200" y="914400"/>
                </a:lnTo>
                <a:lnTo>
                  <a:pt x="838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58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87895" y="1676400"/>
            <a:ext cx="832485" cy="914400"/>
          </a:xfrm>
          <a:custGeom>
            <a:avLst/>
            <a:gdLst/>
            <a:ahLst/>
            <a:cxnLst/>
            <a:rect l="l" t="t" r="r" b="b"/>
            <a:pathLst>
              <a:path w="832484" h="914400">
                <a:moveTo>
                  <a:pt x="0" y="914400"/>
                </a:moveTo>
                <a:lnTo>
                  <a:pt x="832103" y="914400"/>
                </a:lnTo>
                <a:lnTo>
                  <a:pt x="8321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05600" y="6553199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0" y="304800"/>
                </a:moveTo>
                <a:lnTo>
                  <a:pt x="2438400" y="304800"/>
                </a:lnTo>
                <a:lnTo>
                  <a:pt x="2438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B7D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590800"/>
            <a:ext cx="6794500" cy="1371600"/>
          </a:xfrm>
          <a:custGeom>
            <a:avLst/>
            <a:gdLst/>
            <a:ahLst/>
            <a:cxnLst/>
            <a:rect l="l" t="t" r="r" b="b"/>
            <a:pathLst>
              <a:path w="6794500" h="1371600">
                <a:moveTo>
                  <a:pt x="0" y="1371600"/>
                </a:moveTo>
                <a:lnTo>
                  <a:pt x="6793992" y="1371600"/>
                </a:lnTo>
                <a:lnTo>
                  <a:pt x="679399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886200"/>
            <a:ext cx="6400800" cy="457200"/>
          </a:xfrm>
          <a:custGeom>
            <a:avLst/>
            <a:gdLst/>
            <a:ahLst/>
            <a:cxnLst/>
            <a:rect l="l" t="t" r="r" b="b"/>
            <a:pathLst>
              <a:path w="6400800" h="457200">
                <a:moveTo>
                  <a:pt x="0" y="457200"/>
                </a:moveTo>
                <a:lnTo>
                  <a:pt x="6400800" y="457200"/>
                </a:lnTo>
                <a:lnTo>
                  <a:pt x="64008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946647" y="2590800"/>
            <a:ext cx="841375" cy="914400"/>
          </a:xfrm>
          <a:custGeom>
            <a:avLst/>
            <a:gdLst/>
            <a:ahLst/>
            <a:cxnLst/>
            <a:rect l="l" t="t" r="r" b="b"/>
            <a:pathLst>
              <a:path w="841375" h="914400">
                <a:moveTo>
                  <a:pt x="0" y="914400"/>
                </a:moveTo>
                <a:lnTo>
                  <a:pt x="841248" y="914400"/>
                </a:lnTo>
                <a:lnTo>
                  <a:pt x="841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6B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946647" y="3505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51105" y="5483"/>
                </a:lnTo>
                <a:lnTo>
                  <a:pt x="286609" y="21360"/>
                </a:lnTo>
                <a:lnTo>
                  <a:pt x="226473" y="46768"/>
                </a:lnTo>
                <a:lnTo>
                  <a:pt x="171559" y="80845"/>
                </a:lnTo>
                <a:lnTo>
                  <a:pt x="122729" y="122729"/>
                </a:lnTo>
                <a:lnTo>
                  <a:pt x="80845" y="171559"/>
                </a:lnTo>
                <a:lnTo>
                  <a:pt x="46768" y="226473"/>
                </a:lnTo>
                <a:lnTo>
                  <a:pt x="21360" y="286609"/>
                </a:lnTo>
                <a:lnTo>
                  <a:pt x="5483" y="351105"/>
                </a:lnTo>
                <a:lnTo>
                  <a:pt x="0" y="419100"/>
                </a:lnTo>
                <a:lnTo>
                  <a:pt x="1388" y="453480"/>
                </a:lnTo>
                <a:lnTo>
                  <a:pt x="12176" y="519833"/>
                </a:lnTo>
                <a:lnTo>
                  <a:pt x="32926" y="582257"/>
                </a:lnTo>
                <a:lnTo>
                  <a:pt x="62776" y="639889"/>
                </a:lnTo>
                <a:lnTo>
                  <a:pt x="100865" y="691869"/>
                </a:lnTo>
                <a:lnTo>
                  <a:pt x="146330" y="737334"/>
                </a:lnTo>
                <a:lnTo>
                  <a:pt x="198310" y="775423"/>
                </a:lnTo>
                <a:lnTo>
                  <a:pt x="255942" y="805273"/>
                </a:lnTo>
                <a:lnTo>
                  <a:pt x="318366" y="826023"/>
                </a:lnTo>
                <a:lnTo>
                  <a:pt x="384719" y="836811"/>
                </a:lnTo>
                <a:lnTo>
                  <a:pt x="419100" y="838200"/>
                </a:lnTo>
                <a:lnTo>
                  <a:pt x="453480" y="836811"/>
                </a:lnTo>
                <a:lnTo>
                  <a:pt x="519833" y="826023"/>
                </a:lnTo>
                <a:lnTo>
                  <a:pt x="582257" y="805273"/>
                </a:lnTo>
                <a:lnTo>
                  <a:pt x="639889" y="775423"/>
                </a:lnTo>
                <a:lnTo>
                  <a:pt x="691869" y="737334"/>
                </a:lnTo>
                <a:lnTo>
                  <a:pt x="737334" y="691869"/>
                </a:lnTo>
                <a:lnTo>
                  <a:pt x="775423" y="639889"/>
                </a:lnTo>
                <a:lnTo>
                  <a:pt x="805273" y="582257"/>
                </a:lnTo>
                <a:lnTo>
                  <a:pt x="826023" y="519833"/>
                </a:lnTo>
                <a:lnTo>
                  <a:pt x="836811" y="453480"/>
                </a:lnTo>
                <a:lnTo>
                  <a:pt x="838200" y="419100"/>
                </a:lnTo>
                <a:lnTo>
                  <a:pt x="836811" y="384719"/>
                </a:lnTo>
                <a:lnTo>
                  <a:pt x="826023" y="318366"/>
                </a:lnTo>
                <a:lnTo>
                  <a:pt x="805273" y="255942"/>
                </a:lnTo>
                <a:lnTo>
                  <a:pt x="775423" y="198310"/>
                </a:lnTo>
                <a:lnTo>
                  <a:pt x="737334" y="146330"/>
                </a:lnTo>
                <a:lnTo>
                  <a:pt x="691869" y="100865"/>
                </a:lnTo>
                <a:lnTo>
                  <a:pt x="639889" y="62776"/>
                </a:lnTo>
                <a:lnTo>
                  <a:pt x="582257" y="32926"/>
                </a:lnTo>
                <a:lnTo>
                  <a:pt x="519833" y="12176"/>
                </a:lnTo>
                <a:lnTo>
                  <a:pt x="453480" y="1388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946647" y="3505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419100"/>
                </a:moveTo>
                <a:lnTo>
                  <a:pt x="832716" y="351105"/>
                </a:lnTo>
                <a:lnTo>
                  <a:pt x="816839" y="286609"/>
                </a:lnTo>
                <a:lnTo>
                  <a:pt x="791431" y="226473"/>
                </a:lnTo>
                <a:lnTo>
                  <a:pt x="757354" y="171559"/>
                </a:lnTo>
                <a:lnTo>
                  <a:pt x="715470" y="122729"/>
                </a:lnTo>
                <a:lnTo>
                  <a:pt x="666640" y="80845"/>
                </a:lnTo>
                <a:lnTo>
                  <a:pt x="611726" y="46768"/>
                </a:lnTo>
                <a:lnTo>
                  <a:pt x="551590" y="21360"/>
                </a:lnTo>
                <a:lnTo>
                  <a:pt x="487094" y="5483"/>
                </a:lnTo>
                <a:lnTo>
                  <a:pt x="419100" y="0"/>
                </a:lnTo>
                <a:lnTo>
                  <a:pt x="384719" y="1388"/>
                </a:lnTo>
                <a:lnTo>
                  <a:pt x="318366" y="12176"/>
                </a:lnTo>
                <a:lnTo>
                  <a:pt x="255942" y="32926"/>
                </a:lnTo>
                <a:lnTo>
                  <a:pt x="198310" y="62776"/>
                </a:lnTo>
                <a:lnTo>
                  <a:pt x="146330" y="100865"/>
                </a:lnTo>
                <a:lnTo>
                  <a:pt x="100865" y="146330"/>
                </a:lnTo>
                <a:lnTo>
                  <a:pt x="62776" y="198310"/>
                </a:lnTo>
                <a:lnTo>
                  <a:pt x="32926" y="255942"/>
                </a:lnTo>
                <a:lnTo>
                  <a:pt x="12176" y="318366"/>
                </a:lnTo>
                <a:lnTo>
                  <a:pt x="1388" y="384719"/>
                </a:lnTo>
                <a:lnTo>
                  <a:pt x="0" y="419100"/>
                </a:lnTo>
                <a:lnTo>
                  <a:pt x="1388" y="453480"/>
                </a:lnTo>
                <a:lnTo>
                  <a:pt x="12176" y="519833"/>
                </a:lnTo>
                <a:lnTo>
                  <a:pt x="32926" y="582257"/>
                </a:lnTo>
                <a:lnTo>
                  <a:pt x="62776" y="639889"/>
                </a:lnTo>
                <a:lnTo>
                  <a:pt x="100865" y="691869"/>
                </a:lnTo>
                <a:lnTo>
                  <a:pt x="146330" y="737334"/>
                </a:lnTo>
                <a:lnTo>
                  <a:pt x="198310" y="775423"/>
                </a:lnTo>
                <a:lnTo>
                  <a:pt x="255942" y="805273"/>
                </a:lnTo>
                <a:lnTo>
                  <a:pt x="318366" y="826023"/>
                </a:lnTo>
                <a:lnTo>
                  <a:pt x="384719" y="836811"/>
                </a:lnTo>
                <a:lnTo>
                  <a:pt x="419100" y="838200"/>
                </a:lnTo>
                <a:lnTo>
                  <a:pt x="453480" y="836811"/>
                </a:lnTo>
                <a:lnTo>
                  <a:pt x="519833" y="826023"/>
                </a:lnTo>
                <a:lnTo>
                  <a:pt x="582257" y="805273"/>
                </a:lnTo>
                <a:lnTo>
                  <a:pt x="639889" y="775423"/>
                </a:lnTo>
                <a:lnTo>
                  <a:pt x="691869" y="737334"/>
                </a:lnTo>
                <a:lnTo>
                  <a:pt x="737334" y="691869"/>
                </a:lnTo>
                <a:lnTo>
                  <a:pt x="775423" y="639889"/>
                </a:lnTo>
                <a:lnTo>
                  <a:pt x="805273" y="582257"/>
                </a:lnTo>
                <a:lnTo>
                  <a:pt x="826023" y="519833"/>
                </a:lnTo>
                <a:lnTo>
                  <a:pt x="836811" y="453480"/>
                </a:lnTo>
                <a:lnTo>
                  <a:pt x="838200" y="419100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8600" y="35052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28600" y="43434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28600" y="25908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620000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943600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790943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099303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00600" y="167640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399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626" y="143255"/>
            <a:ext cx="8857615" cy="520065"/>
          </a:xfrm>
          <a:custGeom>
            <a:avLst/>
            <a:gdLst/>
            <a:ahLst/>
            <a:cxnLst/>
            <a:rect l="l" t="t" r="r" b="b"/>
            <a:pathLst>
              <a:path w="8857615" h="520065">
                <a:moveTo>
                  <a:pt x="0" y="519684"/>
                </a:moveTo>
                <a:lnTo>
                  <a:pt x="8857488" y="519684"/>
                </a:lnTo>
                <a:lnTo>
                  <a:pt x="885748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D0E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968" y="714755"/>
            <a:ext cx="8448040" cy="0"/>
          </a:xfrm>
          <a:custGeom>
            <a:avLst/>
            <a:gdLst/>
            <a:ahLst/>
            <a:cxnLst/>
            <a:rect l="l" t="t" r="r" b="b"/>
            <a:pathLst>
              <a:path w="8448040">
                <a:moveTo>
                  <a:pt x="0" y="0"/>
                </a:moveTo>
                <a:lnTo>
                  <a:pt x="8447532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9243" y="0"/>
            <a:ext cx="355600" cy="350520"/>
          </a:xfrm>
          <a:custGeom>
            <a:avLst/>
            <a:gdLst/>
            <a:ahLst/>
            <a:cxnLst/>
            <a:rect l="l" t="t" r="r" b="b"/>
            <a:pathLst>
              <a:path w="355600" h="350520">
                <a:moveTo>
                  <a:pt x="0" y="350520"/>
                </a:moveTo>
                <a:lnTo>
                  <a:pt x="355092" y="350520"/>
                </a:lnTo>
                <a:lnTo>
                  <a:pt x="35509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4128" y="143255"/>
            <a:ext cx="355600" cy="350520"/>
          </a:xfrm>
          <a:custGeom>
            <a:avLst/>
            <a:gdLst/>
            <a:ahLst/>
            <a:cxnLst/>
            <a:rect l="l" t="t" r="r" b="b"/>
            <a:pathLst>
              <a:path w="355600" h="350520">
                <a:moveTo>
                  <a:pt x="0" y="350520"/>
                </a:moveTo>
                <a:lnTo>
                  <a:pt x="355092" y="350520"/>
                </a:lnTo>
                <a:lnTo>
                  <a:pt x="35509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58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72500" y="428244"/>
            <a:ext cx="356870" cy="349250"/>
          </a:xfrm>
          <a:custGeom>
            <a:avLst/>
            <a:gdLst/>
            <a:ahLst/>
            <a:cxnLst/>
            <a:rect l="l" t="t" r="r" b="b"/>
            <a:pathLst>
              <a:path w="356870" h="349250">
                <a:moveTo>
                  <a:pt x="0" y="348996"/>
                </a:moveTo>
                <a:lnTo>
                  <a:pt x="356616" y="348996"/>
                </a:lnTo>
                <a:lnTo>
                  <a:pt x="356616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solidFill>
            <a:srgbClr val="46B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014" y="260868"/>
            <a:ext cx="855797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616" y="2205227"/>
            <a:ext cx="7960766" cy="4580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1916" y="6544003"/>
            <a:ext cx="2794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212355"/>
            <a:ext cx="6017260" cy="1823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>
              <a:lnSpc>
                <a:spcPct val="100000"/>
              </a:lnSpc>
            </a:pPr>
            <a:endParaRPr sz="24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32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 </a:t>
            </a:r>
            <a:r>
              <a:rPr sz="32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바탕"/>
              </a:rPr>
              <a:t>기초</a:t>
            </a:r>
            <a:r>
              <a:rPr sz="3200" spc="-1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바탕"/>
              </a:rPr>
              <a:t> </a:t>
            </a:r>
            <a:r>
              <a:rPr sz="32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(2) </a:t>
            </a:r>
            <a:endParaRPr lang="en-US" sz="3200" dirty="0" smtClean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헤드라인M"/>
            </a:endParaRPr>
          </a:p>
          <a:p>
            <a:pPr marL="12700">
              <a:lnSpc>
                <a:spcPts val="3650"/>
              </a:lnSpc>
            </a:pPr>
            <a:r>
              <a:rPr sz="32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Matrix</a:t>
            </a:r>
            <a:r>
              <a:rPr sz="32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,</a:t>
            </a:r>
            <a:r>
              <a:rPr sz="3200" spc="-15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 </a:t>
            </a:r>
            <a:r>
              <a:rPr sz="32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Data</a:t>
            </a:r>
            <a:r>
              <a:rPr lang="en-US" sz="32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 </a:t>
            </a:r>
            <a:r>
              <a:rPr sz="32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Fra</a:t>
            </a:r>
            <a:r>
              <a:rPr sz="3200" spc="-1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m</a:t>
            </a:r>
            <a:r>
              <a:rPr sz="32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헤드라인M"/>
              </a:rPr>
              <a:t>e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  <a:cs typeface="HY헤드라인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299954"/>
            <a:ext cx="30099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spc="-5" dirty="0" smtClean="0">
                <a:solidFill>
                  <a:srgbClr val="0066CC"/>
                </a:solidFill>
                <a:latin typeface="HY견고딕"/>
                <a:cs typeface="바탕"/>
              </a:rPr>
              <a:t>데이터분석과</a:t>
            </a:r>
            <a:r>
              <a:rPr lang="en-US" altLang="ko-KR" sz="2400" spc="-5" dirty="0" smtClean="0">
                <a:solidFill>
                  <a:srgbClr val="0066CC"/>
                </a:solidFill>
                <a:latin typeface="HY견고딕"/>
                <a:cs typeface="바탕"/>
              </a:rPr>
              <a:t>R</a:t>
            </a:r>
            <a:endParaRPr sz="2400" dirty="0">
              <a:latin typeface="바탕"/>
              <a:cs typeface="바탕"/>
            </a:endParaRPr>
          </a:p>
        </p:txBody>
      </p:sp>
      <p:sp>
        <p:nvSpPr>
          <p:cNvPr id="6" name="object 21"/>
          <p:cNvSpPr txBox="1"/>
          <p:nvPr/>
        </p:nvSpPr>
        <p:spPr>
          <a:xfrm>
            <a:off x="2012543" y="5257800"/>
            <a:ext cx="5902071" cy="84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4360" algn="ctr">
              <a:lnSpc>
                <a:spcPct val="120000"/>
              </a:lnSpc>
            </a:pPr>
            <a:r>
              <a:rPr lang="ko-KR" altLang="en-US" sz="240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양재경</a:t>
            </a:r>
            <a:endParaRPr lang="en-US" altLang="ko-KR" sz="2400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marR="5080" indent="594360" algn="ctr">
              <a:lnSpc>
                <a:spcPct val="120000"/>
              </a:lnSpc>
            </a:pPr>
            <a:r>
              <a:rPr lang="ko-KR" altLang="en-US" sz="24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전북대학교 산업정보시스템공학과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3436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행</a:t>
            </a:r>
            <a:r>
              <a:rPr sz="2400" dirty="0">
                <a:latin typeface="맑은 고딕"/>
                <a:cs typeface="맑은 고딕"/>
              </a:rPr>
              <a:t>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열에 </a:t>
            </a:r>
            <a:r>
              <a:rPr sz="2400" spc="-5" dirty="0">
                <a:latin typeface="맑은 고딕"/>
                <a:cs typeface="맑은 고딕"/>
              </a:rPr>
              <a:t>이</a:t>
            </a:r>
            <a:r>
              <a:rPr sz="2400" dirty="0">
                <a:latin typeface="맑은 고딕"/>
                <a:cs typeface="맑은 고딕"/>
              </a:rPr>
              <a:t>름 </a:t>
            </a:r>
            <a:r>
              <a:rPr sz="2400" spc="-5" dirty="0">
                <a:latin typeface="맑은 고딕"/>
                <a:cs typeface="맑은 고딕"/>
              </a:rPr>
              <a:t>붙이기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485138"/>
            <a:ext cx="7777480" cy="1584960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rownames(z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름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>
              <a:lnSpc>
                <a:spcPts val="2365"/>
              </a:lnSpc>
            </a:pPr>
            <a:r>
              <a:rPr sz="2000" b="1" spc="-5" dirty="0">
                <a:latin typeface="Courier New"/>
                <a:cs typeface="Courier New"/>
              </a:rPr>
              <a:t>colnames(z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 marR="806450">
              <a:lnSpc>
                <a:spcPts val="2400"/>
              </a:lnSpc>
              <a:spcBef>
                <a:spcPts val="40"/>
              </a:spcBef>
            </a:pPr>
            <a:r>
              <a:rPr sz="2000" b="1" spc="-5" dirty="0">
                <a:latin typeface="Courier New"/>
                <a:cs typeface="Courier New"/>
              </a:rPr>
              <a:t>rownames(z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1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c("row1","row2","row3","row4") colnames(z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1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- </a:t>
            </a:r>
            <a:r>
              <a:rPr sz="2000" b="1" spc="-5" dirty="0">
                <a:latin typeface="Courier New"/>
                <a:cs typeface="Courier New"/>
              </a:rPr>
              <a:t>c("col1","col2","col3","col4","col5")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172" y="3386328"/>
            <a:ext cx="3666744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23" y="4611623"/>
            <a:ext cx="4393692" cy="133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48298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행</a:t>
            </a:r>
            <a:r>
              <a:rPr sz="2400" spc="-10" dirty="0">
                <a:latin typeface="맑은 고딕"/>
                <a:cs typeface="맑은 고딕"/>
              </a:rPr>
              <a:t>,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열</a:t>
            </a:r>
            <a:r>
              <a:rPr sz="2400" spc="-5" dirty="0">
                <a:latin typeface="맑은 고딕"/>
                <a:cs typeface="맑은 고딕"/>
              </a:rPr>
              <a:t> 이름으</a:t>
            </a:r>
            <a:r>
              <a:rPr sz="2400" dirty="0">
                <a:latin typeface="맑은 고딕"/>
                <a:cs typeface="맑은 고딕"/>
              </a:rPr>
              <a:t>로 </a:t>
            </a:r>
            <a:r>
              <a:rPr sz="2400" spc="-5" dirty="0">
                <a:latin typeface="맑은 고딕"/>
                <a:cs typeface="맑은 고딕"/>
              </a:rPr>
              <a:t>데이</a:t>
            </a:r>
            <a:r>
              <a:rPr sz="2400" dirty="0">
                <a:latin typeface="맑은 고딕"/>
                <a:cs typeface="맑은 고딕"/>
              </a:rPr>
              <a:t>터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접근하기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485138"/>
            <a:ext cx="7777480" cy="937260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z[,"col3"]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z["row2",]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127" y="2712720"/>
            <a:ext cx="3156204" cy="122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[</a:t>
            </a:r>
            <a:r>
              <a:rPr spc="-30" dirty="0">
                <a:latin typeface="맑은 고딕"/>
                <a:cs typeface="맑은 고딕"/>
              </a:rPr>
              <a:t>연습</a:t>
            </a:r>
            <a:r>
              <a:rPr spc="-20" dirty="0"/>
              <a:t>2]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1824"/>
            <a:ext cx="66389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1.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다음</a:t>
            </a:r>
            <a:r>
              <a:rPr sz="2000" dirty="0">
                <a:latin typeface="맑은 고딕"/>
                <a:cs typeface="맑은 고딕"/>
              </a:rPr>
              <a:t>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같</a:t>
            </a:r>
            <a:r>
              <a:rPr sz="2000" dirty="0">
                <a:latin typeface="맑은 고딕"/>
                <a:cs typeface="맑은 고딕"/>
              </a:rPr>
              <a:t>은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내용의</a:t>
            </a:r>
            <a:r>
              <a:rPr sz="2000" dirty="0">
                <a:latin typeface="맑은 고딕"/>
                <a:cs typeface="맑은 고딕"/>
              </a:rPr>
              <a:t>matrix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생성하시</a:t>
            </a:r>
            <a:r>
              <a:rPr sz="2000" dirty="0">
                <a:latin typeface="맑은 고딕"/>
                <a:cs typeface="맑은 고딕"/>
              </a:rPr>
              <a:t>오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(</a:t>
            </a:r>
            <a:r>
              <a:rPr sz="2000" spc="-5" dirty="0">
                <a:latin typeface="맑은 고딕"/>
                <a:cs typeface="맑은 고딕"/>
              </a:rPr>
              <a:t>이름</a:t>
            </a:r>
            <a:r>
              <a:rPr sz="2000" dirty="0">
                <a:latin typeface="맑은 고딕"/>
                <a:cs typeface="맑은 고딕"/>
              </a:rPr>
              <a:t>은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sc</a:t>
            </a:r>
            <a:r>
              <a:rPr sz="2000" spc="-10" dirty="0">
                <a:latin typeface="맑은 고딕"/>
                <a:cs typeface="맑은 고딕"/>
              </a:rPr>
              <a:t>o</a:t>
            </a:r>
            <a:r>
              <a:rPr sz="2000" dirty="0">
                <a:latin typeface="맑은 고딕"/>
                <a:cs typeface="맑은 고딕"/>
              </a:rPr>
              <a:t>r</a:t>
            </a:r>
            <a:r>
              <a:rPr sz="2000" spc="-10" dirty="0">
                <a:latin typeface="맑은 고딕"/>
                <a:cs typeface="맑은 고딕"/>
              </a:rPr>
              <a:t>e</a:t>
            </a:r>
            <a:r>
              <a:rPr sz="2000" dirty="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3127268"/>
            <a:ext cx="552958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2.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컬럼의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이름을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각각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male,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femal</a:t>
            </a:r>
            <a:r>
              <a:rPr sz="2000" dirty="0">
                <a:latin typeface="맑은 고딕"/>
                <a:cs typeface="맑은 고딕"/>
              </a:rPr>
              <a:t>e</a:t>
            </a:r>
            <a:r>
              <a:rPr sz="2000" spc="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바꾸시오</a:t>
            </a:r>
            <a:endParaRPr sz="2000">
              <a:latin typeface="맑은 고딕"/>
              <a:cs typeface="맑은 고딕"/>
            </a:endParaRPr>
          </a:p>
          <a:p>
            <a:pPr marL="12700" marR="1677035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latin typeface="맑은 고딕"/>
                <a:cs typeface="맑은 고딕"/>
              </a:rPr>
              <a:t>3.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2행</a:t>
            </a:r>
            <a:r>
              <a:rPr sz="2000" dirty="0">
                <a:latin typeface="맑은 고딕"/>
                <a:cs typeface="맑은 고딕"/>
              </a:rPr>
              <a:t>에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모</a:t>
            </a:r>
            <a:r>
              <a:rPr sz="2000" dirty="0">
                <a:latin typeface="맑은 고딕"/>
                <a:cs typeface="맑은 고딕"/>
              </a:rPr>
              <a:t>든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값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 4.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femal</a:t>
            </a:r>
            <a:r>
              <a:rPr sz="2000" dirty="0">
                <a:latin typeface="맑은 고딕"/>
                <a:cs typeface="맑은 고딕"/>
              </a:rPr>
              <a:t>e</a:t>
            </a:r>
            <a:r>
              <a:rPr sz="2000" spc="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모든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 5.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3</a:t>
            </a:r>
            <a:r>
              <a:rPr sz="2000" dirty="0">
                <a:latin typeface="맑은 고딕"/>
                <a:cs typeface="맑은 고딕"/>
              </a:rPr>
              <a:t>행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2열의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3" y="1629155"/>
            <a:ext cx="1862327" cy="130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</a:t>
            </a:r>
            <a:r>
              <a:rPr spc="-20" dirty="0"/>
              <a:t>t</a:t>
            </a:r>
            <a:r>
              <a:rPr spc="-15" dirty="0"/>
              <a:t>a</a:t>
            </a:r>
            <a:r>
              <a:rPr spc="5" dirty="0"/>
              <a:t> </a:t>
            </a:r>
            <a:r>
              <a:rPr spc="-20" dirty="0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29356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맑은 고딕"/>
                <a:cs typeface="맑은 고딕"/>
              </a:rPr>
              <a:t>D</a:t>
            </a:r>
            <a:r>
              <a:rPr sz="2400" spc="-10" dirty="0">
                <a:latin typeface="맑은 고딕"/>
                <a:cs typeface="맑은 고딕"/>
              </a:rPr>
              <a:t>a</a:t>
            </a:r>
            <a:r>
              <a:rPr sz="2400" dirty="0">
                <a:latin typeface="맑은 고딕"/>
                <a:cs typeface="맑은 고딕"/>
              </a:rPr>
              <a:t>ta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fram</a:t>
            </a:r>
            <a:r>
              <a:rPr sz="2400" dirty="0">
                <a:latin typeface="맑은 고딕"/>
                <a:cs typeface="맑은 고딕"/>
              </a:rPr>
              <a:t>e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만들기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5676006"/>
            <a:ext cx="602361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5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컬럼별로는</a:t>
            </a:r>
            <a:r>
              <a:rPr sz="2000" spc="-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데이터</a:t>
            </a:r>
            <a:r>
              <a:rPr sz="2000" spc="-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타입이</a:t>
            </a:r>
            <a:r>
              <a:rPr sz="2000" spc="-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동일해야</a:t>
            </a:r>
            <a:r>
              <a:rPr sz="2000" spc="-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한다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5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맑은 고딕"/>
                <a:cs typeface="맑은 고딕"/>
              </a:rPr>
              <a:t>만들어</a:t>
            </a:r>
            <a:r>
              <a:rPr sz="2000" dirty="0">
                <a:latin typeface="맑은 고딕"/>
                <a:cs typeface="맑은 고딕"/>
              </a:rPr>
              <a:t>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후에</a:t>
            </a:r>
            <a:r>
              <a:rPr sz="2000" dirty="0">
                <a:latin typeface="맑은 고딕"/>
                <a:cs typeface="맑은 고딕"/>
              </a:rPr>
              <a:t>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matrix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와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동일하</a:t>
            </a:r>
            <a:r>
              <a:rPr sz="2000" dirty="0">
                <a:latin typeface="맑은 고딕"/>
                <a:cs typeface="맑은 고딕"/>
              </a:rPr>
              <a:t>게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다</a:t>
            </a:r>
            <a:r>
              <a:rPr sz="2000" dirty="0">
                <a:latin typeface="맑은 고딕"/>
                <a:cs typeface="맑은 고딕"/>
              </a:rPr>
              <a:t>룰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있다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886" y="1485138"/>
            <a:ext cx="7777480" cy="1297305"/>
          </a:xfrm>
          <a:prstGeom prst="rect">
            <a:avLst/>
          </a:prstGeom>
          <a:solidFill>
            <a:srgbClr val="F1F1F1"/>
          </a:solidFill>
          <a:ln w="25907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1720214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cit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c(</a:t>
            </a:r>
            <a:r>
              <a:rPr sz="2000" b="1" spc="-10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Seoul","Tokyo","Washingto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") ran</a:t>
            </a:r>
            <a:r>
              <a:rPr sz="2000" b="1" dirty="0">
                <a:latin typeface="Courier New"/>
                <a:cs typeface="Courier New"/>
              </a:rPr>
              <a:t>k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c(1,3,2)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city.inf</a:t>
            </a:r>
            <a:r>
              <a:rPr sz="2000" b="1" dirty="0">
                <a:latin typeface="Courier New"/>
                <a:cs typeface="Courier New"/>
              </a:rPr>
              <a:t>o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data.fram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(city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rank)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6" y="2990200"/>
            <a:ext cx="47148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</a:t>
            </a:r>
            <a:r>
              <a:rPr spc="-20" dirty="0"/>
              <a:t>t</a:t>
            </a:r>
            <a:r>
              <a:rPr spc="-15" dirty="0"/>
              <a:t>a</a:t>
            </a:r>
            <a:r>
              <a:rPr spc="5" dirty="0"/>
              <a:t> </a:t>
            </a:r>
            <a:r>
              <a:rPr spc="-20" dirty="0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43853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맑은 고딕"/>
                <a:cs typeface="맑은 고딕"/>
              </a:rPr>
              <a:t>iri</a:t>
            </a:r>
            <a:r>
              <a:rPr sz="2400" dirty="0">
                <a:latin typeface="맑은 고딕"/>
                <a:cs typeface="맑은 고딕"/>
              </a:rPr>
              <a:t>s </a:t>
            </a:r>
            <a:r>
              <a:rPr sz="2400" spc="-10" dirty="0">
                <a:latin typeface="맑은 고딕"/>
                <a:cs typeface="맑은 고딕"/>
              </a:rPr>
              <a:t>:</a:t>
            </a:r>
            <a:r>
              <a:rPr sz="2400" dirty="0">
                <a:latin typeface="맑은 고딕"/>
                <a:cs typeface="맑은 고딕"/>
              </a:rPr>
              <a:t> R</a:t>
            </a:r>
            <a:r>
              <a:rPr sz="2400" spc="-5" dirty="0">
                <a:latin typeface="맑은 고딕"/>
                <a:cs typeface="맑은 고딕"/>
              </a:rPr>
              <a:t> 에</a:t>
            </a:r>
            <a:r>
              <a:rPr sz="2400" dirty="0">
                <a:latin typeface="맑은 고딕"/>
                <a:cs typeface="맑은 고딕"/>
              </a:rPr>
              <a:t>서 </a:t>
            </a:r>
            <a:r>
              <a:rPr sz="2400" spc="-5" dirty="0">
                <a:latin typeface="맑은 고딕"/>
                <a:cs typeface="맑은 고딕"/>
              </a:rPr>
              <a:t>제공하</a:t>
            </a:r>
            <a:r>
              <a:rPr sz="2400" dirty="0">
                <a:latin typeface="맑은 고딕"/>
                <a:cs typeface="맑은 고딕"/>
              </a:rPr>
              <a:t>는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d</a:t>
            </a:r>
            <a:r>
              <a:rPr sz="2400" spc="-10" dirty="0">
                <a:latin typeface="맑은 고딕"/>
                <a:cs typeface="맑은 고딕"/>
              </a:rPr>
              <a:t>a</a:t>
            </a:r>
            <a:r>
              <a:rPr sz="2400" dirty="0">
                <a:latin typeface="맑은 고딕"/>
                <a:cs typeface="맑은 고딕"/>
              </a:rPr>
              <a:t>taset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485138"/>
            <a:ext cx="7777480" cy="504825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iris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193035"/>
            <a:ext cx="5143500" cy="282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473" y="5304815"/>
            <a:ext cx="476123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spc="-5" dirty="0">
                <a:solidFill>
                  <a:srgbClr val="0066CC"/>
                </a:solidFill>
                <a:latin typeface="맑은 고딕"/>
                <a:cs typeface="맑은 고딕"/>
              </a:rPr>
              <a:t>붓꽃</a:t>
            </a:r>
            <a:r>
              <a:rPr sz="2000" dirty="0">
                <a:solidFill>
                  <a:srgbClr val="0066CC"/>
                </a:solidFill>
                <a:latin typeface="맑은 고딕"/>
                <a:cs typeface="맑은 고딕"/>
              </a:rPr>
              <a:t>에</a:t>
            </a:r>
            <a:r>
              <a:rPr sz="2000" spc="-2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맑은 고딕"/>
                <a:cs typeface="맑은 고딕"/>
              </a:rPr>
              <a:t>대</a:t>
            </a:r>
            <a:r>
              <a:rPr sz="2000" dirty="0">
                <a:solidFill>
                  <a:srgbClr val="0066CC"/>
                </a:solidFill>
                <a:latin typeface="맑은 고딕"/>
                <a:cs typeface="맑은 고딕"/>
              </a:rPr>
              <a:t>한</a:t>
            </a:r>
            <a:r>
              <a:rPr sz="2000" spc="-10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맑은 고딕"/>
                <a:cs typeface="맑은 고딕"/>
              </a:rPr>
              <a:t>정</a:t>
            </a:r>
            <a:r>
              <a:rPr sz="2000" dirty="0">
                <a:solidFill>
                  <a:srgbClr val="0066CC"/>
                </a:solidFill>
                <a:latin typeface="맑은 고딕"/>
                <a:cs typeface="맑은 고딕"/>
              </a:rPr>
              <a:t>보</a:t>
            </a:r>
            <a:r>
              <a:rPr sz="2000" spc="-1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맑은 고딕"/>
                <a:cs typeface="맑은 고딕"/>
              </a:rPr>
              <a:t>저장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buClr>
                <a:srgbClr val="0066CC"/>
              </a:buClr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S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e</a:t>
            </a:r>
            <a:r>
              <a:rPr sz="1800" spc="-40" dirty="0">
                <a:solidFill>
                  <a:srgbClr val="0066CC"/>
                </a:solidFill>
                <a:latin typeface="맑은 고딕"/>
                <a:cs typeface="맑은 고딕"/>
              </a:rPr>
              <a:t>p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al.Length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,S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e</a:t>
            </a:r>
            <a:r>
              <a:rPr sz="1800" spc="-40" dirty="0">
                <a:solidFill>
                  <a:srgbClr val="0066CC"/>
                </a:solidFill>
                <a:latin typeface="맑은 고딕"/>
                <a:cs typeface="맑은 고딕"/>
              </a:rPr>
              <a:t>p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al.Width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:</a:t>
            </a:r>
            <a:r>
              <a:rPr sz="1800" spc="1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꽃받침 길이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,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 폭</a:t>
            </a:r>
            <a:endParaRPr sz="1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buClr>
                <a:srgbClr val="0066CC"/>
              </a:buClr>
              <a:buFont typeface="Arial"/>
              <a:buChar char="•"/>
              <a:tabLst>
                <a:tab pos="355600" algn="l"/>
                <a:tab pos="2999740" algn="l"/>
              </a:tabLst>
            </a:pPr>
            <a:r>
              <a:rPr sz="1800" spc="-85" dirty="0">
                <a:solidFill>
                  <a:srgbClr val="0066CC"/>
                </a:solidFill>
                <a:latin typeface="맑은 고딕"/>
                <a:cs typeface="맑은 고딕"/>
              </a:rPr>
              <a:t>P</a:t>
            </a:r>
            <a:r>
              <a:rPr sz="1800" spc="-15" dirty="0">
                <a:solidFill>
                  <a:srgbClr val="0066CC"/>
                </a:solidFill>
                <a:latin typeface="맑은 고딕"/>
                <a:cs typeface="맑은 고딕"/>
              </a:rPr>
              <a:t>etal.Length</a:t>
            </a:r>
            <a:r>
              <a:rPr sz="1800" spc="0" dirty="0">
                <a:solidFill>
                  <a:srgbClr val="0066CC"/>
                </a:solidFill>
                <a:latin typeface="맑은 고딕"/>
                <a:cs typeface="맑은 고딕"/>
              </a:rPr>
              <a:t>,</a:t>
            </a:r>
            <a:r>
              <a:rPr sz="1800" spc="-85" dirty="0">
                <a:solidFill>
                  <a:srgbClr val="0066CC"/>
                </a:solidFill>
                <a:latin typeface="맑은 고딕"/>
                <a:cs typeface="맑은 고딕"/>
              </a:rPr>
              <a:t>P</a:t>
            </a:r>
            <a:r>
              <a:rPr sz="1800" spc="-15" dirty="0">
                <a:solidFill>
                  <a:srgbClr val="0066CC"/>
                </a:solidFill>
                <a:latin typeface="맑은 고딕"/>
                <a:cs typeface="맑은 고딕"/>
              </a:rPr>
              <a:t>etal.Width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	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:</a:t>
            </a:r>
            <a:r>
              <a:rPr sz="1800" spc="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꽃잎 길이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,</a:t>
            </a:r>
            <a:r>
              <a:rPr sz="1800" spc="1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폭</a:t>
            </a:r>
            <a:endParaRPr sz="1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buClr>
                <a:srgbClr val="0066CC"/>
              </a:buClr>
              <a:buFont typeface="Arial"/>
              <a:buChar char="•"/>
              <a:tabLst>
                <a:tab pos="355600" algn="l"/>
              </a:tabLst>
            </a:pP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S</a:t>
            </a:r>
            <a:r>
              <a:rPr sz="1800" spc="-25" dirty="0">
                <a:solidFill>
                  <a:srgbClr val="0066CC"/>
                </a:solidFill>
                <a:latin typeface="맑은 고딕"/>
                <a:cs typeface="맑은 고딕"/>
              </a:rPr>
              <a:t>p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ecie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s</a:t>
            </a:r>
            <a:r>
              <a:rPr sz="1800" spc="-1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맑은 고딕"/>
                <a:cs typeface="맑은 고딕"/>
              </a:rPr>
              <a:t>:</a:t>
            </a:r>
            <a:r>
              <a:rPr sz="1800" spc="1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종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(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種</a:t>
            </a:r>
            <a:r>
              <a:rPr sz="1800" spc="-10" dirty="0">
                <a:solidFill>
                  <a:srgbClr val="0066CC"/>
                </a:solidFill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2200"/>
            <a:ext cx="14192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</a:t>
            </a:r>
            <a:r>
              <a:rPr spc="-20" dirty="0"/>
              <a:t>t</a:t>
            </a:r>
            <a:r>
              <a:rPr spc="-15" dirty="0"/>
              <a:t>a</a:t>
            </a:r>
            <a:r>
              <a:rPr spc="5" dirty="0"/>
              <a:t> </a:t>
            </a:r>
            <a:r>
              <a:rPr spc="-20" dirty="0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611886" y="1773173"/>
            <a:ext cx="7777480" cy="1369060"/>
          </a:xfrm>
          <a:custGeom>
            <a:avLst/>
            <a:gdLst/>
            <a:ahLst/>
            <a:cxnLst/>
            <a:rect l="l" t="t" r="r" b="b"/>
            <a:pathLst>
              <a:path w="7777480" h="1369060">
                <a:moveTo>
                  <a:pt x="0" y="1368552"/>
                </a:moveTo>
                <a:lnTo>
                  <a:pt x="7776972" y="1368552"/>
                </a:lnTo>
                <a:lnTo>
                  <a:pt x="777697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86" y="1773173"/>
            <a:ext cx="7777480" cy="1369060"/>
          </a:xfrm>
          <a:custGeom>
            <a:avLst/>
            <a:gdLst/>
            <a:ahLst/>
            <a:cxnLst/>
            <a:rect l="l" t="t" r="r" b="b"/>
            <a:pathLst>
              <a:path w="7777480" h="1369060">
                <a:moveTo>
                  <a:pt x="0" y="1368552"/>
                </a:moveTo>
                <a:lnTo>
                  <a:pt x="7776972" y="1368552"/>
                </a:lnTo>
                <a:lnTo>
                  <a:pt x="777697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889220"/>
            <a:ext cx="83845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d</a:t>
            </a:r>
            <a:r>
              <a:rPr sz="2400" spc="-10" dirty="0">
                <a:latin typeface="맑은 고딕"/>
                <a:cs typeface="맑은 고딕"/>
              </a:rPr>
              <a:t>a</a:t>
            </a:r>
            <a:r>
              <a:rPr sz="2400" dirty="0">
                <a:latin typeface="맑은 고딕"/>
                <a:cs typeface="맑은 고딕"/>
              </a:rPr>
              <a:t>ta.frame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객체</a:t>
            </a:r>
            <a:r>
              <a:rPr sz="2400" dirty="0">
                <a:latin typeface="맑은 고딕"/>
                <a:cs typeface="맑은 고딕"/>
              </a:rPr>
              <a:t>인 경우 </a:t>
            </a:r>
            <a:r>
              <a:rPr sz="2400" spc="-5" dirty="0">
                <a:latin typeface="맑은 고딕"/>
                <a:cs typeface="맑은 고딕"/>
              </a:rPr>
              <a:t>열</a:t>
            </a:r>
            <a:r>
              <a:rPr sz="2400" dirty="0">
                <a:latin typeface="맑은 고딕"/>
                <a:cs typeface="맑은 고딕"/>
              </a:rPr>
              <a:t>별 </a:t>
            </a:r>
            <a:r>
              <a:rPr sz="2400" spc="-5" dirty="0">
                <a:latin typeface="맑은 고딕"/>
                <a:cs typeface="맑은 고딕"/>
              </a:rPr>
              <a:t>데이터</a:t>
            </a:r>
            <a:r>
              <a:rPr sz="2400" dirty="0">
                <a:latin typeface="맑은 고딕"/>
                <a:cs typeface="맑은 고딕"/>
              </a:rPr>
              <a:t>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뽑</a:t>
            </a:r>
            <a:r>
              <a:rPr sz="2400" dirty="0">
                <a:latin typeface="맑은 고딕"/>
                <a:cs typeface="맑은 고딕"/>
              </a:rPr>
              <a:t>는 </a:t>
            </a:r>
            <a:r>
              <a:rPr sz="2400" spc="-5" dirty="0">
                <a:latin typeface="맑은 고딕"/>
                <a:cs typeface="맑은 고딕"/>
              </a:rPr>
              <a:t>방법</a:t>
            </a:r>
            <a:r>
              <a:rPr sz="2400" dirty="0">
                <a:latin typeface="맑은 고딕"/>
                <a:cs typeface="맑은 고딕"/>
              </a:rPr>
              <a:t>이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여러가</a:t>
            </a:r>
            <a:endParaRPr sz="2400" dirty="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지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 err="1" smtClean="0">
                <a:latin typeface="맑은 고딕"/>
                <a:cs typeface="맑은 고딕"/>
              </a:rPr>
              <a:t>있음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16" y="1752600"/>
            <a:ext cx="7526427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b="1" spc="-5" dirty="0" err="1">
                <a:latin typeface="Courier New"/>
                <a:cs typeface="Courier New"/>
              </a:rPr>
              <a:t>is.data.frame</a:t>
            </a:r>
            <a:r>
              <a:rPr lang="en-US" altLang="ko-KR" sz="2000" b="1" spc="-5" dirty="0">
                <a:latin typeface="Courier New"/>
                <a:cs typeface="Courier New"/>
              </a:rPr>
              <a:t>(iris</a:t>
            </a:r>
            <a:r>
              <a:rPr lang="en-US" altLang="ko-KR" sz="2000" b="1" dirty="0">
                <a:latin typeface="Courier New"/>
                <a:cs typeface="Courier New"/>
              </a:rPr>
              <a:t>)</a:t>
            </a:r>
            <a:r>
              <a:rPr lang="en-US" altLang="ko-KR" sz="2800" b="1" spc="-5" dirty="0">
                <a:latin typeface="Courier New"/>
                <a:cs typeface="Courier New"/>
              </a:rPr>
              <a:t> </a:t>
            </a:r>
            <a:r>
              <a:rPr lang="en-US" altLang="ko-KR" sz="2800" b="1" spc="-5" dirty="0" smtClean="0">
                <a:latin typeface="Courier New"/>
                <a:cs typeface="Courier New"/>
              </a:rPr>
              <a:t> </a:t>
            </a:r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ko-KR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객체가</a:t>
            </a:r>
            <a:r>
              <a:rPr lang="ko-KR" altLang="en-US"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r>
              <a:rPr lang="en-US" altLang="ko-KR" sz="1600" spc="-2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ko-KR" sz="1600" spc="-1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</a:t>
            </a:r>
            <a:r>
              <a:rPr lang="en-US" altLang="ko-KR" sz="1600" spc="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인지</a:t>
            </a:r>
            <a:r>
              <a:rPr lang="ko-KR" altLang="en-US"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spc="-5" dirty="0">
                <a:latin typeface="Courier New"/>
                <a:cs typeface="Courier New"/>
              </a:rPr>
              <a:t>iris[,"Species</a:t>
            </a:r>
            <a:r>
              <a:rPr lang="en-US" altLang="ko-KR" sz="2000" b="1" spc="-5" dirty="0" smtClean="0">
                <a:latin typeface="Courier New"/>
                <a:cs typeface="Courier New"/>
              </a:rPr>
              <a:t>"]     </a:t>
            </a:r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결과가</a:t>
            </a:r>
            <a:r>
              <a:rPr lang="ko-KR" altLang="en-US"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1600" spc="-2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600" spc="-1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altLang="ko-KR" sz="1600" spc="-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6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altLang="ko-KR" sz="1600" spc="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iris[,</a:t>
            </a:r>
            <a:r>
              <a:rPr lang="en-US" altLang="ko-KR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000" b="1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b="1" spc="-5" dirty="0" smtClean="0">
                <a:latin typeface="Courier New"/>
                <a:cs typeface="Courier New"/>
              </a:rPr>
              <a:t>iris</a:t>
            </a:r>
            <a:r>
              <a:rPr sz="2000" b="1" spc="-5" dirty="0">
                <a:latin typeface="Courier New"/>
                <a:cs typeface="Courier New"/>
              </a:rPr>
              <a:t>["Species</a:t>
            </a:r>
            <a:r>
              <a:rPr sz="2000" b="1" spc="-5" dirty="0" smtClean="0">
                <a:latin typeface="Courier New"/>
                <a:cs typeface="Courier New"/>
              </a:rPr>
              <a:t>"]</a:t>
            </a:r>
            <a:r>
              <a:rPr lang="en-US" sz="2000" b="1" spc="-5" dirty="0" smtClean="0">
                <a:latin typeface="Courier New"/>
                <a:cs typeface="Courier New"/>
              </a:rPr>
              <a:t>      </a:t>
            </a:r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결과가</a:t>
            </a:r>
            <a:r>
              <a:rPr lang="ko-KR" altLang="en-US"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ko-KR"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altLang="ko-KR"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2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endParaRPr lang="en-US" sz="2000" b="1" spc="-5" dirty="0" smtClean="0">
              <a:latin typeface="Courier New"/>
              <a:cs typeface="Courier New"/>
            </a:endParaRPr>
          </a:p>
          <a:p>
            <a:r>
              <a:rPr sz="2000" b="1" spc="-5" dirty="0" err="1" smtClean="0">
                <a:latin typeface="Courier New"/>
                <a:cs typeface="Courier New"/>
              </a:rPr>
              <a:t>iris$Species</a:t>
            </a:r>
            <a:r>
              <a:rPr lang="en-US" sz="2000" b="1" spc="-5" dirty="0" smtClean="0">
                <a:latin typeface="Courier New"/>
                <a:cs typeface="Courier New"/>
              </a:rPr>
              <a:t>         </a:t>
            </a:r>
            <a:r>
              <a:rPr lang="en-US" altLang="ko-KR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결과가</a:t>
            </a:r>
            <a:r>
              <a:rPr lang="ko-KR" altLang="en-US"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1600" spc="-2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600" spc="-1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altLang="ko-KR" sz="1600" spc="-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600" spc="-1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468" y="4725923"/>
            <a:ext cx="1808988" cy="1933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4029" y="6227531"/>
            <a:ext cx="522371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1800" spc="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이름$컬럼이름:</a:t>
            </a:r>
            <a:r>
              <a:rPr sz="1800" spc="-1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sz="1800" spc="-1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1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에만</a:t>
            </a:r>
            <a:r>
              <a:rPr sz="1800" spc="-16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적용되고</a:t>
            </a:r>
            <a:endParaRPr lang="en-US" sz="1800" dirty="0" smtClean="0">
              <a:solidFill>
                <a:srgbClr val="00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altLang="ko-KR" spc="-1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pc="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rix </a:t>
            </a:r>
            <a:r>
              <a:rPr lang="ko-KR" altLang="en-US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에는</a:t>
            </a:r>
            <a:r>
              <a:rPr lang="ko-KR" altLang="en-US" spc="-145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적용이</a:t>
            </a:r>
            <a:r>
              <a:rPr lang="ko-KR" altLang="en-US" spc="-16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안된다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6" y="3245651"/>
            <a:ext cx="6755478" cy="13421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789094"/>
            <a:ext cx="5845184" cy="1359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</a:t>
            </a:r>
            <a:r>
              <a:rPr spc="-20" dirty="0"/>
              <a:t>t</a:t>
            </a:r>
            <a:r>
              <a:rPr spc="-15" dirty="0"/>
              <a:t>a</a:t>
            </a:r>
            <a:r>
              <a:rPr spc="5" dirty="0"/>
              <a:t> </a:t>
            </a:r>
            <a:r>
              <a:rPr spc="-20" dirty="0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611886" y="1413510"/>
            <a:ext cx="7777480" cy="1728470"/>
          </a:xfrm>
          <a:custGeom>
            <a:avLst/>
            <a:gdLst/>
            <a:ahLst/>
            <a:cxnLst/>
            <a:rect l="l" t="t" r="r" b="b"/>
            <a:pathLst>
              <a:path w="7777480" h="1728470">
                <a:moveTo>
                  <a:pt x="0" y="1728216"/>
                </a:moveTo>
                <a:lnTo>
                  <a:pt x="7776972" y="1728216"/>
                </a:lnTo>
                <a:lnTo>
                  <a:pt x="7776972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86" y="1413510"/>
            <a:ext cx="7777480" cy="1728470"/>
          </a:xfrm>
          <a:custGeom>
            <a:avLst/>
            <a:gdLst/>
            <a:ahLst/>
            <a:cxnLst/>
            <a:rect l="l" t="t" r="r" b="b"/>
            <a:pathLst>
              <a:path w="7777480" h="1728470">
                <a:moveTo>
                  <a:pt x="0" y="1728216"/>
                </a:moveTo>
                <a:lnTo>
                  <a:pt x="7776972" y="1728216"/>
                </a:lnTo>
                <a:lnTo>
                  <a:pt x="7776972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173" y="1561016"/>
            <a:ext cx="2286000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65"/>
              </a:lnSpc>
            </a:pPr>
            <a:r>
              <a:rPr sz="2000" b="1" spc="-5" dirty="0">
                <a:latin typeface="Courier New"/>
                <a:cs typeface="Courier New"/>
              </a:rPr>
              <a:t>iris[,c(1:2)]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65"/>
              </a:lnSpc>
            </a:pPr>
            <a:r>
              <a:rPr sz="2000" b="1" spc="-5" dirty="0">
                <a:latin typeface="Courier New"/>
                <a:cs typeface="Courier New"/>
              </a:rPr>
              <a:t>iris[,c(1,3,5)]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1567302"/>
            <a:ext cx="26784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2개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컬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럼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173" y="2162077"/>
            <a:ext cx="518287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iris[,c("Sepal.Length","Specie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5" dirty="0">
                <a:latin typeface="Courier New"/>
                <a:cs typeface="Courier New"/>
              </a:rPr>
              <a:t>")] iris[1:50,]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iris[1:50,c(1,3)]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616" y="6544003"/>
            <a:ext cx="254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6" y="3302186"/>
            <a:ext cx="30003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dat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fram</a:t>
            </a:r>
            <a:r>
              <a:rPr spc="-15" dirty="0"/>
              <a:t>e</a:t>
            </a:r>
            <a:r>
              <a:rPr spc="25" dirty="0"/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4" name="object 4"/>
          <p:cNvSpPr/>
          <p:nvPr/>
        </p:nvSpPr>
        <p:spPr>
          <a:xfrm>
            <a:off x="611886" y="685800"/>
            <a:ext cx="7777480" cy="2016760"/>
          </a:xfrm>
          <a:custGeom>
            <a:avLst/>
            <a:gdLst/>
            <a:ahLst/>
            <a:cxnLst/>
            <a:rect l="l" t="t" r="r" b="b"/>
            <a:pathLst>
              <a:path w="7777480" h="2016760">
                <a:moveTo>
                  <a:pt x="0" y="2016252"/>
                </a:moveTo>
                <a:lnTo>
                  <a:pt x="7776972" y="2016252"/>
                </a:lnTo>
                <a:lnTo>
                  <a:pt x="7776972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886" y="685800"/>
            <a:ext cx="7777480" cy="2016760"/>
          </a:xfrm>
          <a:custGeom>
            <a:avLst/>
            <a:gdLst/>
            <a:ahLst/>
            <a:cxnLst/>
            <a:rect l="l" t="t" r="r" b="b"/>
            <a:pathLst>
              <a:path w="7777480" h="2016760">
                <a:moveTo>
                  <a:pt x="0" y="2016252"/>
                </a:moveTo>
                <a:lnTo>
                  <a:pt x="7776972" y="2016252"/>
                </a:lnTo>
                <a:lnTo>
                  <a:pt x="7776972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3173" y="810895"/>
            <a:ext cx="16764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dim(iris) </a:t>
            </a:r>
            <a:endParaRPr lang="en-US" sz="2000" b="1" spc="-5" dirty="0" smtClean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 err="1" smtClean="0">
                <a:latin typeface="Courier New"/>
                <a:cs typeface="Courier New"/>
              </a:rPr>
              <a:t>nrow</a:t>
            </a:r>
            <a:r>
              <a:rPr sz="2000" b="1" spc="-5" dirty="0" smtClean="0">
                <a:latin typeface="Courier New"/>
                <a:cs typeface="Courier New"/>
              </a:rPr>
              <a:t>(iris</a:t>
            </a:r>
            <a:r>
              <a:rPr sz="2000" b="1" spc="-5" dirty="0">
                <a:latin typeface="Courier New"/>
                <a:cs typeface="Courier New"/>
              </a:rPr>
              <a:t>) ncol(iris) names(iris) head(iris) tail(iris)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652" y="838200"/>
            <a:ext cx="2973705" cy="178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컬럼이름</a:t>
            </a:r>
            <a:r>
              <a:rPr sz="1600" spc="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보이기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데이터셋의</a:t>
            </a:r>
            <a:r>
              <a:rPr sz="1600" spc="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앞부분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일부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보기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데이터셋의</a:t>
            </a:r>
            <a:r>
              <a:rPr sz="1600" spc="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뒷부분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일부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615" y="6553199"/>
            <a:ext cx="4497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7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54" y="2757873"/>
            <a:ext cx="5601146" cy="4101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dat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fram</a:t>
            </a:r>
            <a:r>
              <a:rPr spc="-15" dirty="0"/>
              <a:t>e</a:t>
            </a:r>
            <a:r>
              <a:rPr spc="25" dirty="0"/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3" name="object 3"/>
          <p:cNvSpPr/>
          <p:nvPr/>
        </p:nvSpPr>
        <p:spPr>
          <a:xfrm>
            <a:off x="611886" y="1053846"/>
            <a:ext cx="7777480" cy="1224280"/>
          </a:xfrm>
          <a:custGeom>
            <a:avLst/>
            <a:gdLst/>
            <a:ahLst/>
            <a:cxnLst/>
            <a:rect l="l" t="t" r="r" b="b"/>
            <a:pathLst>
              <a:path w="7777480" h="1224280">
                <a:moveTo>
                  <a:pt x="0" y="1223772"/>
                </a:moveTo>
                <a:lnTo>
                  <a:pt x="7776972" y="1223772"/>
                </a:lnTo>
                <a:lnTo>
                  <a:pt x="77769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86" y="1053846"/>
            <a:ext cx="7777480" cy="1224280"/>
          </a:xfrm>
          <a:custGeom>
            <a:avLst/>
            <a:gdLst/>
            <a:ahLst/>
            <a:cxnLst/>
            <a:rect l="l" t="t" r="r" b="b"/>
            <a:pathLst>
              <a:path w="7777480" h="1224280">
                <a:moveTo>
                  <a:pt x="0" y="1223772"/>
                </a:moveTo>
                <a:lnTo>
                  <a:pt x="7776972" y="1223772"/>
                </a:lnTo>
                <a:lnTo>
                  <a:pt x="77769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173" y="1254027"/>
            <a:ext cx="24384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str(iris)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unique(iris[,5])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4941" y="1243323"/>
            <a:ext cx="2713355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보기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55"/>
              </a:lnSpc>
              <a:spcBef>
                <a:spcPts val="240"/>
              </a:spcBef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종류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보기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중복</a:t>
            </a:r>
            <a:r>
              <a:rPr sz="1600" spc="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173" y="1854820"/>
            <a:ext cx="64712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table(iris[,"Species"]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종의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종류별</a:t>
            </a:r>
            <a:r>
              <a:rPr sz="1600" spc="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6" y="2579213"/>
            <a:ext cx="74866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dat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fram</a:t>
            </a:r>
            <a:r>
              <a:rPr spc="-15" dirty="0"/>
              <a:t>e</a:t>
            </a:r>
            <a:r>
              <a:rPr spc="25" dirty="0"/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3" name="object 3"/>
          <p:cNvSpPr/>
          <p:nvPr/>
        </p:nvSpPr>
        <p:spPr>
          <a:xfrm>
            <a:off x="611886" y="1053846"/>
            <a:ext cx="7777480" cy="1369060"/>
          </a:xfrm>
          <a:custGeom>
            <a:avLst/>
            <a:gdLst/>
            <a:ahLst/>
            <a:cxnLst/>
            <a:rect l="l" t="t" r="r" b="b"/>
            <a:pathLst>
              <a:path w="7777480" h="1369060">
                <a:moveTo>
                  <a:pt x="0" y="1368552"/>
                </a:moveTo>
                <a:lnTo>
                  <a:pt x="7776972" y="1368552"/>
                </a:lnTo>
                <a:lnTo>
                  <a:pt x="777697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86" y="1053846"/>
            <a:ext cx="7777480" cy="1369060"/>
          </a:xfrm>
          <a:custGeom>
            <a:avLst/>
            <a:gdLst/>
            <a:ahLst/>
            <a:cxnLst/>
            <a:rect l="l" t="t" r="r" b="b"/>
            <a:pathLst>
              <a:path w="7777480" h="1369060">
                <a:moveTo>
                  <a:pt x="0" y="1368552"/>
                </a:moveTo>
                <a:lnTo>
                  <a:pt x="7776972" y="1368552"/>
                </a:lnTo>
                <a:lnTo>
                  <a:pt x="7776972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173" y="1173636"/>
            <a:ext cx="2896235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colSums(iris[,-5])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colMeans(iris[</a:t>
            </a:r>
            <a:r>
              <a:rPr sz="2000" b="1" spc="-15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-5])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rowSums(iris[,-5])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rowMeans(iris[</a:t>
            </a:r>
            <a:r>
              <a:rPr sz="2000" b="1" spc="-15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-5])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1434" y="1164448"/>
            <a:ext cx="113538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열별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합계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열별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행별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합계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55"/>
              </a:lnSpc>
              <a:spcBef>
                <a:spcPts val="240"/>
              </a:spcBef>
            </a:pPr>
            <a:r>
              <a:rPr sz="18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행별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6" y="2630602"/>
            <a:ext cx="7965004" cy="37057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4058920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논리</a:t>
            </a:r>
            <a:r>
              <a:rPr sz="2400" dirty="0">
                <a:latin typeface="맑은 고딕"/>
                <a:cs typeface="맑은 고딕"/>
              </a:rPr>
              <a:t>값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벡</a:t>
            </a:r>
            <a:r>
              <a:rPr sz="2400" dirty="0">
                <a:latin typeface="맑은 고딕"/>
                <a:cs typeface="맑은 고딕"/>
              </a:rPr>
              <a:t>터 </a:t>
            </a:r>
            <a:r>
              <a:rPr sz="2400" spc="-5" dirty="0">
                <a:latin typeface="맑은 고딕"/>
                <a:cs typeface="맑은 고딕"/>
              </a:rPr>
              <a:t>다루기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맑은 고딕"/>
                <a:cs typeface="맑은 고딕"/>
              </a:rPr>
              <a:t>matrix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맑은 고딕"/>
                <a:cs typeface="맑은 고딕"/>
              </a:rPr>
              <a:t>dat</a:t>
            </a:r>
            <a:r>
              <a:rPr sz="2400" spc="-15" dirty="0">
                <a:latin typeface="맑은 고딕"/>
                <a:cs typeface="맑은 고딕"/>
              </a:rPr>
              <a:t>a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20" dirty="0">
                <a:latin typeface="맑은 고딕"/>
                <a:cs typeface="맑은 고딕"/>
              </a:rPr>
              <a:t>frame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파일에</a:t>
            </a:r>
            <a:r>
              <a:rPr sz="2400" dirty="0">
                <a:latin typeface="맑은 고딕"/>
                <a:cs typeface="맑은 고딕"/>
              </a:rPr>
              <a:t>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데이</a:t>
            </a:r>
            <a:r>
              <a:rPr sz="2400" dirty="0">
                <a:latin typeface="맑은 고딕"/>
                <a:cs typeface="맑은 고딕"/>
              </a:rPr>
              <a:t>터 </a:t>
            </a:r>
            <a:r>
              <a:rPr sz="2400" spc="-5" dirty="0">
                <a:latin typeface="맑은 고딕"/>
                <a:cs typeface="맑은 고딕"/>
              </a:rPr>
              <a:t>읽기/쓰기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dat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fram</a:t>
            </a:r>
            <a:r>
              <a:rPr spc="-15" dirty="0"/>
              <a:t>e</a:t>
            </a:r>
            <a:r>
              <a:rPr spc="25" dirty="0"/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5910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subset(</a:t>
            </a:r>
            <a:r>
              <a:rPr sz="2400" dirty="0">
                <a:latin typeface="맑은 고딕"/>
                <a:cs typeface="맑은 고딕"/>
              </a:rPr>
              <a:t>)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함</a:t>
            </a:r>
            <a:r>
              <a:rPr sz="2400" dirty="0">
                <a:latin typeface="맑은 고딕"/>
                <a:cs typeface="맑은 고딕"/>
              </a:rPr>
              <a:t>수 </a:t>
            </a:r>
            <a:r>
              <a:rPr sz="2400" spc="-10" dirty="0">
                <a:latin typeface="맑은 고딕"/>
                <a:cs typeface="맑은 고딕"/>
              </a:rPr>
              <a:t>: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조건</a:t>
            </a:r>
            <a:r>
              <a:rPr sz="2400" dirty="0">
                <a:latin typeface="맑은 고딕"/>
                <a:cs typeface="맑은 고딕"/>
              </a:rPr>
              <a:t>에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맞</a:t>
            </a:r>
            <a:r>
              <a:rPr sz="2400" dirty="0">
                <a:latin typeface="맑은 고딕"/>
                <a:cs typeface="맑은 고딕"/>
              </a:rPr>
              <a:t>는 </a:t>
            </a:r>
            <a:r>
              <a:rPr sz="2400" spc="-5" dirty="0">
                <a:latin typeface="맑은 고딕"/>
                <a:cs typeface="맑은 고딕"/>
              </a:rPr>
              <a:t>행</a:t>
            </a:r>
            <a:r>
              <a:rPr sz="2400" dirty="0">
                <a:latin typeface="맑은 고딕"/>
                <a:cs typeface="맑은 고딕"/>
              </a:rPr>
              <a:t>(row) </a:t>
            </a:r>
            <a:r>
              <a:rPr sz="2400" spc="-5" dirty="0">
                <a:latin typeface="맑은 고딕"/>
                <a:cs typeface="맑은 고딕"/>
              </a:rPr>
              <a:t>추출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558289"/>
            <a:ext cx="7777480" cy="1655445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1720214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IR.</a:t>
            </a:r>
            <a:r>
              <a:rPr sz="2000" b="1" dirty="0"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subset(iris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Species==</a:t>
            </a:r>
            <a:r>
              <a:rPr sz="2000" b="1" spc="-55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setosa") IR.1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IR.</a:t>
            </a:r>
            <a:r>
              <a:rPr sz="2000" b="1" dirty="0"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subset(iris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Sepal.Length&gt;5.</a:t>
            </a:r>
            <a:r>
              <a:rPr sz="2000" b="1" dirty="0"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&amp;</a:t>
            </a:r>
            <a:endParaRPr sz="2000">
              <a:latin typeface="Courier New"/>
              <a:cs typeface="Courier New"/>
            </a:endParaRPr>
          </a:p>
          <a:p>
            <a:pPr marL="327914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Sepal.Width&gt;4.0)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70"/>
              </a:spcBef>
            </a:pPr>
            <a:r>
              <a:rPr sz="2000" b="1" spc="-5" dirty="0">
                <a:latin typeface="Courier New"/>
                <a:cs typeface="Courier New"/>
              </a:rPr>
              <a:t>IR.2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412" y="5437632"/>
            <a:ext cx="5724144" cy="871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820" y="6477783"/>
            <a:ext cx="44563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</a:t>
            </a:r>
            <a:r>
              <a:rPr sz="20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sz="2000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2000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rix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에는</a:t>
            </a:r>
            <a:r>
              <a:rPr sz="2000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잘</a:t>
            </a:r>
            <a:r>
              <a:rPr sz="2000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안된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2" y="3264609"/>
            <a:ext cx="589597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5" dirty="0"/>
              <a:t> </a:t>
            </a:r>
            <a:r>
              <a:rPr spc="-30" dirty="0">
                <a:latin typeface="맑은 고딕"/>
                <a:cs typeface="맑은 고딕"/>
              </a:rPr>
              <a:t>연산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77749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matrix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간에</a:t>
            </a:r>
            <a:r>
              <a:rPr sz="2400" dirty="0">
                <a:latin typeface="맑은 고딕"/>
                <a:cs typeface="맑은 고딕"/>
              </a:rPr>
              <a:t>도 </a:t>
            </a:r>
            <a:r>
              <a:rPr sz="2400" spc="-5" dirty="0">
                <a:latin typeface="맑은 고딕"/>
                <a:cs typeface="맑은 고딕"/>
              </a:rPr>
              <a:t>사칙연</a:t>
            </a:r>
            <a:r>
              <a:rPr sz="2400" dirty="0">
                <a:latin typeface="맑은 고딕"/>
                <a:cs typeface="맑은 고딕"/>
              </a:rPr>
              <a:t>산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가</a:t>
            </a:r>
            <a:r>
              <a:rPr sz="2400" dirty="0">
                <a:latin typeface="맑은 고딕"/>
                <a:cs typeface="맑은 고딕"/>
              </a:rPr>
              <a:t>능 </a:t>
            </a:r>
            <a:r>
              <a:rPr sz="2400" spc="-10" dirty="0">
                <a:latin typeface="맑은 고딕"/>
                <a:cs typeface="맑은 고딕"/>
              </a:rPr>
              <a:t>(</a:t>
            </a:r>
            <a:r>
              <a:rPr sz="2400" spc="-5" dirty="0">
                <a:latin typeface="맑은 고딕"/>
                <a:cs typeface="맑은 고딕"/>
              </a:rPr>
              <a:t>행/열</a:t>
            </a:r>
            <a:r>
              <a:rPr sz="2400" dirty="0">
                <a:latin typeface="맑은 고딕"/>
                <a:cs typeface="맑은 고딕"/>
              </a:rPr>
              <a:t>의 </a:t>
            </a:r>
            <a:r>
              <a:rPr sz="2400" spc="-5" dirty="0">
                <a:latin typeface="맑은 고딕"/>
                <a:cs typeface="맑은 고딕"/>
              </a:rPr>
              <a:t>수</a:t>
            </a:r>
            <a:r>
              <a:rPr sz="2400" dirty="0">
                <a:latin typeface="맑은 고딕"/>
                <a:cs typeface="맑은 고딕"/>
              </a:rPr>
              <a:t>가 </a:t>
            </a:r>
            <a:r>
              <a:rPr sz="2400" spc="-5" dirty="0">
                <a:latin typeface="맑은 고딕"/>
                <a:cs typeface="맑은 고딕"/>
              </a:rPr>
              <a:t>동일</a:t>
            </a:r>
            <a:r>
              <a:rPr sz="2400" dirty="0">
                <a:latin typeface="맑은 고딕"/>
                <a:cs typeface="맑은 고딕"/>
              </a:rPr>
              <a:t>할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때</a:t>
            </a:r>
            <a:r>
              <a:rPr sz="2400" spc="-1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462" y="1558289"/>
            <a:ext cx="7777480" cy="2735580"/>
          </a:xfrm>
          <a:custGeom>
            <a:avLst/>
            <a:gdLst/>
            <a:ahLst/>
            <a:cxnLst/>
            <a:rect l="l" t="t" r="r" b="b"/>
            <a:pathLst>
              <a:path w="7777480" h="2735579">
                <a:moveTo>
                  <a:pt x="0" y="2735580"/>
                </a:moveTo>
                <a:lnTo>
                  <a:pt x="7776972" y="2735580"/>
                </a:lnTo>
                <a:lnTo>
                  <a:pt x="7776972" y="0"/>
                </a:lnTo>
                <a:lnTo>
                  <a:pt x="0" y="0"/>
                </a:lnTo>
                <a:lnTo>
                  <a:pt x="0" y="27355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47917" y="4786996"/>
            <a:ext cx="2712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Note. 수학시간에</a:t>
            </a:r>
            <a:r>
              <a:rPr sz="1800" spc="-1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배운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행렬</a:t>
            </a:r>
            <a:r>
              <a:rPr sz="1800" spc="-1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곱셈은</a:t>
            </a:r>
            <a:r>
              <a:rPr sz="1800" spc="-1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*% </a:t>
            </a:r>
            <a:r>
              <a:rPr sz="1800" b="1" spc="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1800" spc="-1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9818"/>
              </p:ext>
            </p:extLst>
          </p:nvPr>
        </p:nvGraphicFramePr>
        <p:xfrm>
          <a:off x="635508" y="1545336"/>
          <a:ext cx="7776972" cy="3427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071">
                <a:tc gridSpan="3">
                  <a:txBody>
                    <a:bodyPr/>
                    <a:lstStyle/>
                    <a:p>
                      <a:pPr marL="77470" marR="431228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matrix(1:20,4,5)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matrix(21:40,4,5)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908">
                      <a:solidFill>
                        <a:srgbClr val="318497"/>
                      </a:solidFill>
                      <a:prstDash val="solid"/>
                    </a:lnL>
                    <a:lnR w="25908">
                      <a:solidFill>
                        <a:srgbClr val="318497"/>
                      </a:solidFill>
                      <a:prstDash val="solid"/>
                    </a:lnR>
                    <a:lnT w="25908">
                      <a:solidFill>
                        <a:srgbClr val="318497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451">
                <a:tc>
                  <a:txBody>
                    <a:bodyPr/>
                    <a:lstStyle/>
                    <a:p>
                      <a:pPr marL="77470" marR="15582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b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a+b b-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b/a a*b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908">
                      <a:solidFill>
                        <a:srgbClr val="318497"/>
                      </a:solidFill>
                      <a:prstDash val="solid"/>
                    </a:lnL>
                    <a:lnR w="9144">
                      <a:solidFill>
                        <a:srgbClr val="0066CC"/>
                      </a:solidFill>
                      <a:prstDash val="solid"/>
                    </a:lnR>
                    <a:lnB w="25908">
                      <a:solidFill>
                        <a:srgbClr val="31849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66CC"/>
                      </a:solidFill>
                      <a:prstDash val="solid"/>
                    </a:lnL>
                    <a:lnR w="9144">
                      <a:solidFill>
                        <a:srgbClr val="0066CC"/>
                      </a:solidFill>
                      <a:prstDash val="solid"/>
                    </a:lnR>
                    <a:lnT w="9144">
                      <a:solidFill>
                        <a:srgbClr val="0066CC"/>
                      </a:solidFill>
                      <a:prstDash val="solid"/>
                    </a:lnT>
                    <a:lnB w="25908">
                      <a:solidFill>
                        <a:srgbClr val="318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66CC"/>
                      </a:solidFill>
                      <a:prstDash val="solid"/>
                    </a:lnL>
                    <a:lnR w="25908">
                      <a:solidFill>
                        <a:srgbClr val="318497"/>
                      </a:solidFill>
                      <a:prstDash val="solid"/>
                    </a:lnR>
                    <a:lnB w="25908">
                      <a:solidFill>
                        <a:srgbClr val="31849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742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144">
                      <a:solidFill>
                        <a:srgbClr val="0066CC"/>
                      </a:solidFill>
                      <a:prstDash val="solid"/>
                    </a:lnR>
                    <a:lnT w="25908">
                      <a:solidFill>
                        <a:srgbClr val="3184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66CC"/>
                      </a:solidFill>
                      <a:prstDash val="solid"/>
                    </a:lnL>
                    <a:lnR w="9144">
                      <a:solidFill>
                        <a:srgbClr val="0066CC"/>
                      </a:solidFill>
                      <a:prstDash val="solid"/>
                    </a:lnR>
                    <a:lnT w="25908">
                      <a:solidFill>
                        <a:srgbClr val="318497"/>
                      </a:solidFill>
                      <a:prstDash val="solid"/>
                    </a:lnT>
                    <a:lnB w="9144">
                      <a:solidFill>
                        <a:srgbClr val="0066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66CC"/>
                      </a:solidFill>
                      <a:prstDash val="solid"/>
                    </a:lnL>
                    <a:lnT w="25908">
                      <a:solidFill>
                        <a:srgbClr val="31849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26028"/>
            <a:ext cx="315277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5" dirty="0"/>
              <a:t> </a:t>
            </a:r>
            <a:r>
              <a:rPr spc="-30" dirty="0">
                <a:latin typeface="맑은 고딕"/>
                <a:cs typeface="맑은 고딕"/>
              </a:rPr>
              <a:t>연산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462" y="1125474"/>
            <a:ext cx="7777480" cy="1297305"/>
          </a:xfrm>
          <a:prstGeom prst="rect">
            <a:avLst/>
          </a:prstGeom>
          <a:solidFill>
            <a:srgbClr val="F1F1F1"/>
          </a:solidFill>
          <a:ln w="25907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7207884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3*a b-</a:t>
            </a:r>
            <a:r>
              <a:rPr sz="2000" b="1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7747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2*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" dirty="0">
                <a:latin typeface="Courier New"/>
                <a:cs typeface="Courier New"/>
              </a:rPr>
              <a:t> 3*b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6" y="2514600"/>
            <a:ext cx="3276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  <a:r>
              <a:rPr spc="5" dirty="0"/>
              <a:t> </a:t>
            </a:r>
            <a:r>
              <a:rPr spc="-30" dirty="0">
                <a:latin typeface="맑은 고딕"/>
                <a:cs typeface="맑은 고딕"/>
              </a:rPr>
              <a:t>연산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462" y="1125474"/>
            <a:ext cx="7777480" cy="935990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644588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a*3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b-</a:t>
            </a:r>
            <a:r>
              <a:rPr sz="2000" b="1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" y="2362200"/>
            <a:ext cx="37623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[</a:t>
            </a:r>
            <a:r>
              <a:rPr spc="-30" dirty="0">
                <a:latin typeface="맑은 고딕"/>
                <a:cs typeface="맑은 고딕"/>
              </a:rPr>
              <a:t>연습</a:t>
            </a:r>
            <a:r>
              <a:rPr spc="-20" dirty="0"/>
              <a:t>3]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507730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R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에</a:t>
            </a:r>
            <a:r>
              <a:rPr sz="2400" dirty="0">
                <a:latin typeface="맑은 고딕"/>
                <a:cs typeface="맑은 고딕"/>
              </a:rPr>
              <a:t>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제공하</a:t>
            </a:r>
            <a:r>
              <a:rPr sz="2400" dirty="0">
                <a:latin typeface="맑은 고딕"/>
                <a:cs typeface="맑은 고딕"/>
              </a:rPr>
              <a:t>는</a:t>
            </a:r>
            <a:r>
              <a:rPr sz="2400" spc="-575" dirty="0">
                <a:latin typeface="맑은 고딕"/>
                <a:cs typeface="맑은 고딕"/>
              </a:rPr>
              <a:t> </a:t>
            </a:r>
            <a:r>
              <a:rPr sz="2400" u="sng" spc="-295" dirty="0">
                <a:latin typeface="맑은 고딕"/>
                <a:cs typeface="맑은 고딕"/>
              </a:rPr>
              <a:t> </a:t>
            </a:r>
            <a:r>
              <a:rPr sz="2400" u="sng" spc="-5" dirty="0">
                <a:latin typeface="맑은 고딕"/>
                <a:cs typeface="맑은 고딕"/>
              </a:rPr>
              <a:t>state.x7</a:t>
            </a:r>
            <a:r>
              <a:rPr sz="2400" u="sng" dirty="0">
                <a:latin typeface="맑은 고딕"/>
                <a:cs typeface="맑은 고딕"/>
              </a:rPr>
              <a:t>7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데이터셋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이용하</a:t>
            </a:r>
            <a:r>
              <a:rPr sz="2400" dirty="0">
                <a:latin typeface="맑은 고딕"/>
                <a:cs typeface="맑은 고딕"/>
              </a:rPr>
              <a:t>여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실습하시오</a:t>
            </a:r>
            <a:endParaRPr sz="2400">
              <a:latin typeface="맑은 고딕"/>
              <a:cs typeface="맑은 고딕"/>
            </a:endParaRPr>
          </a:p>
          <a:p>
            <a:pPr marL="2680970">
              <a:lnSpc>
                <a:spcPct val="100000"/>
              </a:lnSpc>
              <a:spcBef>
                <a:spcPts val="935"/>
              </a:spcBef>
            </a:pPr>
            <a:r>
              <a:rPr sz="1600" b="1" spc="-35" dirty="0">
                <a:solidFill>
                  <a:srgbClr val="0066CC"/>
                </a:solidFill>
                <a:latin typeface="맑은 고딕"/>
                <a:cs typeface="맑은 고딕"/>
              </a:rPr>
              <a:t>미</a:t>
            </a:r>
            <a:r>
              <a:rPr sz="1600" b="1" spc="-20" dirty="0">
                <a:solidFill>
                  <a:srgbClr val="0066CC"/>
                </a:solidFill>
                <a:latin typeface="맑은 고딕"/>
                <a:cs typeface="맑은 고딕"/>
              </a:rPr>
              <a:t>국</a:t>
            </a:r>
            <a:r>
              <a:rPr sz="1600" b="1" spc="-19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50</a:t>
            </a:r>
            <a:r>
              <a:rPr sz="1600" b="1" spc="-20" dirty="0">
                <a:solidFill>
                  <a:srgbClr val="0066CC"/>
                </a:solidFill>
                <a:latin typeface="맑은 고딕"/>
                <a:cs typeface="맑은 고딕"/>
              </a:rPr>
              <a:t>개</a:t>
            </a:r>
            <a:r>
              <a:rPr sz="1600" b="1" spc="-19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0066CC"/>
                </a:solidFill>
                <a:latin typeface="맑은 고딕"/>
                <a:cs typeface="맑은 고딕"/>
              </a:rPr>
              <a:t>주</a:t>
            </a:r>
            <a:r>
              <a:rPr sz="1600" b="1" spc="-20" dirty="0">
                <a:solidFill>
                  <a:srgbClr val="0066CC"/>
                </a:solidFill>
                <a:latin typeface="맑은 고딕"/>
                <a:cs typeface="맑은 고딕"/>
              </a:rPr>
              <a:t>에</a:t>
            </a:r>
            <a:r>
              <a:rPr sz="1600" b="1" spc="-195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0066CC"/>
                </a:solidFill>
                <a:latin typeface="맑은 고딕"/>
                <a:cs typeface="맑은 고딕"/>
              </a:rPr>
              <a:t>대</a:t>
            </a:r>
            <a:r>
              <a:rPr sz="1600" b="1" spc="-20" dirty="0">
                <a:solidFill>
                  <a:srgbClr val="0066CC"/>
                </a:solidFill>
                <a:latin typeface="맑은 고딕"/>
                <a:cs typeface="맑은 고딕"/>
              </a:rPr>
              <a:t>한</a:t>
            </a:r>
            <a:r>
              <a:rPr sz="1600" b="1" spc="-204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0066CC"/>
                </a:solidFill>
                <a:latin typeface="맑은 고딕"/>
                <a:cs typeface="맑은 고딕"/>
              </a:rPr>
              <a:t>통계데이터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맑은 고딕"/>
                <a:cs typeface="맑은 고딕"/>
              </a:rPr>
              <a:t>1.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sta</a:t>
            </a:r>
            <a:r>
              <a:rPr sz="2000" spc="5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e.x7</a:t>
            </a:r>
            <a:r>
              <a:rPr sz="2000" dirty="0">
                <a:latin typeface="맑은 고딕"/>
                <a:cs typeface="맑은 고딕"/>
              </a:rPr>
              <a:t>7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에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저장하시오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2158932"/>
            <a:ext cx="414083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&lt;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data.frame(state.x77)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latin typeface="맑은 고딕"/>
                <a:cs typeface="맑은 고딕"/>
              </a:rPr>
              <a:t>2.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내용을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3.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열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이름을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4.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이름을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850" y="2158932"/>
            <a:ext cx="420497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8935" algn="l"/>
                <a:tab pos="3734435" algn="l"/>
              </a:tabLst>
            </a:pPr>
            <a:r>
              <a:rPr sz="2000" dirty="0">
                <a:solidFill>
                  <a:srgbClr val="0066CC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6CC"/>
                </a:solidFill>
                <a:latin typeface="Courier New"/>
                <a:cs typeface="Courier New"/>
              </a:rPr>
              <a:t>matrix</a:t>
            </a:r>
            <a:r>
              <a:rPr sz="1800" spc="-45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를	</a:t>
            </a:r>
            <a:r>
              <a:rPr sz="1800" spc="-5" dirty="0">
                <a:solidFill>
                  <a:srgbClr val="0066CC"/>
                </a:solidFill>
                <a:latin typeface="Courier New"/>
                <a:cs typeface="Courier New"/>
              </a:rPr>
              <a:t>data.fr</a:t>
            </a:r>
            <a:r>
              <a:rPr sz="1800" spc="-15" dirty="0">
                <a:solidFill>
                  <a:srgbClr val="0066CC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66CC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66CC"/>
                </a:solidFill>
                <a:latin typeface="Courier New"/>
                <a:cs typeface="Courier New"/>
              </a:rPr>
              <a:t>e</a:t>
            </a:r>
            <a:r>
              <a:rPr sz="1800" spc="-50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6CC"/>
                </a:solidFill>
                <a:latin typeface="맑은 고딕"/>
                <a:cs typeface="맑은 고딕"/>
              </a:rPr>
              <a:t>으로	변환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3627394"/>
            <a:ext cx="4852670" cy="174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5.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개수와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열의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개수를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6.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요약정보를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7.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합계와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평균을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8.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열별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합계</a:t>
            </a:r>
            <a:r>
              <a:rPr sz="2000" dirty="0">
                <a:latin typeface="맑은 고딕"/>
                <a:cs typeface="맑은 고딕"/>
              </a:rPr>
              <a:t>와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평균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9.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Flo</a:t>
            </a:r>
            <a:r>
              <a:rPr sz="2000" spc="-10" dirty="0">
                <a:latin typeface="맑은 고딕"/>
                <a:cs typeface="맑은 고딕"/>
              </a:rPr>
              <a:t>r</a:t>
            </a:r>
            <a:r>
              <a:rPr sz="2000" spc="-5" dirty="0">
                <a:latin typeface="맑은 고딕"/>
                <a:cs typeface="맑은 고딕"/>
              </a:rPr>
              <a:t>id</a:t>
            </a:r>
            <a:r>
              <a:rPr sz="2000" dirty="0">
                <a:latin typeface="맑은 고딕"/>
                <a:cs typeface="맑은 고딕"/>
              </a:rPr>
              <a:t>a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모든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정보를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6444" y="5190744"/>
            <a:ext cx="4067555" cy="147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[</a:t>
            </a:r>
            <a:r>
              <a:rPr spc="-30" dirty="0">
                <a:latin typeface="맑은 고딕"/>
                <a:cs typeface="맑은 고딕"/>
              </a:rPr>
              <a:t>연습</a:t>
            </a:r>
            <a:r>
              <a:rPr spc="-20" dirty="0"/>
              <a:t>3]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1824"/>
            <a:ext cx="8480425" cy="531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10.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5</a:t>
            </a:r>
            <a:r>
              <a:rPr sz="2000" spc="-5" dirty="0">
                <a:latin typeface="맑은 고딕"/>
                <a:cs typeface="맑은 고딕"/>
              </a:rPr>
              <a:t>0</a:t>
            </a:r>
            <a:r>
              <a:rPr sz="2000" dirty="0">
                <a:latin typeface="맑은 고딕"/>
                <a:cs typeface="맑은 고딕"/>
              </a:rPr>
              <a:t>개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Income</a:t>
            </a:r>
            <a:r>
              <a:rPr sz="2000" spc="-5" dirty="0">
                <a:latin typeface="맑은 고딕"/>
                <a:cs typeface="맑은 고딕"/>
              </a:rPr>
              <a:t> 정보</a:t>
            </a:r>
            <a:r>
              <a:rPr sz="2000" dirty="0">
                <a:latin typeface="맑은 고딕"/>
                <a:cs typeface="맑은 고딕"/>
              </a:rPr>
              <a:t>만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보이시오</a:t>
            </a:r>
            <a:endParaRPr sz="20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11.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texas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면적(area)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 marR="1623695">
              <a:lnSpc>
                <a:spcPct val="120000"/>
              </a:lnSpc>
            </a:pPr>
            <a:r>
              <a:rPr sz="2000" dirty="0">
                <a:latin typeface="맑은 고딕"/>
                <a:cs typeface="맑은 고딕"/>
              </a:rPr>
              <a:t>12.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ohi</a:t>
            </a:r>
            <a:r>
              <a:rPr sz="2000" dirty="0">
                <a:latin typeface="맑은 고딕"/>
                <a:cs typeface="맑은 고딕"/>
              </a:rPr>
              <a:t>o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인구(po</a:t>
            </a:r>
            <a:r>
              <a:rPr sz="2000" spc="-10" dirty="0">
                <a:latin typeface="맑은 고딕"/>
                <a:cs typeface="맑은 고딕"/>
              </a:rPr>
              <a:t>p</a:t>
            </a:r>
            <a:r>
              <a:rPr sz="2000" spc="-5" dirty="0">
                <a:latin typeface="맑은 고딕"/>
                <a:cs typeface="맑은 고딕"/>
              </a:rPr>
              <a:t>ul</a:t>
            </a:r>
            <a:r>
              <a:rPr sz="2000" dirty="0">
                <a:latin typeface="맑은 고딕"/>
                <a:cs typeface="맑은 고딕"/>
              </a:rPr>
              <a:t>ation)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수입(income)을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 13.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인구가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5000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데이터만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14.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4500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인구,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수입,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면적을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15.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4500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몇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개인지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16.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전체면적(area</a:t>
            </a:r>
            <a:r>
              <a:rPr sz="2000" spc="-5" dirty="0">
                <a:latin typeface="맑은 고딕"/>
                <a:cs typeface="맑은 고딕"/>
              </a:rPr>
              <a:t>)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100000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이상이고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결빙일수(frost)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120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맑은 고딕"/>
                <a:cs typeface="맑은 고딕"/>
              </a:rPr>
              <a:t>정보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보이시오</a:t>
            </a:r>
            <a:endParaRPr sz="2000" dirty="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17.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전체면적(area</a:t>
            </a:r>
            <a:r>
              <a:rPr sz="2000" spc="-5" dirty="0">
                <a:latin typeface="맑은 고딕"/>
                <a:cs typeface="맑은 고딕"/>
              </a:rPr>
              <a:t>)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100000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이상이고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결빙일수(frost)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120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 정보를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18.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문맹률(illiterac</a:t>
            </a:r>
            <a:r>
              <a:rPr sz="2000" spc="-10" dirty="0">
                <a:latin typeface="맑은 고딕"/>
                <a:cs typeface="맑은 고딕"/>
              </a:rPr>
              <a:t>y</a:t>
            </a:r>
            <a:r>
              <a:rPr sz="2000" dirty="0">
                <a:latin typeface="맑은 고딕"/>
                <a:cs typeface="맑은 고딕"/>
              </a:rPr>
              <a:t>)이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2.0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평균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얼마인가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598670" algn="l"/>
              </a:tabLst>
            </a:pPr>
            <a:r>
              <a:rPr sz="2000" dirty="0">
                <a:latin typeface="맑은 고딕"/>
                <a:cs typeface="맑은 고딕"/>
              </a:rPr>
              <a:t>19.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문맹</a:t>
            </a:r>
            <a:r>
              <a:rPr sz="2000" dirty="0">
                <a:latin typeface="맑은 고딕"/>
                <a:cs typeface="맑은 고딕"/>
              </a:rPr>
              <a:t>률(ill</a:t>
            </a:r>
            <a:r>
              <a:rPr sz="2000" spc="-10" dirty="0">
                <a:latin typeface="맑은 고딕"/>
                <a:cs typeface="맑은 고딕"/>
              </a:rPr>
              <a:t>i</a:t>
            </a:r>
            <a:r>
              <a:rPr sz="2000" dirty="0">
                <a:latin typeface="맑은 고딕"/>
                <a:cs typeface="맑은 고딕"/>
              </a:rPr>
              <a:t>terac</a:t>
            </a:r>
            <a:r>
              <a:rPr sz="2000" spc="-15" dirty="0">
                <a:latin typeface="맑은 고딕"/>
                <a:cs typeface="맑은 고딕"/>
              </a:rPr>
              <a:t>y</a:t>
            </a:r>
            <a:r>
              <a:rPr sz="2000" dirty="0">
                <a:latin typeface="맑은 고딕"/>
                <a:cs typeface="맑은 고딕"/>
              </a:rPr>
              <a:t>)이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2.0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미만</a:t>
            </a:r>
            <a:r>
              <a:rPr sz="2000" dirty="0">
                <a:latin typeface="맑은 고딕"/>
                <a:cs typeface="맑은 고딕"/>
              </a:rPr>
              <a:t>인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주</a:t>
            </a:r>
            <a:r>
              <a:rPr sz="2000" dirty="0">
                <a:latin typeface="맑은 고딕"/>
                <a:cs typeface="맑은 고딕"/>
              </a:rPr>
              <a:t>와	2.0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이상</a:t>
            </a:r>
            <a:r>
              <a:rPr sz="2000" dirty="0">
                <a:latin typeface="맑은 고딕"/>
                <a:cs typeface="맑은 고딕"/>
              </a:rPr>
              <a:t>인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주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평균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수입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차이</a:t>
            </a:r>
            <a:endParaRPr sz="20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20.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기대수명(</a:t>
            </a:r>
            <a:r>
              <a:rPr sz="2000" spc="-5" dirty="0">
                <a:latin typeface="맑은 고딕"/>
                <a:cs typeface="맑은 고딕"/>
              </a:rPr>
              <a:t>life.exp</a:t>
            </a:r>
            <a:r>
              <a:rPr sz="2000" dirty="0">
                <a:latin typeface="맑은 고딕"/>
                <a:cs typeface="맑은 고딕"/>
              </a:rPr>
              <a:t>)이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가장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높은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 err="1">
                <a:latin typeface="맑은 고딕"/>
                <a:cs typeface="맑은 고딕"/>
              </a:rPr>
              <a:t>주는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 err="1" smtClean="0">
                <a:latin typeface="맑은 고딕"/>
                <a:cs typeface="맑은 고딕"/>
              </a:rPr>
              <a:t>어디인가</a:t>
            </a:r>
            <a:endParaRPr lang="en-US" sz="2000" dirty="0" smtClean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 smtClean="0">
                <a:latin typeface="맑은 고딕"/>
                <a:cs typeface="맑은 고딕"/>
              </a:rPr>
              <a:t>21</a:t>
            </a:r>
            <a:r>
              <a:rPr sz="2000" dirty="0">
                <a:latin typeface="맑은 고딕"/>
                <a:cs typeface="맑은 고딕"/>
              </a:rPr>
              <a:t>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P</a:t>
            </a:r>
            <a:r>
              <a:rPr sz="2000" spc="-10" dirty="0">
                <a:latin typeface="맑은 고딕"/>
                <a:cs typeface="맑은 고딕"/>
              </a:rPr>
              <a:t>e</a:t>
            </a:r>
            <a:r>
              <a:rPr sz="2000" spc="-5" dirty="0">
                <a:latin typeface="맑은 고딕"/>
                <a:cs typeface="맑은 고딕"/>
              </a:rPr>
              <a:t>n</a:t>
            </a:r>
            <a:r>
              <a:rPr sz="2000" spc="5" dirty="0">
                <a:latin typeface="맑은 고딕"/>
                <a:cs typeface="맑은 고딕"/>
              </a:rPr>
              <a:t>n</a:t>
            </a:r>
            <a:r>
              <a:rPr sz="2000" spc="-5" dirty="0">
                <a:latin typeface="맑은 고딕"/>
                <a:cs typeface="맑은 고딕"/>
              </a:rPr>
              <a:t>s</a:t>
            </a:r>
            <a:r>
              <a:rPr sz="2000" spc="-10" dirty="0">
                <a:latin typeface="맑은 고딕"/>
                <a:cs typeface="맑은 고딕"/>
              </a:rPr>
              <a:t>y</a:t>
            </a:r>
            <a:r>
              <a:rPr sz="2000" spc="-5" dirty="0">
                <a:latin typeface="맑은 고딕"/>
                <a:cs typeface="맑은 고딕"/>
              </a:rPr>
              <a:t>lvani</a:t>
            </a:r>
            <a:r>
              <a:rPr sz="2000" dirty="0">
                <a:latin typeface="맑은 고딕"/>
                <a:cs typeface="맑은 고딕"/>
              </a:rPr>
              <a:t>a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보다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수입이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높은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주들을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14" y="260868"/>
            <a:ext cx="8557971" cy="430887"/>
          </a:xfrm>
        </p:spPr>
        <p:txBody>
          <a:bodyPr/>
          <a:lstStyle/>
          <a:p>
            <a:r>
              <a:rPr lang="ko-KR" altLang="en-US" dirty="0" smtClean="0"/>
              <a:t>연습문제 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066800"/>
            <a:ext cx="4613699" cy="2757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19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cs typeface="맑은 고딕"/>
              </a:rPr>
              <a:t>번</a:t>
            </a:r>
            <a:endParaRPr lang="en-US" altLang="ko-KR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rownames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st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[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which.max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st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[,＂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Life.Exp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＂]),])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en-US" altLang="ko-KR" dirty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ko-KR" altLang="en-US" dirty="0" smtClean="0">
                <a:solidFill>
                  <a:srgbClr val="FF0000"/>
                </a:solidFill>
                <a:latin typeface="맑은 고딕"/>
                <a:cs typeface="맑은 고딕"/>
              </a:rPr>
              <a:t>또는</a:t>
            </a:r>
            <a:endParaRPr lang="en-US" altLang="ko-KR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en-US" altLang="ko-KR" dirty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/>
                <a:cs typeface="맑은 고딕"/>
              </a:rPr>
              <a:t>life1=max(</a:t>
            </a:r>
            <a:r>
              <a:rPr lang="en-US" altLang="ko-KR" dirty="0" err="1">
                <a:solidFill>
                  <a:srgbClr val="FF0000"/>
                </a:solidFill>
                <a:latin typeface="맑은 고딕"/>
                <a:cs typeface="맑은 고딕"/>
              </a:rPr>
              <a:t>st</a:t>
            </a:r>
            <a:r>
              <a:rPr lang="en-US" altLang="ko-KR" dirty="0">
                <a:solidFill>
                  <a:srgbClr val="FF0000"/>
                </a:solidFill>
                <a:latin typeface="맑은 고딕"/>
                <a:cs typeface="맑은 고딕"/>
              </a:rPr>
              <a:t>["</a:t>
            </a:r>
            <a:r>
              <a:rPr lang="en-US" altLang="ko-KR" dirty="0" err="1">
                <a:solidFill>
                  <a:srgbClr val="FF0000"/>
                </a:solidFill>
                <a:latin typeface="맑은 고딕"/>
                <a:cs typeface="맑은 고딕"/>
              </a:rPr>
              <a:t>Life.Exp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"])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st1=subset(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st</a:t>
            </a:r>
            <a:r>
              <a:rPr lang="en-US" altLang="ko-KR" dirty="0">
                <a:solidFill>
                  <a:srgbClr val="FF0000"/>
                </a:solidFill>
                <a:latin typeface="맑은 고딕"/>
                <a:cs typeface="맑은 고딕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맑은 고딕"/>
                <a:cs typeface="맑은 고딕"/>
              </a:rPr>
              <a:t>Life.Exp</a:t>
            </a:r>
            <a:r>
              <a:rPr lang="en-US" altLang="ko-KR" dirty="0">
                <a:solidFill>
                  <a:srgbClr val="FF0000"/>
                </a:solidFill>
                <a:latin typeface="맑은 고딕"/>
                <a:cs typeface="맑은 고딕"/>
              </a:rPr>
              <a:t> &gt;= life1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ko-KR" dirty="0" err="1" smtClean="0">
                <a:solidFill>
                  <a:srgbClr val="FF0000"/>
                </a:solidFill>
                <a:latin typeface="맑은 고딕"/>
                <a:cs typeface="맑은 고딕"/>
              </a:rPr>
              <a:t>rownames</a:t>
            </a:r>
            <a:r>
              <a:rPr lang="en-US" altLang="ko-KR" dirty="0" smtClean="0">
                <a:solidFill>
                  <a:srgbClr val="FF0000"/>
                </a:solidFill>
                <a:latin typeface="맑은 고딕"/>
                <a:cs typeface="맑은 고딕"/>
              </a:rPr>
              <a:t>(st1)</a:t>
            </a:r>
            <a:endParaRPr lang="en-US" altLang="ko-KR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861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맑은 고딕"/>
                <a:cs typeface="맑은 고딕"/>
              </a:rPr>
              <a:t>파일에</a:t>
            </a:r>
            <a:r>
              <a:rPr spc="5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데이터</a:t>
            </a:r>
            <a:r>
              <a:rPr spc="20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읽기</a:t>
            </a:r>
            <a:r>
              <a:rPr spc="-20" dirty="0"/>
              <a:t>/</a:t>
            </a:r>
            <a:r>
              <a:rPr spc="-30" dirty="0">
                <a:latin typeface="맑은 고딕"/>
                <a:cs typeface="맑은 고딕"/>
              </a:rPr>
              <a:t>쓰기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691" y="939439"/>
            <a:ext cx="7569200" cy="287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파일에</a:t>
            </a:r>
            <a:r>
              <a:rPr sz="2400" dirty="0">
                <a:latin typeface="맑은 고딕"/>
                <a:cs typeface="맑은 고딕"/>
              </a:rPr>
              <a:t>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데이</a:t>
            </a:r>
            <a:r>
              <a:rPr sz="2400" dirty="0">
                <a:latin typeface="맑은 고딕"/>
                <a:cs typeface="맑은 고딕"/>
              </a:rPr>
              <a:t>터 </a:t>
            </a:r>
            <a:r>
              <a:rPr sz="2400" spc="-5" dirty="0">
                <a:latin typeface="맑은 고딕"/>
                <a:cs typeface="맑은 고딕"/>
              </a:rPr>
              <a:t>읽어오기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Exce</a:t>
            </a:r>
            <a:r>
              <a:rPr sz="2000" dirty="0">
                <a:latin typeface="맑은 고딕"/>
                <a:cs typeface="맑은 고딕"/>
              </a:rPr>
              <a:t>l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에서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5" dirty="0">
                <a:latin typeface="맑은 고딕"/>
                <a:cs typeface="맑은 고딕"/>
              </a:rPr>
              <a:t>.</a:t>
            </a:r>
            <a:r>
              <a:rPr sz="2000" dirty="0">
                <a:latin typeface="맑은 고딕"/>
                <a:cs typeface="맑은 고딕"/>
              </a:rPr>
              <a:t>csv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포멧으로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</a:t>
            </a: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46B5CF"/>
              </a:buClr>
              <a:buSzPct val="75000"/>
              <a:buFont typeface="Wingdings"/>
              <a:buChar char=""/>
              <a:tabLst>
                <a:tab pos="756920" algn="l"/>
              </a:tabLst>
            </a:pPr>
            <a:r>
              <a:rPr sz="2000" dirty="0">
                <a:latin typeface="맑은 고딕"/>
                <a:cs typeface="맑은 고딕"/>
              </a:rPr>
              <a:t>read.cs</a:t>
            </a:r>
            <a:r>
              <a:rPr sz="2000" spc="-10" dirty="0">
                <a:latin typeface="맑은 고딕"/>
                <a:cs typeface="맑은 고딕"/>
              </a:rPr>
              <a:t>v</a:t>
            </a:r>
            <a:r>
              <a:rPr sz="2000" dirty="0">
                <a:latin typeface="맑은 고딕"/>
                <a:cs typeface="맑은 고딕"/>
              </a:rPr>
              <a:t>()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</a:t>
            </a:r>
          </a:p>
          <a:p>
            <a:pPr marL="697230" indent="-227965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주</a:t>
            </a:r>
            <a:r>
              <a:rPr sz="2000" dirty="0">
                <a:latin typeface="맑은 고딕"/>
                <a:cs typeface="맑은 고딕"/>
              </a:rPr>
              <a:t>의: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디렉토</a:t>
            </a:r>
            <a:r>
              <a:rPr sz="2000" dirty="0">
                <a:latin typeface="맑은 고딕"/>
                <a:cs typeface="맑은 고딕"/>
              </a:rPr>
              <a:t>리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구분자</a:t>
            </a:r>
            <a:r>
              <a:rPr sz="2000" dirty="0">
                <a:latin typeface="맑은 고딕"/>
                <a:cs typeface="맑은 고딕"/>
              </a:rPr>
              <a:t>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“</a:t>
            </a:r>
            <a:r>
              <a:rPr sz="2000" dirty="0">
                <a:latin typeface="맑은 고딕"/>
                <a:cs typeface="맑은 고딕"/>
              </a:rPr>
              <a:t>\”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아</a:t>
            </a:r>
            <a:r>
              <a:rPr sz="2000" dirty="0">
                <a:latin typeface="맑은 고딕"/>
                <a:cs typeface="맑은 고딕"/>
              </a:rPr>
              <a:t>닌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spc="-10" dirty="0">
                <a:latin typeface="맑은 고딕"/>
                <a:cs typeface="맑은 고딕"/>
              </a:rPr>
              <a:t>/</a:t>
            </a:r>
            <a:r>
              <a:rPr sz="2000" dirty="0">
                <a:latin typeface="맑은 고딕"/>
                <a:cs typeface="맑은 고딕"/>
              </a:rPr>
              <a:t>”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사용해</a:t>
            </a:r>
            <a:r>
              <a:rPr sz="2000" dirty="0">
                <a:latin typeface="맑은 고딕"/>
                <a:cs typeface="맑은 고딕"/>
              </a:rPr>
              <a:t>야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697230">
              <a:lnSpc>
                <a:spcPts val="2365"/>
              </a:lnSpc>
              <a:spcBef>
                <a:spcPts val="1205"/>
              </a:spcBef>
              <a:tabLst>
                <a:tab pos="3593465" algn="l"/>
              </a:tabLst>
            </a:pPr>
            <a:r>
              <a:rPr sz="2000" b="1" spc="-5" dirty="0">
                <a:latin typeface="Courier New"/>
                <a:cs typeface="Courier New"/>
              </a:rPr>
              <a:t>setwd("C:/Rwork"</a:t>
            </a:r>
            <a:r>
              <a:rPr sz="2000" b="1" dirty="0">
                <a:latin typeface="Courier New"/>
                <a:cs typeface="Courier New"/>
              </a:rPr>
              <a:t>)	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파일이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2000" spc="-114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지정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230">
              <a:lnSpc>
                <a:spcPts val="2365"/>
              </a:lnSpc>
            </a:pPr>
            <a:r>
              <a:rPr sz="2000" b="1" spc="-5" dirty="0">
                <a:latin typeface="Courier New"/>
                <a:cs typeface="Courier New"/>
              </a:rPr>
              <a:t>mydat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 </a:t>
            </a:r>
            <a:r>
              <a:rPr sz="2000" b="1" spc="-5" dirty="0">
                <a:latin typeface="Courier New"/>
                <a:cs typeface="Courier New"/>
              </a:rPr>
              <a:t>read.csv("test.csv"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u="sng" spc="-5" dirty="0">
                <a:latin typeface="Courier New"/>
                <a:cs typeface="Courier New"/>
              </a:rPr>
              <a:t>header </a:t>
            </a:r>
            <a:r>
              <a:rPr sz="2000" b="1" u="sng" dirty="0">
                <a:latin typeface="Courier New"/>
                <a:cs typeface="Courier New"/>
              </a:rPr>
              <a:t>=</a:t>
            </a:r>
            <a:r>
              <a:rPr sz="2000" b="1" u="sng" spc="-10" dirty="0">
                <a:latin typeface="Courier New"/>
                <a:cs typeface="Courier New"/>
              </a:rPr>
              <a:t> </a:t>
            </a:r>
            <a:r>
              <a:rPr sz="2000" b="1" u="sng" spc="-5" dirty="0">
                <a:latin typeface="Courier New"/>
                <a:cs typeface="Courier New"/>
              </a:rPr>
              <a:t>TRUE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69723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latin typeface="Courier New"/>
                <a:cs typeface="Courier New"/>
              </a:rPr>
              <a:t>mydata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7916" y="3500628"/>
            <a:ext cx="795655" cy="509905"/>
          </a:xfrm>
          <a:custGeom>
            <a:avLst/>
            <a:gdLst/>
            <a:ahLst/>
            <a:cxnLst/>
            <a:rect l="l" t="t" r="r" b="b"/>
            <a:pathLst>
              <a:path w="795654" h="509904">
                <a:moveTo>
                  <a:pt x="21242" y="13501"/>
                </a:moveTo>
                <a:lnTo>
                  <a:pt x="26963" y="24618"/>
                </a:lnTo>
                <a:lnTo>
                  <a:pt x="788669" y="509397"/>
                </a:lnTo>
                <a:lnTo>
                  <a:pt x="795527" y="498729"/>
                </a:lnTo>
                <a:lnTo>
                  <a:pt x="33755" y="13987"/>
                </a:lnTo>
                <a:lnTo>
                  <a:pt x="21242" y="13501"/>
                </a:lnTo>
                <a:close/>
              </a:path>
              <a:path w="795654" h="509904">
                <a:moveTo>
                  <a:pt x="0" y="0"/>
                </a:moveTo>
                <a:lnTo>
                  <a:pt x="45338" y="88011"/>
                </a:lnTo>
                <a:lnTo>
                  <a:pt x="46989" y="91186"/>
                </a:lnTo>
                <a:lnTo>
                  <a:pt x="50800" y="92456"/>
                </a:lnTo>
                <a:lnTo>
                  <a:pt x="53975" y="90805"/>
                </a:lnTo>
                <a:lnTo>
                  <a:pt x="57023" y="89154"/>
                </a:lnTo>
                <a:lnTo>
                  <a:pt x="58292" y="85344"/>
                </a:lnTo>
                <a:lnTo>
                  <a:pt x="56641" y="82296"/>
                </a:lnTo>
                <a:lnTo>
                  <a:pt x="26963" y="24618"/>
                </a:lnTo>
                <a:lnTo>
                  <a:pt x="7238" y="12064"/>
                </a:lnTo>
                <a:lnTo>
                  <a:pt x="13969" y="1397"/>
                </a:lnTo>
                <a:lnTo>
                  <a:pt x="36367" y="1397"/>
                </a:lnTo>
                <a:lnTo>
                  <a:pt x="0" y="0"/>
                </a:lnTo>
                <a:close/>
              </a:path>
              <a:path w="795654" h="509904">
                <a:moveTo>
                  <a:pt x="13969" y="1397"/>
                </a:moveTo>
                <a:lnTo>
                  <a:pt x="7238" y="12064"/>
                </a:lnTo>
                <a:lnTo>
                  <a:pt x="26963" y="24618"/>
                </a:lnTo>
                <a:lnTo>
                  <a:pt x="21242" y="13501"/>
                </a:lnTo>
                <a:lnTo>
                  <a:pt x="10413" y="13081"/>
                </a:lnTo>
                <a:lnTo>
                  <a:pt x="16255" y="3810"/>
                </a:lnTo>
                <a:lnTo>
                  <a:pt x="17762" y="3810"/>
                </a:lnTo>
                <a:lnTo>
                  <a:pt x="13969" y="1397"/>
                </a:lnTo>
                <a:close/>
              </a:path>
              <a:path w="795654" h="509904">
                <a:moveTo>
                  <a:pt x="36367" y="1397"/>
                </a:moveTo>
                <a:lnTo>
                  <a:pt x="13969" y="1397"/>
                </a:lnTo>
                <a:lnTo>
                  <a:pt x="33755" y="13987"/>
                </a:lnTo>
                <a:lnTo>
                  <a:pt x="101980" y="16637"/>
                </a:lnTo>
                <a:lnTo>
                  <a:pt x="105009" y="13987"/>
                </a:lnTo>
                <a:lnTo>
                  <a:pt x="105097" y="12064"/>
                </a:lnTo>
                <a:lnTo>
                  <a:pt x="105282" y="6858"/>
                </a:lnTo>
                <a:lnTo>
                  <a:pt x="102488" y="3937"/>
                </a:lnTo>
                <a:lnTo>
                  <a:pt x="36367" y="1397"/>
                </a:lnTo>
                <a:close/>
              </a:path>
              <a:path w="795654" h="509904">
                <a:moveTo>
                  <a:pt x="17762" y="3810"/>
                </a:moveTo>
                <a:lnTo>
                  <a:pt x="16255" y="3810"/>
                </a:lnTo>
                <a:lnTo>
                  <a:pt x="21242" y="13501"/>
                </a:lnTo>
                <a:lnTo>
                  <a:pt x="33755" y="13987"/>
                </a:lnTo>
                <a:lnTo>
                  <a:pt x="17762" y="3810"/>
                </a:lnTo>
                <a:close/>
              </a:path>
              <a:path w="795654" h="509904">
                <a:moveTo>
                  <a:pt x="16255" y="3810"/>
                </a:moveTo>
                <a:lnTo>
                  <a:pt x="10413" y="13081"/>
                </a:lnTo>
                <a:lnTo>
                  <a:pt x="21242" y="13501"/>
                </a:lnTo>
                <a:lnTo>
                  <a:pt x="16255" y="3810"/>
                </a:lnTo>
                <a:close/>
              </a:path>
            </a:pathLst>
          </a:custGeom>
          <a:solidFill>
            <a:srgbClr val="42B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77000" y="4005071"/>
            <a:ext cx="2559050" cy="553998"/>
          </a:xfrm>
          <a:prstGeom prst="rect">
            <a:avLst/>
          </a:prstGeom>
          <a:ln w="9144">
            <a:solidFill>
              <a:srgbClr val="46B5C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 marR="19431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파일의</a:t>
            </a:r>
            <a:r>
              <a:rPr sz="1800" spc="-15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1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첫줄은 데이터가</a:t>
            </a:r>
            <a:r>
              <a:rPr sz="1800" spc="-15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1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아닌 헤더부분</a:t>
            </a:r>
            <a:endParaRPr sz="1800" dirty="0">
              <a:latin typeface="굴림체" panose="020B0609000101010101" pitchFamily="49" charset="-127"/>
              <a:ea typeface="굴림체" panose="020B0609000101010101" pitchFamily="49" charset="-127"/>
              <a:cs typeface="바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4" y="4741985"/>
            <a:ext cx="71056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맑은 고딕"/>
                <a:cs typeface="맑은 고딕"/>
              </a:rPr>
              <a:t>파일에</a:t>
            </a:r>
            <a:r>
              <a:rPr spc="5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데이터</a:t>
            </a:r>
            <a:r>
              <a:rPr spc="20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읽기</a:t>
            </a:r>
            <a:r>
              <a:rPr spc="-20" dirty="0"/>
              <a:t>/</a:t>
            </a:r>
            <a:r>
              <a:rPr spc="-30" dirty="0">
                <a:latin typeface="맑은 고딕"/>
                <a:cs typeface="맑은 고딕"/>
              </a:rPr>
              <a:t>쓰기</a:t>
            </a:r>
          </a:p>
        </p:txBody>
      </p:sp>
      <p:sp>
        <p:nvSpPr>
          <p:cNvPr id="3" name="object 3"/>
          <p:cNvSpPr/>
          <p:nvPr/>
        </p:nvSpPr>
        <p:spPr>
          <a:xfrm>
            <a:off x="1044702" y="1917954"/>
            <a:ext cx="7489190" cy="4175760"/>
          </a:xfrm>
          <a:custGeom>
            <a:avLst/>
            <a:gdLst/>
            <a:ahLst/>
            <a:cxnLst/>
            <a:rect l="l" t="t" r="r" b="b"/>
            <a:pathLst>
              <a:path w="7489190" h="4175760">
                <a:moveTo>
                  <a:pt x="0" y="4175760"/>
                </a:moveTo>
                <a:lnTo>
                  <a:pt x="7488935" y="4175760"/>
                </a:lnTo>
                <a:lnTo>
                  <a:pt x="7488935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4702" y="1917954"/>
            <a:ext cx="7489190" cy="4175760"/>
          </a:xfrm>
          <a:custGeom>
            <a:avLst/>
            <a:gdLst/>
            <a:ahLst/>
            <a:cxnLst/>
            <a:rect l="l" t="t" r="r" b="b"/>
            <a:pathLst>
              <a:path w="7489190" h="4175760">
                <a:moveTo>
                  <a:pt x="0" y="4175760"/>
                </a:moveTo>
                <a:lnTo>
                  <a:pt x="7488935" y="4175760"/>
                </a:lnTo>
                <a:lnTo>
                  <a:pt x="7488935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691" y="948578"/>
            <a:ext cx="452945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21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800" spc="-35" dirty="0">
                <a:latin typeface="맑은 고딕"/>
                <a:cs typeface="맑은 고딕"/>
              </a:rPr>
              <a:t>파일에</a:t>
            </a:r>
            <a:r>
              <a:rPr sz="2800" spc="-30" dirty="0">
                <a:latin typeface="맑은 고딕"/>
                <a:cs typeface="맑은 고딕"/>
              </a:rPr>
              <a:t>서</a:t>
            </a:r>
            <a:r>
              <a:rPr sz="2800" spc="20" dirty="0">
                <a:latin typeface="맑은 고딕"/>
                <a:cs typeface="맑은 고딕"/>
              </a:rPr>
              <a:t> </a:t>
            </a:r>
            <a:r>
              <a:rPr sz="2800" spc="-35" dirty="0">
                <a:latin typeface="맑은 고딕"/>
                <a:cs typeface="맑은 고딕"/>
              </a:rPr>
              <a:t>데이</a:t>
            </a:r>
            <a:r>
              <a:rPr sz="2800" spc="-30" dirty="0">
                <a:latin typeface="맑은 고딕"/>
                <a:cs typeface="맑은 고딕"/>
              </a:rPr>
              <a:t>터</a:t>
            </a:r>
            <a:r>
              <a:rPr sz="2800" spc="10" dirty="0">
                <a:latin typeface="맑은 고딕"/>
                <a:cs typeface="맑은 고딕"/>
              </a:rPr>
              <a:t> </a:t>
            </a:r>
            <a:r>
              <a:rPr sz="2800" spc="-35" dirty="0">
                <a:latin typeface="맑은 고딕"/>
                <a:cs typeface="맑은 고딕"/>
              </a:rPr>
              <a:t>읽어오기</a:t>
            </a:r>
            <a:endParaRPr sz="2800" dirty="0">
              <a:latin typeface="맑은 고딕"/>
              <a:cs typeface="맑은 고딕"/>
            </a:endParaRPr>
          </a:p>
          <a:p>
            <a:pPr marL="768985">
              <a:lnSpc>
                <a:spcPct val="100000"/>
              </a:lnSpc>
              <a:spcBef>
                <a:spcPts val="2090"/>
              </a:spcBef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바탕"/>
                <a:cs typeface="바탕"/>
              </a:rPr>
              <a:t>앞에서</a:t>
            </a:r>
            <a:r>
              <a:rPr sz="1600" spc="-114" dirty="0">
                <a:latin typeface="바탕"/>
                <a:cs typeface="바탕"/>
              </a:rPr>
              <a:t> </a:t>
            </a:r>
            <a:r>
              <a:rPr sz="1600" spc="-20" dirty="0">
                <a:latin typeface="바탕"/>
                <a:cs typeface="바탕"/>
              </a:rPr>
              <a:t>이어서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22680" y="2362737"/>
            <a:ext cx="291592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 err="1">
                <a:latin typeface="Courier New"/>
                <a:cs typeface="Courier New"/>
              </a:rPr>
              <a:t>mydata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endParaRPr lang="en-US" sz="2000" b="1" spc="-5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head(</a:t>
            </a:r>
            <a:r>
              <a:rPr sz="2000" b="1" spc="-5" dirty="0" err="1" smtClean="0">
                <a:latin typeface="Courier New"/>
                <a:cs typeface="Courier New"/>
              </a:rPr>
              <a:t>mydata</a:t>
            </a:r>
            <a:r>
              <a:rPr sz="2000" b="1" dirty="0">
                <a:latin typeface="Courier New"/>
                <a:cs typeface="Courier New"/>
              </a:rPr>
              <a:t>)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tail(</a:t>
            </a:r>
            <a:r>
              <a:rPr sz="2000" b="1" spc="-5" dirty="0" err="1" smtClean="0">
                <a:latin typeface="Courier New"/>
                <a:cs typeface="Courier New"/>
              </a:rPr>
              <a:t>mydata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3334" y="2331309"/>
            <a:ext cx="29876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몇줄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데이터만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뒤의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줄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680" y="3582191"/>
            <a:ext cx="1854835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mydata[2,3] nrow(mydata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5" dirty="0">
                <a:latin typeface="Courier New"/>
                <a:cs typeface="Courier New"/>
              </a:rPr>
              <a:t>ncol(mydata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5" dirty="0">
                <a:latin typeface="Courier New"/>
                <a:cs typeface="Courier New"/>
              </a:rPr>
              <a:t>dim(mydata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9138" y="3550763"/>
            <a:ext cx="2806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2000" spc="-1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3열의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원소값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행의</a:t>
            </a:r>
            <a:r>
              <a:rPr sz="2000" spc="-114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열의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2680" y="5106572"/>
            <a:ext cx="315645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myRow1</a:t>
            </a:r>
            <a:r>
              <a:rPr lang="en-US" sz="2000" b="1" spc="-5" dirty="0" smtClean="0">
                <a:latin typeface="Courier New"/>
                <a:cs typeface="Courier New"/>
              </a:rPr>
              <a:t> </a:t>
            </a:r>
            <a:r>
              <a:rPr lang="en-US" altLang="ko-KR" sz="2000" b="1" spc="-5" dirty="0">
                <a:latin typeface="Courier New"/>
                <a:cs typeface="Courier New"/>
              </a:rPr>
              <a:t>&lt;</a:t>
            </a:r>
            <a:r>
              <a:rPr lang="en-US" altLang="ko-KR" sz="2000" b="1" dirty="0">
                <a:latin typeface="Courier New"/>
                <a:cs typeface="Courier New"/>
              </a:rPr>
              <a:t>-</a:t>
            </a:r>
            <a:r>
              <a:rPr lang="en-US" altLang="ko-KR" sz="2000" b="1" spc="-5" dirty="0">
                <a:latin typeface="Courier New"/>
                <a:cs typeface="Courier New"/>
              </a:rPr>
              <a:t> </a:t>
            </a:r>
            <a:r>
              <a:rPr lang="en-US" altLang="ko-KR" sz="2000" b="1" spc="-5" dirty="0" err="1">
                <a:latin typeface="Courier New"/>
                <a:cs typeface="Courier New"/>
              </a:rPr>
              <a:t>mydata</a:t>
            </a:r>
            <a:r>
              <a:rPr lang="en-US" altLang="ko-KR" sz="2000" b="1" spc="-5" dirty="0">
                <a:latin typeface="Courier New"/>
                <a:cs typeface="Courier New"/>
              </a:rPr>
              <a:t>[2,</a:t>
            </a:r>
            <a:r>
              <a:rPr lang="en-US" altLang="ko-KR" sz="2000" b="1" dirty="0">
                <a:latin typeface="Courier New"/>
                <a:cs typeface="Courier New"/>
              </a:rPr>
              <a:t>]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myRow2</a:t>
            </a:r>
            <a:r>
              <a:rPr lang="en-US" sz="2000" b="1" spc="-5" dirty="0" smtClean="0">
                <a:latin typeface="Courier New"/>
                <a:cs typeface="Courier New"/>
              </a:rPr>
              <a:t> </a:t>
            </a:r>
            <a:r>
              <a:rPr lang="en-US" altLang="ko-KR" sz="2000" b="1" spc="-5" dirty="0">
                <a:latin typeface="Courier New"/>
                <a:cs typeface="Courier New"/>
              </a:rPr>
              <a:t>&lt;</a:t>
            </a:r>
            <a:r>
              <a:rPr lang="en-US" altLang="ko-KR" sz="2000" b="1" dirty="0">
                <a:latin typeface="Courier New"/>
                <a:cs typeface="Courier New"/>
              </a:rPr>
              <a:t>-</a:t>
            </a:r>
            <a:r>
              <a:rPr lang="en-US" altLang="ko-KR" sz="2000" b="1" spc="-5" dirty="0">
                <a:latin typeface="Courier New"/>
                <a:cs typeface="Courier New"/>
              </a:rPr>
              <a:t> </a:t>
            </a:r>
            <a:r>
              <a:rPr lang="en-US" altLang="ko-KR" sz="2000" b="1" spc="-5" dirty="0" err="1">
                <a:latin typeface="Courier New"/>
                <a:cs typeface="Courier New"/>
              </a:rPr>
              <a:t>mydata</a:t>
            </a:r>
            <a:r>
              <a:rPr lang="en-US" altLang="ko-KR" sz="2000" b="1" spc="-5" dirty="0">
                <a:latin typeface="Courier New"/>
                <a:cs typeface="Courier New"/>
              </a:rPr>
              <a:t>[,3</a:t>
            </a:r>
            <a:r>
              <a:rPr lang="en-US" altLang="ko-KR" sz="2000" b="1" dirty="0">
                <a:latin typeface="Courier New"/>
                <a:cs typeface="Courier New"/>
              </a:rPr>
              <a:t>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3334" y="5105540"/>
            <a:ext cx="6314693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8700" algn="l"/>
              </a:tabLst>
            </a:pPr>
            <a:r>
              <a:rPr sz="20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2행의</a:t>
            </a:r>
            <a:r>
              <a:rPr sz="2000" spc="-14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값들을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추출하여</a:t>
            </a:r>
            <a:r>
              <a:rPr sz="2000" spc="-1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벡터생성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2298700" algn="l"/>
              </a:tabLst>
            </a:pPr>
            <a:r>
              <a:rPr sz="20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3열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2000" spc="-14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값들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추출하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벡터생성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spc="10" dirty="0"/>
              <a:t> </a:t>
            </a:r>
            <a:r>
              <a:rPr spc="-30" dirty="0">
                <a:latin typeface="맑은 고딕"/>
                <a:cs typeface="맑은 고딕"/>
              </a:rPr>
              <a:t>사용하기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48578"/>
            <a:ext cx="346456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21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800" spc="-35" dirty="0">
                <a:latin typeface="맑은 고딕"/>
                <a:cs typeface="맑은 고딕"/>
              </a:rPr>
              <a:t>파일</a:t>
            </a:r>
            <a:r>
              <a:rPr sz="2800" spc="-30" dirty="0">
                <a:latin typeface="맑은 고딕"/>
                <a:cs typeface="맑은 고딕"/>
              </a:rPr>
              <a:t>에</a:t>
            </a:r>
            <a:r>
              <a:rPr sz="2800" spc="10" dirty="0">
                <a:latin typeface="맑은 고딕"/>
                <a:cs typeface="맑은 고딕"/>
              </a:rPr>
              <a:t> </a:t>
            </a:r>
            <a:r>
              <a:rPr sz="2800" spc="-35" dirty="0">
                <a:latin typeface="맑은 고딕"/>
                <a:cs typeface="맑은 고딕"/>
              </a:rPr>
              <a:t>데이</a:t>
            </a:r>
            <a:r>
              <a:rPr sz="2800" spc="-30" dirty="0">
                <a:latin typeface="맑은 고딕"/>
                <a:cs typeface="맑은 고딕"/>
              </a:rPr>
              <a:t>터</a:t>
            </a:r>
            <a:r>
              <a:rPr sz="2800" spc="20" dirty="0">
                <a:latin typeface="맑은 고딕"/>
                <a:cs typeface="맑은 고딕"/>
              </a:rPr>
              <a:t> </a:t>
            </a:r>
            <a:r>
              <a:rPr sz="2800" spc="-30" dirty="0">
                <a:latin typeface="맑은 고딕"/>
                <a:cs typeface="맑은 고딕"/>
              </a:rPr>
              <a:t>저장</a:t>
            </a:r>
            <a:endParaRPr sz="2800">
              <a:latin typeface="맑은 고딕"/>
              <a:cs typeface="맑은 고딕"/>
            </a:endParaRPr>
          </a:p>
          <a:p>
            <a:pPr marL="768985">
              <a:lnSpc>
                <a:spcPct val="100000"/>
              </a:lnSpc>
              <a:spcBef>
                <a:spcPts val="2090"/>
              </a:spcBef>
            </a:pP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바탕"/>
                <a:cs typeface="바탕"/>
              </a:rPr>
              <a:t>앞에서</a:t>
            </a:r>
            <a:r>
              <a:rPr sz="1600" spc="-114" dirty="0">
                <a:latin typeface="바탕"/>
                <a:cs typeface="바탕"/>
              </a:rPr>
              <a:t> </a:t>
            </a:r>
            <a:r>
              <a:rPr sz="1600" spc="-20" dirty="0">
                <a:latin typeface="바탕"/>
                <a:cs typeface="바탕"/>
              </a:rPr>
              <a:t>이어서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702" y="1917954"/>
            <a:ext cx="7344409" cy="923330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365"/>
              </a:lnSpc>
              <a:tabLst>
                <a:tab pos="4954905" algn="l"/>
              </a:tabLst>
            </a:pPr>
            <a:r>
              <a:rPr sz="2000" b="1" spc="-5" dirty="0">
                <a:latin typeface="Courier New"/>
                <a:cs typeface="Courier New"/>
              </a:rPr>
              <a:t>myne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mydata[,c(2,3)</a:t>
            </a:r>
            <a:r>
              <a:rPr sz="2000" b="1" dirty="0">
                <a:latin typeface="Courier New"/>
                <a:cs typeface="Courier New"/>
              </a:rPr>
              <a:t>]	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열만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">
              <a:lnSpc>
                <a:spcPts val="2365"/>
              </a:lnSpc>
            </a:pPr>
            <a:r>
              <a:rPr sz="2000" b="1" spc="-5" dirty="0">
                <a:latin typeface="Courier New"/>
                <a:cs typeface="Courier New"/>
              </a:rPr>
              <a:t>write.csv(mynew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"kid_new.csv",</a:t>
            </a:r>
            <a:endParaRPr sz="2000" dirty="0">
              <a:latin typeface="Courier New"/>
              <a:cs typeface="Courier New"/>
            </a:endParaRPr>
          </a:p>
          <a:p>
            <a:pPr marL="266827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latin typeface="Courier New"/>
                <a:cs typeface="Courier New"/>
              </a:rPr>
              <a:t>row.names=F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quote=F)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맑은 고딕"/>
                <a:cs typeface="맑은 고딕"/>
              </a:rPr>
              <a:t>논리값</a:t>
            </a:r>
            <a:r>
              <a:rPr spc="5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벡터</a:t>
            </a:r>
            <a:r>
              <a:rPr spc="10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71329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논리연산</a:t>
            </a:r>
            <a:r>
              <a:rPr sz="2400" dirty="0">
                <a:latin typeface="맑은 고딕"/>
                <a:cs typeface="맑은 고딕"/>
              </a:rPr>
              <a:t>자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:</a:t>
            </a:r>
            <a:r>
              <a:rPr sz="240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&lt;,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&lt;</a:t>
            </a:r>
            <a:r>
              <a:rPr sz="2400" spc="-10" dirty="0">
                <a:latin typeface="맑은 고딕"/>
                <a:cs typeface="맑은 고딕"/>
              </a:rPr>
              <a:t>=,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&gt;,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&gt;</a:t>
            </a:r>
            <a:r>
              <a:rPr sz="2400" spc="-10" dirty="0">
                <a:latin typeface="맑은 고딕"/>
                <a:cs typeface="맑은 고딕"/>
              </a:rPr>
              <a:t>=,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=</a:t>
            </a:r>
            <a:r>
              <a:rPr sz="2400" spc="-10" dirty="0">
                <a:latin typeface="맑은 고딕"/>
                <a:cs typeface="맑은 고딕"/>
              </a:rPr>
              <a:t>=,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!=</a:t>
            </a:r>
            <a:r>
              <a:rPr sz="2400" dirty="0">
                <a:latin typeface="맑은 고딕"/>
                <a:cs typeface="맑은 고딕"/>
              </a:rPr>
              <a:t>,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|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(or),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&amp; (an</a:t>
            </a:r>
            <a:r>
              <a:rPr sz="2400" spc="-10" dirty="0">
                <a:latin typeface="맑은 고딕"/>
                <a:cs typeface="맑은 고딕"/>
              </a:rPr>
              <a:t>d)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58" y="1558289"/>
            <a:ext cx="7777480" cy="2841804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c(1,2,3,4,5,6,7,8,9)</a:t>
            </a:r>
            <a:endParaRPr sz="2000" dirty="0">
              <a:latin typeface="Courier New"/>
              <a:cs typeface="Courier New"/>
            </a:endParaRPr>
          </a:p>
          <a:p>
            <a:pPr marL="77470">
              <a:lnSpc>
                <a:spcPct val="100000"/>
              </a:lnSpc>
              <a:spcBef>
                <a:spcPts val="45"/>
              </a:spcBef>
              <a:tabLst>
                <a:tab pos="1753870" algn="l"/>
              </a:tabLst>
            </a:pPr>
            <a:r>
              <a:rPr sz="2000" b="1" spc="-5" dirty="0">
                <a:latin typeface="Courier New"/>
                <a:cs typeface="Courier New"/>
              </a:rPr>
              <a:t>d&gt;=</a:t>
            </a:r>
            <a:r>
              <a:rPr sz="2000" b="1" dirty="0">
                <a:latin typeface="Courier New"/>
                <a:cs typeface="Courier New"/>
              </a:rPr>
              <a:t>5	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00"/>
              </a:spcBef>
              <a:tabLst>
                <a:tab pos="1753870" algn="l"/>
              </a:tabLst>
            </a:pPr>
            <a:r>
              <a:rPr sz="2000" b="1" spc="-5" dirty="0">
                <a:latin typeface="Courier New"/>
                <a:cs typeface="Courier New"/>
              </a:rPr>
              <a:t>d[d&gt;5</a:t>
            </a:r>
            <a:r>
              <a:rPr sz="2000" b="1" dirty="0">
                <a:latin typeface="Courier New"/>
                <a:cs typeface="Courier New"/>
              </a:rPr>
              <a:t>]	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7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6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80"/>
              </a:spcBef>
              <a:tabLst>
                <a:tab pos="1753870" algn="l"/>
              </a:tabLst>
            </a:pPr>
            <a:r>
              <a:rPr sz="2000" b="1" spc="-5" dirty="0">
                <a:latin typeface="Courier New"/>
                <a:cs typeface="Courier New"/>
              </a:rPr>
              <a:t>sum(d&gt;5</a:t>
            </a:r>
            <a:r>
              <a:rPr sz="2000" b="1" dirty="0">
                <a:latin typeface="Courier New"/>
                <a:cs typeface="Courier New"/>
              </a:rPr>
              <a:t>)	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 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보다</a:t>
            </a:r>
            <a:r>
              <a:rPr sz="1600" spc="-8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큰</a:t>
            </a:r>
            <a:r>
              <a:rPr sz="1600" spc="-8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값의</a:t>
            </a:r>
            <a:r>
              <a:rPr sz="1600" spc="-8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개수를</a:t>
            </a:r>
            <a:r>
              <a:rPr sz="1600" spc="-6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sum(d[d&gt;5])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 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보다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9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큰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값의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9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합계를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">
              <a:lnSpc>
                <a:spcPct val="100000"/>
              </a:lnSpc>
              <a:tabLst>
                <a:tab pos="1753870" algn="l"/>
              </a:tabLst>
            </a:pPr>
            <a:r>
              <a:rPr sz="2000" b="1" spc="-5" dirty="0">
                <a:latin typeface="Courier New"/>
                <a:cs typeface="Courier New"/>
              </a:rPr>
              <a:t>d==</a:t>
            </a:r>
            <a:r>
              <a:rPr sz="2000" b="1" dirty="0">
                <a:latin typeface="Courier New"/>
                <a:cs typeface="Courier New"/>
              </a:rPr>
              <a:t>5	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TRU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cond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5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조건을</a:t>
            </a:r>
            <a:r>
              <a:rPr sz="1600" spc="-1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변수에</a:t>
            </a:r>
            <a:r>
              <a:rPr sz="1600" spc="-1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">
              <a:lnSpc>
                <a:spcPct val="100000"/>
              </a:lnSpc>
              <a:tabLst>
                <a:tab pos="1753870" algn="l"/>
                <a:tab pos="2018030" algn="l"/>
                <a:tab pos="2840990" algn="l"/>
                <a:tab pos="3434079" algn="l"/>
                <a:tab pos="4257040" algn="l"/>
              </a:tabLst>
            </a:pPr>
            <a:r>
              <a:rPr sz="2000" b="1" spc="-5" dirty="0">
                <a:latin typeface="Courier New"/>
                <a:cs typeface="Courier New"/>
              </a:rPr>
              <a:t>d[condi</a:t>
            </a:r>
            <a:r>
              <a:rPr sz="2000" b="1" dirty="0">
                <a:latin typeface="Courier New"/>
                <a:cs typeface="Courier New"/>
              </a:rPr>
              <a:t>]	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#	</a:t>
            </a:r>
            <a:r>
              <a:rPr sz="16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조건에	맞는	값들을	선택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564" y="5211206"/>
            <a:ext cx="3660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주의</a:t>
            </a:r>
            <a:r>
              <a:rPr sz="2400" spc="-10" dirty="0">
                <a:solidFill>
                  <a:srgbClr val="FF0000"/>
                </a:solidFill>
                <a:latin typeface="맑은 고딕"/>
                <a:cs typeface="맑은 고딕"/>
              </a:rPr>
              <a:t>.</a:t>
            </a:r>
            <a:r>
              <a:rPr sz="2400" spc="1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프로그래밍</a:t>
            </a:r>
            <a:r>
              <a:rPr sz="2400" spc="-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언어에서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1296" y="5211206"/>
            <a:ext cx="4098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맑은 고딕"/>
                <a:cs typeface="맑은 고딕"/>
              </a:rPr>
              <a:t>equa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l</a:t>
            </a:r>
            <a:r>
              <a:rPr sz="2400" spc="1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연산자는</a:t>
            </a:r>
            <a:r>
              <a:rPr sz="2400" spc="1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맑은 고딕"/>
                <a:cs typeface="맑은 고딕"/>
              </a:rPr>
              <a:t>=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가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아닌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맑은 고딕"/>
                <a:cs typeface="맑은 고딕"/>
              </a:rPr>
              <a:t>==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564" y="5576941"/>
            <a:ext cx="4067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0935" algn="l"/>
              </a:tabLst>
            </a:pPr>
            <a:r>
              <a:rPr sz="2400" spc="-15" dirty="0">
                <a:solidFill>
                  <a:srgbClr val="FF0000"/>
                </a:solidFill>
                <a:latin typeface="맑은 고딕"/>
                <a:cs typeface="맑은 고딕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에서	</a:t>
            </a:r>
            <a:r>
              <a:rPr sz="2400" spc="-20" dirty="0">
                <a:solidFill>
                  <a:srgbClr val="FF0000"/>
                </a:solidFill>
                <a:latin typeface="맑은 고딕"/>
                <a:cs typeface="맑은 고딕"/>
              </a:rPr>
              <a:t>=</a:t>
            </a:r>
            <a:r>
              <a:rPr sz="2400" spc="2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는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맑은 고딕"/>
                <a:cs typeface="맑은 고딕"/>
              </a:rPr>
              <a:t>&lt;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와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같은</a:t>
            </a:r>
            <a:r>
              <a:rPr sz="24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의미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[</a:t>
            </a:r>
            <a:r>
              <a:rPr spc="-30" dirty="0">
                <a:latin typeface="맑은 고딕"/>
                <a:cs typeface="맑은 고딕"/>
              </a:rPr>
              <a:t>연습</a:t>
            </a:r>
            <a:r>
              <a:rPr spc="-20" dirty="0"/>
              <a:t>4]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1824"/>
            <a:ext cx="8419465" cy="131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1.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R</a:t>
            </a:r>
            <a:r>
              <a:rPr sz="2000" spc="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에</a:t>
            </a:r>
            <a:r>
              <a:rPr sz="2000" dirty="0">
                <a:latin typeface="맑은 고딕"/>
                <a:cs typeface="맑은 고딕"/>
              </a:rPr>
              <a:t>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제공하</a:t>
            </a:r>
            <a:r>
              <a:rPr sz="2000" dirty="0">
                <a:latin typeface="맑은 고딕"/>
                <a:cs typeface="맑은 고딕"/>
              </a:rPr>
              <a:t>는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state.x7</a:t>
            </a:r>
            <a:r>
              <a:rPr sz="2000" dirty="0">
                <a:latin typeface="맑은 고딕"/>
                <a:cs typeface="맑은 고딕"/>
              </a:rPr>
              <a:t>7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데이터셋에</a:t>
            </a:r>
            <a:r>
              <a:rPr sz="2000" dirty="0">
                <a:latin typeface="맑은 고딕"/>
                <a:cs typeface="맑은 고딕"/>
              </a:rPr>
              <a:t>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수입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500</a:t>
            </a:r>
            <a:r>
              <a:rPr sz="2000" dirty="0">
                <a:latin typeface="맑은 고딕"/>
                <a:cs typeface="맑은 고딕"/>
              </a:rPr>
              <a:t>0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이상인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주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데이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터만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추출하여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rich_stat</a:t>
            </a:r>
            <a:r>
              <a:rPr sz="2000" spc="-5" dirty="0">
                <a:latin typeface="맑은 고딕"/>
                <a:cs typeface="맑은 고딕"/>
              </a:rPr>
              <a:t>e.cs</a:t>
            </a:r>
            <a:r>
              <a:rPr sz="2000" dirty="0">
                <a:latin typeface="맑은 고딕"/>
                <a:cs typeface="맑은 고딕"/>
              </a:rPr>
              <a:t>v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에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저장하시오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2.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rich_stat</a:t>
            </a:r>
            <a:r>
              <a:rPr sz="2000" spc="-5" dirty="0">
                <a:latin typeface="맑은 고딕"/>
                <a:cs typeface="맑은 고딕"/>
              </a:rPr>
              <a:t>e.cs</a:t>
            </a:r>
            <a:r>
              <a:rPr sz="2000" dirty="0">
                <a:latin typeface="맑은 고딕"/>
                <a:cs typeface="맑은 고딕"/>
              </a:rPr>
              <a:t>v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파일을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읽어서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d</a:t>
            </a:r>
            <a:r>
              <a:rPr sz="2000" dirty="0">
                <a:latin typeface="맑은 고딕"/>
                <a:cs typeface="맑은 고딕"/>
              </a:rPr>
              <a:t>s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변수에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저장후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d</a:t>
            </a:r>
            <a:r>
              <a:rPr sz="2000" dirty="0">
                <a:latin typeface="맑은 고딕"/>
                <a:cs typeface="맑은 고딕"/>
              </a:rPr>
              <a:t>s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내용을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[R T</a:t>
            </a:r>
            <a:r>
              <a:rPr spc="-20" dirty="0"/>
              <a:t>i</a:t>
            </a:r>
            <a:r>
              <a:rPr spc="-15" dirty="0"/>
              <a:t>p]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91" y="931824"/>
            <a:ext cx="58267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R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stu</a:t>
            </a:r>
            <a:r>
              <a:rPr sz="2000" spc="5" dirty="0">
                <a:latin typeface="맑은 고딕"/>
                <a:cs typeface="맑은 고딕"/>
              </a:rPr>
              <a:t>d</a:t>
            </a:r>
            <a:r>
              <a:rPr sz="2000" spc="-5" dirty="0">
                <a:latin typeface="맑은 고딕"/>
                <a:cs typeface="맑은 고딕"/>
              </a:rPr>
              <a:t>i</a:t>
            </a:r>
            <a:r>
              <a:rPr sz="2000" dirty="0">
                <a:latin typeface="맑은 고딕"/>
                <a:cs typeface="맑은 고딕"/>
              </a:rPr>
              <a:t>o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에</a:t>
            </a:r>
            <a:r>
              <a:rPr sz="2000" dirty="0">
                <a:latin typeface="맑은 고딕"/>
                <a:cs typeface="맑은 고딕"/>
              </a:rPr>
              <a:t>서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matrix,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da</a:t>
            </a:r>
            <a:r>
              <a:rPr sz="2000" spc="5" dirty="0">
                <a:latin typeface="맑은 고딕"/>
                <a:cs typeface="맑은 고딕"/>
              </a:rPr>
              <a:t>t</a:t>
            </a:r>
            <a:r>
              <a:rPr sz="2000" dirty="0">
                <a:latin typeface="맑은 고딕"/>
                <a:cs typeface="맑은 고딕"/>
              </a:rPr>
              <a:t>a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fram</a:t>
            </a:r>
            <a:r>
              <a:rPr sz="2000" dirty="0">
                <a:latin typeface="맑은 고딕"/>
                <a:cs typeface="맑은 고딕"/>
              </a:rPr>
              <a:t>e</a:t>
            </a:r>
            <a:r>
              <a:rPr sz="2000" spc="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편리하</a:t>
            </a:r>
            <a:r>
              <a:rPr sz="2000" dirty="0">
                <a:latin typeface="맑은 고딕"/>
                <a:cs typeface="맑은 고딕"/>
              </a:rPr>
              <a:t>게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보기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986" y="1485138"/>
            <a:ext cx="7345680" cy="307777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  <a:tabLst>
                <a:tab pos="2516505" algn="l"/>
              </a:tabLst>
            </a:pPr>
            <a:r>
              <a:rPr sz="2000" b="1" spc="-5" dirty="0">
                <a:latin typeface="Courier New"/>
                <a:cs typeface="Courier New"/>
              </a:rPr>
              <a:t>View(iris</a:t>
            </a:r>
            <a:r>
              <a:rPr sz="2000" b="1" dirty="0">
                <a:latin typeface="Courier New"/>
                <a:cs typeface="Courier New"/>
              </a:rPr>
              <a:t>)	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</a:t>
            </a:r>
            <a:r>
              <a:rPr sz="20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2000" spc="-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대문자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616" y="6544003"/>
            <a:ext cx="4497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3</a:t>
            </a:r>
            <a:r>
              <a:rPr lang="en-US" sz="1800" dirty="0" smtClean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1" y="2082800"/>
            <a:ext cx="663892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[R T</a:t>
            </a:r>
            <a:r>
              <a:rPr spc="-20" dirty="0"/>
              <a:t>i</a:t>
            </a:r>
            <a:r>
              <a:rPr spc="-15" dirty="0"/>
              <a:t>p]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609965" cy="271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맑은 고딕"/>
                <a:cs typeface="맑은 고딕"/>
              </a:rPr>
              <a:t>데이</a:t>
            </a:r>
            <a:r>
              <a:rPr sz="2400" dirty="0">
                <a:latin typeface="맑은 고딕"/>
                <a:cs typeface="맑은 고딕"/>
              </a:rPr>
              <a:t>터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타</a:t>
            </a:r>
            <a:r>
              <a:rPr sz="2400" dirty="0">
                <a:latin typeface="맑은 고딕"/>
                <a:cs typeface="맑은 고딕"/>
              </a:rPr>
              <a:t>입 </a:t>
            </a:r>
            <a:r>
              <a:rPr sz="2400" spc="-5" dirty="0">
                <a:latin typeface="맑은 고딕"/>
                <a:cs typeface="맑은 고딕"/>
              </a:rPr>
              <a:t>factor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문자형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변수로서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특정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종류의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값만을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가질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타입</a:t>
            </a:r>
            <a:endParaRPr sz="2000">
              <a:latin typeface="맑은 고딕"/>
              <a:cs typeface="맑은 고딕"/>
            </a:endParaRPr>
          </a:p>
          <a:p>
            <a:pPr marL="756285" marR="18415" indent="-28702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예를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들어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AB</a:t>
            </a:r>
            <a:r>
              <a:rPr sz="2000" spc="-10" dirty="0">
                <a:latin typeface="맑은 고딕"/>
                <a:cs typeface="맑은 고딕"/>
              </a:rPr>
              <a:t>O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혈액형을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나타내는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문자형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정의할 때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취할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A</a:t>
            </a:r>
            <a:r>
              <a:rPr sz="2000" dirty="0">
                <a:latin typeface="맑은 고딕"/>
                <a:cs typeface="맑은 고딕"/>
              </a:rPr>
              <a:t>,</a:t>
            </a:r>
            <a:r>
              <a:rPr sz="2000" spc="-5" dirty="0">
                <a:latin typeface="맑은 고딕"/>
                <a:cs typeface="맑은 고딕"/>
              </a:rPr>
              <a:t> B</a:t>
            </a:r>
            <a:r>
              <a:rPr sz="2000" dirty="0">
                <a:latin typeface="맑은 고딕"/>
                <a:cs typeface="맑은 고딕"/>
              </a:rPr>
              <a:t>,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AB</a:t>
            </a:r>
            <a:r>
              <a:rPr sz="2000" dirty="0">
                <a:latin typeface="맑은 고딕"/>
                <a:cs typeface="맑은 고딕"/>
              </a:rPr>
              <a:t>,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O의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네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값만을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가져야 할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것이</a:t>
            </a:r>
            <a:r>
              <a:rPr sz="2000" spc="-5" dirty="0">
                <a:latin typeface="맑은 고딕"/>
                <a:cs typeface="맑은 고딕"/>
              </a:rPr>
              <a:t>고</a:t>
            </a:r>
            <a:r>
              <a:rPr sz="2000" dirty="0">
                <a:latin typeface="맑은 고딕"/>
                <a:cs typeface="맑은 고딕"/>
              </a:rPr>
              <a:t>,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다른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종류의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문자가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들어오면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에러가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나와야할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것이다.</a:t>
            </a:r>
            <a:endParaRPr sz="2000">
              <a:latin typeface="맑은 고딕"/>
              <a:cs typeface="맑은 고딕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이러한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종류의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타입을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fac</a:t>
            </a:r>
            <a:r>
              <a:rPr sz="2000" spc="1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o</a:t>
            </a:r>
            <a:r>
              <a:rPr sz="2000" dirty="0">
                <a:latin typeface="맑은 고딕"/>
                <a:cs typeface="맑은 고딕"/>
              </a:rPr>
              <a:t>r라고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한다. </a:t>
            </a:r>
            <a:r>
              <a:rPr sz="2000" spc="-5" dirty="0">
                <a:latin typeface="맑은 고딕"/>
                <a:cs typeface="맑은 고딕"/>
              </a:rPr>
              <a:t>factor(</a:t>
            </a:r>
            <a:r>
              <a:rPr sz="2000" dirty="0">
                <a:latin typeface="맑은 고딕"/>
                <a:cs typeface="맑은 고딕"/>
              </a:rPr>
              <a:t>) 함수를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이용해 생성할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46B5CF"/>
              </a:buClr>
              <a:buSzPct val="75000"/>
              <a:buFont typeface="Wingdings"/>
              <a:buChar char=""/>
              <a:tabLst>
                <a:tab pos="756920" algn="l"/>
              </a:tabLst>
            </a:pPr>
            <a:r>
              <a:rPr sz="2000" spc="-5" dirty="0">
                <a:latin typeface="맑은 고딕"/>
                <a:cs typeface="맑은 고딕"/>
              </a:rPr>
              <a:t>iri</a:t>
            </a:r>
            <a:r>
              <a:rPr sz="2000" dirty="0">
                <a:latin typeface="맑은 고딕"/>
                <a:cs typeface="맑은 고딕"/>
              </a:rPr>
              <a:t>s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“Sp</a:t>
            </a:r>
            <a:r>
              <a:rPr sz="2000" spc="-10" dirty="0">
                <a:latin typeface="맑은 고딕"/>
                <a:cs typeface="맑은 고딕"/>
              </a:rPr>
              <a:t>e</a:t>
            </a:r>
            <a:r>
              <a:rPr sz="2000" dirty="0">
                <a:latin typeface="맑은 고딕"/>
                <a:cs typeface="맑은 고딕"/>
              </a:rPr>
              <a:t>cie</a:t>
            </a:r>
            <a:r>
              <a:rPr sz="2000" spc="-10" dirty="0">
                <a:latin typeface="맑은 고딕"/>
                <a:cs typeface="맑은 고딕"/>
              </a:rPr>
              <a:t>s</a:t>
            </a:r>
            <a:r>
              <a:rPr sz="2000" dirty="0">
                <a:latin typeface="맑은 고딕"/>
                <a:cs typeface="맑은 고딕"/>
              </a:rPr>
              <a:t>”</a:t>
            </a:r>
            <a:r>
              <a:rPr sz="2000" spc="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fac</a:t>
            </a:r>
            <a:r>
              <a:rPr sz="2000" spc="10" dirty="0">
                <a:latin typeface="맑은 고딕"/>
                <a:cs typeface="맑은 고딕"/>
              </a:rPr>
              <a:t>t</a:t>
            </a:r>
            <a:r>
              <a:rPr sz="2000" spc="-5" dirty="0">
                <a:latin typeface="맑은 고딕"/>
                <a:cs typeface="맑은 고딕"/>
              </a:rPr>
              <a:t>o</a:t>
            </a:r>
            <a:r>
              <a:rPr sz="2000" dirty="0">
                <a:latin typeface="맑은 고딕"/>
                <a:cs typeface="맑은 고딕"/>
              </a:rPr>
              <a:t>r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타입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037" y="4222241"/>
            <a:ext cx="7344409" cy="1440180"/>
          </a:xfrm>
          <a:custGeom>
            <a:avLst/>
            <a:gdLst/>
            <a:ahLst/>
            <a:cxnLst/>
            <a:rect l="l" t="t" r="r" b="b"/>
            <a:pathLst>
              <a:path w="7344409" h="1440179">
                <a:moveTo>
                  <a:pt x="0" y="1440180"/>
                </a:moveTo>
                <a:lnTo>
                  <a:pt x="7344156" y="1440180"/>
                </a:lnTo>
                <a:lnTo>
                  <a:pt x="7344156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037" y="4222241"/>
            <a:ext cx="7344409" cy="1440180"/>
          </a:xfrm>
          <a:custGeom>
            <a:avLst/>
            <a:gdLst/>
            <a:ahLst/>
            <a:cxnLst/>
            <a:rect l="l" t="t" r="r" b="b"/>
            <a:pathLst>
              <a:path w="7344409" h="1440179">
                <a:moveTo>
                  <a:pt x="0" y="1440180"/>
                </a:moveTo>
                <a:lnTo>
                  <a:pt x="7344156" y="1440180"/>
                </a:lnTo>
                <a:lnTo>
                  <a:pt x="7344156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106" y="4369718"/>
            <a:ext cx="152400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blood.type "B"))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blood.type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1861" y="4369718"/>
            <a:ext cx="2438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factor(c("A",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2661" y="4369718"/>
            <a:ext cx="22860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"A"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"AB"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"O",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106" y="5283894"/>
            <a:ext cx="32016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is.factor(blood.type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0192" y="5765290"/>
            <a:ext cx="3587496" cy="104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616" y="6544003"/>
            <a:ext cx="254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[</a:t>
            </a:r>
            <a:r>
              <a:rPr spc="-30" dirty="0">
                <a:latin typeface="맑은 고딕"/>
                <a:cs typeface="맑은 고딕"/>
              </a:rPr>
              <a:t>연습</a:t>
            </a:r>
            <a:r>
              <a:rPr spc="-20" dirty="0"/>
              <a:t>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1824"/>
            <a:ext cx="4382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5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맑은 고딕"/>
                <a:cs typeface="맑은 고딕"/>
              </a:rPr>
              <a:t>다음</a:t>
            </a:r>
            <a:r>
              <a:rPr sz="2000" dirty="0">
                <a:latin typeface="맑은 고딕"/>
                <a:cs typeface="맑은 고딕"/>
              </a:rPr>
              <a:t>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같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벡</a:t>
            </a:r>
            <a:r>
              <a:rPr sz="2000" dirty="0">
                <a:latin typeface="맑은 고딕"/>
                <a:cs typeface="맑은 고딕"/>
              </a:rPr>
              <a:t>터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v</a:t>
            </a:r>
            <a:r>
              <a:rPr sz="2000" dirty="0">
                <a:latin typeface="맑은 고딕"/>
                <a:cs typeface="맑은 고딕"/>
              </a:rPr>
              <a:t>1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생성하시오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886" y="1413510"/>
            <a:ext cx="7777480" cy="433070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</a:t>
            </a:r>
            <a:r>
              <a:rPr sz="2000" b="1" dirty="0"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51:90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985"/>
              </p:ext>
            </p:extLst>
          </p:nvPr>
        </p:nvGraphicFramePr>
        <p:xfrm>
          <a:off x="199466" y="1931681"/>
          <a:ext cx="7532356" cy="385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6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2)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3)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marR="80010" algn="just">
                        <a:lnSpc>
                          <a:spcPct val="12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60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작은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수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들을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70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작은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수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들은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몇개인지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65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큰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수들의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합을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3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4)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60보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다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크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고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7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보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다</a:t>
                      </a:r>
                      <a:r>
                        <a:rPr sz="20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작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은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수들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을</a:t>
                      </a:r>
                      <a:r>
                        <a:rPr sz="20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5)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65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작거나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80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큰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수들을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6)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7로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나눈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나머지가</a:t>
                      </a:r>
                      <a:r>
                        <a:rPr sz="20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인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숫자들만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7)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짝수들의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합계를</a:t>
                      </a:r>
                      <a:r>
                        <a:rPr sz="20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8)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홀수이거나</a:t>
                      </a:r>
                      <a:r>
                        <a:rPr sz="20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80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보다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큰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수를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500" dirty="0">
                          <a:solidFill>
                            <a:srgbClr val="99CCFF"/>
                          </a:solidFill>
                          <a:latin typeface="Wingdings"/>
                          <a:cs typeface="Wingdings"/>
                        </a:rPr>
                        <a:t></a:t>
                      </a:r>
                      <a:r>
                        <a:rPr sz="1500" dirty="0">
                          <a:solidFill>
                            <a:srgbClr val="99CC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9)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에서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3과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5의</a:t>
                      </a:r>
                      <a:r>
                        <a:rPr sz="20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공배수를</a:t>
                      </a:r>
                      <a:r>
                        <a:rPr sz="20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보이시오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2</a:t>
            </a:r>
            <a:r>
              <a:rPr spc="-30" dirty="0">
                <a:latin typeface="맑은 고딕"/>
                <a:cs typeface="맑은 고딕"/>
              </a:rPr>
              <a:t>차원</a:t>
            </a:r>
            <a:r>
              <a:rPr spc="10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데이터</a:t>
            </a:r>
            <a:r>
              <a:rPr spc="10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다루기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303895" cy="267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분석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위</a:t>
            </a:r>
            <a:r>
              <a:rPr sz="2400" dirty="0">
                <a:latin typeface="맑은 고딕"/>
                <a:cs typeface="맑은 고딕"/>
              </a:rPr>
              <a:t>한 </a:t>
            </a:r>
            <a:r>
              <a:rPr sz="2400" spc="-5" dirty="0">
                <a:latin typeface="맑은 고딕"/>
                <a:cs typeface="맑은 고딕"/>
              </a:rPr>
              <a:t>데이터</a:t>
            </a:r>
            <a:r>
              <a:rPr sz="2400" dirty="0">
                <a:latin typeface="맑은 고딕"/>
                <a:cs typeface="맑은 고딕"/>
              </a:rPr>
              <a:t>는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2차</a:t>
            </a:r>
            <a:r>
              <a:rPr sz="2400" dirty="0">
                <a:latin typeface="맑은 고딕"/>
                <a:cs typeface="맑은 고딕"/>
              </a:rPr>
              <a:t>원 </a:t>
            </a:r>
            <a:r>
              <a:rPr sz="2400" spc="-5" dirty="0">
                <a:latin typeface="맑은 고딕"/>
                <a:cs typeface="맑은 고딕"/>
              </a:rPr>
              <a:t>테이</a:t>
            </a:r>
            <a:r>
              <a:rPr sz="2400" dirty="0">
                <a:latin typeface="맑은 고딕"/>
                <a:cs typeface="맑은 고딕"/>
              </a:rPr>
              <a:t>블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형태</a:t>
            </a:r>
            <a:r>
              <a:rPr sz="2400" dirty="0">
                <a:latin typeface="맑은 고딕"/>
                <a:cs typeface="맑은 고딕"/>
              </a:rPr>
              <a:t>인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경우</a:t>
            </a:r>
            <a:r>
              <a:rPr sz="2400" dirty="0">
                <a:latin typeface="맑은 고딕"/>
                <a:cs typeface="맑은 고딕"/>
              </a:rPr>
              <a:t>가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대부분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Ve</a:t>
            </a:r>
            <a:r>
              <a:rPr sz="2400" spc="5" dirty="0">
                <a:latin typeface="맑은 고딕"/>
                <a:cs typeface="맑은 고딕"/>
              </a:rPr>
              <a:t>c</a:t>
            </a:r>
            <a:r>
              <a:rPr sz="2400" spc="-15" dirty="0">
                <a:latin typeface="맑은 고딕"/>
                <a:cs typeface="맑은 고딕"/>
              </a:rPr>
              <a:t>tor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: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1</a:t>
            </a:r>
            <a:r>
              <a:rPr sz="2400" dirty="0">
                <a:latin typeface="맑은 고딕"/>
                <a:cs typeface="맑은 고딕"/>
              </a:rPr>
              <a:t>차원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저장하기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자료구조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맑은 고딕"/>
                <a:cs typeface="맑은 고딕"/>
              </a:rPr>
              <a:t>2</a:t>
            </a:r>
            <a:r>
              <a:rPr sz="2400" dirty="0">
                <a:latin typeface="맑은 고딕"/>
                <a:cs typeface="맑은 고딕"/>
              </a:rPr>
              <a:t>차원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저장하기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위해서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R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에서는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matrix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와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spc="-20" dirty="0">
                <a:latin typeface="맑은 고딕"/>
                <a:cs typeface="맑은 고딕"/>
              </a:rPr>
              <a:t>data</a:t>
            </a:r>
            <a:endParaRPr sz="24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맑은 고딕"/>
                <a:cs typeface="맑은 고딕"/>
              </a:rPr>
              <a:t>fram</a:t>
            </a:r>
            <a:r>
              <a:rPr sz="2400" dirty="0">
                <a:latin typeface="맑은 고딕"/>
                <a:cs typeface="맑은 고딕"/>
              </a:rPr>
              <a:t>e</a:t>
            </a:r>
            <a:r>
              <a:rPr sz="2400" spc="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을 </a:t>
            </a:r>
            <a:r>
              <a:rPr sz="2400" spc="-5" dirty="0">
                <a:latin typeface="맑은 고딕"/>
                <a:cs typeface="맑은 고딕"/>
              </a:rPr>
              <a:t>제공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ma</a:t>
            </a:r>
            <a:r>
              <a:rPr sz="2000" spc="5" dirty="0">
                <a:latin typeface="맑은 고딕"/>
                <a:cs typeface="맑은 고딕"/>
              </a:rPr>
              <a:t>t</a:t>
            </a:r>
            <a:r>
              <a:rPr sz="2000" dirty="0">
                <a:latin typeface="맑은 고딕"/>
                <a:cs typeface="맑은 고딕"/>
              </a:rPr>
              <a:t>rix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: 모든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타입이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동일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d</a:t>
            </a:r>
            <a:r>
              <a:rPr sz="2000" spc="5" dirty="0">
                <a:latin typeface="맑은 고딕"/>
                <a:cs typeface="맑은 고딕"/>
              </a:rPr>
              <a:t>a</a:t>
            </a:r>
            <a:r>
              <a:rPr sz="2000" dirty="0">
                <a:latin typeface="맑은 고딕"/>
                <a:cs typeface="맑은 고딕"/>
              </a:rPr>
              <a:t>ta.</a:t>
            </a:r>
            <a:r>
              <a:rPr sz="2000" spc="5" dirty="0">
                <a:latin typeface="맑은 고딕"/>
                <a:cs typeface="맑은 고딕"/>
              </a:rPr>
              <a:t>f</a:t>
            </a:r>
            <a:r>
              <a:rPr sz="2000" dirty="0">
                <a:latin typeface="맑은 고딕"/>
                <a:cs typeface="맑은 고딕"/>
              </a:rPr>
              <a:t>ra</a:t>
            </a:r>
            <a:r>
              <a:rPr sz="2000" spc="-15" dirty="0">
                <a:latin typeface="맑은 고딕"/>
                <a:cs typeface="맑은 고딕"/>
              </a:rPr>
              <a:t>m</a:t>
            </a:r>
            <a:r>
              <a:rPr sz="2000" dirty="0">
                <a:latin typeface="맑은 고딕"/>
                <a:cs typeface="맑은 고딕"/>
              </a:rPr>
              <a:t>e</a:t>
            </a:r>
            <a:r>
              <a:rPr sz="2000" spc="-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:</a:t>
            </a:r>
            <a:r>
              <a:rPr sz="2000" spc="-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서로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유형의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타입을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값들을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3" y="4038600"/>
            <a:ext cx="68008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19538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CC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맑은 고딕"/>
                <a:cs typeface="맑은 고딕"/>
              </a:rPr>
              <a:t>M</a:t>
            </a:r>
            <a:r>
              <a:rPr sz="2400" spc="-10" dirty="0">
                <a:latin typeface="맑은 고딕"/>
                <a:cs typeface="맑은 고딕"/>
              </a:rPr>
              <a:t>a</a:t>
            </a:r>
            <a:r>
              <a:rPr sz="2400" dirty="0">
                <a:latin typeface="맑은 고딕"/>
                <a:cs typeface="맑은 고딕"/>
              </a:rPr>
              <a:t>trix </a:t>
            </a:r>
            <a:r>
              <a:rPr sz="2400" spc="-5" dirty="0">
                <a:latin typeface="맑은 고딕"/>
                <a:cs typeface="맑은 고딕"/>
              </a:rPr>
              <a:t>생성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886" y="1485138"/>
            <a:ext cx="7777480" cy="864235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864108"/>
                </a:moveTo>
                <a:lnTo>
                  <a:pt x="7776972" y="864108"/>
                </a:lnTo>
                <a:lnTo>
                  <a:pt x="777697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886" y="1485138"/>
            <a:ext cx="7777480" cy="864235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864108"/>
                </a:moveTo>
                <a:lnTo>
                  <a:pt x="7776972" y="864108"/>
                </a:lnTo>
                <a:lnTo>
                  <a:pt x="777697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25908">
            <a:solidFill>
              <a:srgbClr val="318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473" y="1636678"/>
            <a:ext cx="261620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z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matrix(1:20, </a:t>
            </a:r>
            <a:r>
              <a:rPr sz="2000" b="1" dirty="0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3698" y="1636678"/>
            <a:ext cx="1092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nrow=4,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2899" y="1636678"/>
            <a:ext cx="1092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ncol=5)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123" y="3500628"/>
            <a:ext cx="5858256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19888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9935" y="1988820"/>
            <a:ext cx="267970" cy="650875"/>
          </a:xfrm>
          <a:custGeom>
            <a:avLst/>
            <a:gdLst/>
            <a:ahLst/>
            <a:cxnLst/>
            <a:rect l="l" t="t" r="r" b="b"/>
            <a:pathLst>
              <a:path w="267970" h="650875">
                <a:moveTo>
                  <a:pt x="41344" y="68609"/>
                </a:moveTo>
                <a:lnTo>
                  <a:pt x="29512" y="73253"/>
                </a:lnTo>
                <a:lnTo>
                  <a:pt x="255777" y="650366"/>
                </a:lnTo>
                <a:lnTo>
                  <a:pt x="267588" y="645794"/>
                </a:lnTo>
                <a:lnTo>
                  <a:pt x="41344" y="68609"/>
                </a:lnTo>
                <a:close/>
              </a:path>
              <a:path w="267970" h="650875">
                <a:moveTo>
                  <a:pt x="7619" y="0"/>
                </a:moveTo>
                <a:lnTo>
                  <a:pt x="0" y="84835"/>
                </a:lnTo>
                <a:lnTo>
                  <a:pt x="29512" y="73253"/>
                </a:lnTo>
                <a:lnTo>
                  <a:pt x="24891" y="61467"/>
                </a:lnTo>
                <a:lnTo>
                  <a:pt x="36702" y="56768"/>
                </a:lnTo>
                <a:lnTo>
                  <a:pt x="70584" y="56768"/>
                </a:lnTo>
                <a:lnTo>
                  <a:pt x="7619" y="0"/>
                </a:lnTo>
                <a:close/>
              </a:path>
              <a:path w="267970" h="650875">
                <a:moveTo>
                  <a:pt x="36702" y="56768"/>
                </a:moveTo>
                <a:lnTo>
                  <a:pt x="24891" y="61467"/>
                </a:lnTo>
                <a:lnTo>
                  <a:pt x="29512" y="73253"/>
                </a:lnTo>
                <a:lnTo>
                  <a:pt x="41344" y="68609"/>
                </a:lnTo>
                <a:lnTo>
                  <a:pt x="36702" y="56768"/>
                </a:lnTo>
                <a:close/>
              </a:path>
              <a:path w="267970" h="650875">
                <a:moveTo>
                  <a:pt x="70584" y="56768"/>
                </a:moveTo>
                <a:lnTo>
                  <a:pt x="36702" y="56768"/>
                </a:lnTo>
                <a:lnTo>
                  <a:pt x="41344" y="68609"/>
                </a:lnTo>
                <a:lnTo>
                  <a:pt x="70865" y="57022"/>
                </a:lnTo>
                <a:lnTo>
                  <a:pt x="70584" y="567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628" y="19888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3708" y="1988820"/>
            <a:ext cx="267970" cy="650875"/>
          </a:xfrm>
          <a:custGeom>
            <a:avLst/>
            <a:gdLst/>
            <a:ahLst/>
            <a:cxnLst/>
            <a:rect l="l" t="t" r="r" b="b"/>
            <a:pathLst>
              <a:path w="267970" h="650875">
                <a:moveTo>
                  <a:pt x="41344" y="68609"/>
                </a:moveTo>
                <a:lnTo>
                  <a:pt x="29512" y="73253"/>
                </a:lnTo>
                <a:lnTo>
                  <a:pt x="255777" y="650366"/>
                </a:lnTo>
                <a:lnTo>
                  <a:pt x="267588" y="645794"/>
                </a:lnTo>
                <a:lnTo>
                  <a:pt x="41344" y="68609"/>
                </a:lnTo>
                <a:close/>
              </a:path>
              <a:path w="267970" h="650875">
                <a:moveTo>
                  <a:pt x="7619" y="0"/>
                </a:moveTo>
                <a:lnTo>
                  <a:pt x="0" y="84835"/>
                </a:lnTo>
                <a:lnTo>
                  <a:pt x="29512" y="73253"/>
                </a:lnTo>
                <a:lnTo>
                  <a:pt x="24891" y="61467"/>
                </a:lnTo>
                <a:lnTo>
                  <a:pt x="36702" y="56768"/>
                </a:lnTo>
                <a:lnTo>
                  <a:pt x="70584" y="56768"/>
                </a:lnTo>
                <a:lnTo>
                  <a:pt x="7619" y="0"/>
                </a:lnTo>
                <a:close/>
              </a:path>
              <a:path w="267970" h="650875">
                <a:moveTo>
                  <a:pt x="36702" y="56768"/>
                </a:moveTo>
                <a:lnTo>
                  <a:pt x="24891" y="61467"/>
                </a:lnTo>
                <a:lnTo>
                  <a:pt x="29512" y="73253"/>
                </a:lnTo>
                <a:lnTo>
                  <a:pt x="41344" y="68609"/>
                </a:lnTo>
                <a:lnTo>
                  <a:pt x="36702" y="56768"/>
                </a:lnTo>
                <a:close/>
              </a:path>
              <a:path w="267970" h="650875">
                <a:moveTo>
                  <a:pt x="70584" y="56768"/>
                </a:moveTo>
                <a:lnTo>
                  <a:pt x="36702" y="56768"/>
                </a:lnTo>
                <a:lnTo>
                  <a:pt x="41344" y="68609"/>
                </a:lnTo>
                <a:lnTo>
                  <a:pt x="70865" y="57022"/>
                </a:lnTo>
                <a:lnTo>
                  <a:pt x="70584" y="567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1411" y="2700752"/>
            <a:ext cx="205676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  <a:tabLst>
                <a:tab pos="1226185" algn="l"/>
              </a:tabLst>
            </a:pPr>
            <a:r>
              <a:rPr sz="2000" b="1" spc="-25" dirty="0">
                <a:solidFill>
                  <a:srgbClr val="0066CC"/>
                </a:solidFill>
                <a:latin typeface="맑은 고딕"/>
                <a:cs typeface="맑은 고딕"/>
              </a:rPr>
              <a:t>행</a:t>
            </a:r>
            <a:r>
              <a:rPr sz="2000" b="1" dirty="0">
                <a:solidFill>
                  <a:srgbClr val="0066CC"/>
                </a:solidFill>
                <a:latin typeface="맑은 고딕"/>
                <a:cs typeface="맑은 고딕"/>
              </a:rPr>
              <a:t>의</a:t>
            </a:r>
            <a:r>
              <a:rPr sz="2000" b="1" spc="-260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66CC"/>
                </a:solidFill>
                <a:latin typeface="맑은 고딕"/>
                <a:cs typeface="맑은 고딕"/>
              </a:rPr>
              <a:t>수	</a:t>
            </a:r>
            <a:r>
              <a:rPr sz="2000" b="1" spc="-25" dirty="0">
                <a:solidFill>
                  <a:srgbClr val="0066CC"/>
                </a:solidFill>
                <a:latin typeface="맑은 고딕"/>
                <a:cs typeface="맑은 고딕"/>
              </a:rPr>
              <a:t>열</a:t>
            </a:r>
            <a:r>
              <a:rPr sz="2000" b="1" dirty="0">
                <a:solidFill>
                  <a:srgbClr val="0066CC"/>
                </a:solidFill>
                <a:latin typeface="맑은 고딕"/>
                <a:cs typeface="맑은 고딕"/>
              </a:rPr>
              <a:t>의</a:t>
            </a:r>
            <a:r>
              <a:rPr sz="2000" b="1" spc="-260" dirty="0">
                <a:solidFill>
                  <a:srgbClr val="0066CC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66CC"/>
                </a:solidFill>
                <a:latin typeface="맑은 고딕"/>
                <a:cs typeface="맑은 고딕"/>
              </a:rPr>
              <a:t>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28800" y="6001161"/>
            <a:ext cx="65605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N</a:t>
            </a:r>
            <a:r>
              <a:rPr sz="2000" b="1" spc="1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t</a:t>
            </a:r>
            <a:r>
              <a:rPr sz="2000" b="1" spc="-1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e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.</a:t>
            </a:r>
            <a:r>
              <a:rPr sz="2000" b="1" spc="-1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이렇게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직접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m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a</a:t>
            </a:r>
            <a:r>
              <a:rPr sz="2000" b="1" spc="-1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t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rix</a:t>
            </a:r>
            <a:r>
              <a:rPr sz="2000" b="1" spc="-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를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만드는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경우는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거의</a:t>
            </a:r>
            <a:r>
              <a:rPr sz="2000" b="1" spc="-175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sz="2000" b="1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없음</a:t>
            </a:r>
            <a:endParaRPr lang="en-US" sz="2000" b="1" dirty="0" smtClean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  <a:cs typeface="바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     대부분</a:t>
            </a:r>
            <a:r>
              <a:rPr lang="ko-KR" altLang="en-US" sz="2000" b="1" spc="-18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lang="ko-KR" altLang="en-US" sz="2000" b="1" spc="-5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데이터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를</a:t>
            </a:r>
            <a:r>
              <a:rPr lang="ko-KR" altLang="en-US" sz="2000" b="1" spc="-19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파일에서</a:t>
            </a:r>
            <a:r>
              <a:rPr lang="ko-KR" altLang="en-US" sz="2000" b="1" spc="-195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 </a:t>
            </a:r>
            <a:r>
              <a:rPr lang="ko-KR" altLang="en-US" sz="2000" b="1" spc="-5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바탕"/>
              </a:rPr>
              <a:t>불러옴</a:t>
            </a:r>
            <a:endParaRPr sz="2000" b="1" dirty="0">
              <a:latin typeface="굴림체" panose="020B0609000101010101" pitchFamily="49" charset="-127"/>
              <a:ea typeface="굴림체" panose="020B0609000101010101" pitchFamily="49" charset="-127"/>
              <a:cs typeface="바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2823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기존</a:t>
            </a:r>
            <a:r>
              <a:rPr sz="2400" dirty="0">
                <a:latin typeface="맑은 고딕"/>
                <a:cs typeface="맑은 고딕"/>
              </a:rPr>
              <a:t>의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v</a:t>
            </a:r>
            <a:r>
              <a:rPr sz="2400" spc="-10" dirty="0">
                <a:latin typeface="맑은 고딕"/>
                <a:cs typeface="맑은 고딕"/>
              </a:rPr>
              <a:t>e</a:t>
            </a:r>
            <a:r>
              <a:rPr sz="2400" dirty="0">
                <a:latin typeface="맑은 고딕"/>
                <a:cs typeface="맑은 고딕"/>
              </a:rPr>
              <a:t>ctor(</a:t>
            </a:r>
            <a:r>
              <a:rPr sz="2400" spc="-5" dirty="0">
                <a:latin typeface="맑은 고딕"/>
                <a:cs typeface="맑은 고딕"/>
              </a:rPr>
              <a:t>들</a:t>
            </a:r>
            <a:r>
              <a:rPr sz="2400" spc="-10" dirty="0">
                <a:latin typeface="맑은 고딕"/>
                <a:cs typeface="맑은 고딕"/>
              </a:rPr>
              <a:t>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또는 matrix</a:t>
            </a:r>
            <a:r>
              <a:rPr sz="2400" spc="-10" dirty="0">
                <a:latin typeface="맑은 고딕"/>
                <a:cs typeface="맑은 고딕"/>
              </a:rPr>
              <a:t>(</a:t>
            </a:r>
            <a:r>
              <a:rPr sz="2400" spc="-5" dirty="0">
                <a:latin typeface="맑은 고딕"/>
                <a:cs typeface="맑은 고딕"/>
              </a:rPr>
              <a:t>들</a:t>
            </a:r>
            <a:r>
              <a:rPr sz="2400" spc="-10" dirty="0">
                <a:latin typeface="맑은 고딕"/>
                <a:cs typeface="맑은 고딕"/>
              </a:rPr>
              <a:t>)</a:t>
            </a:r>
            <a:r>
              <a:rPr sz="2400" dirty="0">
                <a:latin typeface="맑은 고딕"/>
                <a:cs typeface="맑은 고딕"/>
              </a:rPr>
              <a:t>을 </a:t>
            </a:r>
            <a:r>
              <a:rPr sz="2400" spc="-5" dirty="0">
                <a:latin typeface="맑은 고딕"/>
                <a:cs typeface="맑은 고딕"/>
              </a:rPr>
              <a:t>결합</a:t>
            </a:r>
            <a:r>
              <a:rPr sz="2400" dirty="0">
                <a:latin typeface="맑은 고딕"/>
                <a:cs typeface="맑은 고딕"/>
              </a:rPr>
              <a:t>해 </a:t>
            </a:r>
            <a:r>
              <a:rPr sz="2400" spc="-5" dirty="0">
                <a:latin typeface="맑은 고딕"/>
                <a:cs typeface="맑은 고딕"/>
              </a:rPr>
              <a:t>새로</a:t>
            </a:r>
            <a:r>
              <a:rPr sz="2400" dirty="0">
                <a:latin typeface="맑은 고딕"/>
                <a:cs typeface="맑은 고딕"/>
              </a:rPr>
              <a:t>운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행렬을</a:t>
            </a:r>
            <a:endParaRPr sz="24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만들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맑은 고딕"/>
                <a:cs typeface="맑은 고딕"/>
              </a:rPr>
              <a:t>.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846326"/>
            <a:ext cx="7777480" cy="2229841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algn="just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1:4</a:t>
            </a:r>
            <a:endParaRPr sz="2000" dirty="0">
              <a:latin typeface="Courier New"/>
              <a:cs typeface="Courier New"/>
            </a:endParaRPr>
          </a:p>
          <a:p>
            <a:pPr marL="78105" algn="just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5:8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8105" marR="3561715" algn="just">
              <a:lnSpc>
                <a:spcPct val="99000"/>
              </a:lnSpc>
            </a:pPr>
            <a:r>
              <a:rPr sz="2000" b="1" spc="-5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Courier New"/>
                <a:cs typeface="Courier New"/>
              </a:rPr>
              <a:t>1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cbind(x,y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pc="1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열방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 </a:t>
            </a:r>
            <a:r>
              <a:rPr sz="1600" spc="-5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결합</a:t>
            </a:r>
            <a:r>
              <a:rPr sz="16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spc="-5" dirty="0" smtClean="0">
              <a:solidFill>
                <a:srgbClr val="006F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 marR="3561715" algn="just">
              <a:lnSpc>
                <a:spcPct val="99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m</a:t>
            </a:r>
            <a:r>
              <a:rPr sz="2000" b="1" dirty="0" smtClean="0">
                <a:latin typeface="Courier New"/>
                <a:cs typeface="Courier New"/>
              </a:rPr>
              <a:t>2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rbind(x,y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행방향 </a:t>
            </a:r>
            <a:r>
              <a:rPr sz="160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결합</a:t>
            </a:r>
            <a:r>
              <a:rPr sz="16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 smtClean="0">
              <a:solidFill>
                <a:srgbClr val="006F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 marR="3561715" algn="just">
              <a:lnSpc>
                <a:spcPct val="99000"/>
              </a:lnSpc>
            </a:pPr>
            <a:r>
              <a:rPr sz="2000" b="1" spc="-5" dirty="0" smtClean="0">
                <a:latin typeface="Courier New"/>
                <a:cs typeface="Courier New"/>
              </a:rPr>
              <a:t>m1</a:t>
            </a:r>
            <a:endParaRPr sz="2000" dirty="0">
              <a:latin typeface="Courier New"/>
              <a:cs typeface="Courier New"/>
            </a:endParaRPr>
          </a:p>
          <a:p>
            <a:pPr marL="78105" algn="just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3" y="4605528"/>
            <a:ext cx="3025140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86" y="982217"/>
            <a:ext cx="7777480" cy="1367155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507365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Courier New"/>
                <a:cs typeface="Courier New"/>
              </a:rPr>
              <a:t>3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rbind(m2,x) m</a:t>
            </a:r>
            <a:r>
              <a:rPr sz="2000" b="1" dirty="0">
                <a:latin typeface="Courier New"/>
                <a:cs typeface="Courier New"/>
              </a:rPr>
              <a:t>4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5" dirty="0">
                <a:latin typeface="Courier New"/>
                <a:cs typeface="Courier New"/>
              </a:rPr>
              <a:t> cbind(z,x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5" dirty="0">
                <a:latin typeface="Courier New"/>
                <a:cs typeface="Courier New"/>
              </a:rPr>
              <a:t>m3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m4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788920"/>
            <a:ext cx="3529584" cy="2638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251" y="3717035"/>
            <a:ext cx="3313429" cy="288290"/>
          </a:xfrm>
          <a:custGeom>
            <a:avLst/>
            <a:gdLst/>
            <a:ahLst/>
            <a:cxnLst/>
            <a:rect l="l" t="t" r="r" b="b"/>
            <a:pathLst>
              <a:path w="3313429" h="288289">
                <a:moveTo>
                  <a:pt x="0" y="288036"/>
                </a:moveTo>
                <a:lnTo>
                  <a:pt x="3313176" y="288036"/>
                </a:lnTo>
                <a:lnTo>
                  <a:pt x="331317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1883" y="4221479"/>
            <a:ext cx="360045" cy="1205865"/>
          </a:xfrm>
          <a:custGeom>
            <a:avLst/>
            <a:gdLst/>
            <a:ahLst/>
            <a:cxnLst/>
            <a:rect l="l" t="t" r="r" b="b"/>
            <a:pathLst>
              <a:path w="360044" h="1205864">
                <a:moveTo>
                  <a:pt x="0" y="1205484"/>
                </a:moveTo>
                <a:lnTo>
                  <a:pt x="359663" y="1205484"/>
                </a:lnTo>
                <a:lnTo>
                  <a:pt x="359663" y="0"/>
                </a:lnTo>
                <a:lnTo>
                  <a:pt x="0" y="0"/>
                </a:lnTo>
                <a:lnTo>
                  <a:pt x="0" y="120548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mat</a:t>
            </a:r>
            <a:r>
              <a:rPr spc="-25" dirty="0"/>
              <a:t>r</a:t>
            </a:r>
            <a:r>
              <a:rPr spc="-15" dirty="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398716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matrix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안에서</a:t>
            </a:r>
            <a:r>
              <a:rPr sz="2400" dirty="0">
                <a:latin typeface="맑은 고딕"/>
                <a:cs typeface="맑은 고딕"/>
              </a:rPr>
              <a:t>의 </a:t>
            </a:r>
            <a:r>
              <a:rPr sz="2400" spc="-5" dirty="0">
                <a:latin typeface="맑은 고딕"/>
                <a:cs typeface="맑은 고딕"/>
              </a:rPr>
              <a:t>위</a:t>
            </a:r>
            <a:r>
              <a:rPr sz="2400" dirty="0">
                <a:latin typeface="맑은 고딕"/>
                <a:cs typeface="맑은 고딕"/>
              </a:rPr>
              <a:t>치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지정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1485138"/>
            <a:ext cx="7777480" cy="1231106"/>
          </a:xfrm>
          <a:prstGeom prst="rect">
            <a:avLst/>
          </a:prstGeom>
          <a:solidFill>
            <a:srgbClr val="F1F1F1"/>
          </a:solidFill>
          <a:ln w="25908">
            <a:solidFill>
              <a:srgbClr val="3184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4578350">
              <a:lnSpc>
                <a:spcPct val="100000"/>
              </a:lnSpc>
              <a:tabLst>
                <a:tab pos="1144905" algn="l"/>
              </a:tabLst>
            </a:pPr>
            <a:r>
              <a:rPr sz="2000" b="1" spc="-5" dirty="0">
                <a:latin typeface="Courier New"/>
                <a:cs typeface="Courier New"/>
              </a:rPr>
              <a:t>z[2,3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열에</a:t>
            </a:r>
            <a:r>
              <a:rPr sz="1600" spc="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sz="16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spc="-10" dirty="0" smtClean="0">
              <a:solidFill>
                <a:srgbClr val="006F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 marR="4578350">
              <a:lnSpc>
                <a:spcPct val="100000"/>
              </a:lnSpc>
              <a:tabLst>
                <a:tab pos="1144905" algn="l"/>
              </a:tabLst>
            </a:pPr>
            <a:r>
              <a:rPr sz="2000" b="1" spc="-5" dirty="0" smtClean="0">
                <a:latin typeface="Courier New"/>
                <a:cs typeface="Courier New"/>
              </a:rPr>
              <a:t>z[1,4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열에</a:t>
            </a:r>
            <a:r>
              <a:rPr sz="1600" spc="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sz="1600" spc="-10" dirty="0">
                <a:solidFill>
                  <a:srgbClr val="006FC0"/>
                </a:solidFill>
                <a:latin typeface="바탕"/>
                <a:cs typeface="바탕"/>
              </a:rPr>
              <a:t> </a:t>
            </a:r>
            <a:endParaRPr lang="en-US" sz="1600" spc="-10" dirty="0" smtClean="0">
              <a:solidFill>
                <a:srgbClr val="006FC0"/>
              </a:solidFill>
              <a:latin typeface="바탕"/>
              <a:cs typeface="바탕"/>
            </a:endParaRPr>
          </a:p>
          <a:p>
            <a:pPr marL="78105" marR="4578350">
              <a:lnSpc>
                <a:spcPct val="100000"/>
              </a:lnSpc>
              <a:tabLst>
                <a:tab pos="1144905" algn="l"/>
              </a:tabLst>
            </a:pPr>
            <a:r>
              <a:rPr sz="2000" b="1" spc="-5" dirty="0" smtClean="0">
                <a:latin typeface="Courier New"/>
                <a:cs typeface="Courier New"/>
              </a:rPr>
              <a:t>z[2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dirty="0">
                <a:latin typeface="Courier New"/>
                <a:cs typeface="Courier New"/>
              </a:rPr>
              <a:t>]	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행에</a:t>
            </a:r>
            <a:r>
              <a:rPr sz="1600" spc="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sz="1600" spc="-10" dirty="0">
                <a:solidFill>
                  <a:srgbClr val="006FC0"/>
                </a:solidFill>
                <a:latin typeface="바탕"/>
                <a:cs typeface="바탕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z[,4</a:t>
            </a:r>
            <a:r>
              <a:rPr sz="2000" b="1" dirty="0">
                <a:latin typeface="Courier New"/>
                <a:cs typeface="Courier New"/>
              </a:rPr>
              <a:t>]	</a:t>
            </a:r>
            <a:r>
              <a:rPr sz="20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20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열에</a:t>
            </a:r>
            <a:r>
              <a:rPr sz="1600" spc="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1600" spc="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</a:t>
            </a:r>
            <a:r>
              <a:rPr sz="1600" spc="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3465576"/>
            <a:ext cx="3552444" cy="190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1586</Words>
  <Application>Microsoft Office PowerPoint</Application>
  <PresentationFormat>화면 슬라이드 쇼(4:3)</PresentationFormat>
  <Paragraphs>291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HY헤드라인M</vt:lpstr>
      <vt:lpstr>굴림체</vt:lpstr>
      <vt:lpstr>맑은 고딕</vt:lpstr>
      <vt:lpstr>바탕</vt:lpstr>
      <vt:lpstr>Arial</vt:lpstr>
      <vt:lpstr>Calibri</vt:lpstr>
      <vt:lpstr>Courier New</vt:lpstr>
      <vt:lpstr>Times New Roman</vt:lpstr>
      <vt:lpstr>Wingdings</vt:lpstr>
      <vt:lpstr>Office Theme</vt:lpstr>
      <vt:lpstr>PowerPoint 프레젠테이션</vt:lpstr>
      <vt:lpstr>Content</vt:lpstr>
      <vt:lpstr>논리값 벡터 다루기</vt:lpstr>
      <vt:lpstr>[연습1]</vt:lpstr>
      <vt:lpstr>2차원 데이터 다루기</vt:lpstr>
      <vt:lpstr>matrix</vt:lpstr>
      <vt:lpstr>matrix</vt:lpstr>
      <vt:lpstr>matrix</vt:lpstr>
      <vt:lpstr>matrix</vt:lpstr>
      <vt:lpstr>matrix</vt:lpstr>
      <vt:lpstr>matrix</vt:lpstr>
      <vt:lpstr>[연습2]</vt:lpstr>
      <vt:lpstr>data frame</vt:lpstr>
      <vt:lpstr>data frame</vt:lpstr>
      <vt:lpstr>data frame</vt:lpstr>
      <vt:lpstr>data frame</vt:lpstr>
      <vt:lpstr>matrix, data frame 다루기</vt:lpstr>
      <vt:lpstr>matrix, data frame 다루기</vt:lpstr>
      <vt:lpstr>matrix, data frame 다루기</vt:lpstr>
      <vt:lpstr>matrix, data frame 다루기</vt:lpstr>
      <vt:lpstr>matrix 연산</vt:lpstr>
      <vt:lpstr>matrix 연산</vt:lpstr>
      <vt:lpstr>matrix 연산</vt:lpstr>
      <vt:lpstr>[연습3]</vt:lpstr>
      <vt:lpstr>[연습3]</vt:lpstr>
      <vt:lpstr>연습문제 답</vt:lpstr>
      <vt:lpstr>파일에 데이터 읽기/쓰기</vt:lpstr>
      <vt:lpstr>파일에 데이터 읽기/쓰기</vt:lpstr>
      <vt:lpstr>R 사용하기</vt:lpstr>
      <vt:lpstr>[연습4]</vt:lpstr>
      <vt:lpstr>[R Tip]</vt:lpstr>
      <vt:lpstr>[R Tip]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Jaekyung Yang</cp:lastModifiedBy>
  <cp:revision>11</cp:revision>
  <dcterms:created xsi:type="dcterms:W3CDTF">2020-03-19T16:15:40Z</dcterms:created>
  <dcterms:modified xsi:type="dcterms:W3CDTF">2020-09-28T05:16:10Z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2020-03-19T00:00:00Z</vt:filetime>
  </property>
</Properties>
</file>