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300" r:id="rId45"/>
    <p:sldId id="301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298" r:id="rId7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8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DE03-D810-4DBE-B7A5-D42FEEDD7244}" type="datetimeFigureOut">
              <a:rPr lang="ko-KR" altLang="en-US" smtClean="0"/>
              <a:pPr/>
              <a:t>2014-03-20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05B-7563-40DB-B8F6-5532816E8A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DE03-D810-4DBE-B7A5-D42FEEDD7244}" type="datetimeFigureOut">
              <a:rPr lang="ko-KR" altLang="en-US" smtClean="0"/>
              <a:pPr/>
              <a:t>2014-03-20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05B-7563-40DB-B8F6-5532816E8A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DE03-D810-4DBE-B7A5-D42FEEDD7244}" type="datetimeFigureOut">
              <a:rPr lang="ko-KR" altLang="en-US" smtClean="0"/>
              <a:pPr/>
              <a:t>2014-03-20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05B-7563-40DB-B8F6-5532816E8A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DE03-D810-4DBE-B7A5-D42FEEDD7244}" type="datetimeFigureOut">
              <a:rPr lang="ko-KR" altLang="en-US" smtClean="0"/>
              <a:pPr/>
              <a:t>2014-03-20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05B-7563-40DB-B8F6-5532816E8A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DE03-D810-4DBE-B7A5-D42FEEDD7244}" type="datetimeFigureOut">
              <a:rPr lang="ko-KR" altLang="en-US" smtClean="0"/>
              <a:pPr/>
              <a:t>2014-03-20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05B-7563-40DB-B8F6-5532816E8A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DE03-D810-4DBE-B7A5-D42FEEDD7244}" type="datetimeFigureOut">
              <a:rPr lang="ko-KR" altLang="en-US" smtClean="0"/>
              <a:pPr/>
              <a:t>2014-03-20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05B-7563-40DB-B8F6-5532816E8A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DE03-D810-4DBE-B7A5-D42FEEDD7244}" type="datetimeFigureOut">
              <a:rPr lang="ko-KR" altLang="en-US" smtClean="0"/>
              <a:pPr/>
              <a:t>2014-03-20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05B-7563-40DB-B8F6-5532816E8A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DE03-D810-4DBE-B7A5-D42FEEDD7244}" type="datetimeFigureOut">
              <a:rPr lang="ko-KR" altLang="en-US" smtClean="0"/>
              <a:pPr/>
              <a:t>2014-03-20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05B-7563-40DB-B8F6-5532816E8A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DE03-D810-4DBE-B7A5-D42FEEDD7244}" type="datetimeFigureOut">
              <a:rPr lang="ko-KR" altLang="en-US" smtClean="0"/>
              <a:pPr/>
              <a:t>2014-03-20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05B-7563-40DB-B8F6-5532816E8A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DE03-D810-4DBE-B7A5-D42FEEDD7244}" type="datetimeFigureOut">
              <a:rPr lang="ko-KR" altLang="en-US" smtClean="0"/>
              <a:pPr/>
              <a:t>2014-03-20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05B-7563-40DB-B8F6-5532816E8A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DE03-D810-4DBE-B7A5-D42FEEDD7244}" type="datetimeFigureOut">
              <a:rPr lang="ko-KR" altLang="en-US" smtClean="0"/>
              <a:pPr/>
              <a:t>2014-03-20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805B-7563-40DB-B8F6-5532816E8A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FDE03-D810-4DBE-B7A5-D42FEEDD7244}" type="datetimeFigureOut">
              <a:rPr lang="ko-KR" altLang="en-US" smtClean="0"/>
              <a:pPr/>
              <a:t>2014-03-20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4805B-7563-40DB-B8F6-5532816E8A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21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29.png"/><Relationship Id="rId7" Type="http://schemas.openxmlformats.org/officeDocument/2006/relationships/image" Target="../media/image134.png"/><Relationship Id="rId12" Type="http://schemas.openxmlformats.org/officeDocument/2006/relationships/image" Target="../media/image138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11" Type="http://schemas.openxmlformats.org/officeDocument/2006/relationships/image" Target="../media/image121.png"/><Relationship Id="rId5" Type="http://schemas.openxmlformats.org/officeDocument/2006/relationships/image" Target="../media/image133.png"/><Relationship Id="rId10" Type="http://schemas.openxmlformats.org/officeDocument/2006/relationships/image" Target="../media/image137.png"/><Relationship Id="rId4" Type="http://schemas.openxmlformats.org/officeDocument/2006/relationships/image" Target="../media/image132.png"/><Relationship Id="rId9" Type="http://schemas.openxmlformats.org/officeDocument/2006/relationships/image" Target="../media/image13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5" Type="http://schemas.openxmlformats.org/officeDocument/2006/relationships/image" Target="../media/image187.png"/><Relationship Id="rId4" Type="http://schemas.openxmlformats.org/officeDocument/2006/relationships/image" Target="../media/image18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194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3.png"/><Relationship Id="rId5" Type="http://schemas.openxmlformats.org/officeDocument/2006/relationships/image" Target="../media/image192.png"/><Relationship Id="rId4" Type="http://schemas.openxmlformats.org/officeDocument/2006/relationships/image" Target="../media/image19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9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Chapter 2</a:t>
            </a:r>
          </a:p>
          <a:p>
            <a:r>
              <a:rPr lang="en-US" altLang="ko-KR" sz="2000" dirty="0" smtClean="0"/>
              <a:t>1</a:t>
            </a:r>
            <a:r>
              <a:rPr lang="ko-KR" altLang="en-US" sz="2000" dirty="0" smtClean="0"/>
              <a:t>계 미분방정식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58259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ea typeface="굴림" pitchFamily="50" charset="-127"/>
              </a:rPr>
              <a:t>특별한 경우 </a:t>
            </a:r>
            <a:r>
              <a:rPr lang="en-US" altLang="ko-KR" sz="2000" dirty="0" smtClean="0">
                <a:ea typeface="굴림" pitchFamily="50" charset="-127"/>
              </a:rPr>
              <a:t>: </a:t>
            </a:r>
            <a:r>
              <a:rPr lang="ko-KR" altLang="en-US" sz="2000" dirty="0" smtClean="0">
                <a:ea typeface="굴림" pitchFamily="50" charset="-127"/>
              </a:rPr>
              <a:t>상수계수와 상수 우변을 갖은 방정식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71546"/>
            <a:ext cx="8258204" cy="5054617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현실에서 관심을 받는 문제들 중에서 상수계수들을 갖고 우변이 상수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인 선형 </a:t>
            </a:r>
            <a:r>
              <a:rPr lang="en-US" altLang="ko-KR" sz="2000" dirty="0" smtClean="0">
                <a:ea typeface="굴림" charset="-127"/>
              </a:rPr>
              <a:t>1</a:t>
            </a:r>
            <a:r>
              <a:rPr lang="ko-KR" altLang="en-US" sz="2000" dirty="0" smtClean="0">
                <a:ea typeface="굴림" charset="-127"/>
              </a:rPr>
              <a:t>계 미분방정식이 만들어지는 경우가 많음</a:t>
            </a:r>
            <a:r>
              <a:rPr lang="en-US" altLang="ko-KR" sz="2000" dirty="0" smtClean="0">
                <a:ea typeface="굴림" charset="-127"/>
              </a:rPr>
              <a:t>. </a:t>
            </a:r>
            <a:r>
              <a:rPr lang="ko-KR" altLang="en-US" sz="2000" dirty="0" smtClean="0">
                <a:ea typeface="굴림" charset="-127"/>
              </a:rPr>
              <a:t>선형계수가  </a:t>
            </a:r>
            <a:r>
              <a:rPr lang="en-US" altLang="ko-KR" sz="2000" dirty="0" smtClean="0">
                <a:ea typeface="굴림" charset="-127"/>
              </a:rPr>
              <a:t>a=1</a:t>
            </a: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일 때</a:t>
            </a:r>
            <a:r>
              <a:rPr lang="en-US" altLang="ko-KR" sz="2000" dirty="0" smtClean="0">
                <a:ea typeface="굴림" charset="-127"/>
              </a:rPr>
              <a:t>, </a:t>
            </a:r>
            <a:r>
              <a:rPr lang="ko-KR" altLang="en-US" sz="2000" dirty="0" smtClean="0">
                <a:ea typeface="굴림" charset="-127"/>
              </a:rPr>
              <a:t>그와 같은 방정식은 다음과 같다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                                                                         </a:t>
            </a: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                                                                      </a:t>
            </a:r>
            <a:r>
              <a:rPr lang="ko-KR" altLang="en-US" sz="2000" dirty="0" smtClean="0">
                <a:ea typeface="굴림" charset="-127"/>
              </a:rPr>
              <a:t>단</a:t>
            </a:r>
            <a:r>
              <a:rPr lang="en-US" altLang="ko-KR" sz="2000" dirty="0" smtClean="0">
                <a:ea typeface="굴림" charset="-127"/>
              </a:rPr>
              <a:t>, </a:t>
            </a:r>
            <a:r>
              <a:rPr lang="en-US" altLang="ko-KR" sz="2000" dirty="0" err="1" smtClean="0">
                <a:ea typeface="굴림" charset="-127"/>
              </a:rPr>
              <a:t>b,c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상수   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초기조건                이라면 이 미분방정식의 해는 일반적으로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다음과 같은 절차로 구할 수 있다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endParaRPr lang="ko-KR" altLang="en-US" sz="2000" dirty="0"/>
          </a:p>
        </p:txBody>
      </p:sp>
      <p:pic>
        <p:nvPicPr>
          <p:cNvPr id="4" name="_x41600888" descr="DRW00001690434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2285992"/>
            <a:ext cx="39878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_x43568256" descr="DRW00001690434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70" y="2928934"/>
            <a:ext cx="9810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_x66834832" descr="DRW00001690435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6050" y="3643314"/>
            <a:ext cx="3182938" cy="224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8604"/>
            <a:ext cx="8186766" cy="5697559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  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   </a:t>
            </a: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초기조건을               을 적용한 결과 다음과 같다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   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대입을 통해서 다음의 결과를 얻는다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  C=0</a:t>
            </a:r>
            <a:r>
              <a:rPr lang="ko-KR" altLang="en-US" sz="2000" dirty="0" smtClean="0">
                <a:ea typeface="굴림" charset="-127"/>
              </a:rPr>
              <a:t>인 특별한 경우의 해는 다은과 같이 간단하 형태를 갖는다</a:t>
            </a:r>
            <a:r>
              <a:rPr lang="en-US" altLang="ko-KR" sz="2000" dirty="0" smtClean="0">
                <a:ea typeface="굴림" charset="-127"/>
              </a:rPr>
              <a:t>.</a:t>
            </a:r>
            <a:endParaRPr lang="ko-KR" altLang="en-US" sz="2000" dirty="0" smtClean="0">
              <a:ea typeface="굴림" charset="-127"/>
            </a:endParaRPr>
          </a:p>
          <a:p>
            <a:endParaRPr lang="ko-KR" altLang="en-US" sz="2000" dirty="0"/>
          </a:p>
        </p:txBody>
      </p:sp>
      <p:pic>
        <p:nvPicPr>
          <p:cNvPr id="4" name="_x40814456" descr="DRW00000f1444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500042"/>
            <a:ext cx="4081463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_x43568256" descr="DRW00001690434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2285992"/>
            <a:ext cx="9810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_x42777272" descr="DRW00000f1444f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36" y="2714620"/>
            <a:ext cx="30162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_x42817472" descr="DRW00000f1444f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4191000"/>
            <a:ext cx="4360863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_x42748144" descr="DRW00000f14450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86050" y="5500702"/>
            <a:ext cx="39465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ea typeface="굴림" pitchFamily="50" charset="-127"/>
              </a:rPr>
              <a:t>해의 존재성과 유일성 </a:t>
            </a:r>
            <a:r>
              <a:rPr lang="en-US" altLang="ko-KR" sz="2000" dirty="0" smtClean="0">
                <a:ea typeface="굴림" pitchFamily="50" charset="-127"/>
              </a:rPr>
              <a:t/>
            </a:r>
            <a:br>
              <a:rPr lang="en-US" altLang="ko-KR" sz="2000" dirty="0" smtClean="0">
                <a:ea typeface="굴림" pitchFamily="50" charset="-127"/>
              </a:rPr>
            </a:br>
            <a:r>
              <a:rPr lang="en-US" altLang="ko-KR" sz="2000" dirty="0" smtClean="0">
                <a:ea typeface="굴림" pitchFamily="50" charset="-127"/>
              </a:rPr>
              <a:t/>
            </a:r>
            <a:br>
              <a:rPr lang="en-US" altLang="ko-KR" sz="2000" dirty="0" smtClean="0">
                <a:ea typeface="굴림" pitchFamily="50" charset="-127"/>
              </a:rPr>
            </a:br>
            <a:r>
              <a:rPr lang="ko-KR" altLang="en-US" sz="2000" dirty="0" smtClean="0">
                <a:solidFill>
                  <a:srgbClr val="FF0000"/>
                </a:solidFill>
                <a:ea typeface="굴림" pitchFamily="50" charset="-127"/>
              </a:rPr>
              <a:t>정리 </a:t>
            </a:r>
            <a:r>
              <a:rPr lang="en-US" altLang="ko-KR" sz="2000" dirty="0" smtClean="0">
                <a:solidFill>
                  <a:srgbClr val="FF0000"/>
                </a:solidFill>
                <a:ea typeface="굴림" pitchFamily="50" charset="-127"/>
              </a:rPr>
              <a:t>2- 1  </a:t>
            </a:r>
            <a:r>
              <a:rPr lang="ko-KR" altLang="en-US" sz="2000" dirty="0" smtClean="0">
                <a:ea typeface="굴림" pitchFamily="50" charset="-127"/>
              </a:rPr>
              <a:t>선형 </a:t>
            </a:r>
            <a:r>
              <a:rPr lang="en-US" altLang="ko-KR" sz="2000" dirty="0" smtClean="0">
                <a:ea typeface="굴림" pitchFamily="50" charset="-127"/>
              </a:rPr>
              <a:t>1</a:t>
            </a:r>
            <a:r>
              <a:rPr lang="ko-KR" altLang="en-US" sz="2000" dirty="0" smtClean="0">
                <a:ea typeface="굴림" pitchFamily="50" charset="-127"/>
              </a:rPr>
              <a:t>계 미분방정식에 관한 해의 존재성 및 유일성 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함수 </a:t>
            </a:r>
            <a:r>
              <a:rPr lang="en-US" altLang="ko-KR" sz="2000" dirty="0" smtClean="0">
                <a:ea typeface="굴림" charset="-127"/>
              </a:rPr>
              <a:t>P(x), R(x)</a:t>
            </a:r>
            <a:r>
              <a:rPr lang="ko-KR" altLang="en-US" sz="2000" dirty="0" smtClean="0">
                <a:ea typeface="굴림" charset="-127"/>
              </a:rPr>
              <a:t>가 점      을 포함하는 열린 구간</a:t>
            </a:r>
            <a:r>
              <a:rPr lang="en-US" altLang="ko-KR" sz="2000" dirty="0" smtClean="0">
                <a:ea typeface="굴림" charset="-127"/>
              </a:rPr>
              <a:t>I</a:t>
            </a:r>
            <a:r>
              <a:rPr lang="ko-KR" altLang="en-US" sz="2000" dirty="0" smtClean="0">
                <a:ea typeface="굴림" charset="-127"/>
              </a:rPr>
              <a:t>에서 연속일 경우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                           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                                </a:t>
            </a:r>
            <a:r>
              <a:rPr lang="ko-KR" altLang="en-US" sz="2000" dirty="0" smtClean="0">
                <a:ea typeface="굴림" charset="-127"/>
              </a:rPr>
              <a:t>와</a:t>
            </a:r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</a:t>
            </a:r>
            <a:r>
              <a:rPr lang="ko-KR" altLang="en-US" sz="2000" dirty="0" err="1" smtClean="0">
                <a:ea typeface="굴림" charset="-127"/>
              </a:rPr>
              <a:t>로</a:t>
            </a:r>
            <a:r>
              <a:rPr lang="ko-KR" altLang="en-US" sz="2000" dirty="0" smtClean="0">
                <a:ea typeface="굴림" charset="-127"/>
              </a:rPr>
              <a:t> 주어지는 선형</a:t>
            </a:r>
            <a:r>
              <a:rPr lang="en-US" altLang="ko-KR" sz="2000" dirty="0" smtClean="0">
                <a:ea typeface="굴림" charset="-127"/>
              </a:rPr>
              <a:t>1</a:t>
            </a:r>
            <a:r>
              <a:rPr lang="ko-KR" altLang="en-US" sz="2000" dirty="0" smtClean="0">
                <a:ea typeface="굴림" charset="-127"/>
              </a:rPr>
              <a:t>계 미분방정식은 상에서 </a:t>
            </a:r>
            <a:endParaRPr lang="en-US" altLang="ko-KR" sz="2000" dirty="0" smtClean="0">
              <a:ea typeface="굴림" charset="-127"/>
            </a:endParaRPr>
          </a:p>
          <a:p>
            <a:endParaRPr lang="ko-KR" altLang="en-US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</a:t>
            </a:r>
            <a:r>
              <a:rPr lang="ko-KR" altLang="en-US" sz="2000" dirty="0" err="1" smtClean="0">
                <a:ea typeface="굴림" charset="-127"/>
              </a:rPr>
              <a:t>로</a:t>
            </a:r>
            <a:r>
              <a:rPr lang="ko-KR" altLang="en-US" sz="2000" dirty="0" smtClean="0">
                <a:ea typeface="굴림" charset="-127"/>
              </a:rPr>
              <a:t> 주어지는 유일한 해를 갖는데 여기서                         이며</a:t>
            </a:r>
            <a:r>
              <a:rPr lang="en-US" altLang="ko-KR" sz="2000" dirty="0" smtClean="0">
                <a:ea typeface="굴림" charset="-127"/>
              </a:rPr>
              <a:t>, </a:t>
            </a: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임의의 상수 </a:t>
            </a:r>
            <a:r>
              <a:rPr lang="en-US" altLang="ko-KR" sz="2000" dirty="0" smtClean="0">
                <a:ea typeface="굴림" charset="-127"/>
              </a:rPr>
              <a:t>C</a:t>
            </a:r>
            <a:r>
              <a:rPr lang="ko-KR" altLang="en-US" sz="2000" dirty="0" smtClean="0">
                <a:ea typeface="굴림" charset="-127"/>
              </a:rPr>
              <a:t>는 초기조건                  에서 결정되며</a:t>
            </a:r>
            <a:r>
              <a:rPr lang="en-US" altLang="ko-KR" sz="2000" dirty="0" smtClean="0">
                <a:ea typeface="굴림" charset="-127"/>
              </a:rPr>
              <a:t>, </a:t>
            </a:r>
            <a:r>
              <a:rPr lang="ko-KR" altLang="en-US" sz="2000" dirty="0" smtClean="0">
                <a:ea typeface="굴림" charset="-127"/>
              </a:rPr>
              <a:t>이때 위의 식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 안의 적분은 수행될 수 있다고  가정한다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endParaRPr lang="ko-KR" altLang="en-US" sz="2000" dirty="0"/>
          </a:p>
        </p:txBody>
      </p:sp>
      <p:pic>
        <p:nvPicPr>
          <p:cNvPr id="4" name="_x41076600" descr="DRW00000fd846a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1643050"/>
            <a:ext cx="228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_x43069536" descr="DRW00000fd846a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2428868"/>
            <a:ext cx="196373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_x43069696" descr="DRW00000fd846b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7686" y="2357430"/>
            <a:ext cx="1092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_x66294184" descr="DRW00001b3478c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3108" y="3571876"/>
            <a:ext cx="49403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_x43082344" descr="DRW00000fd846d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43570" y="4429132"/>
            <a:ext cx="173355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_x43069696" descr="DRW00000fd846c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1934" y="4929198"/>
            <a:ext cx="1092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582594"/>
          </a:xfrm>
        </p:spPr>
        <p:txBody>
          <a:bodyPr>
            <a:normAutofit/>
          </a:bodyPr>
          <a:lstStyle/>
          <a:p>
            <a:r>
              <a:rPr lang="ko-KR" altLang="en-US" sz="2000" u="sng" dirty="0" smtClean="0">
                <a:ea typeface="굴림" pitchFamily="50" charset="-127"/>
              </a:rPr>
              <a:t>예</a:t>
            </a:r>
            <a:r>
              <a:rPr lang="ko-KR" altLang="en-US" sz="2000" dirty="0" smtClean="0">
                <a:ea typeface="굴림" pitchFamily="50" charset="-127"/>
              </a:rPr>
              <a:t>제 </a:t>
            </a:r>
            <a:r>
              <a:rPr lang="en-US" altLang="ko-KR" sz="2000" dirty="0" smtClean="0">
                <a:ea typeface="굴림" pitchFamily="50" charset="-127"/>
              </a:rPr>
              <a:t>2-2</a:t>
            </a:r>
            <a:r>
              <a:rPr lang="ko-KR" altLang="en-US" sz="2000" dirty="0" smtClean="0">
                <a:ea typeface="굴림" pitchFamily="50" charset="-127"/>
              </a:rPr>
              <a:t>  유일한 해 구하기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00108"/>
            <a:ext cx="8258204" cy="512605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다음 초기값 문제를 구하여라</a:t>
            </a:r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 (</a:t>
            </a:r>
            <a:r>
              <a:rPr lang="ko-KR" altLang="en-US" sz="2000" dirty="0" smtClean="0">
                <a:ea typeface="굴림" charset="-127"/>
              </a:rPr>
              <a:t>풀이</a:t>
            </a:r>
            <a:r>
              <a:rPr lang="en-US" altLang="ko-KR" sz="2000" dirty="0" smtClean="0">
                <a:ea typeface="굴림" charset="-127"/>
              </a:rPr>
              <a:t>) </a:t>
            </a:r>
            <a:r>
              <a:rPr lang="ko-KR" altLang="en-US" sz="2000" dirty="0" smtClean="0">
                <a:ea typeface="굴림" charset="-127"/>
              </a:rPr>
              <a:t>현재의 형식에서       항의 계수는 </a:t>
            </a:r>
            <a:r>
              <a:rPr lang="en-US" altLang="ko-KR" sz="2000" dirty="0" smtClean="0">
                <a:ea typeface="굴림" charset="-127"/>
              </a:rPr>
              <a:t>1</a:t>
            </a:r>
            <a:r>
              <a:rPr lang="ko-KR" altLang="en-US" sz="2000" dirty="0" smtClean="0">
                <a:ea typeface="굴림" charset="-127"/>
              </a:rPr>
              <a:t>이 아님</a:t>
            </a:r>
            <a:r>
              <a:rPr lang="en-US" altLang="ko-KR" sz="2000" dirty="0" smtClean="0">
                <a:ea typeface="굴림" charset="-127"/>
              </a:rPr>
              <a:t>. </a:t>
            </a:r>
            <a:r>
              <a:rPr lang="ko-KR" altLang="en-US" sz="2000" dirty="0" smtClean="0">
                <a:ea typeface="굴림" charset="-127"/>
              </a:rPr>
              <a:t>양변을 다음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과 같이 정리하여 사용한다</a:t>
            </a:r>
            <a:r>
              <a:rPr lang="en-US" altLang="ko-KR" sz="2000" dirty="0" smtClean="0">
                <a:ea typeface="굴림" charset="-127"/>
              </a:rPr>
              <a:t>.</a:t>
            </a:r>
            <a:r>
              <a:rPr lang="ko-KR" altLang="en-US" sz="2000" dirty="0" smtClean="0">
                <a:ea typeface="굴림" charset="-127"/>
              </a:rPr>
              <a:t> 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이제 </a:t>
            </a:r>
            <a:r>
              <a:rPr lang="en-US" altLang="ko-KR" sz="2000" dirty="0" smtClean="0">
                <a:ea typeface="굴림" charset="-127"/>
              </a:rPr>
              <a:t>p(x)=1/(x+1) </a:t>
            </a:r>
            <a:r>
              <a:rPr lang="ko-KR" altLang="en-US" sz="2000" dirty="0" smtClean="0">
                <a:ea typeface="굴림" charset="-127"/>
              </a:rPr>
              <a:t>가 되는데</a:t>
            </a:r>
            <a:r>
              <a:rPr lang="en-US" altLang="ko-KR" sz="2000" dirty="0" smtClean="0">
                <a:ea typeface="굴림" charset="-127"/>
              </a:rPr>
              <a:t>, </a:t>
            </a:r>
            <a:r>
              <a:rPr lang="ko-KR" altLang="en-US" sz="2000" dirty="0" smtClean="0">
                <a:ea typeface="굴림" charset="-127"/>
              </a:rPr>
              <a:t>이 함수는 </a:t>
            </a:r>
            <a:r>
              <a:rPr lang="en-US" altLang="ko-KR" sz="2000" dirty="0" smtClean="0">
                <a:ea typeface="굴림" charset="-127"/>
              </a:rPr>
              <a:t>x=-1</a:t>
            </a:r>
            <a:r>
              <a:rPr lang="ko-KR" altLang="en-US" sz="2000" dirty="0" smtClean="0">
                <a:ea typeface="굴림" charset="-127"/>
              </a:rPr>
              <a:t>을 제외한 모든 실수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에서 연속</a:t>
            </a:r>
            <a:r>
              <a:rPr lang="en-US" altLang="ko-KR" sz="2000" dirty="0" smtClean="0">
                <a:ea typeface="굴림" charset="-127"/>
              </a:rPr>
              <a:t>, R(x)=        </a:t>
            </a:r>
            <a:r>
              <a:rPr lang="ko-KR" altLang="en-US" sz="2000" dirty="0" smtClean="0">
                <a:ea typeface="굴림" charset="-127"/>
              </a:rPr>
              <a:t>는 전체 실수구간에서 연속임</a:t>
            </a:r>
            <a:r>
              <a:rPr lang="en-US" altLang="ko-KR" sz="2000" dirty="0" smtClean="0">
                <a:ea typeface="굴림" charset="-127"/>
              </a:rPr>
              <a:t>.      =2</a:t>
            </a:r>
            <a:r>
              <a:rPr lang="ko-KR" altLang="en-US" sz="2000" dirty="0" smtClean="0">
                <a:ea typeface="굴림" charset="-127"/>
              </a:rPr>
              <a:t>는 </a:t>
            </a:r>
            <a:r>
              <a:rPr lang="en-US" altLang="ko-KR" sz="2000" dirty="0" smtClean="0">
                <a:ea typeface="굴림" charset="-127"/>
              </a:rPr>
              <a:t>P(x),</a:t>
            </a: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  R(x)</a:t>
            </a:r>
            <a:r>
              <a:rPr lang="ko-KR" altLang="en-US" sz="2000" dirty="0" smtClean="0">
                <a:ea typeface="굴림" charset="-127"/>
              </a:rPr>
              <a:t>가 동시에 연속인 구간에 위치하므로 위의 초깃값문제는 그 구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  </a:t>
            </a:r>
            <a:r>
              <a:rPr lang="ko-KR" altLang="en-US" sz="2000" dirty="0" smtClean="0">
                <a:ea typeface="굴림" charset="-127"/>
              </a:rPr>
              <a:t>간에서 고유한 해를 가질 것이다</a:t>
            </a:r>
            <a:r>
              <a:rPr lang="en-US" altLang="ko-KR" sz="2000" dirty="0" smtClean="0">
                <a:ea typeface="굴림" charset="-127"/>
              </a:rPr>
              <a:t>.</a:t>
            </a:r>
            <a:r>
              <a:rPr lang="ko-KR" altLang="en-US" sz="2000" dirty="0" smtClean="0">
                <a:ea typeface="굴림" charset="-127"/>
              </a:rPr>
              <a:t> 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   </a:t>
            </a:r>
            <a:r>
              <a:rPr lang="ko-KR" altLang="en-US" sz="2000" dirty="0" smtClean="0">
                <a:ea typeface="굴림" charset="-127"/>
              </a:rPr>
              <a:t>이 선형 </a:t>
            </a:r>
            <a:r>
              <a:rPr lang="en-US" altLang="ko-KR" sz="2000" dirty="0" smtClean="0">
                <a:ea typeface="굴림" charset="-127"/>
              </a:rPr>
              <a:t>1</a:t>
            </a:r>
            <a:r>
              <a:rPr lang="ko-KR" altLang="en-US" sz="2000" dirty="0" smtClean="0">
                <a:ea typeface="굴림" charset="-127"/>
              </a:rPr>
              <a:t>계 </a:t>
            </a:r>
            <a:r>
              <a:rPr lang="ko-KR" altLang="en-US" sz="2000" dirty="0" err="1" smtClean="0">
                <a:ea typeface="굴림" charset="-127"/>
              </a:rPr>
              <a:t>초깃값</a:t>
            </a:r>
            <a:r>
              <a:rPr lang="ko-KR" altLang="en-US" sz="2000" dirty="0" smtClean="0">
                <a:ea typeface="굴림" charset="-127"/>
              </a:rPr>
              <a:t> 문제의 해는 다음과 같이 결정 됨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endParaRPr lang="ko-KR" altLang="en-US" sz="2000" dirty="0"/>
          </a:p>
        </p:txBody>
      </p:sp>
      <p:pic>
        <p:nvPicPr>
          <p:cNvPr id="4" name="_x43403184" descr="DRW00000f38486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1571612"/>
            <a:ext cx="4116388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_x73964600" descr="DRW00000f38487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68" y="2143116"/>
            <a:ext cx="1905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_x43300912" descr="DRW00000f38487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240" y="2928934"/>
            <a:ext cx="3341688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_x43301152" descr="DRW00000f38488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71736" y="4286256"/>
            <a:ext cx="352425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_x41076600" descr="DRW00000fd846a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16" y="4357694"/>
            <a:ext cx="228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571480"/>
            <a:ext cx="8186766" cy="5554683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ea typeface="굴림" charset="-127"/>
              </a:rPr>
              <a:t> </a:t>
            </a: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r>
              <a:rPr lang="en-US" altLang="ko-KR" sz="2000" dirty="0" smtClean="0">
                <a:ea typeface="굴림" charset="-127"/>
              </a:rPr>
              <a:t>x&gt;-1 </a:t>
            </a:r>
            <a:r>
              <a:rPr lang="ko-KR" altLang="en-US" sz="2000" dirty="0" smtClean="0">
                <a:ea typeface="굴림" charset="-127"/>
              </a:rPr>
              <a:t>의 경우</a:t>
            </a:r>
            <a:r>
              <a:rPr lang="en-US" altLang="ko-KR" sz="2000" dirty="0" smtClean="0">
                <a:ea typeface="굴림" charset="-127"/>
              </a:rPr>
              <a:t>: |x+1|=x+1</a:t>
            </a:r>
            <a:r>
              <a:rPr lang="ko-KR" altLang="en-US" sz="2000" dirty="0" smtClean="0">
                <a:ea typeface="굴림" charset="-127"/>
              </a:rPr>
              <a:t>이다</a:t>
            </a:r>
            <a:r>
              <a:rPr lang="en-US" altLang="ko-KR" sz="2000" dirty="0" smtClean="0">
                <a:ea typeface="굴림" charset="-127"/>
              </a:rPr>
              <a:t>. </a:t>
            </a:r>
            <a:r>
              <a:rPr lang="ko-KR" altLang="en-US" sz="2000" dirty="0" smtClean="0">
                <a:ea typeface="굴림" charset="-127"/>
              </a:rPr>
              <a:t>따라서  구간                    에서의 </a:t>
            </a:r>
            <a:endParaRPr lang="en-US" altLang="ko-KR" sz="2000" dirty="0" smtClean="0">
              <a:ea typeface="굴림" charset="-127"/>
            </a:endParaRPr>
          </a:p>
          <a:p>
            <a:r>
              <a:rPr lang="ko-KR" altLang="en-US" sz="2000" dirty="0" smtClean="0">
                <a:ea typeface="굴림" charset="-127"/>
              </a:rPr>
              <a:t>해는 다음과 같다</a:t>
            </a:r>
            <a:r>
              <a:rPr lang="en-US" altLang="ko-KR" sz="2000" dirty="0" smtClean="0">
                <a:ea typeface="굴림" charset="-127"/>
              </a:rPr>
              <a:t>.</a:t>
            </a:r>
            <a:endParaRPr lang="ko-KR" altLang="en-US" sz="2000" dirty="0"/>
          </a:p>
        </p:txBody>
      </p:sp>
      <p:pic>
        <p:nvPicPr>
          <p:cNvPr id="4" name="_x40814456" descr="DRW0000138c4ab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785794"/>
            <a:ext cx="39274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_x42780672" descr="DRW0000138c4ac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198" y="2857496"/>
            <a:ext cx="137318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_x67598336" descr="DRW0000138c4ac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1670" y="3571876"/>
            <a:ext cx="52736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71480"/>
            <a:ext cx="8115328" cy="5554683"/>
          </a:xfrm>
        </p:spPr>
        <p:txBody>
          <a:bodyPr>
            <a:normAutofit/>
          </a:bodyPr>
          <a:lstStyle/>
          <a:p>
            <a:r>
              <a:rPr lang="en-US" altLang="ko-KR" sz="800" dirty="0"/>
              <a:t>.</a:t>
            </a:r>
            <a:endParaRPr lang="ko-KR" altLang="en-US" sz="800" dirty="0"/>
          </a:p>
        </p:txBody>
      </p:sp>
      <p:pic>
        <p:nvPicPr>
          <p:cNvPr id="4" name="_x40748920" descr="DRW000008184bb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1000108"/>
            <a:ext cx="3049588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582594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2-3   1</a:t>
            </a:r>
            <a:r>
              <a:rPr lang="ko-KR" altLang="en-US" sz="2000" dirty="0" smtClean="0">
                <a:ea typeface="굴림" pitchFamily="50" charset="-127"/>
              </a:rPr>
              <a:t>계 미분방정식의 응용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0108"/>
            <a:ext cx="8258204" cy="5126055"/>
          </a:xfrm>
        </p:spPr>
        <p:txBody>
          <a:bodyPr/>
          <a:lstStyle/>
          <a:p>
            <a:pPr>
              <a:buNone/>
            </a:pPr>
            <a:r>
              <a:rPr lang="ko-KR" altLang="en-US" sz="2000" dirty="0" smtClean="0">
                <a:ea typeface="굴림" pitchFamily="50" charset="-127"/>
              </a:rPr>
              <a:t>  물리학</a:t>
            </a:r>
            <a:r>
              <a:rPr lang="en-US" altLang="ko-KR" sz="2000" dirty="0" smtClean="0">
                <a:ea typeface="굴림" pitchFamily="50" charset="-127"/>
              </a:rPr>
              <a:t>, </a:t>
            </a:r>
            <a:r>
              <a:rPr lang="ko-KR" altLang="en-US" sz="2000" dirty="0" smtClean="0">
                <a:ea typeface="굴림" pitchFamily="50" charset="-127"/>
              </a:rPr>
              <a:t>생명과학</a:t>
            </a:r>
            <a:r>
              <a:rPr lang="en-US" altLang="ko-KR" sz="2000" dirty="0" smtClean="0">
                <a:ea typeface="굴림" pitchFamily="50" charset="-127"/>
              </a:rPr>
              <a:t>, </a:t>
            </a:r>
            <a:r>
              <a:rPr lang="ko-KR" altLang="en-US" sz="2000" dirty="0" smtClean="0">
                <a:ea typeface="굴림" pitchFamily="50" charset="-127"/>
              </a:rPr>
              <a:t>사회과학 등에서 발생하는 많은 문제들은 어떤 분</a:t>
            </a:r>
            <a:endParaRPr lang="en-US" altLang="ko-KR" sz="2000" dirty="0" smtClean="0">
              <a:ea typeface="굴림" pitchFamily="50" charset="-127"/>
            </a:endParaRPr>
          </a:p>
          <a:p>
            <a:pPr>
              <a:buNone/>
            </a:pP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smtClean="0">
                <a:ea typeface="굴림" pitchFamily="50" charset="-127"/>
              </a:rPr>
              <a:t> </a:t>
            </a:r>
            <a:r>
              <a:rPr lang="ko-KR" altLang="en-US" sz="2000" dirty="0" smtClean="0">
                <a:ea typeface="굴림" pitchFamily="50" charset="-127"/>
              </a:rPr>
              <a:t>야에 대한 변화율이 그 양 자체에 비례하는 것으로 관찰된 바 있다</a:t>
            </a:r>
            <a:r>
              <a:rPr lang="en-US" altLang="ko-KR" sz="2000" dirty="0" smtClean="0">
                <a:ea typeface="굴림" pitchFamily="50" charset="-127"/>
              </a:rPr>
              <a:t>.</a:t>
            </a:r>
          </a:p>
          <a:p>
            <a:pPr>
              <a:buFontTx/>
              <a:buNone/>
            </a:pPr>
            <a:r>
              <a:rPr lang="ko-KR" altLang="en-US" sz="2000" dirty="0" smtClean="0">
                <a:ea typeface="굴림" pitchFamily="50" charset="-127"/>
              </a:rPr>
              <a:t>  </a:t>
            </a:r>
            <a:r>
              <a:rPr lang="ko-KR" altLang="en-US" sz="2000" dirty="0" smtClean="0">
                <a:ea typeface="굴림" charset="-127"/>
              </a:rPr>
              <a:t>즉</a:t>
            </a:r>
            <a:r>
              <a:rPr lang="en-US" altLang="ko-KR" sz="2000" dirty="0" smtClean="0">
                <a:ea typeface="굴림" charset="-127"/>
              </a:rPr>
              <a:t>, y</a:t>
            </a:r>
            <a:r>
              <a:rPr lang="ko-KR" altLang="en-US" sz="2000" dirty="0" smtClean="0">
                <a:ea typeface="굴림" charset="-127"/>
              </a:rPr>
              <a:t>가 관심 대상인 양을 나타내고 </a:t>
            </a:r>
            <a:r>
              <a:rPr lang="en-US" altLang="ko-KR" sz="2000" dirty="0" smtClean="0">
                <a:ea typeface="굴림" charset="-127"/>
              </a:rPr>
              <a:t>t</a:t>
            </a:r>
            <a:r>
              <a:rPr lang="ko-KR" altLang="en-US" sz="2000" dirty="0" smtClean="0">
                <a:ea typeface="굴림" charset="-127"/>
              </a:rPr>
              <a:t>가 시간을 나타낼 때</a:t>
            </a:r>
            <a:r>
              <a:rPr lang="en-US" altLang="ko-KR" sz="2000" dirty="0" smtClean="0">
                <a:ea typeface="굴림" charset="-127"/>
              </a:rPr>
              <a:t>,</a:t>
            </a:r>
          </a:p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                                       </a:t>
            </a:r>
          </a:p>
          <a:p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                                                         </a:t>
            </a: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                                                          </a:t>
            </a:r>
            <a:r>
              <a:rPr lang="ko-KR" altLang="en-US" sz="2000" dirty="0" smtClean="0">
                <a:ea typeface="굴림" charset="-127"/>
              </a:rPr>
              <a:t>단</a:t>
            </a:r>
            <a:r>
              <a:rPr lang="en-US" altLang="ko-KR" sz="2000" dirty="0" smtClean="0">
                <a:ea typeface="굴림" charset="-127"/>
              </a:rPr>
              <a:t>, k:</a:t>
            </a:r>
            <a:r>
              <a:rPr lang="ko-KR" altLang="en-US" sz="2000" dirty="0" smtClean="0">
                <a:ea typeface="굴림" charset="-127"/>
              </a:rPr>
              <a:t>비례상수</a:t>
            </a:r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 식 </a:t>
            </a:r>
            <a:r>
              <a:rPr lang="en-US" altLang="ko-KR" sz="2000" dirty="0" smtClean="0">
                <a:ea typeface="굴림" charset="-127"/>
              </a:rPr>
              <a:t>2-19</a:t>
            </a:r>
            <a:r>
              <a:rPr lang="ko-KR" altLang="en-US" sz="2000" dirty="0" smtClean="0">
                <a:ea typeface="굴림" charset="-127"/>
              </a:rPr>
              <a:t>는 상수계수 </a:t>
            </a:r>
            <a:r>
              <a:rPr lang="en-US" altLang="ko-KR" sz="2000" dirty="0" smtClean="0">
                <a:ea typeface="굴림" charset="-127"/>
              </a:rPr>
              <a:t>1</a:t>
            </a:r>
            <a:r>
              <a:rPr lang="ko-KR" altLang="en-US" sz="2000" dirty="0" smtClean="0">
                <a:ea typeface="굴림" charset="-127"/>
              </a:rPr>
              <a:t>계 미분방정식이며</a:t>
            </a:r>
            <a:r>
              <a:rPr lang="en-US" altLang="ko-KR" sz="2000" dirty="0" smtClean="0">
                <a:ea typeface="굴림" charset="-127"/>
              </a:rPr>
              <a:t>, </a:t>
            </a:r>
            <a:r>
              <a:rPr lang="ko-KR" altLang="en-US" sz="2000" dirty="0" smtClean="0">
                <a:ea typeface="굴림" charset="-127"/>
              </a:rPr>
              <a:t>그 해는 앞 절에서 설명한  것처럼 다음과 같이 주어진다</a:t>
            </a:r>
            <a:r>
              <a:rPr lang="en-US" altLang="ko-KR" sz="2000" dirty="0" smtClean="0">
                <a:ea typeface="굴림" charset="-127"/>
              </a:rPr>
              <a:t>.(</a:t>
            </a:r>
            <a:r>
              <a:rPr lang="ko-KR" altLang="en-US" sz="2000" dirty="0" smtClean="0">
                <a:ea typeface="굴림" charset="-127"/>
              </a:rPr>
              <a:t>식 </a:t>
            </a:r>
            <a:r>
              <a:rPr lang="en-US" altLang="ko-KR" sz="2000" dirty="0" smtClean="0">
                <a:ea typeface="굴림" charset="-127"/>
              </a:rPr>
              <a:t>2-18 </a:t>
            </a:r>
            <a:r>
              <a:rPr lang="ko-KR" altLang="en-US" sz="2000" dirty="0" smtClean="0">
                <a:ea typeface="굴림" charset="-127"/>
              </a:rPr>
              <a:t>참고</a:t>
            </a:r>
            <a:r>
              <a:rPr lang="en-US" altLang="ko-KR" sz="2000" dirty="0" smtClean="0">
                <a:ea typeface="굴림" charset="-127"/>
              </a:rPr>
              <a:t>)</a:t>
            </a:r>
          </a:p>
          <a:p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                                    단</a:t>
            </a:r>
            <a:r>
              <a:rPr lang="en-US" altLang="ko-KR" sz="2000" dirty="0" smtClean="0">
                <a:ea typeface="굴림" charset="-127"/>
              </a:rPr>
              <a:t>,</a:t>
            </a:r>
            <a:r>
              <a:rPr lang="ko-KR" altLang="en-US" sz="2000" dirty="0" smtClean="0">
                <a:ea typeface="굴림" charset="-127"/>
              </a:rPr>
              <a:t>       은 </a:t>
            </a:r>
            <a:r>
              <a:rPr lang="en-US" altLang="ko-KR" sz="2000" dirty="0" smtClean="0">
                <a:ea typeface="굴림" charset="-127"/>
              </a:rPr>
              <a:t>t=0</a:t>
            </a:r>
            <a:r>
              <a:rPr lang="ko-KR" altLang="en-US" sz="2000" dirty="0" smtClean="0">
                <a:ea typeface="굴림" charset="-127"/>
              </a:rPr>
              <a:t>에서의 함수 값임</a:t>
            </a:r>
            <a:endParaRPr lang="ko-KR" altLang="en-US" sz="2000" dirty="0"/>
          </a:p>
        </p:txBody>
      </p:sp>
      <p:pic>
        <p:nvPicPr>
          <p:cNvPr id="4" name="_x40749112" descr="DRW00000b084c7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2357430"/>
            <a:ext cx="47148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_x42710208" descr="DRW00000b084c7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12" y="4643446"/>
            <a:ext cx="39512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_x41777448" descr="DRW0000100c4d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5357826"/>
            <a:ext cx="209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58259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ea typeface="굴림" pitchFamily="50" charset="-127"/>
              </a:rPr>
              <a:t>예제 </a:t>
            </a:r>
            <a:r>
              <a:rPr lang="en-US" altLang="ko-KR" sz="2000" dirty="0" smtClean="0">
                <a:ea typeface="굴림" pitchFamily="50" charset="-127"/>
              </a:rPr>
              <a:t>2-3   </a:t>
            </a:r>
            <a:r>
              <a:rPr lang="ko-KR" altLang="en-US" sz="2000" dirty="0" smtClean="0">
                <a:ea typeface="굴림" pitchFamily="50" charset="-127"/>
              </a:rPr>
              <a:t>개체 수의 증가 </a:t>
            </a:r>
            <a:r>
              <a:rPr lang="en-US" altLang="ko-KR" sz="2000" dirty="0" smtClean="0">
                <a:ea typeface="굴림" pitchFamily="50" charset="-127"/>
              </a:rPr>
              <a:t>: </a:t>
            </a:r>
            <a:r>
              <a:rPr lang="ko-KR" altLang="en-US" sz="2000" dirty="0" err="1" smtClean="0">
                <a:ea typeface="굴림" pitchFamily="50" charset="-127"/>
              </a:rPr>
              <a:t>맬서스의</a:t>
            </a:r>
            <a:r>
              <a:rPr lang="ko-KR" altLang="en-US" sz="2000" dirty="0" smtClean="0">
                <a:ea typeface="굴림" pitchFamily="50" charset="-127"/>
              </a:rPr>
              <a:t> 법칙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000108"/>
            <a:ext cx="8358246" cy="5214974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일정 기간 동안 인간사회</a:t>
            </a:r>
            <a:r>
              <a:rPr lang="en-US" altLang="ko-KR" sz="2000" dirty="0" smtClean="0">
                <a:ea typeface="굴림" charset="-127"/>
              </a:rPr>
              <a:t>, </a:t>
            </a:r>
            <a:r>
              <a:rPr lang="ko-KR" altLang="en-US" sz="2000" dirty="0" smtClean="0">
                <a:ea typeface="굴림" charset="-127"/>
              </a:rPr>
              <a:t>동물의 종</a:t>
            </a:r>
            <a:r>
              <a:rPr lang="en-US" altLang="ko-KR" sz="2000" dirty="0" smtClean="0">
                <a:ea typeface="굴림" charset="-127"/>
              </a:rPr>
              <a:t>, </a:t>
            </a:r>
            <a:r>
              <a:rPr lang="ko-KR" altLang="en-US" sz="2000" dirty="0" smtClean="0">
                <a:ea typeface="굴림" charset="-127"/>
              </a:rPr>
              <a:t>곤충</a:t>
            </a:r>
            <a:r>
              <a:rPr lang="en-US" altLang="ko-KR" sz="2000" dirty="0" smtClean="0">
                <a:ea typeface="굴림" charset="-127"/>
              </a:rPr>
              <a:t>, </a:t>
            </a:r>
            <a:r>
              <a:rPr lang="ko-KR" altLang="en-US" sz="2000" dirty="0" smtClean="0">
                <a:ea typeface="굴림" charset="-127"/>
              </a:rPr>
              <a:t>박테리아 </a:t>
            </a:r>
            <a:r>
              <a:rPr lang="ko-KR" altLang="en-US" sz="2000" dirty="0" err="1" smtClean="0">
                <a:ea typeface="굴림" charset="-127"/>
              </a:rPr>
              <a:t>군체</a:t>
            </a:r>
            <a:r>
              <a:rPr lang="ko-KR" altLang="en-US" sz="2000" dirty="0" smtClean="0">
                <a:ea typeface="굴림" charset="-127"/>
              </a:rPr>
              <a:t> 등에서 개체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수 변화율을 전체 개체 수에 비례한다는 사실이 관찰 되어 있다</a:t>
            </a:r>
            <a:r>
              <a:rPr lang="en-US" altLang="ko-KR" sz="2000" dirty="0" smtClean="0">
                <a:ea typeface="굴림" charset="-127"/>
              </a:rPr>
              <a:t>.  N(t)</a:t>
            </a: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가 시점 </a:t>
            </a:r>
            <a:r>
              <a:rPr lang="en-US" altLang="ko-KR" sz="2000" dirty="0" smtClean="0">
                <a:ea typeface="굴림" charset="-127"/>
              </a:rPr>
              <a:t>t</a:t>
            </a:r>
            <a:r>
              <a:rPr lang="ko-KR" altLang="en-US" sz="2000" dirty="0" smtClean="0">
                <a:ea typeface="굴림" charset="-127"/>
              </a:rPr>
              <a:t>에서의 개체 수를 나타낸다고 할 때</a:t>
            </a:r>
            <a:r>
              <a:rPr lang="en-US" altLang="ko-KR" sz="2000" dirty="0" smtClean="0">
                <a:ea typeface="굴림" charset="-127"/>
              </a:rPr>
              <a:t>, </a:t>
            </a:r>
            <a:r>
              <a:rPr lang="ko-KR" altLang="en-US" sz="2000" dirty="0" smtClean="0">
                <a:ea typeface="굴림" charset="-127"/>
              </a:rPr>
              <a:t>시간 </a:t>
            </a:r>
            <a:r>
              <a:rPr lang="en-US" altLang="ko-KR" sz="2000" dirty="0" smtClean="0">
                <a:ea typeface="굴림" charset="-127"/>
              </a:rPr>
              <a:t>t</a:t>
            </a:r>
            <a:r>
              <a:rPr lang="ko-KR" altLang="en-US" sz="2000" dirty="0" smtClean="0">
                <a:ea typeface="굴림" charset="-127"/>
              </a:rPr>
              <a:t>에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따른 개체 수의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 변화를 표현하는 미분방정식을 구하고</a:t>
            </a:r>
            <a:r>
              <a:rPr lang="en-US" altLang="ko-KR" sz="2000" dirty="0" smtClean="0">
                <a:ea typeface="굴림" charset="-127"/>
              </a:rPr>
              <a:t>, </a:t>
            </a:r>
            <a:r>
              <a:rPr lang="ko-KR" altLang="en-US" sz="2000" dirty="0" smtClean="0">
                <a:ea typeface="굴림" charset="-127"/>
              </a:rPr>
              <a:t>그 해에 관하여 논하여라</a:t>
            </a:r>
            <a:r>
              <a:rPr lang="en-US" altLang="ko-KR" sz="2000" dirty="0" smtClean="0">
                <a:ea typeface="굴림" charset="-127"/>
              </a:rPr>
              <a:t>. </a:t>
            </a:r>
            <a:r>
              <a:rPr lang="ko-KR" altLang="en-US" sz="2000" dirty="0" smtClean="0">
                <a:ea typeface="굴림" charset="-127"/>
              </a:rPr>
              <a:t>시점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t=0</a:t>
            </a:r>
            <a:r>
              <a:rPr lang="ko-KR" altLang="en-US" sz="2000" dirty="0" smtClean="0">
                <a:ea typeface="굴림" charset="-127"/>
              </a:rPr>
              <a:t>에서의 초기 개체 수는 </a:t>
            </a:r>
            <a:r>
              <a:rPr lang="en-US" altLang="ko-KR" sz="2000" dirty="0" smtClean="0">
                <a:ea typeface="굴림" charset="-127"/>
              </a:rPr>
              <a:t>N(0)</a:t>
            </a:r>
            <a:r>
              <a:rPr lang="ko-KR" altLang="en-US" sz="2000" dirty="0" smtClean="0">
                <a:ea typeface="굴림" charset="-127"/>
              </a:rPr>
              <a:t>이라 가정한다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pPr>
              <a:buFontTx/>
              <a:buNone/>
            </a:pP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(</a:t>
            </a:r>
            <a:r>
              <a:rPr lang="ko-KR" altLang="en-US" sz="2000" dirty="0" smtClean="0">
                <a:ea typeface="굴림" charset="-127"/>
              </a:rPr>
              <a:t>풀이</a:t>
            </a:r>
            <a:r>
              <a:rPr lang="en-US" altLang="ko-KR" sz="2000" dirty="0" smtClean="0">
                <a:ea typeface="굴림" charset="-127"/>
              </a:rPr>
              <a:t>) </a:t>
            </a:r>
            <a:r>
              <a:rPr lang="ko-KR" altLang="en-US" sz="2000" dirty="0" smtClean="0">
                <a:ea typeface="굴림" charset="-127"/>
              </a:rPr>
              <a:t>개체 수 변화율은 개체 수 자체에 비례하므로 시간에 따른 개체 수 변화를 표현하는 미분방정식은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                                                </a:t>
            </a:r>
            <a:r>
              <a:rPr lang="ko-KR" altLang="en-US" sz="2000" dirty="0" smtClean="0">
                <a:ea typeface="굴림" charset="-127"/>
              </a:rPr>
              <a:t>단</a:t>
            </a:r>
            <a:r>
              <a:rPr lang="en-US" altLang="ko-KR" sz="2000" dirty="0" smtClean="0">
                <a:ea typeface="굴림" charset="-127"/>
              </a:rPr>
              <a:t>, k:</a:t>
            </a:r>
            <a:r>
              <a:rPr lang="ko-KR" altLang="en-US" sz="2000" dirty="0" smtClean="0">
                <a:ea typeface="굴림" charset="-127"/>
              </a:rPr>
              <a:t>개체 수의 순 증가율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   식 </a:t>
            </a:r>
            <a:r>
              <a:rPr lang="en-US" altLang="ko-KR" sz="2000" dirty="0" smtClean="0">
                <a:ea typeface="굴림" charset="-127"/>
              </a:rPr>
              <a:t>2-21</a:t>
            </a:r>
            <a:r>
              <a:rPr lang="ko-KR" altLang="en-US" sz="2000" dirty="0" smtClean="0">
                <a:ea typeface="굴림" charset="-127"/>
              </a:rPr>
              <a:t>은 상수계수 </a:t>
            </a:r>
            <a:r>
              <a:rPr lang="en-US" altLang="ko-KR" sz="2000" dirty="0" smtClean="0">
                <a:ea typeface="굴림" charset="-127"/>
              </a:rPr>
              <a:t>1</a:t>
            </a:r>
            <a:r>
              <a:rPr lang="ko-KR" altLang="en-US" sz="2000" dirty="0" smtClean="0">
                <a:ea typeface="굴림" charset="-127"/>
              </a:rPr>
              <a:t>계 미분방정식이며</a:t>
            </a:r>
            <a:r>
              <a:rPr lang="en-US" altLang="ko-KR" sz="2000" dirty="0" smtClean="0">
                <a:ea typeface="굴림" charset="-127"/>
              </a:rPr>
              <a:t>, </a:t>
            </a:r>
            <a:r>
              <a:rPr lang="ko-KR" altLang="en-US" sz="2000" dirty="0" smtClean="0">
                <a:ea typeface="굴림" charset="-127"/>
              </a:rPr>
              <a:t>초기조건은 문제로 식</a:t>
            </a:r>
            <a:r>
              <a:rPr lang="en-US" altLang="ko-KR" sz="2000" dirty="0" smtClean="0">
                <a:ea typeface="굴림" charset="-127"/>
              </a:rPr>
              <a:t> 2-20</a:t>
            </a:r>
            <a:r>
              <a:rPr lang="ko-KR" altLang="en-US" sz="2000" dirty="0" smtClean="0">
                <a:ea typeface="굴림" charset="-127"/>
              </a:rPr>
              <a:t>으로 </a:t>
            </a:r>
            <a:r>
              <a:rPr lang="ko-KR" altLang="en-US" sz="2000" dirty="0" err="1" smtClean="0">
                <a:ea typeface="굴림" charset="-127"/>
              </a:rPr>
              <a:t>부터</a:t>
            </a:r>
            <a:r>
              <a:rPr lang="ko-KR" altLang="en-US" sz="2000" dirty="0" smtClean="0">
                <a:ea typeface="굴림" charset="-127"/>
              </a:rPr>
              <a:t> 다음과 같이 구할 수 있다</a:t>
            </a:r>
            <a:r>
              <a:rPr lang="en-US" altLang="ko-KR" sz="2000" dirty="0" smtClean="0">
                <a:ea typeface="굴림" charset="-127"/>
              </a:rPr>
              <a:t>.</a:t>
            </a:r>
            <a:r>
              <a:rPr lang="ko-KR" altLang="en-US" sz="2000" dirty="0" smtClean="0">
                <a:ea typeface="굴림" charset="-127"/>
              </a:rPr>
              <a:t>  </a:t>
            </a:r>
            <a:endParaRPr lang="en-US" altLang="ko-KR" sz="2000" dirty="0" smtClean="0">
              <a:ea typeface="굴림" charset="-127"/>
            </a:endParaRPr>
          </a:p>
          <a:p>
            <a:endParaRPr lang="ko-KR" altLang="en-US" sz="2000" dirty="0"/>
          </a:p>
        </p:txBody>
      </p:sp>
      <p:pic>
        <p:nvPicPr>
          <p:cNvPr id="4" name="_x65226352" descr="DRW0000101056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3929066"/>
            <a:ext cx="39560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_x65174944" descr="DRW0000101056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5715000"/>
            <a:ext cx="39370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511156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ea typeface="굴림" pitchFamily="50" charset="-127"/>
              </a:rPr>
              <a:t>시간상수를 사용한 반응시간의 추정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857232"/>
            <a:ext cx="8258204" cy="526893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미분방정식                      </a:t>
            </a:r>
            <a:r>
              <a:rPr lang="en-US" altLang="ko-KR" sz="2000" dirty="0" smtClean="0">
                <a:ea typeface="굴림" charset="-127"/>
              </a:rPr>
              <a:t>(b&gt;0</a:t>
            </a:r>
            <a:r>
              <a:rPr lang="ko-KR" altLang="en-US" sz="2000" dirty="0" smtClean="0">
                <a:ea typeface="굴림" charset="-127"/>
              </a:rPr>
              <a:t>이며 독립변수는 시간을 나타내는 </a:t>
            </a:r>
            <a:r>
              <a:rPr lang="en-US" altLang="ko-KR" sz="2000" dirty="0" smtClean="0">
                <a:ea typeface="굴림" charset="-127"/>
              </a:rPr>
              <a:t>t)</a:t>
            </a: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는 다양한 응용에서 사용 됨</a:t>
            </a:r>
            <a:r>
              <a:rPr lang="en-US" altLang="ko-KR" sz="2000" dirty="0" smtClean="0">
                <a:ea typeface="굴림" charset="-127"/>
              </a:rPr>
              <a:t>. </a:t>
            </a:r>
            <a:r>
              <a:rPr lang="ko-KR" altLang="en-US" sz="2000" dirty="0" smtClean="0">
                <a:ea typeface="굴림" charset="-127"/>
              </a:rPr>
              <a:t>이 경우 식</a:t>
            </a:r>
            <a:r>
              <a:rPr lang="en-US" altLang="ko-KR" sz="2000" dirty="0" smtClean="0">
                <a:ea typeface="굴림" charset="-127"/>
              </a:rPr>
              <a:t>2-17</a:t>
            </a:r>
            <a:r>
              <a:rPr lang="ko-KR" altLang="en-US" sz="2000" dirty="0" smtClean="0">
                <a:ea typeface="굴림" charset="-127"/>
              </a:rPr>
              <a:t>에 의해 주어지는 해는 다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음과 같이 해석될 수 있다</a:t>
            </a:r>
            <a:r>
              <a:rPr lang="en-US" altLang="ko-KR" sz="2000" dirty="0" smtClean="0">
                <a:ea typeface="굴림" charset="-127"/>
              </a:rPr>
              <a:t>. T</a:t>
            </a:r>
            <a:r>
              <a:rPr lang="ko-KR" altLang="en-US" sz="2000" dirty="0" smtClean="0">
                <a:ea typeface="굴림" charset="-127"/>
              </a:rPr>
              <a:t>를 사용하여 표현된 해는 다음과 같다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 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   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 </a:t>
            </a: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실용적인 답을 얻기 위해 먼저 지수함수 항들을 모아 해를 다시 표현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해보면</a:t>
            </a:r>
            <a:endParaRPr lang="ko-KR" altLang="en-US" sz="2000" dirty="0"/>
          </a:p>
        </p:txBody>
      </p:sp>
      <p:pic>
        <p:nvPicPr>
          <p:cNvPr id="4" name="_x40814456" descr="DRW0000084c56f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928670"/>
            <a:ext cx="1114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_x41600888" descr="DRW00000b0858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50" y="2071678"/>
            <a:ext cx="2932113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_x43609984" descr="DRW00000b0858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7422" y="3929066"/>
            <a:ext cx="4106863" cy="148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00042"/>
            <a:ext cx="8258204" cy="5626121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ea typeface="굴림" pitchFamily="50" charset="-127"/>
              </a:rPr>
              <a:t>위에서  </a:t>
            </a:r>
            <a:r>
              <a:rPr lang="en-US" altLang="ko-KR" sz="2000" dirty="0" smtClean="0">
                <a:ea typeface="굴림" pitchFamily="50" charset="-127"/>
              </a:rPr>
              <a:t>b&gt;0 </a:t>
            </a:r>
            <a:r>
              <a:rPr lang="ko-KR" altLang="en-US" sz="2000" dirty="0" smtClean="0">
                <a:ea typeface="굴림" pitchFamily="50" charset="-127"/>
              </a:rPr>
              <a:t>이며</a:t>
            </a:r>
            <a:r>
              <a:rPr lang="en-US" altLang="ko-KR" sz="2000" dirty="0" smtClean="0">
                <a:ea typeface="굴림" pitchFamily="50" charset="-127"/>
              </a:rPr>
              <a:t>, </a:t>
            </a:r>
            <a:r>
              <a:rPr lang="ko-KR" altLang="en-US" sz="2000" dirty="0" smtClean="0">
                <a:ea typeface="굴림" pitchFamily="50" charset="-127"/>
              </a:rPr>
              <a:t>종종 새로운 항     </a:t>
            </a:r>
            <a:r>
              <a:rPr lang="ko-KR" altLang="en-US" sz="2000" dirty="0" err="1" smtClean="0">
                <a:ea typeface="굴림" pitchFamily="50" charset="-127"/>
              </a:rPr>
              <a:t>를</a:t>
            </a:r>
            <a:r>
              <a:rPr lang="ko-KR" altLang="en-US" sz="2000" dirty="0" smtClean="0">
                <a:ea typeface="굴림" pitchFamily="50" charset="-127"/>
              </a:rPr>
              <a:t> 다음과 같이 정의한다</a:t>
            </a:r>
            <a:r>
              <a:rPr lang="en-US" altLang="ko-KR" sz="2000" dirty="0" smtClean="0">
                <a:ea typeface="굴림" pitchFamily="50" charset="-127"/>
              </a:rPr>
              <a:t>.</a:t>
            </a:r>
          </a:p>
          <a:p>
            <a:endParaRPr lang="en-US" altLang="ko-KR" sz="2000" dirty="0">
              <a:ea typeface="굴림" pitchFamily="50" charset="-127"/>
            </a:endParaRPr>
          </a:p>
          <a:p>
            <a:endParaRPr lang="en-US" altLang="ko-KR" sz="2000" dirty="0" smtClean="0">
              <a:ea typeface="굴림" pitchFamily="50" charset="-127"/>
            </a:endParaRPr>
          </a:p>
          <a:p>
            <a:endParaRPr lang="en-US" altLang="ko-KR" sz="2000" dirty="0">
              <a:ea typeface="굴림" pitchFamily="50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항     는 시간상수라고 한다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선형</a:t>
            </a:r>
            <a:r>
              <a:rPr lang="en-US" altLang="ko-KR" sz="2000" dirty="0" smtClean="0">
                <a:ea typeface="굴림" charset="-127"/>
              </a:rPr>
              <a:t>1</a:t>
            </a:r>
            <a:r>
              <a:rPr lang="ko-KR" altLang="en-US" sz="2000" dirty="0" smtClean="0">
                <a:ea typeface="굴림" charset="-127"/>
              </a:rPr>
              <a:t>계 미분방정식은 항상 다음과 같은 형식으로 변환될 수 있다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    </a:t>
            </a: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 y</a:t>
            </a:r>
            <a:r>
              <a:rPr lang="ko-KR" altLang="en-US" sz="2000" dirty="0" smtClean="0">
                <a:ea typeface="굴림" charset="-127"/>
              </a:rPr>
              <a:t>항의 계수가 </a:t>
            </a:r>
            <a:r>
              <a:rPr lang="en-US" altLang="ko-KR" sz="2000" dirty="0" smtClean="0">
                <a:ea typeface="굴림" charset="-127"/>
              </a:rPr>
              <a:t>1</a:t>
            </a:r>
            <a:r>
              <a:rPr lang="ko-KR" altLang="en-US" sz="2000" dirty="0" smtClean="0">
                <a:ea typeface="굴림" charset="-127"/>
              </a:rPr>
              <a:t>인 이 형식에서 시간상수는 항상 도함수의 계수로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간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주 될 수 있다</a:t>
            </a:r>
            <a:r>
              <a:rPr lang="en-US" altLang="ko-KR" sz="2000" dirty="0" smtClean="0">
                <a:ea typeface="굴림" charset="-127"/>
              </a:rPr>
              <a:t>.</a:t>
            </a:r>
            <a:r>
              <a:rPr lang="ko-KR" altLang="en-US" sz="2000" dirty="0" smtClean="0">
                <a:ea typeface="굴림" charset="-127"/>
              </a:rPr>
              <a:t> </a:t>
            </a:r>
          </a:p>
          <a:p>
            <a:r>
              <a:rPr lang="en-US" altLang="ko-KR" sz="2000" dirty="0" smtClean="0">
                <a:ea typeface="굴림" pitchFamily="50" charset="-127"/>
              </a:rPr>
              <a:t/>
            </a:r>
            <a:br>
              <a:rPr lang="en-US" altLang="ko-KR" sz="2000" dirty="0" smtClean="0">
                <a:ea typeface="굴림" pitchFamily="50" charset="-127"/>
              </a:rPr>
            </a:br>
            <a:endParaRPr lang="ko-KR" altLang="en-US" sz="2000" dirty="0"/>
          </a:p>
        </p:txBody>
      </p:sp>
      <p:pic>
        <p:nvPicPr>
          <p:cNvPr id="4" name="_x76284480" descr="DRW00000ffc595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571480"/>
            <a:ext cx="1365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_x76284480" descr="DRW00000ffc595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000240"/>
            <a:ext cx="1365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_x76297048" descr="DRW00000ffc595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1071546"/>
            <a:ext cx="31273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_x41338744" descr="DRW00000ecc5a2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0430" y="3000372"/>
            <a:ext cx="16605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582594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2.1   1</a:t>
            </a:r>
            <a:r>
              <a:rPr lang="ko-KR" altLang="en-US" sz="2000" dirty="0" smtClean="0">
                <a:ea typeface="굴림" pitchFamily="50" charset="-127"/>
              </a:rPr>
              <a:t>계 미분방정식에 대한 개요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0108"/>
            <a:ext cx="8258204" cy="51260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>
                <a:ea typeface="굴림" charset="-127"/>
              </a:rPr>
              <a:t>  1</a:t>
            </a:r>
            <a:r>
              <a:rPr lang="ko-KR" altLang="en-US" sz="2000" dirty="0" smtClean="0">
                <a:ea typeface="굴림" charset="-127"/>
              </a:rPr>
              <a:t>계  미분방정식은 </a:t>
            </a:r>
            <a:r>
              <a:rPr lang="en-US" altLang="ko-KR" sz="2000" dirty="0" smtClean="0">
                <a:ea typeface="굴림" charset="-127"/>
              </a:rPr>
              <a:t>1</a:t>
            </a:r>
            <a:r>
              <a:rPr lang="ko-KR" altLang="en-US" sz="2000" dirty="0" smtClean="0">
                <a:ea typeface="굴림" charset="-127"/>
              </a:rPr>
              <a:t>계 </a:t>
            </a:r>
            <a:r>
              <a:rPr lang="ko-KR" altLang="en-US" sz="2000" dirty="0" err="1" smtClean="0">
                <a:ea typeface="굴림" charset="-127"/>
              </a:rPr>
              <a:t>도함수들만을</a:t>
            </a:r>
            <a:r>
              <a:rPr lang="ko-KR" altLang="en-US" sz="2000" dirty="0" smtClean="0">
                <a:ea typeface="굴림" charset="-127"/>
              </a:rPr>
              <a:t> 포함한다</a:t>
            </a:r>
            <a:r>
              <a:rPr lang="en-US" altLang="ko-KR" sz="2000" dirty="0" smtClean="0">
                <a:ea typeface="굴림" charset="-127"/>
              </a:rPr>
              <a:t>. y</a:t>
            </a:r>
            <a:r>
              <a:rPr lang="ko-KR" altLang="en-US" sz="2000" dirty="0" smtClean="0">
                <a:ea typeface="굴림" charset="-127"/>
              </a:rPr>
              <a:t>가 종속변수</a:t>
            </a:r>
            <a:r>
              <a:rPr lang="en-US" altLang="ko-KR" sz="2000" dirty="0" smtClean="0">
                <a:ea typeface="굴림" charset="-127"/>
              </a:rPr>
              <a:t>, x</a:t>
            </a:r>
            <a:r>
              <a:rPr lang="ko-KR" altLang="en-US" sz="2000" dirty="0" smtClean="0">
                <a:ea typeface="굴림" charset="-127"/>
              </a:rPr>
              <a:t>가 독</a:t>
            </a:r>
            <a:endParaRPr lang="en-US" altLang="ko-KR" sz="2000" dirty="0" smtClean="0">
              <a:ea typeface="굴림" charset="-127"/>
            </a:endParaRPr>
          </a:p>
          <a:p>
            <a:pPr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ko-KR" altLang="en-US" sz="2000" dirty="0" err="1" smtClean="0">
                <a:ea typeface="굴림" charset="-127"/>
              </a:rPr>
              <a:t>립변수이면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1</a:t>
            </a:r>
            <a:r>
              <a:rPr lang="ko-KR" altLang="en-US" sz="2000" dirty="0" smtClean="0">
                <a:ea typeface="굴림" charset="-127"/>
              </a:rPr>
              <a:t>계 미분방정식의 가장 일반적인 형식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pPr>
              <a:buNone/>
            </a:pPr>
            <a:r>
              <a:rPr lang="ko-KR" altLang="en-US" sz="2000" dirty="0" smtClean="0">
                <a:ea typeface="굴림" charset="-127"/>
              </a:rPr>
              <a:t>   이 장에서의 논의를 단순화시키기 위해서     가         에 관한 </a:t>
            </a:r>
            <a:r>
              <a:rPr lang="ko-KR" altLang="en-US" sz="2000" dirty="0" err="1" smtClean="0">
                <a:ea typeface="굴림" charset="-127"/>
              </a:rPr>
              <a:t>양함수</a:t>
            </a:r>
            <a:r>
              <a:rPr lang="ko-KR" altLang="en-US" sz="2000" dirty="0" smtClean="0">
                <a:ea typeface="굴림" charset="-127"/>
              </a:rPr>
              <a:t> 형식으로 한정하여 살펴본다</a:t>
            </a:r>
            <a:r>
              <a:rPr lang="en-US" altLang="ko-KR" sz="2000" dirty="0" smtClean="0">
                <a:ea typeface="굴림" charset="-127"/>
              </a:rPr>
              <a:t>. </a:t>
            </a:r>
            <a:r>
              <a:rPr lang="ko-KR" altLang="en-US" sz="2000" dirty="0" smtClean="0">
                <a:ea typeface="굴림" charset="-127"/>
              </a:rPr>
              <a:t>즉</a:t>
            </a:r>
            <a:r>
              <a:rPr lang="en-US" altLang="ko-KR" sz="2000" dirty="0" smtClean="0">
                <a:ea typeface="굴림" charset="-127"/>
              </a:rPr>
              <a:t>,</a:t>
            </a:r>
          </a:p>
          <a:p>
            <a:endParaRPr lang="en-US" altLang="ko-KR" sz="2000" dirty="0" smtClean="0">
              <a:ea typeface="굴림" charset="-127"/>
            </a:endParaRPr>
          </a:p>
          <a:p>
            <a:pPr>
              <a:buNone/>
            </a:pPr>
            <a:r>
              <a:rPr lang="ko-KR" altLang="en-US" sz="2000" dirty="0" smtClean="0">
                <a:ea typeface="굴림" charset="-127"/>
              </a:rPr>
              <a:t> </a:t>
            </a:r>
            <a:endParaRPr lang="en-US" altLang="ko-KR" sz="2000" dirty="0" smtClean="0">
              <a:ea typeface="굴림" charset="-127"/>
            </a:endParaRPr>
          </a:p>
          <a:p>
            <a:pPr>
              <a:buNone/>
            </a:pPr>
            <a:r>
              <a:rPr lang="ko-KR" altLang="en-US" sz="2000" dirty="0" smtClean="0">
                <a:ea typeface="굴림" charset="-127"/>
              </a:rPr>
              <a:t>    식</a:t>
            </a:r>
            <a:r>
              <a:rPr lang="en-US" altLang="ko-KR" sz="2000" dirty="0" smtClean="0">
                <a:ea typeface="굴림" charset="-127"/>
              </a:rPr>
              <a:t>2-2</a:t>
            </a:r>
            <a:r>
              <a:rPr lang="ko-KR" altLang="en-US" sz="2000" dirty="0" smtClean="0">
                <a:ea typeface="굴림" charset="-127"/>
              </a:rPr>
              <a:t>를 풀 때 처음 생각은 이를 적분하여 다음을 얻는 것이다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pPr>
              <a:buNone/>
            </a:pPr>
            <a:r>
              <a:rPr lang="en-US" altLang="ko-KR" sz="2000" dirty="0" smtClean="0">
                <a:ea typeface="굴림" charset="-127"/>
              </a:rPr>
              <a:t>                                                      </a:t>
            </a:r>
            <a:r>
              <a:rPr lang="ko-KR" altLang="en-US" sz="2000" dirty="0" smtClean="0">
                <a:ea typeface="굴림" charset="-127"/>
              </a:rPr>
              <a:t>단 </a:t>
            </a:r>
            <a:r>
              <a:rPr lang="en-US" altLang="ko-KR" sz="2000" dirty="0" smtClean="0">
                <a:ea typeface="굴림" charset="-127"/>
              </a:rPr>
              <a:t>C: </a:t>
            </a:r>
            <a:r>
              <a:rPr lang="ko-KR" altLang="en-US" sz="2000" dirty="0" smtClean="0">
                <a:ea typeface="굴림" charset="-127"/>
              </a:rPr>
              <a:t>적분상수</a:t>
            </a:r>
            <a:endParaRPr lang="ko-KR" altLang="en-US" sz="2000" dirty="0"/>
          </a:p>
        </p:txBody>
      </p:sp>
      <p:pic>
        <p:nvPicPr>
          <p:cNvPr id="4" name="_x66588544" descr="DRW00000d6079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2000240"/>
            <a:ext cx="42418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_x66532712" descr="DRW00000d6079e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3429000"/>
            <a:ext cx="419258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_x66533512" descr="DRW00000d607a0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32" y="4500570"/>
            <a:ext cx="46307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58259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ea typeface="굴림" pitchFamily="50" charset="-127"/>
              </a:rPr>
              <a:t>예제 </a:t>
            </a:r>
            <a:r>
              <a:rPr lang="en-US" altLang="ko-KR" sz="2000" dirty="0" smtClean="0">
                <a:ea typeface="굴림" pitchFamily="50" charset="-127"/>
              </a:rPr>
              <a:t>2-4  </a:t>
            </a:r>
            <a:r>
              <a:rPr lang="ko-KR" altLang="en-US" sz="2000" dirty="0" smtClean="0">
                <a:ea typeface="굴림" pitchFamily="50" charset="-127"/>
              </a:rPr>
              <a:t>방사능 붕괴와 방사성 탄소 연대 측정법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00108"/>
            <a:ext cx="8258204" cy="512605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방사성 물질은 현재 남아있는 방사성 물질의 양에 비례하는 비율로 자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err="1" smtClean="0">
                <a:ea typeface="굴림" charset="-127"/>
              </a:rPr>
              <a:t>연붕괴되어</a:t>
            </a:r>
            <a:r>
              <a:rPr lang="ko-KR" altLang="en-US" sz="2000" dirty="0" smtClean="0">
                <a:ea typeface="굴림" charset="-127"/>
              </a:rPr>
              <a:t> 다른 원소나 동일한 원소의 다른 동위원소를 생성한다는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사실이 관찰되어 있다</a:t>
            </a:r>
            <a:r>
              <a:rPr lang="en-US" altLang="ko-KR" sz="2000" dirty="0" smtClean="0">
                <a:ea typeface="굴림" charset="-127"/>
              </a:rPr>
              <a:t>. </a:t>
            </a:r>
            <a:r>
              <a:rPr lang="ko-KR" altLang="en-US" sz="2000" dirty="0" smtClean="0">
                <a:ea typeface="굴림" charset="-127"/>
              </a:rPr>
              <a:t>따라서 방사성 붕괴 과정은  </a:t>
            </a:r>
            <a:r>
              <a:rPr lang="en-US" altLang="ko-KR" sz="2000" dirty="0" smtClean="0">
                <a:ea typeface="굴림" charset="-127"/>
              </a:rPr>
              <a:t/>
            </a:r>
            <a:br>
              <a:rPr lang="en-US" altLang="ko-KR" sz="2000" dirty="0" smtClean="0">
                <a:ea typeface="굴림" charset="-127"/>
              </a:rPr>
            </a:br>
            <a:r>
              <a:rPr lang="en-US" altLang="ko-KR" sz="2000" dirty="0" smtClean="0">
                <a:ea typeface="굴림" charset="-127"/>
              </a:rPr>
              <a:t/>
            </a:r>
            <a:br>
              <a:rPr lang="en-US" altLang="ko-KR" sz="2000" dirty="0" smtClean="0">
                <a:ea typeface="굴림" charset="-127"/>
              </a:rPr>
            </a:br>
            <a:r>
              <a:rPr lang="en-US" altLang="ko-KR" sz="2000" dirty="0" smtClean="0">
                <a:ea typeface="굴림" charset="-127"/>
              </a:rPr>
              <a:t>                        </a:t>
            </a: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와 같은 선형</a:t>
            </a:r>
            <a:r>
              <a:rPr lang="en-US" altLang="ko-KR" sz="2000" dirty="0" smtClean="0">
                <a:ea typeface="굴림" charset="-127"/>
              </a:rPr>
              <a:t>1</a:t>
            </a:r>
            <a:r>
              <a:rPr lang="ko-KR" altLang="en-US" sz="2000" dirty="0" smtClean="0">
                <a:ea typeface="굴림" charset="-127"/>
              </a:rPr>
              <a:t>계 미분방정식으로 표현될 수 있다</a:t>
            </a:r>
            <a:r>
              <a:rPr lang="en-US" altLang="ko-KR" sz="2000" dirty="0" smtClean="0">
                <a:ea typeface="굴림" charset="-127"/>
              </a:rPr>
              <a:t>. </a:t>
            </a:r>
            <a:r>
              <a:rPr lang="ko-KR" altLang="en-US" sz="2000" dirty="0" smtClean="0">
                <a:ea typeface="굴림" charset="-127"/>
              </a:rPr>
              <a:t>여기서 </a:t>
            </a:r>
            <a:r>
              <a:rPr lang="en-US" altLang="ko-KR" sz="2000" dirty="0" smtClean="0">
                <a:ea typeface="굴림" charset="-127"/>
              </a:rPr>
              <a:t>M(t)</a:t>
            </a:r>
            <a:r>
              <a:rPr lang="ko-KR" altLang="en-US" sz="2000" dirty="0" smtClean="0">
                <a:ea typeface="굴림" charset="-127"/>
              </a:rPr>
              <a:t>는 시점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t</a:t>
            </a:r>
            <a:r>
              <a:rPr lang="ko-KR" altLang="en-US" sz="2000" dirty="0" smtClean="0">
                <a:ea typeface="굴림" charset="-127"/>
              </a:rPr>
              <a:t>에서의 방사성 물질의 양이며</a:t>
            </a:r>
            <a:r>
              <a:rPr lang="en-US" altLang="ko-KR" sz="2000" dirty="0" smtClean="0">
                <a:ea typeface="굴림" charset="-127"/>
              </a:rPr>
              <a:t>, k</a:t>
            </a:r>
            <a:r>
              <a:rPr lang="ko-KR" altLang="en-US" sz="2000" dirty="0" smtClean="0">
                <a:ea typeface="굴림" charset="-127"/>
              </a:rPr>
              <a:t>는 단위 시간 당 물질의 붕괴비율을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나타내는 양의 상수로 해당 물질의 붕괴상수라고 한다</a:t>
            </a:r>
            <a:r>
              <a:rPr lang="en-US" altLang="ko-KR" sz="2000" dirty="0" smtClean="0">
                <a:ea typeface="굴림" charset="-127"/>
              </a:rPr>
              <a:t>. </a:t>
            </a:r>
            <a:r>
              <a:rPr lang="ko-KR" altLang="en-US" sz="2000" dirty="0" smtClean="0">
                <a:ea typeface="굴림" charset="-127"/>
              </a:rPr>
              <a:t>음의 부호가 포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err="1" smtClean="0">
                <a:ea typeface="굴림" charset="-127"/>
              </a:rPr>
              <a:t>함되어</a:t>
            </a:r>
            <a:r>
              <a:rPr lang="ko-KR" altLang="en-US" sz="2000" dirty="0" smtClean="0">
                <a:ea typeface="굴림" charset="-127"/>
              </a:rPr>
              <a:t> 있는 것은 시간의 경과와 함께 </a:t>
            </a:r>
            <a:r>
              <a:rPr lang="en-US" altLang="ko-KR" sz="2000" dirty="0" smtClean="0">
                <a:ea typeface="굴림" charset="-127"/>
              </a:rPr>
              <a:t>M(t)</a:t>
            </a:r>
            <a:r>
              <a:rPr lang="ko-KR" altLang="en-US" sz="2000" dirty="0" smtClean="0">
                <a:ea typeface="굴림" charset="-127"/>
              </a:rPr>
              <a:t>가 감소한다는 사실에 따른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것이다</a:t>
            </a:r>
            <a:r>
              <a:rPr lang="en-US" altLang="ko-KR" sz="2000" dirty="0" smtClean="0">
                <a:ea typeface="굴림" charset="-127"/>
              </a:rPr>
              <a:t>. </a:t>
            </a:r>
            <a:r>
              <a:rPr lang="ko-KR" altLang="en-US" sz="2000" dirty="0" smtClean="0">
                <a:ea typeface="굴림" charset="-127"/>
              </a:rPr>
              <a:t>따라서 </a:t>
            </a:r>
            <a:r>
              <a:rPr lang="en-US" altLang="ko-KR" sz="2000" dirty="0" err="1" smtClean="0">
                <a:ea typeface="굴림" charset="-127"/>
              </a:rPr>
              <a:t>dM</a:t>
            </a:r>
            <a:r>
              <a:rPr lang="en-US" altLang="ko-KR" sz="2000" dirty="0" smtClean="0">
                <a:ea typeface="굴림" charset="-127"/>
              </a:rPr>
              <a:t>/</a:t>
            </a:r>
            <a:r>
              <a:rPr lang="en-US" altLang="ko-KR" sz="2000" dirty="0" err="1" smtClean="0">
                <a:ea typeface="굴림" charset="-127"/>
              </a:rPr>
              <a:t>dt</a:t>
            </a:r>
            <a:r>
              <a:rPr lang="ko-KR" altLang="en-US" sz="2000" dirty="0" smtClean="0">
                <a:ea typeface="굴림" charset="-127"/>
              </a:rPr>
              <a:t> 는 음의 값을 가진다</a:t>
            </a:r>
            <a:r>
              <a:rPr lang="en-US" altLang="ko-KR" sz="2000" dirty="0" smtClean="0">
                <a:ea typeface="굴림" charset="-127"/>
              </a:rPr>
              <a:t>. </a:t>
            </a:r>
            <a:r>
              <a:rPr lang="ko-KR" altLang="en-US" sz="2000" dirty="0" smtClean="0">
                <a:ea typeface="굴림" charset="-127"/>
              </a:rPr>
              <a:t>어떤 고고학자가 발견한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뼈에서       함량이  살아있는 동물들에서의 함량의 </a:t>
            </a:r>
            <a:r>
              <a:rPr lang="en-US" altLang="ko-KR" sz="2000" dirty="0" smtClean="0">
                <a:ea typeface="굴림" charset="-127"/>
              </a:rPr>
              <a:t>8%</a:t>
            </a:r>
            <a:r>
              <a:rPr lang="ko-KR" altLang="en-US" sz="2000" dirty="0" smtClean="0">
                <a:ea typeface="굴림" charset="-127"/>
              </a:rPr>
              <a:t>로 측정되었다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고 한다</a:t>
            </a:r>
            <a:r>
              <a:rPr lang="en-US" altLang="ko-KR" sz="2000" dirty="0" smtClean="0">
                <a:ea typeface="굴림" charset="-127"/>
              </a:rPr>
              <a:t>.       </a:t>
            </a:r>
            <a:r>
              <a:rPr lang="ko-KR" altLang="en-US" sz="2000" dirty="0" smtClean="0">
                <a:ea typeface="굴림" charset="-127"/>
              </a:rPr>
              <a:t>의 붕괴상수 가 년 당                     이라  할  때 이 뼈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들의 연대를 추정하라</a:t>
            </a:r>
            <a:r>
              <a:rPr lang="en-US" altLang="ko-KR" sz="2000" dirty="0" smtClean="0">
                <a:ea typeface="굴림" charset="-127"/>
              </a:rPr>
              <a:t>.</a:t>
            </a:r>
            <a:r>
              <a:rPr lang="ko-KR" altLang="en-US" sz="2000" dirty="0" smtClean="0">
                <a:ea typeface="굴림" charset="-127"/>
              </a:rPr>
              <a:t> </a:t>
            </a:r>
          </a:p>
          <a:p>
            <a:endParaRPr lang="ko-KR" altLang="en-US" sz="2000" dirty="0"/>
          </a:p>
        </p:txBody>
      </p:sp>
      <p:pic>
        <p:nvPicPr>
          <p:cNvPr id="4" name="_x67636976" descr="DRW000000ac5c0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2285992"/>
            <a:ext cx="36544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_x67844328" descr="DRW000000ac5c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4929198"/>
            <a:ext cx="384175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_x67844328" descr="DRW000000ac5c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5357826"/>
            <a:ext cx="384175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_x67844488" descr="DRW000000ac5c2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5286388"/>
            <a:ext cx="16303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500042"/>
            <a:ext cx="8258204" cy="5626121"/>
          </a:xfrm>
        </p:spPr>
        <p:txBody>
          <a:bodyPr>
            <a:normAutofit fontScale="92500"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ko-KR" altLang="en-US" sz="2000" dirty="0" smtClean="0">
                <a:ea typeface="굴림" pitchFamily="50" charset="-127"/>
              </a:rPr>
              <a:t>풀이</a:t>
            </a:r>
            <a:r>
              <a:rPr lang="en-US" altLang="ko-KR" sz="2000" dirty="0" smtClean="0">
                <a:ea typeface="굴림" pitchFamily="50" charset="-127"/>
              </a:rPr>
              <a:t>) </a:t>
            </a:r>
            <a:r>
              <a:rPr lang="ko-KR" altLang="en-US" sz="2000" dirty="0" smtClean="0">
                <a:ea typeface="굴림" pitchFamily="50" charset="-127"/>
              </a:rPr>
              <a:t>식 </a:t>
            </a:r>
            <a:r>
              <a:rPr lang="en-US" altLang="ko-KR" sz="2000" dirty="0" smtClean="0">
                <a:ea typeface="굴림" pitchFamily="50" charset="-127"/>
              </a:rPr>
              <a:t>2-24</a:t>
            </a:r>
            <a:r>
              <a:rPr lang="ko-KR" altLang="en-US" sz="2000" dirty="0" smtClean="0">
                <a:ea typeface="굴림" pitchFamily="50" charset="-127"/>
              </a:rPr>
              <a:t>는 상수계수 선형 </a:t>
            </a:r>
            <a:r>
              <a:rPr lang="en-US" altLang="ko-KR" sz="2000" dirty="0" smtClean="0">
                <a:ea typeface="굴림" pitchFamily="50" charset="-127"/>
              </a:rPr>
              <a:t>1</a:t>
            </a:r>
            <a:r>
              <a:rPr lang="ko-KR" altLang="en-US" sz="2000" dirty="0" smtClean="0">
                <a:ea typeface="굴림" pitchFamily="50" charset="-127"/>
              </a:rPr>
              <a:t>계 미분방정식이다</a:t>
            </a:r>
            <a:r>
              <a:rPr lang="en-US" altLang="ko-KR" sz="2000" dirty="0" smtClean="0">
                <a:ea typeface="굴림" pitchFamily="50" charset="-127"/>
              </a:rPr>
              <a:t>. </a:t>
            </a:r>
            <a:r>
              <a:rPr lang="ko-KR" altLang="en-US" sz="2000" dirty="0" smtClean="0">
                <a:ea typeface="굴림" pitchFamily="50" charset="-127"/>
              </a:rPr>
              <a:t>시간 </a:t>
            </a:r>
            <a:r>
              <a:rPr lang="en-US" altLang="ko-KR" sz="2000" dirty="0" smtClean="0">
                <a:ea typeface="굴림" pitchFamily="50" charset="-127"/>
              </a:rPr>
              <a:t>t=0</a:t>
            </a:r>
            <a:r>
              <a:rPr lang="ko-KR" altLang="en-US" sz="2000" dirty="0" smtClean="0">
                <a:ea typeface="굴림" pitchFamily="50" charset="-127"/>
              </a:rPr>
              <a:t>에서</a:t>
            </a:r>
            <a:endParaRPr lang="en-US" altLang="ko-KR" sz="2000" dirty="0" smtClean="0">
              <a:ea typeface="굴림" pitchFamily="50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pitchFamily="50" charset="-127"/>
              </a:rPr>
              <a:t> 의 </a:t>
            </a:r>
            <a:r>
              <a:rPr lang="ko-KR" altLang="en-US" sz="2000" dirty="0" smtClean="0">
                <a:ea typeface="굴림" charset="-127"/>
              </a:rPr>
              <a:t>방사성 물질의 양을 </a:t>
            </a:r>
            <a:r>
              <a:rPr lang="en-US" altLang="ko-KR" sz="2000" dirty="0" smtClean="0">
                <a:ea typeface="굴림" charset="-127"/>
              </a:rPr>
              <a:t>M(0)</a:t>
            </a:r>
            <a:r>
              <a:rPr lang="ko-KR" altLang="en-US" sz="2000" dirty="0" smtClean="0">
                <a:ea typeface="굴림" charset="-127"/>
              </a:rPr>
              <a:t>라 두면</a:t>
            </a:r>
            <a:r>
              <a:rPr lang="en-US" altLang="ko-KR" sz="2000" dirty="0" smtClean="0">
                <a:ea typeface="굴림" charset="-127"/>
              </a:rPr>
              <a:t>, </a:t>
            </a:r>
            <a:r>
              <a:rPr lang="ko-KR" altLang="en-US" sz="2000" dirty="0" smtClean="0">
                <a:ea typeface="굴림" charset="-127"/>
              </a:rPr>
              <a:t>식 </a:t>
            </a:r>
            <a:r>
              <a:rPr lang="en-US" altLang="ko-KR" sz="2000" dirty="0" smtClean="0">
                <a:ea typeface="굴림" charset="-127"/>
              </a:rPr>
              <a:t>2-20</a:t>
            </a:r>
            <a:r>
              <a:rPr lang="ko-KR" altLang="en-US" sz="2000" dirty="0" smtClean="0">
                <a:ea typeface="굴림" charset="-127"/>
              </a:rPr>
              <a:t>으로 </a:t>
            </a:r>
            <a:r>
              <a:rPr lang="ko-KR" altLang="en-US" sz="2000" dirty="0" err="1" smtClean="0">
                <a:ea typeface="굴림" charset="-127"/>
              </a:rPr>
              <a:t>부터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 err="1" smtClean="0">
                <a:ea typeface="굴림" charset="-127"/>
              </a:rPr>
              <a:t>초깃값</a:t>
            </a:r>
            <a:r>
              <a:rPr lang="ko-KR" altLang="en-US" sz="2000" dirty="0" smtClean="0">
                <a:ea typeface="굴림" charset="-127"/>
              </a:rPr>
              <a:t> 문제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의 </a:t>
            </a:r>
            <a:r>
              <a:rPr lang="ko-KR" altLang="en-US" sz="2000" dirty="0" err="1" smtClean="0">
                <a:ea typeface="굴림" charset="-127"/>
              </a:rPr>
              <a:t>해을</a:t>
            </a:r>
            <a:r>
              <a:rPr lang="ko-KR" altLang="en-US" sz="2000" dirty="0" smtClean="0">
                <a:ea typeface="굴림" charset="-127"/>
              </a:rPr>
              <a:t> 다음과 같이 구할 수 있다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pPr>
              <a:buFontTx/>
              <a:buNone/>
            </a:pPr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위의 해는 다음과 같이 시간에 대해서도 </a:t>
            </a:r>
            <a:r>
              <a:rPr lang="ko-KR" altLang="en-US" sz="2000" dirty="0" err="1" smtClean="0">
                <a:ea typeface="굴림" charset="-127"/>
              </a:rPr>
              <a:t>양함수로</a:t>
            </a:r>
            <a:r>
              <a:rPr lang="ko-KR" altLang="en-US" sz="2000" dirty="0" smtClean="0">
                <a:ea typeface="굴림" charset="-127"/>
              </a:rPr>
              <a:t> 표현 될 수 있다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 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반감기를 위한 관계식은 식 </a:t>
            </a:r>
            <a:r>
              <a:rPr lang="en-US" altLang="ko-KR" sz="2000" dirty="0" smtClean="0">
                <a:ea typeface="굴림" charset="-127"/>
              </a:rPr>
              <a:t>2-25 </a:t>
            </a:r>
            <a:r>
              <a:rPr lang="ko-KR" altLang="en-US" sz="2000" dirty="0" smtClean="0">
                <a:ea typeface="굴림" charset="-127"/>
              </a:rPr>
              <a:t>에서 </a:t>
            </a:r>
            <a:r>
              <a:rPr lang="en-US" altLang="ko-KR" sz="2000" dirty="0" smtClean="0">
                <a:ea typeface="굴림" charset="-127"/>
              </a:rPr>
              <a:t>M(t)=M(0)/2</a:t>
            </a:r>
            <a:r>
              <a:rPr lang="ko-KR" altLang="en-US" sz="2000" dirty="0" smtClean="0">
                <a:ea typeface="굴림" charset="-127"/>
              </a:rPr>
              <a:t>을 대입한 다음</a:t>
            </a:r>
            <a:r>
              <a:rPr lang="en-US" altLang="ko-KR" sz="2000" dirty="0" smtClean="0">
                <a:ea typeface="굴림" charset="-127"/>
              </a:rPr>
              <a:t> t </a:t>
            </a:r>
            <a:r>
              <a:rPr lang="ko-KR" altLang="en-US" sz="2000" dirty="0" smtClean="0">
                <a:ea typeface="굴림" charset="-127"/>
              </a:rPr>
              <a:t>에 대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해 푸는 방법으로 쉽게 구할 수 있으며 그 결과는 </a:t>
            </a:r>
            <a:r>
              <a:rPr lang="ko-KR" altLang="en-US" sz="2000" dirty="0" err="1" smtClean="0">
                <a:ea typeface="굴림" charset="-127"/>
              </a:rPr>
              <a:t>다음과같다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 </a:t>
            </a: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 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위의 조건에 따라 뼈의 연대는 </a:t>
            </a:r>
            <a:r>
              <a:rPr lang="en-US" altLang="ko-KR" sz="2000" dirty="0" smtClean="0">
                <a:ea typeface="굴림" charset="-127"/>
              </a:rPr>
              <a:t>M(t)/M(0)=0.08</a:t>
            </a:r>
            <a:r>
              <a:rPr lang="ko-KR" altLang="en-US" sz="2000" dirty="0" smtClean="0">
                <a:ea typeface="굴림" charset="-127"/>
              </a:rPr>
              <a:t>을 반영하여 식 </a:t>
            </a:r>
            <a:r>
              <a:rPr lang="en-US" altLang="ko-KR" sz="2000" dirty="0" smtClean="0">
                <a:ea typeface="굴림" charset="-127"/>
              </a:rPr>
              <a:t>2-26</a:t>
            </a:r>
            <a:r>
              <a:rPr lang="ko-KR" altLang="en-US" sz="2000" dirty="0" smtClean="0">
                <a:ea typeface="굴림" charset="-127"/>
              </a:rPr>
              <a:t>으로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 err="1" smtClean="0">
                <a:ea typeface="굴림" charset="-127"/>
              </a:rPr>
              <a:t>부터</a:t>
            </a:r>
            <a:r>
              <a:rPr lang="ko-KR" altLang="en-US" sz="2000" dirty="0" smtClean="0">
                <a:ea typeface="굴림" charset="-127"/>
              </a:rPr>
              <a:t> 다음과 같이 결정된다</a:t>
            </a:r>
            <a:r>
              <a:rPr lang="en-US" altLang="ko-KR" sz="2000" dirty="0" smtClean="0">
                <a:ea typeface="굴림" charset="-127"/>
              </a:rPr>
              <a:t>.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         </a:t>
            </a:r>
          </a:p>
          <a:p>
            <a:endParaRPr lang="ko-KR" altLang="en-US" sz="2000" dirty="0"/>
          </a:p>
        </p:txBody>
      </p:sp>
      <p:pic>
        <p:nvPicPr>
          <p:cNvPr id="4" name="_x42590848" descr="DRW00001f385cf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1714488"/>
            <a:ext cx="384651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_x42430704" descr="DRW00001f385ce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2714620"/>
            <a:ext cx="38290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_x42591008" descr="DRW00001f385d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8926" y="4500570"/>
            <a:ext cx="34353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500042"/>
            <a:ext cx="8258204" cy="5626121"/>
          </a:xfrm>
        </p:spPr>
        <p:txBody>
          <a:bodyPr>
            <a:normAutofit/>
          </a:bodyPr>
          <a:lstStyle/>
          <a:p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r>
              <a:rPr lang="ko-KR" altLang="en-US" sz="2000" dirty="0" smtClean="0">
                <a:ea typeface="굴림" charset="-127"/>
              </a:rPr>
              <a:t>따라서 위의 뼈를 갖고 있던 동물은 </a:t>
            </a:r>
            <a:r>
              <a:rPr lang="en-US" altLang="ko-KR" sz="2000" dirty="0" smtClean="0">
                <a:ea typeface="굴림" charset="-127"/>
              </a:rPr>
              <a:t>2</a:t>
            </a:r>
            <a:r>
              <a:rPr lang="ko-KR" altLang="en-US" sz="2000" dirty="0" smtClean="0">
                <a:ea typeface="굴림" charset="-127"/>
              </a:rPr>
              <a:t>만년 전에 죽었을 것이다</a:t>
            </a:r>
            <a:endParaRPr lang="ko-KR" altLang="en-US" sz="2000" dirty="0"/>
          </a:p>
        </p:txBody>
      </p:sp>
      <p:pic>
        <p:nvPicPr>
          <p:cNvPr id="4" name="_x40814456" descr="DRW000016005e8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838200"/>
            <a:ext cx="5343525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511156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ea typeface="굴림" pitchFamily="50" charset="-127"/>
              </a:rPr>
              <a:t>예제 </a:t>
            </a:r>
            <a:r>
              <a:rPr lang="en-US" altLang="ko-KR" sz="2000" dirty="0" smtClean="0">
                <a:ea typeface="굴림" pitchFamily="50" charset="-127"/>
              </a:rPr>
              <a:t>2-5   </a:t>
            </a:r>
            <a:r>
              <a:rPr lang="ko-KR" altLang="en-US" sz="2000" dirty="0" smtClean="0">
                <a:ea typeface="굴림" pitchFamily="50" charset="-127"/>
              </a:rPr>
              <a:t>뉴턴의 냉각법칙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00108"/>
            <a:ext cx="8258204" cy="512605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그림 </a:t>
            </a:r>
            <a:r>
              <a:rPr lang="en-US" altLang="ko-KR" sz="2000" dirty="0" smtClean="0">
                <a:ea typeface="굴림" charset="-127"/>
              </a:rPr>
              <a:t>2-16</a:t>
            </a:r>
            <a:r>
              <a:rPr lang="ko-KR" altLang="en-US" sz="2000" dirty="0" smtClean="0">
                <a:ea typeface="굴림" charset="-127"/>
              </a:rPr>
              <a:t>에서 보여주듯이 초기에 </a:t>
            </a:r>
            <a:r>
              <a:rPr lang="en-US" altLang="ko-KR" sz="2000" dirty="0" smtClean="0">
                <a:ea typeface="굴림" charset="-127"/>
              </a:rPr>
              <a:t>(t=0) </a:t>
            </a:r>
            <a:r>
              <a:rPr lang="ko-KR" altLang="en-US" sz="2000" dirty="0" smtClean="0">
                <a:ea typeface="굴림" charset="-127"/>
              </a:rPr>
              <a:t>온도가               인 작은 고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체 구리 공을 온도가                 인 끓는 물로 채워진 큰 용기 안에 </a:t>
            </a:r>
            <a:r>
              <a:rPr lang="ko-KR" altLang="en-US" sz="2000" dirty="0" err="1" smtClean="0">
                <a:ea typeface="굴림" charset="-127"/>
              </a:rPr>
              <a:t>빠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err="1" smtClean="0">
                <a:ea typeface="굴림" charset="-127"/>
              </a:rPr>
              <a:t>뜨린다</a:t>
            </a:r>
            <a:r>
              <a:rPr lang="en-US" altLang="ko-KR" sz="2000" dirty="0" smtClean="0">
                <a:ea typeface="굴림" charset="-127"/>
              </a:rPr>
              <a:t>. </a:t>
            </a:r>
            <a:r>
              <a:rPr lang="ko-KR" altLang="en-US" sz="2000" dirty="0" smtClean="0">
                <a:ea typeface="굴림" charset="-127"/>
              </a:rPr>
              <a:t>공의 질량 </a:t>
            </a:r>
            <a:r>
              <a:rPr lang="en-US" altLang="ko-KR" sz="2000" dirty="0" smtClean="0">
                <a:ea typeface="굴림" charset="-127"/>
              </a:rPr>
              <a:t>m,</a:t>
            </a:r>
            <a:r>
              <a:rPr lang="ko-KR" altLang="en-US" sz="2000" dirty="0" smtClean="0">
                <a:ea typeface="굴림" charset="-127"/>
              </a:rPr>
              <a:t>표면적 </a:t>
            </a:r>
            <a:r>
              <a:rPr lang="en-US" altLang="ko-KR" sz="2000" dirty="0" smtClean="0">
                <a:ea typeface="굴림" charset="-127"/>
              </a:rPr>
              <a:t>A,</a:t>
            </a:r>
            <a:r>
              <a:rPr lang="ko-KR" altLang="en-US" sz="2000" dirty="0" smtClean="0">
                <a:ea typeface="굴림" charset="-127"/>
              </a:rPr>
              <a:t>비열 </a:t>
            </a:r>
            <a:r>
              <a:rPr lang="en-US" altLang="ko-KR" sz="2000" dirty="0" smtClean="0">
                <a:ea typeface="굴림" charset="-127"/>
              </a:rPr>
              <a:t>c ,</a:t>
            </a:r>
            <a:r>
              <a:rPr lang="ko-KR" altLang="en-US" sz="2000" dirty="0" smtClean="0">
                <a:ea typeface="굴림" charset="-127"/>
              </a:rPr>
              <a:t>그리고 </a:t>
            </a:r>
            <a:r>
              <a:rPr lang="ko-KR" altLang="en-US" sz="2000" dirty="0" err="1" smtClean="0">
                <a:ea typeface="굴림" charset="-127"/>
              </a:rPr>
              <a:t>열전달계수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h</a:t>
            </a:r>
            <a:r>
              <a:rPr lang="ko-KR" altLang="en-US" sz="2000" dirty="0" smtClean="0">
                <a:ea typeface="굴림" charset="-127"/>
              </a:rPr>
              <a:t>등은 관계식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                         을 만족한다</a:t>
            </a:r>
            <a:r>
              <a:rPr lang="en-US" altLang="ko-KR" sz="2000" dirty="0" smtClean="0">
                <a:ea typeface="굴림" charset="-127"/>
              </a:rPr>
              <a:t>. </a:t>
            </a:r>
            <a:r>
              <a:rPr lang="ko-KR" altLang="en-US" sz="2000" dirty="0" smtClean="0">
                <a:ea typeface="굴림" charset="-127"/>
              </a:rPr>
              <a:t>이러한 과정을 나타내는 미분방정식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은 </a:t>
            </a:r>
            <a:r>
              <a:rPr lang="en-US" altLang="ko-KR" sz="2000" dirty="0" smtClean="0">
                <a:ea typeface="굴림" charset="-127"/>
              </a:rPr>
              <a:t>1</a:t>
            </a:r>
            <a:r>
              <a:rPr lang="ko-KR" altLang="en-US" sz="2000" dirty="0" smtClean="0">
                <a:ea typeface="굴림" charset="-127"/>
              </a:rPr>
              <a:t>장에서</a:t>
            </a:r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 err="1" smtClean="0">
                <a:ea typeface="굴림" charset="-127"/>
              </a:rPr>
              <a:t>으로</a:t>
            </a:r>
            <a:r>
              <a:rPr lang="ko-KR" altLang="en-US" sz="2000" dirty="0" smtClean="0">
                <a:ea typeface="굴림" charset="-127"/>
              </a:rPr>
              <a:t> 결정된 바 있으며</a:t>
            </a:r>
            <a:r>
              <a:rPr lang="en-US" altLang="ko-KR" sz="2000" dirty="0" smtClean="0">
                <a:ea typeface="굴림" charset="-127"/>
              </a:rPr>
              <a:t>, </a:t>
            </a:r>
            <a:r>
              <a:rPr lang="ko-KR" altLang="en-US" sz="2000" dirty="0" smtClean="0">
                <a:ea typeface="굴림" charset="-127"/>
              </a:rPr>
              <a:t>이를 표준형으로 표현하면 다음과 같다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따라서 시간 상수는                         가 되며</a:t>
            </a:r>
            <a:r>
              <a:rPr lang="en-US" altLang="ko-KR" sz="2000" dirty="0" smtClean="0">
                <a:ea typeface="굴림" charset="-127"/>
              </a:rPr>
              <a:t>, </a:t>
            </a:r>
            <a:r>
              <a:rPr lang="ko-KR" altLang="en-US" sz="2000" dirty="0" smtClean="0">
                <a:ea typeface="굴림" charset="-127"/>
              </a:rPr>
              <a:t>이로부터 큰 질량을 </a:t>
            </a:r>
            <a:r>
              <a:rPr lang="ko-KR" altLang="en-US" sz="2000" dirty="0" err="1" smtClean="0">
                <a:ea typeface="굴림" charset="-127"/>
              </a:rPr>
              <a:t>갖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거나 큰 비열 </a:t>
            </a:r>
            <a:r>
              <a:rPr lang="en-US" altLang="ko-KR" sz="2000" dirty="0" smtClean="0">
                <a:ea typeface="굴림" charset="-127"/>
              </a:rPr>
              <a:t>c</a:t>
            </a:r>
            <a:r>
              <a:rPr lang="ko-KR" altLang="en-US" sz="2000" dirty="0" smtClean="0">
                <a:ea typeface="굴림" charset="-127"/>
              </a:rPr>
              <a:t>를 갖는 공의 온도가 상승하는 속도가 더욱 느릴 것임을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알 수 있다</a:t>
            </a:r>
            <a:r>
              <a:rPr lang="en-US" altLang="ko-KR" sz="2000" dirty="0" smtClean="0">
                <a:ea typeface="굴림" charset="-127"/>
              </a:rPr>
              <a:t>.</a:t>
            </a:r>
            <a:endParaRPr lang="ko-KR" altLang="en-US" sz="2000" dirty="0" smtClean="0">
              <a:ea typeface="굴림" charset="-127"/>
            </a:endParaRPr>
          </a:p>
          <a:p>
            <a:endParaRPr lang="ko-KR" altLang="en-US" sz="2000" dirty="0"/>
          </a:p>
        </p:txBody>
      </p:sp>
      <p:pic>
        <p:nvPicPr>
          <p:cNvPr id="4" name="_x42039592" descr="DRW00001a48604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60" y="1071546"/>
            <a:ext cx="110172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_x73363328" descr="DRW00001a48605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1428736"/>
            <a:ext cx="122555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_x40483656" descr="DRW00001abc60f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2143116"/>
            <a:ext cx="2286016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_x73026672" descr="DRW00001abc61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6116" y="2786058"/>
            <a:ext cx="1824038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_x73164008" descr="DRW00001abc610c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86116" y="4000504"/>
            <a:ext cx="1778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_x42491776" descr="DRW00001abc61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4714884"/>
            <a:ext cx="18700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00042"/>
            <a:ext cx="8258204" cy="5626121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ea typeface="굴림" pitchFamily="50" charset="-127"/>
              </a:rPr>
              <a:t>이 문제에서                 이며 공의 초기 온도는 다음과 같다</a:t>
            </a:r>
            <a:r>
              <a:rPr lang="en-US" altLang="ko-KR" sz="2000" dirty="0" smtClean="0">
                <a:ea typeface="굴림" pitchFamily="50" charset="-127"/>
              </a:rPr>
              <a:t>.</a:t>
            </a:r>
            <a:r>
              <a:rPr lang="ko-KR" altLang="en-US" sz="2000" dirty="0" smtClean="0">
                <a:ea typeface="굴림" pitchFamily="50" charset="-127"/>
              </a:rPr>
              <a:t>이 초</a:t>
            </a:r>
            <a:endParaRPr lang="en-US" altLang="ko-KR" sz="2000" dirty="0" smtClean="0">
              <a:ea typeface="굴림" pitchFamily="50" charset="-127"/>
            </a:endParaRPr>
          </a:p>
          <a:p>
            <a:r>
              <a:rPr lang="ko-KR" altLang="en-US" sz="2000" dirty="0" err="1" smtClean="0">
                <a:ea typeface="굴림" pitchFamily="50" charset="-127"/>
              </a:rPr>
              <a:t>깃값</a:t>
            </a:r>
            <a:r>
              <a:rPr lang="ko-KR" altLang="en-US" sz="2000" dirty="0" smtClean="0">
                <a:ea typeface="굴림" pitchFamily="50" charset="-127"/>
              </a:rPr>
              <a:t> 문제를 풀어 </a:t>
            </a:r>
            <a:r>
              <a:rPr lang="en-US" altLang="ko-KR" sz="2000" dirty="0" smtClean="0">
                <a:ea typeface="굴림" pitchFamily="50" charset="-127"/>
              </a:rPr>
              <a:t>t=20s </a:t>
            </a:r>
            <a:r>
              <a:rPr lang="ko-KR" altLang="en-US" sz="2000" dirty="0" smtClean="0">
                <a:ea typeface="굴림" pitchFamily="50" charset="-127"/>
              </a:rPr>
              <a:t>일 때의 공의 온도를 구하여라</a:t>
            </a:r>
            <a:r>
              <a:rPr lang="en-US" altLang="ko-KR" sz="2000" dirty="0" smtClean="0">
                <a:ea typeface="굴림" pitchFamily="50" charset="-127"/>
              </a:rPr>
              <a:t>.</a:t>
            </a:r>
          </a:p>
          <a:p>
            <a:endParaRPr lang="en-US" altLang="ko-KR" sz="2000" dirty="0">
              <a:ea typeface="굴림" pitchFamily="50" charset="-127"/>
            </a:endParaRPr>
          </a:p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(</a:t>
            </a:r>
            <a:r>
              <a:rPr lang="ko-KR" altLang="en-US" sz="2000" dirty="0" smtClean="0">
                <a:ea typeface="굴림" charset="-127"/>
              </a:rPr>
              <a:t>풀이</a:t>
            </a:r>
            <a:r>
              <a:rPr lang="en-US" altLang="ko-KR" sz="2000" dirty="0" smtClean="0">
                <a:ea typeface="굴림" charset="-127"/>
              </a:rPr>
              <a:t>) </a:t>
            </a:r>
            <a:r>
              <a:rPr lang="ko-KR" altLang="en-US" sz="2000" dirty="0" smtClean="0">
                <a:ea typeface="굴림" charset="-127"/>
              </a:rPr>
              <a:t>이것은 </a:t>
            </a:r>
            <a:r>
              <a:rPr lang="en-US" altLang="ko-KR" sz="2000" dirty="0" smtClean="0">
                <a:ea typeface="굴림" charset="-127"/>
              </a:rPr>
              <a:t>1</a:t>
            </a:r>
            <a:r>
              <a:rPr lang="ko-KR" altLang="en-US" sz="2000" dirty="0" smtClean="0">
                <a:ea typeface="굴림" charset="-127"/>
              </a:rPr>
              <a:t>계 선형 </a:t>
            </a:r>
            <a:r>
              <a:rPr lang="ko-KR" altLang="en-US" sz="2000" dirty="0" err="1" smtClean="0">
                <a:ea typeface="굴림" charset="-127"/>
              </a:rPr>
              <a:t>초깃값</a:t>
            </a:r>
            <a:r>
              <a:rPr lang="ko-KR" altLang="en-US" sz="2000" dirty="0" smtClean="0">
                <a:ea typeface="굴림" charset="-127"/>
              </a:rPr>
              <a:t> 문제이며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그 해는 다음과 같다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</a:t>
            </a:r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 지정된 값들을 대입하면 공을 끓는 물에 빠뜨린 지 </a:t>
            </a:r>
            <a:r>
              <a:rPr lang="en-US" altLang="ko-KR" sz="2000" dirty="0" smtClean="0">
                <a:ea typeface="굴림" charset="-127"/>
              </a:rPr>
              <a:t>20</a:t>
            </a:r>
            <a:r>
              <a:rPr lang="ko-KR" altLang="en-US" sz="2000" dirty="0" smtClean="0">
                <a:ea typeface="굴림" charset="-127"/>
              </a:rPr>
              <a:t>초 후의 공의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 온도는 다음과 같이 결정된다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pPr>
              <a:buFontTx/>
              <a:buNone/>
            </a:pPr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             </a:t>
            </a:r>
            <a:r>
              <a:rPr lang="ko-KR" altLang="en-US" sz="2000" dirty="0" smtClean="0">
                <a:ea typeface="굴림" charset="-127"/>
              </a:rPr>
              <a:t>에 따라 공의 온도는 끓는 물의 온도인 </a:t>
            </a:r>
            <a:r>
              <a:rPr lang="en-US" altLang="ko-KR" sz="2000" dirty="0" smtClean="0">
                <a:ea typeface="굴림" charset="-127"/>
              </a:rPr>
              <a:t>100</a:t>
            </a:r>
            <a:r>
              <a:rPr lang="ko-KR" altLang="en-US" sz="2000" dirty="0" smtClean="0">
                <a:ea typeface="굴림" charset="-127"/>
              </a:rPr>
              <a:t>에 접근할 것이다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r>
              <a:rPr lang="en-US" altLang="ko-KR" sz="2000" dirty="0" smtClean="0">
                <a:ea typeface="굴림" pitchFamily="50" charset="-127"/>
              </a:rPr>
              <a:t/>
            </a:r>
            <a:br>
              <a:rPr lang="en-US" altLang="ko-KR" sz="2000" dirty="0" smtClean="0">
                <a:ea typeface="굴림" pitchFamily="50" charset="-127"/>
              </a:rPr>
            </a:br>
            <a:endParaRPr lang="ko-KR" altLang="en-US" sz="2000" dirty="0"/>
          </a:p>
        </p:txBody>
      </p:sp>
      <p:pic>
        <p:nvPicPr>
          <p:cNvPr id="4" name="_x73363328" descr="DRW00001a48605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571480"/>
            <a:ext cx="122555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_x44228544" descr="DRW00000efc636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133600"/>
            <a:ext cx="4410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_x67088160" descr="DRW00000efc636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84" y="3714752"/>
            <a:ext cx="4422775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_x67088320" descr="DRW00000efc637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24" y="4214818"/>
            <a:ext cx="7397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58259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ea typeface="굴림" charset="-127"/>
              </a:rPr>
              <a:t>예제 </a:t>
            </a:r>
            <a:r>
              <a:rPr lang="en-US" altLang="ko-KR" sz="2000" dirty="0" smtClean="0">
                <a:ea typeface="굴림" charset="-127"/>
              </a:rPr>
              <a:t>2-6   </a:t>
            </a:r>
            <a:r>
              <a:rPr lang="ko-KR" altLang="en-US" sz="2000" dirty="0" smtClean="0">
                <a:ea typeface="굴림" charset="-127"/>
              </a:rPr>
              <a:t>빛의 흡수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08720"/>
            <a:ext cx="8291264" cy="521744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일상생활에서 </a:t>
            </a:r>
            <a:r>
              <a:rPr lang="ko-KR" altLang="en-US" sz="2000" dirty="0" err="1">
                <a:ea typeface="굴림" charset="-127"/>
              </a:rPr>
              <a:t>적생광에</a:t>
            </a:r>
            <a:r>
              <a:rPr lang="ko-KR" altLang="en-US" sz="2000" dirty="0">
                <a:ea typeface="굴림" charset="-127"/>
              </a:rPr>
              <a:t> 대한 물의 흡수계수는 대략               이다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적색광의 </a:t>
            </a:r>
            <a:r>
              <a:rPr lang="en-US" altLang="ko-KR" sz="2000" dirty="0">
                <a:ea typeface="굴림" charset="-127"/>
              </a:rPr>
              <a:t>90%</a:t>
            </a:r>
            <a:r>
              <a:rPr lang="ko-KR" altLang="en-US" sz="2000" dirty="0">
                <a:ea typeface="굴림" charset="-127"/>
              </a:rPr>
              <a:t>가 흡수될 때까지 물속에서 여행하게 될 거리를 구하여라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(</a:t>
            </a:r>
            <a:r>
              <a:rPr lang="ko-KR" altLang="en-US" sz="2000" dirty="0">
                <a:ea typeface="굴림" charset="-127"/>
              </a:rPr>
              <a:t>풀이</a:t>
            </a:r>
            <a:r>
              <a:rPr lang="en-US" altLang="ko-KR" sz="2000" dirty="0">
                <a:ea typeface="굴림" charset="-127"/>
              </a:rPr>
              <a:t>) </a:t>
            </a:r>
            <a:r>
              <a:rPr lang="ko-KR" altLang="en-US" sz="2000" dirty="0">
                <a:ea typeface="굴림" charset="-127"/>
              </a:rPr>
              <a:t>방사 에너지의 흡수에 대한 미분방정식은 다음과 같다</a:t>
            </a:r>
            <a:r>
              <a:rPr lang="en-US" altLang="ko-KR" sz="2000" dirty="0">
                <a:ea typeface="굴림" charset="-127"/>
              </a:rPr>
              <a:t>. </a:t>
            </a: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 </a:t>
            </a: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    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이것은 </a:t>
            </a:r>
            <a:r>
              <a:rPr lang="ko-KR" altLang="en-US" sz="2000" dirty="0">
                <a:ea typeface="굴림" charset="-127"/>
              </a:rPr>
              <a:t>상수계수 선형</a:t>
            </a:r>
            <a:r>
              <a:rPr lang="en-US" altLang="ko-KR" sz="2000" dirty="0">
                <a:ea typeface="굴림" charset="-127"/>
              </a:rPr>
              <a:t>1</a:t>
            </a:r>
            <a:r>
              <a:rPr lang="ko-KR" altLang="en-US" sz="2000" dirty="0">
                <a:ea typeface="굴림" charset="-127"/>
              </a:rPr>
              <a:t>계 미분방정식이며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식 </a:t>
            </a:r>
            <a:r>
              <a:rPr lang="en-US" altLang="ko-KR" sz="2000" dirty="0">
                <a:ea typeface="굴림" charset="-127"/>
              </a:rPr>
              <a:t>2-20</a:t>
            </a:r>
            <a:r>
              <a:rPr lang="ko-KR" altLang="en-US" sz="2000" dirty="0">
                <a:ea typeface="굴림" charset="-127"/>
              </a:rPr>
              <a:t>으로부터 구한 </a:t>
            </a:r>
            <a:r>
              <a:rPr lang="ko-KR" altLang="en-US" sz="2000" dirty="0" smtClean="0">
                <a:ea typeface="굴림" charset="-127"/>
              </a:rPr>
              <a:t>그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  </a:t>
            </a:r>
            <a:r>
              <a:rPr lang="ko-KR" altLang="en-US" sz="2000" dirty="0">
                <a:ea typeface="굴림" charset="-127"/>
              </a:rPr>
              <a:t>해는 다음과 같다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   따라서</a:t>
            </a:r>
            <a:r>
              <a:rPr lang="en-US" altLang="ko-KR" sz="2000" dirty="0">
                <a:ea typeface="굴림" charset="-127"/>
              </a:rPr>
              <a:t>,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E(0)</a:t>
            </a:r>
            <a:r>
              <a:rPr lang="ko-KR" altLang="en-US" sz="2000" dirty="0">
                <a:ea typeface="굴림" charset="-127"/>
              </a:rPr>
              <a:t>은  </a:t>
            </a:r>
            <a:r>
              <a:rPr lang="en-US" altLang="ko-KR" sz="2000" dirty="0">
                <a:ea typeface="굴림" charset="-127"/>
              </a:rPr>
              <a:t>s=0</a:t>
            </a:r>
            <a:r>
              <a:rPr lang="ko-KR" altLang="en-US" sz="2000" dirty="0">
                <a:ea typeface="굴림" charset="-127"/>
              </a:rPr>
              <a:t>에서 광선이 매질에 부딪칠 때의 방사 에너지</a:t>
            </a:r>
            <a:endParaRPr lang="ko-KR" altLang="en-US" sz="2000" dirty="0"/>
          </a:p>
        </p:txBody>
      </p:sp>
      <p:pic>
        <p:nvPicPr>
          <p:cNvPr id="4" name="_x32898600" descr="DRW00000fb810b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89785" y="919162"/>
            <a:ext cx="8080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_x32906104" descr="DRW00000454113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492896"/>
            <a:ext cx="12446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_x12382200" descr="DRW00000454114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181723"/>
            <a:ext cx="350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548680"/>
            <a:ext cx="8219256" cy="5577483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ea typeface="굴림" charset="-127"/>
              </a:rPr>
              <a:t>90%</a:t>
            </a:r>
            <a:r>
              <a:rPr lang="ko-KR" altLang="en-US" sz="2000" dirty="0">
                <a:ea typeface="굴림" charset="-127"/>
              </a:rPr>
              <a:t>의 방사 에너지가 흡수되었을 때 위치 </a:t>
            </a:r>
            <a:r>
              <a:rPr lang="en-US" altLang="ko-KR" sz="2000" dirty="0">
                <a:ea typeface="굴림" charset="-127"/>
              </a:rPr>
              <a:t>s</a:t>
            </a:r>
            <a:r>
              <a:rPr lang="ko-KR" altLang="en-US" sz="2000" dirty="0">
                <a:ea typeface="굴림" charset="-127"/>
              </a:rPr>
              <a:t>에서의 비율</a:t>
            </a:r>
            <a:r>
              <a:rPr lang="en-US" altLang="ko-KR" sz="2000" dirty="0">
                <a:ea typeface="굴림" charset="-127"/>
              </a:rPr>
              <a:t>E(s)/E(0)</a:t>
            </a:r>
            <a:r>
              <a:rPr lang="ko-KR" altLang="en-US" sz="2000" dirty="0" smtClean="0">
                <a:ea typeface="굴림" charset="-127"/>
              </a:rPr>
              <a:t>는</a:t>
            </a:r>
            <a:endParaRPr lang="en-US" altLang="ko-KR" sz="2000" dirty="0" smtClean="0">
              <a:ea typeface="굴림" charset="-127"/>
            </a:endParaRPr>
          </a:p>
          <a:p>
            <a:r>
              <a:rPr lang="en-US" altLang="ko-KR" sz="2000" dirty="0" smtClean="0">
                <a:ea typeface="굴림" charset="-127"/>
              </a:rPr>
              <a:t>0.1 </a:t>
            </a:r>
            <a:r>
              <a:rPr lang="ko-KR" altLang="en-US" sz="2000" dirty="0" smtClean="0">
                <a:ea typeface="굴림" charset="-127"/>
              </a:rPr>
              <a:t>이다</a:t>
            </a:r>
            <a:r>
              <a:rPr lang="en-US" altLang="ko-KR" sz="2000" dirty="0" smtClean="0">
                <a:ea typeface="굴림" charset="-127"/>
              </a:rPr>
              <a:t>. </a:t>
            </a:r>
            <a:r>
              <a:rPr lang="ko-KR" altLang="en-US" sz="2000" dirty="0" smtClean="0">
                <a:ea typeface="굴림" charset="-127"/>
              </a:rPr>
              <a:t>따라서 다음 식을 얻을 수 있다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endParaRPr lang="ko-KR" altLang="en-US" sz="2000" dirty="0"/>
          </a:p>
        </p:txBody>
      </p:sp>
      <p:pic>
        <p:nvPicPr>
          <p:cNvPr id="6" name="_x32867552" descr="DRW00000454115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648691"/>
            <a:ext cx="2743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3408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ea typeface="굴림" charset="-127"/>
              </a:rPr>
              <a:t>예제 </a:t>
            </a:r>
            <a:r>
              <a:rPr lang="en-US" altLang="ko-KR" sz="2000" dirty="0">
                <a:ea typeface="굴림" charset="-127"/>
              </a:rPr>
              <a:t>2-7  </a:t>
            </a:r>
            <a:r>
              <a:rPr lang="ko-KR" altLang="en-US" sz="2000" dirty="0">
                <a:ea typeface="굴림" charset="-127"/>
              </a:rPr>
              <a:t>소금물의 혼합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52736"/>
            <a:ext cx="8219256" cy="5073427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1000</a:t>
            </a:r>
            <a:r>
              <a:rPr lang="ko-KR" altLang="en-US" sz="2000" dirty="0">
                <a:ea typeface="굴림" charset="-127"/>
              </a:rPr>
              <a:t>리터의 순수한 물을 담고 있는 탱크가 그림 </a:t>
            </a:r>
            <a:r>
              <a:rPr lang="en-US" altLang="ko-KR" sz="2000" dirty="0">
                <a:ea typeface="굴림" charset="-127"/>
              </a:rPr>
              <a:t>2-18</a:t>
            </a:r>
            <a:r>
              <a:rPr lang="ko-KR" altLang="en-US" sz="2000" dirty="0">
                <a:ea typeface="굴림" charset="-127"/>
              </a:rPr>
              <a:t>에서 보여주듯</a:t>
            </a: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이 급수관과 배수관에 연결되어 있다</a:t>
            </a:r>
            <a:r>
              <a:rPr lang="en-US" altLang="ko-KR" sz="2000" dirty="0">
                <a:ea typeface="굴림" charset="-127"/>
              </a:rPr>
              <a:t>. t=0 </a:t>
            </a:r>
            <a:r>
              <a:rPr lang="ko-KR" altLang="en-US" sz="2000" dirty="0">
                <a:ea typeface="굴림" charset="-127"/>
              </a:rPr>
              <a:t>일 때 급수관과 배수관이</a:t>
            </a: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모두 열려 있으며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리터 당 </a:t>
            </a:r>
            <a:r>
              <a:rPr lang="en-US" altLang="ko-KR" sz="2000" dirty="0">
                <a:ea typeface="굴림" charset="-127"/>
              </a:rPr>
              <a:t>0.1kg</a:t>
            </a:r>
            <a:r>
              <a:rPr lang="ko-KR" altLang="en-US" sz="2000" dirty="0">
                <a:ea typeface="굴림" charset="-127"/>
              </a:rPr>
              <a:t>의 소금을 포함하고 있는 소금물</a:t>
            </a: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50L/min</a:t>
            </a:r>
            <a:r>
              <a:rPr lang="ko-KR" altLang="en-US" sz="2000" dirty="0">
                <a:ea typeface="굴림" charset="-127"/>
              </a:rPr>
              <a:t>의 속도로 탱크 </a:t>
            </a:r>
            <a:r>
              <a:rPr lang="ko-KR" altLang="en-US" sz="2000" dirty="0" smtClean="0">
                <a:ea typeface="굴림" charset="-127"/>
              </a:rPr>
              <a:t>안으로 </a:t>
            </a:r>
            <a:r>
              <a:rPr lang="ko-KR" altLang="en-US" sz="2000" dirty="0">
                <a:ea typeface="굴림" charset="-127"/>
              </a:rPr>
              <a:t>흘러 들어간다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소금물은 </a:t>
            </a:r>
            <a:r>
              <a:rPr lang="ko-KR" altLang="en-US" sz="2000" dirty="0" err="1">
                <a:ea typeface="굴림" charset="-127"/>
              </a:rPr>
              <a:t>탱크안의</a:t>
            </a: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물과 완벽하게 혼합된 다음 </a:t>
            </a:r>
            <a:r>
              <a:rPr lang="en-US" altLang="ko-KR" sz="2000" dirty="0">
                <a:ea typeface="굴림" charset="-127"/>
              </a:rPr>
              <a:t>50L/min </a:t>
            </a:r>
            <a:r>
              <a:rPr lang="ko-KR" altLang="en-US" sz="2000" dirty="0">
                <a:ea typeface="굴림" charset="-127"/>
              </a:rPr>
              <a:t>속도로 탱크로부터 흘러 나간다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이때 용해된 소금은 물의 부피에는 영향을 미치지 않는다고 가정한</a:t>
            </a: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예상할 수 있듯이 물의 높이는 변하지 않으며 탱크 안의 소금함량</a:t>
            </a: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은 시간이 지남에 따라 증가한다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임의의 시점 </a:t>
            </a:r>
            <a:r>
              <a:rPr lang="en-US" altLang="ko-KR" sz="2000" dirty="0">
                <a:ea typeface="굴림" charset="-127"/>
              </a:rPr>
              <a:t>t</a:t>
            </a:r>
            <a:r>
              <a:rPr lang="ko-KR" altLang="en-US" sz="2000" dirty="0">
                <a:ea typeface="굴림" charset="-127"/>
              </a:rPr>
              <a:t>에서의 탱크 안의 소</a:t>
            </a: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금 양을 위한 관계식을 구하고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결국 탱크가 포함하게 될 초대 </a:t>
            </a:r>
            <a:r>
              <a:rPr lang="ko-KR" altLang="en-US" sz="2000" dirty="0" err="1">
                <a:ea typeface="굴림" charset="-127"/>
              </a:rPr>
              <a:t>소금양</a:t>
            </a: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을 계산하라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(</a:t>
            </a:r>
            <a:r>
              <a:rPr lang="ko-KR" altLang="en-US" sz="2000" dirty="0">
                <a:ea typeface="굴림" charset="-127"/>
              </a:rPr>
              <a:t>풀이</a:t>
            </a:r>
            <a:r>
              <a:rPr lang="en-US" altLang="ko-KR" sz="2000" dirty="0">
                <a:ea typeface="굴림" charset="-127"/>
              </a:rPr>
              <a:t>) M</a:t>
            </a:r>
            <a:r>
              <a:rPr lang="ko-KR" altLang="en-US" sz="2000" dirty="0">
                <a:ea typeface="굴림" charset="-127"/>
              </a:rPr>
              <a:t>을 임의의 시점 </a:t>
            </a:r>
            <a:r>
              <a:rPr lang="en-US" altLang="ko-KR" sz="2000" dirty="0">
                <a:ea typeface="굴림" charset="-127"/>
              </a:rPr>
              <a:t>t</a:t>
            </a:r>
            <a:r>
              <a:rPr lang="ko-KR" altLang="en-US" sz="2000" dirty="0">
                <a:ea typeface="굴림" charset="-127"/>
              </a:rPr>
              <a:t>에서의 탱크 안의 소금 질량이라 하면 탱크 안의 소금에 관한 질량보존법칙은 다음과 같다</a:t>
            </a:r>
            <a:r>
              <a:rPr lang="en-US" altLang="ko-KR" sz="2000" dirty="0">
                <a:ea typeface="굴림" charset="-127"/>
              </a:rPr>
              <a:t>.</a:t>
            </a:r>
            <a:endParaRPr lang="ko-KR" altLang="en-US" sz="2000" dirty="0"/>
          </a:p>
        </p:txBody>
      </p:sp>
      <p:pic>
        <p:nvPicPr>
          <p:cNvPr id="4" name="_x66643016" descr="DRW00000c1c70d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484812"/>
            <a:ext cx="4902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548680"/>
            <a:ext cx="8291264" cy="5577483"/>
          </a:xfrm>
        </p:spPr>
        <p:txBody>
          <a:bodyPr>
            <a:normAutofit/>
          </a:bodyPr>
          <a:lstStyle/>
          <a:p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r>
              <a:rPr lang="ko-KR" altLang="en-US" sz="2000" dirty="0" smtClean="0">
                <a:ea typeface="굴림" charset="-127"/>
              </a:rPr>
              <a:t>이 </a:t>
            </a:r>
            <a:r>
              <a:rPr lang="ko-KR" altLang="en-US" sz="2000" dirty="0">
                <a:ea typeface="굴림" charset="-127"/>
              </a:rPr>
              <a:t>문제는 초기 조건 </a:t>
            </a:r>
            <a:r>
              <a:rPr lang="en-US" altLang="ko-KR" sz="2000" dirty="0">
                <a:ea typeface="굴림" charset="-127"/>
              </a:rPr>
              <a:t>M(0)=0</a:t>
            </a:r>
            <a:r>
              <a:rPr lang="ko-KR" altLang="en-US" sz="2000" dirty="0">
                <a:ea typeface="굴림" charset="-127"/>
              </a:rPr>
              <a:t> 이고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이것은 상수계수 </a:t>
            </a:r>
            <a:r>
              <a:rPr lang="en-US" altLang="ko-KR" sz="2000" dirty="0">
                <a:ea typeface="굴림" charset="-127"/>
              </a:rPr>
              <a:t>1</a:t>
            </a:r>
            <a:r>
              <a:rPr lang="ko-KR" altLang="en-US" sz="2000" dirty="0">
                <a:ea typeface="굴림" charset="-127"/>
              </a:rPr>
              <a:t>계 </a:t>
            </a:r>
            <a:r>
              <a:rPr lang="ko-KR" altLang="en-US" sz="2000" dirty="0" err="1">
                <a:ea typeface="굴림" charset="-127"/>
              </a:rPr>
              <a:t>초깃값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문</a:t>
            </a:r>
            <a:endParaRPr lang="en-US" altLang="ko-KR" sz="2000" dirty="0" smtClean="0">
              <a:ea typeface="굴림" charset="-127"/>
            </a:endParaRPr>
          </a:p>
          <a:p>
            <a:r>
              <a:rPr lang="ko-KR" altLang="en-US" sz="2000" dirty="0" smtClean="0">
                <a:ea typeface="굴림" charset="-127"/>
              </a:rPr>
              <a:t>제이며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그 해는 식</a:t>
            </a:r>
            <a:r>
              <a:rPr lang="en-US" altLang="ko-KR" sz="2000" dirty="0">
                <a:ea typeface="굴림" charset="-127"/>
              </a:rPr>
              <a:t>2-17</a:t>
            </a:r>
            <a:r>
              <a:rPr lang="ko-KR" altLang="en-US" sz="2000" dirty="0">
                <a:ea typeface="굴림" charset="-127"/>
              </a:rPr>
              <a:t>로부터 다음과 같이 도출된다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r>
              <a:rPr lang="ko-KR" altLang="en-US" sz="2000" dirty="0">
                <a:ea typeface="굴림" charset="-127"/>
              </a:rPr>
              <a:t>그리고 </a:t>
            </a:r>
            <a:r>
              <a:rPr lang="en-US" altLang="ko-KR" sz="2000" dirty="0">
                <a:ea typeface="굴림" charset="-127"/>
              </a:rPr>
              <a:t>M=100kg</a:t>
            </a:r>
            <a:r>
              <a:rPr lang="ko-KR" altLang="en-US" sz="2000" dirty="0">
                <a:ea typeface="굴림" charset="-127"/>
              </a:rPr>
              <a:t>이 되며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이것은 지정된 조건 하에서 탱크가 포함 할 수 있는 최대 소금 양이다</a:t>
            </a:r>
            <a:r>
              <a:rPr lang="en-US" altLang="ko-KR" sz="2000" dirty="0">
                <a:ea typeface="굴림" charset="-127"/>
              </a:rPr>
              <a:t>.  </a:t>
            </a:r>
            <a:r>
              <a:rPr lang="ko-KR" altLang="en-US" sz="2000" dirty="0">
                <a:ea typeface="굴림" charset="-127"/>
              </a:rPr>
              <a:t>이해를 그래프로 표현하면 그림 </a:t>
            </a:r>
            <a:r>
              <a:rPr lang="en-US" altLang="ko-KR" sz="2000" dirty="0">
                <a:ea typeface="굴림" charset="-127"/>
              </a:rPr>
              <a:t>2-19</a:t>
            </a:r>
            <a:r>
              <a:rPr lang="ko-KR" altLang="en-US" sz="2000" dirty="0">
                <a:ea typeface="굴림" charset="-127"/>
              </a:rPr>
              <a:t>와 같다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시간상수는 </a:t>
            </a:r>
            <a:r>
              <a:rPr lang="en-US" altLang="ko-KR" sz="2000" dirty="0">
                <a:ea typeface="굴림" charset="-127"/>
              </a:rPr>
              <a:t>1/0.05=20</a:t>
            </a:r>
            <a:r>
              <a:rPr lang="ko-KR" altLang="en-US" sz="2000" dirty="0">
                <a:ea typeface="굴림" charset="-127"/>
              </a:rPr>
              <a:t>이므로</a:t>
            </a:r>
            <a:r>
              <a:rPr lang="en-US" altLang="ko-KR" sz="2000" dirty="0">
                <a:ea typeface="굴림" charset="-127"/>
              </a:rPr>
              <a:t>, M</a:t>
            </a:r>
            <a:r>
              <a:rPr lang="ko-KR" altLang="en-US" sz="2000" dirty="0">
                <a:ea typeface="굴림" charset="-127"/>
              </a:rPr>
              <a:t>이</a:t>
            </a:r>
            <a:r>
              <a:rPr lang="en-US" altLang="ko-KR" sz="2000" dirty="0">
                <a:ea typeface="굴림" charset="-127"/>
              </a:rPr>
              <a:t> 100kg</a:t>
            </a:r>
            <a:r>
              <a:rPr lang="ko-KR" altLang="en-US" sz="2000" dirty="0">
                <a:ea typeface="굴림" charset="-127"/>
              </a:rPr>
              <a:t>에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도달하기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위해서는 대략 </a:t>
            </a:r>
            <a:r>
              <a:rPr lang="en-US" altLang="ko-KR" sz="2000" dirty="0">
                <a:ea typeface="굴림" charset="-127"/>
              </a:rPr>
              <a:t>80s</a:t>
            </a:r>
            <a:r>
              <a:rPr lang="ko-KR" altLang="en-US" sz="2000" dirty="0">
                <a:ea typeface="굴림" charset="-127"/>
              </a:rPr>
              <a:t>가 </a:t>
            </a:r>
            <a:r>
              <a:rPr lang="ko-KR" altLang="en-US" sz="2000" dirty="0" smtClean="0">
                <a:ea typeface="굴림" charset="-127"/>
              </a:rPr>
              <a:t>소용된다</a:t>
            </a:r>
            <a:r>
              <a:rPr lang="en-US" altLang="ko-KR" sz="2000" dirty="0" smtClean="0">
                <a:ea typeface="굴림" charset="-127"/>
              </a:rPr>
              <a:t>.</a:t>
            </a:r>
            <a:endParaRPr lang="en-US" altLang="ko-KR" sz="2000" dirty="0">
              <a:ea typeface="굴림" charset="-127"/>
            </a:endParaRPr>
          </a:p>
          <a:p>
            <a:endParaRPr lang="ko-KR" altLang="en-US" sz="2000" dirty="0"/>
          </a:p>
        </p:txBody>
      </p:sp>
      <p:pic>
        <p:nvPicPr>
          <p:cNvPr id="4" name="_x33101704" descr="DRW000009d814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3768" y="838200"/>
            <a:ext cx="44640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_x33156880" descr="DRW000009d814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64904"/>
            <a:ext cx="4991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34082"/>
          </a:xfrm>
        </p:spPr>
        <p:txBody>
          <a:bodyPr>
            <a:normAutofit fontScale="90000"/>
          </a:bodyPr>
          <a:lstStyle/>
          <a:p>
            <a:r>
              <a:rPr lang="en-US" altLang="ko-KR" sz="2200" u="sng" dirty="0" smtClean="0">
                <a:ea typeface="굴림" charset="-127"/>
              </a:rPr>
              <a:t/>
            </a:r>
            <a:br>
              <a:rPr lang="en-US" altLang="ko-KR" sz="2200" u="sng" dirty="0" smtClean="0">
                <a:ea typeface="굴림" charset="-127"/>
              </a:rPr>
            </a:br>
            <a:r>
              <a:rPr lang="en-US" altLang="ko-KR" sz="2200" u="sng" dirty="0" smtClean="0">
                <a:ea typeface="굴림" charset="-127"/>
              </a:rPr>
              <a:t/>
            </a:r>
            <a:br>
              <a:rPr lang="en-US" altLang="ko-KR" sz="2200" u="sng" dirty="0" smtClean="0">
                <a:ea typeface="굴림" charset="-127"/>
              </a:rPr>
            </a:br>
            <a:r>
              <a:rPr lang="ko-KR" altLang="en-US" sz="2200" dirty="0" smtClean="0">
                <a:ea typeface="굴림" charset="-127"/>
              </a:rPr>
              <a:t>예제 </a:t>
            </a:r>
            <a:r>
              <a:rPr lang="en-US" altLang="ko-KR" sz="2200" dirty="0">
                <a:ea typeface="굴림" charset="-127"/>
              </a:rPr>
              <a:t>2-8  </a:t>
            </a:r>
            <a:r>
              <a:rPr lang="ko-KR" altLang="en-US" sz="2200" dirty="0">
                <a:ea typeface="굴림" charset="-127"/>
              </a:rPr>
              <a:t>공기저항이 있을 때 물체의 자유 낙하</a:t>
            </a:r>
            <a:r>
              <a:rPr lang="en-US" altLang="ko-KR" sz="2200" dirty="0">
                <a:ea typeface="굴림" charset="-127"/>
              </a:rPr>
              <a:t/>
            </a:r>
            <a:br>
              <a:rPr lang="en-US" altLang="ko-KR" sz="2200" dirty="0">
                <a:ea typeface="굴림" charset="-127"/>
              </a:rPr>
            </a:br>
            <a:r>
              <a:rPr lang="en-US" altLang="ko-KR" sz="1600" dirty="0">
                <a:ea typeface="굴림" charset="-127"/>
              </a:rPr>
              <a:t/>
            </a:r>
            <a:br>
              <a:rPr lang="en-US" altLang="ko-KR" sz="1600" dirty="0">
                <a:ea typeface="굴림" charset="-127"/>
              </a:rPr>
            </a:b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291264" cy="5001419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직선상의 고체 운동은 뉴턴의 운동 제</a:t>
            </a:r>
            <a:r>
              <a:rPr lang="en-US" altLang="ko-KR" sz="2000" dirty="0">
                <a:ea typeface="굴림" charset="-127"/>
              </a:rPr>
              <a:t>2</a:t>
            </a:r>
            <a:r>
              <a:rPr lang="ko-KR" altLang="en-US" sz="2000" dirty="0">
                <a:ea typeface="굴림" charset="-127"/>
              </a:rPr>
              <a:t>법칙으로 표현될 수 있는데</a:t>
            </a:r>
            <a:r>
              <a:rPr lang="en-US" altLang="ko-KR" sz="2000" dirty="0" smtClean="0">
                <a:ea typeface="굴림" charset="-127"/>
              </a:rPr>
              <a:t>, </a:t>
            </a:r>
            <a:r>
              <a:rPr lang="ko-KR" altLang="en-US" sz="2000" dirty="0" smtClean="0">
                <a:ea typeface="굴림" charset="-127"/>
              </a:rPr>
              <a:t>이를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스칼라 형식으로 표현하면 다음과 같다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               F=ma    </a:t>
            </a:r>
            <a:r>
              <a:rPr lang="ko-KR" altLang="en-US" sz="2000" dirty="0">
                <a:ea typeface="굴림" charset="-127"/>
              </a:rPr>
              <a:t>또는</a:t>
            </a:r>
            <a:r>
              <a:rPr lang="en-US" altLang="ko-KR" sz="2000" dirty="0">
                <a:ea typeface="굴림" charset="-127"/>
              </a:rPr>
              <a:t>  F=m </a:t>
            </a:r>
            <a:r>
              <a:rPr lang="en-US" altLang="ko-KR" sz="2000" dirty="0" err="1">
                <a:ea typeface="굴림" charset="-127"/>
              </a:rPr>
              <a:t>dV</a:t>
            </a:r>
            <a:r>
              <a:rPr lang="en-US" altLang="ko-KR" sz="2000" dirty="0">
                <a:ea typeface="굴림" charset="-127"/>
              </a:rPr>
              <a:t>/</a:t>
            </a:r>
            <a:r>
              <a:rPr lang="en-US" altLang="ko-KR" sz="2000" dirty="0" err="1">
                <a:ea typeface="굴림" charset="-127"/>
              </a:rPr>
              <a:t>dt</a:t>
            </a: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                                       </a:t>
            </a:r>
            <a:r>
              <a:rPr lang="ko-KR" altLang="en-US" sz="2000" dirty="0">
                <a:ea typeface="굴림" charset="-127"/>
              </a:rPr>
              <a:t>단</a:t>
            </a:r>
            <a:r>
              <a:rPr lang="en-US" altLang="ko-KR" sz="2000" dirty="0">
                <a:ea typeface="굴림" charset="-127"/>
              </a:rPr>
              <a:t>, F:</a:t>
            </a:r>
            <a:r>
              <a:rPr lang="ko-KR" altLang="en-US" sz="2000" dirty="0">
                <a:ea typeface="굴림" charset="-127"/>
              </a:rPr>
              <a:t>고체에 작용하는 힘</a:t>
            </a: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                                           </a:t>
            </a:r>
            <a:r>
              <a:rPr lang="en-US" altLang="ko-KR" sz="2000" dirty="0" err="1">
                <a:ea typeface="굴림" charset="-127"/>
              </a:rPr>
              <a:t>m,a,V</a:t>
            </a:r>
            <a:r>
              <a:rPr lang="en-US" altLang="ko-KR" sz="2000" dirty="0">
                <a:ea typeface="굴림" charset="-127"/>
              </a:rPr>
              <a:t>:</a:t>
            </a:r>
            <a:r>
              <a:rPr lang="ko-KR" altLang="en-US" sz="2000" dirty="0">
                <a:ea typeface="굴림" charset="-127"/>
              </a:rPr>
              <a:t>물체의 질량</a:t>
            </a:r>
            <a:r>
              <a:rPr lang="en-US" altLang="ko-KR" sz="2000" dirty="0">
                <a:ea typeface="굴림" charset="-127"/>
              </a:rPr>
              <a:t>,</a:t>
            </a:r>
            <a:r>
              <a:rPr lang="ko-KR" altLang="en-US" sz="2000" dirty="0">
                <a:ea typeface="굴림" charset="-127"/>
              </a:rPr>
              <a:t>가속도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 smtClean="0">
                <a:ea typeface="굴림" charset="-127"/>
              </a:rPr>
              <a:t>속도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대기 </a:t>
            </a:r>
            <a:r>
              <a:rPr lang="ko-KR" altLang="en-US" sz="2000" dirty="0">
                <a:ea typeface="굴림" charset="-127"/>
              </a:rPr>
              <a:t>중에서 자유 낙하하는 물체에 작용하는 두 가지 힘은 중력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즉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 smtClean="0">
                <a:ea typeface="굴림" charset="-127"/>
              </a:rPr>
              <a:t>무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게는 </a:t>
            </a:r>
            <a:r>
              <a:rPr lang="en-US" altLang="ko-KR" sz="2000" dirty="0">
                <a:ea typeface="굴림" charset="-127"/>
              </a:rPr>
              <a:t>W=mg</a:t>
            </a:r>
            <a:r>
              <a:rPr lang="ko-KR" altLang="en-US" sz="2000" dirty="0">
                <a:ea typeface="굴림" charset="-127"/>
              </a:rPr>
              <a:t>와 공기저항인데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공기저항은 속도의 함수이다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자유 </a:t>
            </a:r>
            <a:r>
              <a:rPr lang="ko-KR" altLang="en-US" sz="2000" dirty="0" smtClean="0">
                <a:ea typeface="굴림" charset="-127"/>
              </a:rPr>
              <a:t>낙하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하는 </a:t>
            </a:r>
            <a:r>
              <a:rPr lang="ko-KR" altLang="en-US" sz="2000" dirty="0">
                <a:ea typeface="굴림" charset="-127"/>
              </a:rPr>
              <a:t>물체의 경우 이 두 개의 힘은 서로 반대 방향으로 작용하며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 smtClean="0">
                <a:ea typeface="굴림" charset="-127"/>
              </a:rPr>
              <a:t>물체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에 </a:t>
            </a:r>
            <a:r>
              <a:rPr lang="ko-KR" altLang="en-US" sz="2000" dirty="0">
                <a:ea typeface="굴림" charset="-127"/>
              </a:rPr>
              <a:t>작용하는 알짜 힘은 이 둘의 차이다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속도가 낮을 때 공기저항은 </a:t>
            </a:r>
            <a:r>
              <a:rPr lang="ko-KR" altLang="en-US" sz="2000" dirty="0" smtClean="0">
                <a:ea typeface="굴림" charset="-127"/>
              </a:rPr>
              <a:t>속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도에 </a:t>
            </a:r>
            <a:r>
              <a:rPr lang="ko-KR" altLang="en-US" sz="2000" dirty="0">
                <a:ea typeface="굴림" charset="-127"/>
              </a:rPr>
              <a:t>거의 비례하며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이 경우 뉴턴의 제</a:t>
            </a:r>
            <a:r>
              <a:rPr lang="en-US" altLang="ko-KR" sz="2000" dirty="0">
                <a:ea typeface="굴림" charset="-127"/>
              </a:rPr>
              <a:t>2</a:t>
            </a:r>
            <a:r>
              <a:rPr lang="ko-KR" altLang="en-US" sz="2000" dirty="0">
                <a:ea typeface="굴림" charset="-127"/>
              </a:rPr>
              <a:t>법칙은 다음과 같이 표현될 </a:t>
            </a:r>
            <a:r>
              <a:rPr lang="ko-KR" altLang="en-US" sz="2000" dirty="0" smtClean="0">
                <a:ea typeface="굴림" charset="-127"/>
              </a:rPr>
              <a:t>수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있다</a:t>
            </a:r>
            <a:r>
              <a:rPr lang="en-US" altLang="ko-KR" sz="2000" dirty="0">
                <a:ea typeface="굴림" charset="-127"/>
              </a:rPr>
              <a:t>.(</a:t>
            </a:r>
            <a:r>
              <a:rPr lang="ko-KR" altLang="en-US" sz="2000" dirty="0">
                <a:ea typeface="굴림" charset="-127"/>
              </a:rPr>
              <a:t>그림 </a:t>
            </a:r>
            <a:r>
              <a:rPr lang="en-US" altLang="ko-KR" sz="2000" dirty="0">
                <a:ea typeface="굴림" charset="-127"/>
              </a:rPr>
              <a:t>2-20)</a:t>
            </a:r>
            <a:endParaRPr lang="ko-KR" altLang="en-US" sz="2000" dirty="0">
              <a:ea typeface="굴림" charset="-127"/>
            </a:endParaRPr>
          </a:p>
          <a:p>
            <a:endParaRPr lang="ko-KR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571480"/>
            <a:ext cx="8258204" cy="5554683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1</a:t>
            </a:r>
            <a:r>
              <a:rPr lang="ko-KR" altLang="en-US" sz="2000" dirty="0" smtClean="0">
                <a:ea typeface="굴림" pitchFamily="50" charset="-127"/>
              </a:rPr>
              <a:t>계 미분방정식의 </a:t>
            </a:r>
            <a:r>
              <a:rPr lang="ko-KR" altLang="en-US" sz="2000" dirty="0" err="1" smtClean="0">
                <a:ea typeface="굴림" pitchFamily="50" charset="-127"/>
              </a:rPr>
              <a:t>일반해는</a:t>
            </a:r>
            <a:r>
              <a:rPr lang="ko-KR" altLang="en-US" sz="2000" dirty="0" smtClean="0">
                <a:ea typeface="굴림" pitchFamily="50" charset="-127"/>
              </a:rPr>
              <a:t> 임의의 상수</a:t>
            </a:r>
            <a:r>
              <a:rPr lang="en-US" altLang="ko-KR" sz="2000" dirty="0" smtClean="0">
                <a:ea typeface="굴림" pitchFamily="50" charset="-127"/>
              </a:rPr>
              <a:t>C</a:t>
            </a:r>
            <a:r>
              <a:rPr lang="ko-KR" altLang="en-US" sz="2000" dirty="0" smtClean="0">
                <a:ea typeface="굴림" pitchFamily="50" charset="-127"/>
              </a:rPr>
              <a:t>를 포함한다</a:t>
            </a:r>
            <a:r>
              <a:rPr lang="en-US" altLang="ko-KR" sz="2000" dirty="0" smtClean="0">
                <a:ea typeface="굴림" pitchFamily="50" charset="-127"/>
              </a:rPr>
              <a:t>. </a:t>
            </a:r>
            <a:r>
              <a:rPr lang="ko-KR" altLang="en-US" sz="2000" dirty="0" err="1" smtClean="0">
                <a:ea typeface="굴림" pitchFamily="50" charset="-127"/>
              </a:rPr>
              <a:t>초깃값</a:t>
            </a:r>
            <a:r>
              <a:rPr lang="ko-KR" altLang="en-US" sz="2000" dirty="0" smtClean="0">
                <a:ea typeface="굴림" pitchFamily="50" charset="-127"/>
              </a:rPr>
              <a:t> 문제</a:t>
            </a:r>
            <a:endParaRPr lang="en-US" altLang="ko-KR" sz="2000" dirty="0" smtClean="0">
              <a:ea typeface="굴림" pitchFamily="50" charset="-127"/>
            </a:endParaRPr>
          </a:p>
          <a:p>
            <a:r>
              <a:rPr lang="ko-KR" altLang="en-US" sz="2000" dirty="0" smtClean="0">
                <a:ea typeface="굴림" pitchFamily="50" charset="-127"/>
              </a:rPr>
              <a:t>에 대한 특수해는  다음과 같은 조건에서 결정 할 수 있다</a:t>
            </a:r>
            <a:r>
              <a:rPr lang="en-US" altLang="ko-KR" sz="2000" dirty="0" smtClean="0">
                <a:ea typeface="굴림" pitchFamily="50" charset="-127"/>
              </a:rPr>
              <a:t>.</a:t>
            </a: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                     </a:t>
            </a:r>
            <a:r>
              <a:rPr lang="en-US" altLang="ko-KR" sz="2000" dirty="0" smtClean="0">
                <a:ea typeface="굴림" charset="-127"/>
              </a:rPr>
              <a:t>   </a:t>
            </a:r>
            <a:r>
              <a:rPr lang="ko-KR" altLang="en-US" sz="2000" dirty="0" smtClean="0">
                <a:ea typeface="굴림" charset="-127"/>
              </a:rPr>
              <a:t>에서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  또는 </a:t>
            </a:r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     </a:t>
            </a:r>
          </a:p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   1</a:t>
            </a:r>
            <a:r>
              <a:rPr lang="ko-KR" altLang="en-US" sz="2000" dirty="0" smtClean="0">
                <a:ea typeface="굴림" charset="-127"/>
              </a:rPr>
              <a:t>계 미분방정식을 풀 때는 </a:t>
            </a:r>
            <a:r>
              <a:rPr lang="en-US" altLang="ko-KR" sz="2000" dirty="0" smtClean="0">
                <a:ea typeface="굴림" charset="-127"/>
              </a:rPr>
              <a:t>x</a:t>
            </a:r>
            <a:r>
              <a:rPr lang="ko-KR" altLang="en-US" sz="2000" dirty="0" smtClean="0">
                <a:ea typeface="굴림" charset="-127"/>
              </a:rPr>
              <a:t>를 종속변수로 선택할 수도 </a:t>
            </a:r>
            <a:r>
              <a:rPr lang="ko-KR" altLang="en-US" sz="2000" dirty="0" err="1" smtClean="0">
                <a:ea typeface="굴림" charset="-127"/>
              </a:rPr>
              <a:t>있도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y</a:t>
            </a:r>
            <a:r>
              <a:rPr lang="ko-KR" altLang="en-US" sz="2000" dirty="0" smtClean="0">
                <a:ea typeface="굴림" charset="-127"/>
              </a:rPr>
              <a:t>를 종속변수로 선택할 수도 있음</a:t>
            </a:r>
            <a:r>
              <a:rPr lang="en-US" altLang="ko-KR" sz="2000" dirty="0" smtClean="0">
                <a:ea typeface="굴림" charset="-127"/>
              </a:rPr>
              <a:t>. </a:t>
            </a:r>
            <a:r>
              <a:rPr lang="ko-KR" altLang="en-US" sz="2000" dirty="0" smtClean="0">
                <a:ea typeface="굴림" charset="-127"/>
              </a:rPr>
              <a:t>때로는 독립변수와 종속변수를 </a:t>
            </a:r>
            <a:r>
              <a:rPr lang="ko-KR" altLang="en-US" sz="2000" dirty="0" err="1" smtClean="0">
                <a:ea typeface="굴림" charset="-127"/>
              </a:rPr>
              <a:t>맞바꾸는는</a:t>
            </a:r>
            <a:r>
              <a:rPr lang="ko-KR" altLang="en-US" sz="2000" dirty="0" smtClean="0">
                <a:ea typeface="굴림" charset="-127"/>
              </a:rPr>
              <a:t> 것이 해를 단순화시킬 수도 있음</a:t>
            </a:r>
            <a:r>
              <a:rPr lang="en-US" altLang="ko-KR" sz="2000" dirty="0" smtClean="0">
                <a:ea typeface="굴림" charset="-127"/>
              </a:rPr>
              <a:t>.</a:t>
            </a:r>
            <a:r>
              <a:rPr lang="ko-KR" altLang="en-US" sz="2000" dirty="0" smtClean="0">
                <a:ea typeface="굴림" charset="-127"/>
              </a:rPr>
              <a:t> 다음 비선형방정식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  에서 알 수 있다</a:t>
            </a:r>
            <a:r>
              <a:rPr lang="en-US" altLang="ko-KR" sz="2000" dirty="0" smtClean="0">
                <a:ea typeface="굴림" charset="-127"/>
              </a:rPr>
              <a:t>.</a:t>
            </a:r>
            <a:endParaRPr lang="ko-KR" altLang="en-US" sz="2000" dirty="0"/>
          </a:p>
        </p:txBody>
      </p:sp>
      <p:pic>
        <p:nvPicPr>
          <p:cNvPr id="5" name="_x41400920" descr="DRW00001474409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357298"/>
            <a:ext cx="7000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_x40748920" descr="DRW000009cc41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1357298"/>
            <a:ext cx="6302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_x70573944" descr="DRW000009cc411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32" y="2285992"/>
            <a:ext cx="431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_x70578280" descr="DRW000009cc412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488" y="4143380"/>
            <a:ext cx="4019550" cy="152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476672"/>
            <a:ext cx="8219256" cy="5649491"/>
          </a:xfrm>
        </p:spPr>
        <p:txBody>
          <a:bodyPr>
            <a:normAutofit/>
          </a:bodyPr>
          <a:lstStyle/>
          <a:p>
            <a:endParaRPr lang="en-US" altLang="ko-KR" sz="2000" dirty="0" smtClean="0">
              <a:ea typeface="굴림" pitchFamily="50" charset="-127"/>
            </a:endParaRPr>
          </a:p>
          <a:p>
            <a:endParaRPr lang="en-US" altLang="ko-KR" sz="2000" dirty="0">
              <a:ea typeface="굴림" pitchFamily="50" charset="-127"/>
            </a:endParaRPr>
          </a:p>
          <a:p>
            <a:endParaRPr lang="en-US" altLang="ko-KR" sz="2000" dirty="0" smtClean="0">
              <a:ea typeface="굴림" pitchFamily="50" charset="-127"/>
            </a:endParaRPr>
          </a:p>
          <a:p>
            <a:endParaRPr lang="en-US" altLang="ko-KR" sz="2000" dirty="0">
              <a:ea typeface="굴림" pitchFamily="50" charset="-127"/>
            </a:endParaRPr>
          </a:p>
          <a:p>
            <a:endParaRPr lang="en-US" altLang="ko-KR" sz="2000" dirty="0" smtClean="0">
              <a:ea typeface="굴림" pitchFamily="50" charset="-127"/>
            </a:endParaRPr>
          </a:p>
          <a:p>
            <a:endParaRPr lang="en-US" altLang="ko-KR" sz="2000" dirty="0" smtClean="0">
              <a:ea typeface="굴림" pitchFamily="50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ea typeface="굴림" pitchFamily="50" charset="-127"/>
              </a:rPr>
              <a:t>단</a:t>
            </a:r>
            <a:r>
              <a:rPr lang="en-US" altLang="ko-KR" sz="2000" dirty="0">
                <a:ea typeface="굴림" pitchFamily="50" charset="-127"/>
              </a:rPr>
              <a:t>,</a:t>
            </a:r>
            <a:r>
              <a:rPr lang="ko-KR" altLang="en-US" sz="2000" dirty="0">
                <a:ea typeface="굴림" pitchFamily="50" charset="-127"/>
              </a:rPr>
              <a:t> </a:t>
            </a:r>
            <a:r>
              <a:rPr lang="en-US" altLang="ko-KR" sz="2000" dirty="0">
                <a:ea typeface="굴림" pitchFamily="50" charset="-127"/>
              </a:rPr>
              <a:t>k</a:t>
            </a:r>
            <a:r>
              <a:rPr lang="ko-KR" altLang="en-US" sz="2000" dirty="0">
                <a:ea typeface="굴림" pitchFamily="50" charset="-127"/>
              </a:rPr>
              <a:t>는 실험적으로 결정되는 비례상수이다</a:t>
            </a:r>
            <a:r>
              <a:rPr lang="en-US" altLang="ko-KR" sz="2000" dirty="0">
                <a:ea typeface="굴림" pitchFamily="50" charset="-127"/>
              </a:rPr>
              <a:t>. </a:t>
            </a:r>
            <a:r>
              <a:rPr lang="ko-KR" altLang="en-US" sz="2000" dirty="0">
                <a:ea typeface="굴림" pitchFamily="50" charset="-127"/>
              </a:rPr>
              <a:t>중력가속도는 </a:t>
            </a:r>
            <a:r>
              <a:rPr lang="ko-KR" altLang="en-US" sz="2000" dirty="0" smtClean="0">
                <a:ea typeface="굴림" pitchFamily="50" charset="-127"/>
              </a:rPr>
              <a:t>해수면</a:t>
            </a:r>
            <a:endParaRPr lang="en-US" altLang="ko-KR" sz="2000" dirty="0" smtClean="0">
              <a:ea typeface="굴림" pitchFamily="50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에서 </a:t>
            </a:r>
            <a:r>
              <a:rPr lang="en-US" altLang="ko-KR" sz="2000" dirty="0">
                <a:ea typeface="굴림" charset="-127"/>
              </a:rPr>
              <a:t>g=9.8</a:t>
            </a:r>
            <a:r>
              <a:rPr lang="ko-KR" altLang="en-US" sz="2000" dirty="0">
                <a:ea typeface="굴림" charset="-127"/>
              </a:rPr>
              <a:t>라는 값이며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높이가 올라감에 따라 감속한다</a:t>
            </a:r>
            <a:r>
              <a:rPr lang="en-US" altLang="ko-KR" sz="2000" dirty="0">
                <a:ea typeface="굴림" charset="-127"/>
              </a:rPr>
              <a:t>.</a:t>
            </a:r>
            <a:r>
              <a:rPr lang="ko-KR" altLang="en-US" sz="2000" dirty="0">
                <a:ea typeface="굴림" charset="-127"/>
              </a:rPr>
              <a:t>그러나 </a:t>
            </a:r>
            <a:r>
              <a:rPr lang="ko-KR" altLang="en-US" sz="2000" dirty="0" smtClean="0">
                <a:ea typeface="굴림" charset="-127"/>
              </a:rPr>
              <a:t>지구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반지름에 </a:t>
            </a:r>
            <a:r>
              <a:rPr lang="ko-KR" altLang="en-US" sz="2000" dirty="0">
                <a:ea typeface="굴림" charset="-127"/>
              </a:rPr>
              <a:t>비해 비교적 작은 고도에서는 </a:t>
            </a:r>
            <a:r>
              <a:rPr lang="en-US" altLang="ko-KR" sz="2000" dirty="0">
                <a:ea typeface="굴림" charset="-127"/>
              </a:rPr>
              <a:t>g</a:t>
            </a:r>
            <a:r>
              <a:rPr lang="ko-KR" altLang="en-US" sz="2000" dirty="0">
                <a:ea typeface="굴림" charset="-127"/>
              </a:rPr>
              <a:t>의 값이 상수 </a:t>
            </a:r>
            <a:r>
              <a:rPr lang="en-US" altLang="ko-KR" sz="2000" dirty="0">
                <a:ea typeface="굴림" charset="-127"/>
              </a:rPr>
              <a:t>9.8</a:t>
            </a:r>
            <a:r>
              <a:rPr lang="ko-KR" altLang="en-US" sz="2000" dirty="0">
                <a:ea typeface="굴림" charset="-127"/>
              </a:rPr>
              <a:t>로 유지되는 </a:t>
            </a: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것으로 가정 함</a:t>
            </a:r>
            <a:r>
              <a:rPr lang="en-US" altLang="ko-KR" sz="2000" dirty="0">
                <a:ea typeface="굴림" charset="-127"/>
              </a:rPr>
              <a:t>. t=0</a:t>
            </a:r>
            <a:r>
              <a:rPr lang="ko-KR" altLang="en-US" sz="2000" dirty="0">
                <a:ea typeface="굴림" charset="-127"/>
              </a:rPr>
              <a:t>일 때 정지 상태에서 떨어지는 질량 </a:t>
            </a:r>
            <a:r>
              <a:rPr lang="en-US" altLang="ko-KR" sz="2000" dirty="0">
                <a:ea typeface="굴림" charset="-127"/>
              </a:rPr>
              <a:t>m</a:t>
            </a:r>
            <a:r>
              <a:rPr lang="ko-KR" altLang="en-US" sz="2000" dirty="0">
                <a:ea typeface="굴림" charset="-127"/>
              </a:rPr>
              <a:t>의 물체가 </a:t>
            </a:r>
            <a:r>
              <a:rPr lang="ko-KR" altLang="en-US" sz="2000" dirty="0" err="1" smtClean="0">
                <a:ea typeface="굴림" charset="-127"/>
              </a:rPr>
              <a:t>있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 smtClean="0">
                <a:ea typeface="굴림" charset="-127"/>
              </a:rPr>
              <a:t>이 </a:t>
            </a:r>
            <a:r>
              <a:rPr lang="ko-KR" altLang="en-US" sz="2000" dirty="0">
                <a:ea typeface="굴림" charset="-127"/>
              </a:rPr>
              <a:t>물체는 중력의 영향 하에서 낙하하며</a:t>
            </a:r>
            <a:r>
              <a:rPr lang="en-US" altLang="ko-KR" sz="2000" dirty="0">
                <a:ea typeface="굴림" charset="-127"/>
              </a:rPr>
              <a:t>,  </a:t>
            </a:r>
            <a:r>
              <a:rPr lang="ko-KR" altLang="en-US" sz="2000" dirty="0">
                <a:ea typeface="굴림" charset="-127"/>
              </a:rPr>
              <a:t>낙하운동의 반대 </a:t>
            </a:r>
            <a:r>
              <a:rPr lang="ko-KR" altLang="en-US" sz="2000" dirty="0" err="1" smtClean="0">
                <a:ea typeface="굴림" charset="-127"/>
              </a:rPr>
              <a:t>방향으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err="1" smtClean="0">
                <a:ea typeface="굴림" charset="-127"/>
              </a:rPr>
              <a:t>로</a:t>
            </a:r>
            <a:r>
              <a:rPr lang="ko-KR" altLang="en-US" sz="2000" dirty="0" smtClean="0">
                <a:ea typeface="굴림" charset="-127"/>
              </a:rPr>
              <a:t> 작용하는 </a:t>
            </a:r>
            <a:r>
              <a:rPr lang="ko-KR" altLang="en-US" sz="2000" dirty="0">
                <a:ea typeface="굴림" charset="-127"/>
              </a:rPr>
              <a:t>공기저항은 속도에 비례하는 것으로 가정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물체의 초기 </a:t>
            </a:r>
            <a:r>
              <a:rPr lang="ko-KR" altLang="en-US" sz="2000" dirty="0" smtClean="0">
                <a:ea typeface="굴림" charset="-127"/>
              </a:rPr>
              <a:t>위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치를 원점으로 </a:t>
            </a:r>
            <a:r>
              <a:rPr lang="ko-KR" altLang="en-US" sz="2000" dirty="0">
                <a:ea typeface="굴림" charset="-127"/>
              </a:rPr>
              <a:t>아래쪽 방향을 양의 </a:t>
            </a:r>
            <a:r>
              <a:rPr lang="en-US" altLang="ko-KR" sz="2000" dirty="0">
                <a:ea typeface="굴림" charset="-127"/>
              </a:rPr>
              <a:t>x-</a:t>
            </a:r>
            <a:r>
              <a:rPr lang="ko-KR" altLang="en-US" sz="2000" dirty="0">
                <a:ea typeface="굴림" charset="-127"/>
              </a:rPr>
              <a:t>축 방향으로 삼고 수직거리를 </a:t>
            </a:r>
            <a:r>
              <a:rPr lang="en-US" altLang="ko-KR" sz="2000" dirty="0">
                <a:ea typeface="굴림" charset="-127"/>
              </a:rPr>
              <a:t>x</a:t>
            </a:r>
            <a:r>
              <a:rPr lang="ko-KR" altLang="en-US" sz="2000" dirty="0" smtClean="0">
                <a:ea typeface="굴림" charset="-127"/>
              </a:rPr>
              <a:t>로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둔다</a:t>
            </a:r>
            <a:r>
              <a:rPr lang="en-US" altLang="ko-KR" sz="2000" dirty="0" smtClean="0">
                <a:ea typeface="굴림" charset="-127"/>
              </a:rPr>
              <a:t>. </a:t>
            </a:r>
            <a:r>
              <a:rPr lang="ko-KR" altLang="en-US" sz="2000" dirty="0" smtClean="0">
                <a:ea typeface="굴림" charset="-127"/>
              </a:rPr>
              <a:t>이 </a:t>
            </a:r>
            <a:r>
              <a:rPr lang="ko-KR" altLang="en-US" sz="2000" dirty="0">
                <a:ea typeface="굴림" charset="-127"/>
              </a:rPr>
              <a:t>물체의 속도와 위치를 </a:t>
            </a:r>
            <a:r>
              <a:rPr lang="en-US" altLang="ko-KR" sz="2000" dirty="0">
                <a:ea typeface="굴림" charset="-127"/>
              </a:rPr>
              <a:t>t </a:t>
            </a:r>
            <a:r>
              <a:rPr lang="ko-KR" altLang="en-US" sz="2000" dirty="0">
                <a:ea typeface="굴림" charset="-127"/>
              </a:rPr>
              <a:t>함수로 표현하는 관계식들을 </a:t>
            </a:r>
            <a:r>
              <a:rPr lang="ko-KR" altLang="en-US" sz="2000" dirty="0" smtClean="0">
                <a:ea typeface="굴림" charset="-127"/>
              </a:rPr>
              <a:t>구하여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라</a:t>
            </a:r>
            <a:r>
              <a:rPr lang="en-US" altLang="ko-KR" sz="2000" dirty="0">
                <a:ea typeface="굴림" charset="-127"/>
              </a:rPr>
              <a:t>. </a:t>
            </a:r>
          </a:p>
          <a:p>
            <a:endParaRPr lang="ko-KR" altLang="en-US" sz="2000" dirty="0"/>
          </a:p>
        </p:txBody>
      </p:sp>
      <p:pic>
        <p:nvPicPr>
          <p:cNvPr id="4" name="_x32994968" descr="DRW0000085c16d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764704"/>
            <a:ext cx="44354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620688"/>
            <a:ext cx="8219256" cy="5505475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ea typeface="굴림" charset="-127"/>
              </a:rPr>
              <a:t>(</a:t>
            </a:r>
            <a:r>
              <a:rPr lang="ko-KR" altLang="en-US" sz="2000" dirty="0">
                <a:ea typeface="굴림" charset="-127"/>
              </a:rPr>
              <a:t>풀이</a:t>
            </a:r>
            <a:r>
              <a:rPr lang="en-US" altLang="ko-KR" sz="2000" dirty="0">
                <a:ea typeface="굴림" charset="-127"/>
              </a:rPr>
              <a:t>) </a:t>
            </a:r>
            <a:r>
              <a:rPr lang="ko-KR" altLang="en-US" sz="2000" dirty="0">
                <a:ea typeface="굴림" charset="-127"/>
              </a:rPr>
              <a:t>위의 가정에 따르면 물체가 지면에 닿기 전의 시간 동안 </a:t>
            </a:r>
            <a:r>
              <a:rPr lang="ko-KR" altLang="en-US" sz="2000" dirty="0" smtClean="0">
                <a:ea typeface="굴림" charset="-127"/>
              </a:rPr>
              <a:t>이</a:t>
            </a:r>
            <a:endParaRPr lang="en-US" altLang="ko-KR" sz="2000" dirty="0" smtClean="0">
              <a:ea typeface="굴림" charset="-127"/>
            </a:endParaRPr>
          </a:p>
          <a:p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운동을 표현하는 초기조건 </a:t>
            </a:r>
            <a:r>
              <a:rPr lang="en-US" altLang="ko-KR" sz="2000" dirty="0">
                <a:ea typeface="굴림" charset="-127"/>
              </a:rPr>
              <a:t>V(0)=0</a:t>
            </a:r>
            <a:r>
              <a:rPr lang="ko-KR" altLang="en-US" sz="2000" dirty="0">
                <a:ea typeface="굴림" charset="-127"/>
              </a:rPr>
              <a:t>을 갖는 식 </a:t>
            </a:r>
            <a:r>
              <a:rPr lang="en-US" altLang="ko-KR" sz="2000" dirty="0">
                <a:ea typeface="굴림" charset="-127"/>
              </a:rPr>
              <a:t>2-32</a:t>
            </a:r>
            <a:r>
              <a:rPr lang="ko-KR" altLang="en-US" sz="2000" dirty="0">
                <a:ea typeface="굴림" charset="-127"/>
              </a:rPr>
              <a:t>이다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이것은 </a:t>
            </a:r>
            <a:r>
              <a:rPr lang="ko-KR" altLang="en-US" sz="2000" dirty="0" smtClean="0">
                <a:ea typeface="굴림" charset="-127"/>
              </a:rPr>
              <a:t>상</a:t>
            </a:r>
            <a:endParaRPr lang="en-US" altLang="ko-KR" sz="2000" dirty="0" smtClean="0">
              <a:ea typeface="굴림" charset="-127"/>
            </a:endParaRPr>
          </a:p>
          <a:p>
            <a:r>
              <a:rPr lang="ko-KR" altLang="en-US" sz="2000" dirty="0" err="1" smtClean="0">
                <a:ea typeface="굴림" charset="-127"/>
              </a:rPr>
              <a:t>수계수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1</a:t>
            </a:r>
            <a:r>
              <a:rPr lang="ko-KR" altLang="en-US" sz="2000" dirty="0">
                <a:ea typeface="굴림" charset="-127"/>
              </a:rPr>
              <a:t>계 선형 </a:t>
            </a:r>
            <a:r>
              <a:rPr lang="ko-KR" altLang="en-US" sz="2000" dirty="0" err="1">
                <a:ea typeface="굴림" charset="-127"/>
              </a:rPr>
              <a:t>초깃값</a:t>
            </a:r>
            <a:r>
              <a:rPr lang="ko-KR" altLang="en-US" sz="2000" dirty="0">
                <a:ea typeface="굴림" charset="-127"/>
              </a:rPr>
              <a:t> 문제이며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식 </a:t>
            </a:r>
            <a:r>
              <a:rPr lang="en-US" altLang="ko-KR" sz="2000" dirty="0">
                <a:ea typeface="굴림" charset="-127"/>
              </a:rPr>
              <a:t>2-17</a:t>
            </a:r>
            <a:r>
              <a:rPr lang="ko-KR" altLang="en-US" sz="2000" dirty="0">
                <a:ea typeface="굴림" charset="-127"/>
              </a:rPr>
              <a:t>로 부터 구한 해는 </a:t>
            </a:r>
            <a:r>
              <a:rPr lang="ko-KR" altLang="en-US" sz="2000" dirty="0" smtClean="0">
                <a:ea typeface="굴림" charset="-127"/>
              </a:rPr>
              <a:t>다음</a:t>
            </a:r>
            <a:endParaRPr lang="en-US" altLang="ko-KR" sz="2000" dirty="0" smtClean="0">
              <a:ea typeface="굴림" charset="-127"/>
            </a:endParaRPr>
          </a:p>
          <a:p>
            <a:r>
              <a:rPr lang="ko-KR" altLang="en-US" sz="2000" dirty="0" smtClean="0">
                <a:ea typeface="굴림" charset="-127"/>
              </a:rPr>
              <a:t>과 </a:t>
            </a:r>
            <a:r>
              <a:rPr lang="ko-KR" altLang="en-US" sz="2000" dirty="0">
                <a:ea typeface="굴림" charset="-127"/>
              </a:rPr>
              <a:t>같다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이는 시간의 함수로 표현되는 속도 관계식이다</a:t>
            </a:r>
            <a:r>
              <a:rPr lang="en-US" altLang="ko-KR" sz="2000" dirty="0">
                <a:ea typeface="굴림" charset="-127"/>
              </a:rPr>
              <a:t>.</a:t>
            </a:r>
            <a:endParaRPr lang="ko-KR" altLang="en-US" sz="2000" b="1" dirty="0">
              <a:ea typeface="굴림" charset="-127"/>
            </a:endParaRPr>
          </a:p>
          <a:p>
            <a:endParaRPr lang="ko-KR" altLang="en-US" sz="2000" dirty="0"/>
          </a:p>
        </p:txBody>
      </p:sp>
      <p:pic>
        <p:nvPicPr>
          <p:cNvPr id="4" name="_x32994968" descr="DRW0000085c16d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76872"/>
            <a:ext cx="44354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548680"/>
            <a:ext cx="8219256" cy="5577483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ea typeface="굴림" charset="-127"/>
              </a:rPr>
              <a:t>공기저항이 물체의 무게와 같아질 때 자유낙하 물체는 </a:t>
            </a:r>
            <a:r>
              <a:rPr lang="ko-KR" altLang="en-US" sz="2000" dirty="0" smtClean="0">
                <a:ea typeface="굴림" charset="-127"/>
              </a:rPr>
              <a:t>종단속도에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2000" dirty="0" smtClean="0">
                <a:ea typeface="굴림" charset="-127"/>
              </a:rPr>
              <a:t> 도달한다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종단속도는 물체의 무게와 저항계수 </a:t>
            </a:r>
            <a:r>
              <a:rPr lang="en-US" altLang="ko-KR" sz="2000" dirty="0">
                <a:ea typeface="굴림" charset="-127"/>
              </a:rPr>
              <a:t>k</a:t>
            </a:r>
            <a:r>
              <a:rPr lang="ko-KR" altLang="en-US" sz="2000" dirty="0">
                <a:ea typeface="굴림" charset="-127"/>
              </a:rPr>
              <a:t>에만 영향을 </a:t>
            </a:r>
            <a:r>
              <a:rPr lang="ko-KR" altLang="en-US" sz="2000" dirty="0" smtClean="0">
                <a:ea typeface="굴림" charset="-127"/>
              </a:rPr>
              <a:t>받으며</a:t>
            </a:r>
            <a:r>
              <a:rPr lang="en-US" altLang="ko-KR" sz="2000" dirty="0">
                <a:ea typeface="굴림" charset="-127"/>
              </a:rPr>
              <a:t>, 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초기 </a:t>
            </a:r>
            <a:r>
              <a:rPr lang="ko-KR" altLang="en-US" sz="2000" dirty="0">
                <a:ea typeface="굴림" charset="-127"/>
              </a:rPr>
              <a:t>속도 </a:t>
            </a:r>
            <a:r>
              <a:rPr lang="en-US" altLang="ko-KR" sz="2000" dirty="0">
                <a:ea typeface="굴림" charset="-127"/>
              </a:rPr>
              <a:t>V(0)</a:t>
            </a:r>
            <a:r>
              <a:rPr lang="ko-KR" altLang="en-US" sz="2000" dirty="0">
                <a:ea typeface="굴림" charset="-127"/>
              </a:rPr>
              <a:t>과는 무관하다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식 </a:t>
            </a:r>
            <a:r>
              <a:rPr lang="en-US" altLang="ko-KR" sz="2000" dirty="0">
                <a:ea typeface="굴림" charset="-127"/>
              </a:rPr>
              <a:t>2-33</a:t>
            </a:r>
            <a:r>
              <a:rPr lang="ko-KR" altLang="en-US" sz="2000" dirty="0">
                <a:ea typeface="굴림" charset="-127"/>
              </a:rPr>
              <a:t>은 아래와 같이 정리 될 수 </a:t>
            </a:r>
            <a:r>
              <a:rPr lang="ko-KR" altLang="en-US" sz="2000" dirty="0" smtClean="0">
                <a:ea typeface="굴림" charset="-127"/>
              </a:rPr>
              <a:t>있다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주어진 </a:t>
            </a:r>
            <a:r>
              <a:rPr lang="ko-KR" altLang="en-US" sz="2000" dirty="0" smtClean="0">
                <a:ea typeface="굴림" charset="-127"/>
              </a:rPr>
              <a:t>식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2000" dirty="0">
                <a:ea typeface="굴림" charset="-127"/>
              </a:rPr>
              <a:t> </a:t>
            </a:r>
            <a:endParaRPr lang="en-US" altLang="ko-KR" sz="2000" dirty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2000" dirty="0">
                <a:ea typeface="굴림" charset="-127"/>
              </a:rPr>
              <a:t>시간상수는              가 된다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따라서 속도가 종단속도의 </a:t>
            </a:r>
            <a:r>
              <a:rPr lang="en-US" altLang="ko-KR" sz="2000" dirty="0">
                <a:ea typeface="굴림" charset="-127"/>
              </a:rPr>
              <a:t>98%</a:t>
            </a:r>
            <a:r>
              <a:rPr lang="ko-KR" altLang="en-US" sz="2000" dirty="0">
                <a:ea typeface="굴림" charset="-127"/>
              </a:rPr>
              <a:t>에 </a:t>
            </a:r>
            <a:r>
              <a:rPr lang="ko-KR" altLang="en-US" sz="2000" dirty="0" smtClean="0">
                <a:ea typeface="굴림" charset="-127"/>
              </a:rPr>
              <a:t>도달</a:t>
            </a:r>
            <a:endParaRPr lang="en-US" altLang="ko-KR" sz="2000" dirty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2000" dirty="0">
                <a:ea typeface="굴림" charset="-127"/>
              </a:rPr>
              <a:t>하기 위해 소요되는 시간은 대략                      </a:t>
            </a:r>
            <a:r>
              <a:rPr lang="ko-KR" altLang="en-US" sz="2000" dirty="0" smtClean="0">
                <a:ea typeface="굴림" charset="-127"/>
              </a:rPr>
              <a:t>이다</a:t>
            </a:r>
            <a:r>
              <a:rPr lang="en-US" altLang="ko-KR" sz="2000" dirty="0" smtClean="0">
                <a:ea typeface="굴림" charset="-127"/>
              </a:rPr>
              <a:t>. </a:t>
            </a:r>
            <a:r>
              <a:rPr lang="ko-KR" altLang="en-US" sz="2000" dirty="0" smtClean="0">
                <a:ea typeface="굴림" charset="-127"/>
              </a:rPr>
              <a:t>물체의 </a:t>
            </a:r>
            <a:r>
              <a:rPr lang="ko-KR" altLang="en-US" sz="2000" dirty="0" err="1" smtClean="0">
                <a:ea typeface="굴림" charset="-127"/>
              </a:rPr>
              <a:t>낙하거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2000" dirty="0" smtClean="0">
                <a:ea typeface="굴림" charset="-127"/>
              </a:rPr>
              <a:t>리는 </a:t>
            </a:r>
            <a:r>
              <a:rPr lang="ko-KR" altLang="en-US" sz="2000" dirty="0">
                <a:ea typeface="굴림" charset="-127"/>
              </a:rPr>
              <a:t>속도의 정의 </a:t>
            </a:r>
            <a:r>
              <a:rPr lang="en-US" altLang="ko-KR" sz="2000" dirty="0">
                <a:ea typeface="굴림" charset="-127"/>
              </a:rPr>
              <a:t>V=dx/</a:t>
            </a:r>
            <a:r>
              <a:rPr lang="en-US" altLang="ko-KR" sz="2000" dirty="0" err="1">
                <a:ea typeface="굴림" charset="-127"/>
              </a:rPr>
              <a:t>dt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와 조건 </a:t>
            </a:r>
            <a:r>
              <a:rPr lang="en-US" altLang="ko-KR" sz="2000" dirty="0">
                <a:ea typeface="굴림" charset="-127"/>
              </a:rPr>
              <a:t>x(0)=0</a:t>
            </a:r>
            <a:r>
              <a:rPr lang="ko-KR" altLang="en-US" sz="2000" dirty="0">
                <a:ea typeface="굴림" charset="-127"/>
              </a:rPr>
              <a:t>으로 </a:t>
            </a:r>
            <a:r>
              <a:rPr lang="ko-KR" altLang="en-US" sz="2000" dirty="0" smtClean="0">
                <a:ea typeface="굴림" charset="-127"/>
              </a:rPr>
              <a:t>부터 </a:t>
            </a:r>
            <a:r>
              <a:rPr lang="ko-KR" altLang="en-US" sz="2000" dirty="0">
                <a:ea typeface="굴림" charset="-127"/>
              </a:rPr>
              <a:t>구할 수 있다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식</a:t>
            </a:r>
            <a:r>
              <a:rPr lang="en-US" altLang="ko-KR" sz="2000" dirty="0" smtClean="0">
                <a:ea typeface="굴림" charset="-127"/>
              </a:rPr>
              <a:t>2-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dirty="0" smtClean="0">
                <a:ea typeface="굴림" charset="-127"/>
              </a:rPr>
              <a:t>33</a:t>
            </a:r>
            <a:r>
              <a:rPr lang="ko-KR" altLang="en-US" sz="2000" dirty="0">
                <a:ea typeface="굴림" charset="-127"/>
              </a:rPr>
              <a:t>에서 </a:t>
            </a:r>
            <a:r>
              <a:rPr lang="en-US" altLang="ko-KR" sz="2000" dirty="0">
                <a:ea typeface="굴림" charset="-127"/>
              </a:rPr>
              <a:t>V</a:t>
            </a:r>
            <a:r>
              <a:rPr lang="ko-KR" altLang="en-US" sz="2000" dirty="0">
                <a:ea typeface="굴림" charset="-127"/>
              </a:rPr>
              <a:t>표현을 대체한 후 </a:t>
            </a:r>
            <a:r>
              <a:rPr lang="en-US" altLang="ko-KR" sz="2000" dirty="0">
                <a:ea typeface="굴림" charset="-127"/>
              </a:rPr>
              <a:t>dx=</a:t>
            </a:r>
            <a:r>
              <a:rPr lang="en-US" altLang="ko-KR" sz="2000" dirty="0" err="1">
                <a:ea typeface="굴림" charset="-127"/>
              </a:rPr>
              <a:t>Vdt</a:t>
            </a:r>
            <a:r>
              <a:rPr lang="ko-KR" altLang="en-US" sz="2000" dirty="0">
                <a:ea typeface="굴림" charset="-127"/>
              </a:rPr>
              <a:t>를 적분한 </a:t>
            </a:r>
            <a:r>
              <a:rPr lang="ko-KR" altLang="en-US" sz="2000" dirty="0" smtClean="0">
                <a:ea typeface="굴림" charset="-127"/>
              </a:rPr>
              <a:t>다음 </a:t>
            </a:r>
            <a:r>
              <a:rPr lang="ko-KR" altLang="en-US" sz="2000" dirty="0">
                <a:ea typeface="굴림" charset="-127"/>
              </a:rPr>
              <a:t>초기 조건을 </a:t>
            </a:r>
            <a:r>
              <a:rPr lang="ko-KR" altLang="en-US" sz="2000" dirty="0" smtClean="0">
                <a:ea typeface="굴림" charset="-127"/>
              </a:rPr>
              <a:t>적용한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2000" dirty="0" smtClean="0">
                <a:ea typeface="굴림" charset="-127"/>
              </a:rPr>
              <a:t>결과는 </a:t>
            </a:r>
            <a:r>
              <a:rPr lang="ko-KR" altLang="en-US" sz="2000" dirty="0">
                <a:ea typeface="굴림" charset="-127"/>
              </a:rPr>
              <a:t>다음과 같다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endParaRPr lang="ko-KR" altLang="en-US" sz="2000" dirty="0"/>
          </a:p>
        </p:txBody>
      </p:sp>
      <p:pic>
        <p:nvPicPr>
          <p:cNvPr id="4" name="_x61497240" descr="DRW0000085c16e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8999" y="1916832"/>
            <a:ext cx="20669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_x32861272" descr="DRW0000085c16e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48853"/>
            <a:ext cx="8778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_x31144256" descr="DRW0000085c16f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62461" y="3328987"/>
            <a:ext cx="15081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_x33193248" descr="DRW0000085c16f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797152"/>
            <a:ext cx="509587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476672"/>
            <a:ext cx="8219256" cy="5649491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ea typeface="굴림" charset="-127"/>
              </a:rPr>
              <a:t>이는 시간의 함수로 표현되는 물체위치를 위한 </a:t>
            </a:r>
            <a:r>
              <a:rPr lang="ko-KR" altLang="en-US" sz="2000" dirty="0" smtClean="0">
                <a:ea typeface="굴림" charset="-127"/>
              </a:rPr>
              <a:t>관계식이다</a:t>
            </a:r>
            <a:r>
              <a:rPr lang="en-US" altLang="ko-KR" sz="2000" dirty="0" smtClean="0">
                <a:ea typeface="굴림" charset="-127"/>
              </a:rPr>
              <a:t>.</a:t>
            </a:r>
            <a:r>
              <a:rPr lang="ko-KR" altLang="en-US" sz="2000" dirty="0">
                <a:ea typeface="굴림" charset="-127"/>
              </a:rPr>
              <a:t> </a:t>
            </a:r>
            <a:endParaRPr lang="en-US" altLang="ko-KR" sz="2000" dirty="0">
              <a:ea typeface="굴림" charset="-127"/>
            </a:endParaRPr>
          </a:p>
          <a:p>
            <a:r>
              <a:rPr lang="ko-KR" altLang="en-US" sz="2000" dirty="0" smtClean="0">
                <a:ea typeface="굴림" charset="-127"/>
              </a:rPr>
              <a:t>            이므로 </a:t>
            </a:r>
            <a:r>
              <a:rPr lang="ko-KR" altLang="en-US" sz="2000" dirty="0">
                <a:ea typeface="굴림" charset="-127"/>
              </a:rPr>
              <a:t>공이 종단속도의 </a:t>
            </a:r>
            <a:r>
              <a:rPr lang="en-US" altLang="ko-KR" sz="2000" dirty="0">
                <a:ea typeface="굴림" charset="-127"/>
              </a:rPr>
              <a:t>98%</a:t>
            </a:r>
            <a:r>
              <a:rPr lang="ko-KR" altLang="en-US" sz="2000" dirty="0">
                <a:ea typeface="굴림" charset="-127"/>
              </a:rPr>
              <a:t>에 도달했을 때 낙하거리는</a:t>
            </a:r>
            <a:endParaRPr lang="ko-KR" altLang="en-US" sz="2000" dirty="0"/>
          </a:p>
        </p:txBody>
      </p:sp>
      <p:pic>
        <p:nvPicPr>
          <p:cNvPr id="4" name="_x32365728" descr="DRW0000085c17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199" y="980728"/>
            <a:ext cx="93662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_x33071016" descr="DRW0000085c170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484784"/>
            <a:ext cx="176053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3408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ea typeface="굴림" charset="-127"/>
              </a:rPr>
              <a:t>예제 </a:t>
            </a:r>
            <a:r>
              <a:rPr lang="en-US" altLang="ko-KR" sz="2000" dirty="0">
                <a:ea typeface="굴림" charset="-127"/>
              </a:rPr>
              <a:t>2-9  </a:t>
            </a:r>
            <a:r>
              <a:rPr lang="ko-KR" altLang="en-US" sz="2000" dirty="0">
                <a:ea typeface="굴림" charset="-127"/>
              </a:rPr>
              <a:t>시동장치 </a:t>
            </a:r>
            <a:r>
              <a:rPr lang="ko-KR" altLang="en-US" sz="2000" dirty="0" err="1">
                <a:ea typeface="굴림" charset="-127"/>
              </a:rPr>
              <a:t>솔레노이드</a:t>
            </a:r>
            <a:r>
              <a:rPr lang="ko-KR" altLang="en-US" sz="2000" dirty="0">
                <a:ea typeface="굴림" charset="-127"/>
              </a:rPr>
              <a:t> 모델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52736"/>
            <a:ext cx="8147248" cy="5073427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그림 </a:t>
            </a:r>
            <a:r>
              <a:rPr lang="en-US" altLang="ko-KR" sz="2000" dirty="0">
                <a:ea typeface="굴림" charset="-127"/>
              </a:rPr>
              <a:t>2-22</a:t>
            </a:r>
            <a:r>
              <a:rPr lang="ko-KR" altLang="en-US" sz="2000" dirty="0">
                <a:ea typeface="굴림" charset="-127"/>
              </a:rPr>
              <a:t>에 보이고 있는 회로는 자동차의 시동 모터 톱니바퀴를 </a:t>
            </a:r>
            <a:r>
              <a:rPr lang="ko-KR" altLang="en-US" sz="2000" dirty="0" smtClean="0">
                <a:ea typeface="굴림" charset="-127"/>
              </a:rPr>
              <a:t>엔진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의 </a:t>
            </a:r>
            <a:r>
              <a:rPr lang="ko-KR" altLang="en-US" sz="2000" dirty="0">
                <a:ea typeface="굴림" charset="-127"/>
              </a:rPr>
              <a:t>톱니바퀴에 몰려주기 위해 사용되는 것과 같은 </a:t>
            </a:r>
            <a:r>
              <a:rPr lang="ko-KR" altLang="en-US" sz="2000" dirty="0" err="1">
                <a:ea typeface="굴림" charset="-127"/>
              </a:rPr>
              <a:t>솔레노이드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모델이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 err="1">
                <a:ea typeface="굴림" charset="-127"/>
              </a:rPr>
              <a:t>솔레노이드는</a:t>
            </a:r>
            <a:r>
              <a:rPr lang="ko-KR" altLang="en-US" sz="2000" dirty="0">
                <a:ea typeface="굴림" charset="-127"/>
              </a:rPr>
              <a:t> 전자석 을 구성하기 위해 철심 주위에 코일을 감아 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만든다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저항</a:t>
            </a:r>
            <a:r>
              <a:rPr lang="en-US" altLang="ko-KR" sz="2000" dirty="0">
                <a:ea typeface="굴림" charset="-127"/>
              </a:rPr>
              <a:t>R</a:t>
            </a:r>
            <a:r>
              <a:rPr lang="ko-KR" altLang="en-US" sz="2000" dirty="0">
                <a:ea typeface="굴림" charset="-127"/>
              </a:rPr>
              <a:t>은 코일의 저항이며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 err="1">
                <a:ea typeface="굴림" charset="-127"/>
              </a:rPr>
              <a:t>인턱턴스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L</a:t>
            </a:r>
            <a:r>
              <a:rPr lang="ko-KR" altLang="en-US" sz="2000" dirty="0">
                <a:ea typeface="굴림" charset="-127"/>
              </a:rPr>
              <a:t>은 전자석 효과로 </a:t>
            </a:r>
            <a:r>
              <a:rPr lang="ko-KR" altLang="en-US" sz="2000" dirty="0" smtClean="0">
                <a:ea typeface="굴림" charset="-127"/>
              </a:rPr>
              <a:t>인한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것이다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공급전압</a:t>
            </a:r>
            <a:r>
              <a:rPr lang="en-US" altLang="ko-KR" sz="2000" dirty="0">
                <a:ea typeface="굴림" charset="-127"/>
              </a:rPr>
              <a:t>V(s)</a:t>
            </a:r>
            <a:r>
              <a:rPr lang="ko-KR" altLang="en-US" sz="2000" dirty="0">
                <a:ea typeface="굴림" charset="-127"/>
              </a:rPr>
              <a:t>의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스위치를 켜면 자석이 작동하면서 시동 </a:t>
            </a:r>
            <a:r>
              <a:rPr lang="ko-KR" altLang="en-US" sz="2000" dirty="0" smtClean="0">
                <a:ea typeface="굴림" charset="-127"/>
              </a:rPr>
              <a:t>기어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err="1" smtClean="0">
                <a:ea typeface="굴림" charset="-127"/>
              </a:rPr>
              <a:t>를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움직인다</a:t>
            </a:r>
            <a:r>
              <a:rPr lang="en-US" altLang="ko-KR" sz="2000" dirty="0">
                <a:ea typeface="굴림" charset="-127"/>
              </a:rPr>
              <a:t>. V(s)=V</a:t>
            </a:r>
            <a:r>
              <a:rPr lang="ko-KR" altLang="en-US" sz="2000" dirty="0">
                <a:ea typeface="굴림" charset="-127"/>
              </a:rPr>
              <a:t>가 상수라고 가정하고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전류</a:t>
            </a:r>
            <a:r>
              <a:rPr lang="en-US" altLang="ko-KR" sz="2000" dirty="0">
                <a:ea typeface="굴림" charset="-127"/>
              </a:rPr>
              <a:t>i</a:t>
            </a:r>
            <a:r>
              <a:rPr lang="ko-KR" altLang="en-US" sz="2000" dirty="0">
                <a:ea typeface="굴림" charset="-127"/>
              </a:rPr>
              <a:t>를 위한 모델을 </a:t>
            </a:r>
            <a:r>
              <a:rPr lang="ko-KR" altLang="en-US" sz="2000" dirty="0" smtClean="0">
                <a:ea typeface="굴림" charset="-127"/>
              </a:rPr>
              <a:t>개발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하고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또 안정 상태의 </a:t>
            </a:r>
            <a:r>
              <a:rPr lang="ko-KR" altLang="en-US" sz="2000" dirty="0" err="1">
                <a:ea typeface="굴림" charset="-127"/>
              </a:rPr>
              <a:t>전류값을</a:t>
            </a:r>
            <a:r>
              <a:rPr lang="ko-KR" altLang="en-US" sz="2000" dirty="0">
                <a:ea typeface="굴림" charset="-127"/>
              </a:rPr>
              <a:t> 구하라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전류가 안정 상태 값에 </a:t>
            </a:r>
            <a:r>
              <a:rPr lang="ko-KR" altLang="en-US" sz="2000" dirty="0" err="1" smtClean="0">
                <a:ea typeface="굴림" charset="-127"/>
              </a:rPr>
              <a:t>도달하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기 </a:t>
            </a:r>
            <a:r>
              <a:rPr lang="ko-KR" altLang="en-US" sz="2000" dirty="0">
                <a:ea typeface="굴림" charset="-127"/>
              </a:rPr>
              <a:t>위해 소요되는 시간을 구하여라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    </a:t>
            </a: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(</a:t>
            </a:r>
            <a:r>
              <a:rPr lang="ko-KR" altLang="en-US" sz="2000" dirty="0">
                <a:ea typeface="굴림" charset="-127"/>
              </a:rPr>
              <a:t>풀이</a:t>
            </a:r>
            <a:r>
              <a:rPr lang="en-US" altLang="ko-KR" sz="2000" dirty="0">
                <a:ea typeface="굴림" charset="-127"/>
              </a:rPr>
              <a:t>) </a:t>
            </a:r>
            <a:r>
              <a:rPr lang="ko-KR" altLang="en-US" sz="2000" dirty="0" err="1">
                <a:ea typeface="굴림" charset="-127"/>
              </a:rPr>
              <a:t>폐회로에서</a:t>
            </a:r>
            <a:r>
              <a:rPr lang="ko-KR" altLang="en-US" sz="2000" dirty="0">
                <a:ea typeface="굴림" charset="-127"/>
              </a:rPr>
              <a:t> 전압의 합은 에너지 보존법칙으로 인해 </a:t>
            </a:r>
            <a:r>
              <a:rPr lang="en-US" altLang="ko-KR" sz="2000" dirty="0">
                <a:ea typeface="굴림" charset="-127"/>
              </a:rPr>
              <a:t>0</a:t>
            </a:r>
            <a:r>
              <a:rPr lang="ko-KR" altLang="en-US" sz="2000" dirty="0">
                <a:ea typeface="굴림" charset="-127"/>
              </a:rPr>
              <a:t>이 </a:t>
            </a:r>
            <a:r>
              <a:rPr lang="ko-KR" altLang="en-US" sz="2000" dirty="0" smtClean="0">
                <a:ea typeface="굴림" charset="-127"/>
              </a:rPr>
              <a:t>된다는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 err="1">
                <a:ea typeface="굴림" charset="-127"/>
              </a:rPr>
              <a:t>키르히호프의</a:t>
            </a:r>
            <a:r>
              <a:rPr lang="ko-KR" altLang="en-US" sz="2000" dirty="0">
                <a:ea typeface="굴림" charset="-127"/>
              </a:rPr>
              <a:t> 전압 법칙을 사용하면 전류를 위한 다음과 같은 </a:t>
            </a:r>
            <a:r>
              <a:rPr lang="ko-KR" altLang="en-US" sz="2000" dirty="0" smtClean="0">
                <a:ea typeface="굴림" charset="-127"/>
              </a:rPr>
              <a:t>모델을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얻을 수 있다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</p:txBody>
      </p:sp>
      <p:pic>
        <p:nvPicPr>
          <p:cNvPr id="4" name="_x32861272" descr="DRW0000085c17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035694"/>
            <a:ext cx="1898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548680"/>
            <a:ext cx="8219256" cy="5577483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ea typeface="굴림" charset="-127"/>
              </a:rPr>
              <a:t> V(s)=V </a:t>
            </a:r>
            <a:r>
              <a:rPr lang="ko-KR" altLang="en-US" sz="2000" dirty="0">
                <a:ea typeface="굴림" charset="-127"/>
              </a:rPr>
              <a:t>가 상수 일 때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위의 식은 다음과 같이 정리될 수 있다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r>
              <a:rPr lang="ko-KR" altLang="en-US" sz="2000" dirty="0">
                <a:ea typeface="굴림" charset="-127"/>
              </a:rPr>
              <a:t>이것은 </a:t>
            </a:r>
            <a:r>
              <a:rPr lang="ko-KR" altLang="en-US" sz="2000" dirty="0" err="1">
                <a:ea typeface="굴림" charset="-127"/>
              </a:rPr>
              <a:t>초깃값</a:t>
            </a:r>
            <a:r>
              <a:rPr lang="ko-KR" altLang="en-US" sz="2000" dirty="0">
                <a:ea typeface="굴림" charset="-127"/>
              </a:rPr>
              <a:t> 문제이며</a:t>
            </a:r>
            <a:r>
              <a:rPr lang="en-US" altLang="ko-KR" sz="2000" dirty="0">
                <a:ea typeface="굴림" charset="-127"/>
              </a:rPr>
              <a:t>, i(0)=0 </a:t>
            </a:r>
            <a:r>
              <a:rPr lang="ko-KR" altLang="en-US" sz="2000" dirty="0">
                <a:ea typeface="굴림" charset="-127"/>
              </a:rPr>
              <a:t>일 때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이 식의 해는 다음과 </a:t>
            </a:r>
            <a:r>
              <a:rPr lang="ko-KR" altLang="en-US" sz="2000" dirty="0" smtClean="0">
                <a:ea typeface="굴림" charset="-127"/>
              </a:rPr>
              <a:t>같다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안정상태의 </a:t>
            </a:r>
            <a:r>
              <a:rPr lang="ko-KR" altLang="en-US" sz="2000" dirty="0">
                <a:ea typeface="굴림" charset="-127"/>
              </a:rPr>
              <a:t>전류는 </a:t>
            </a:r>
            <a:r>
              <a:rPr lang="en-US" altLang="ko-KR" sz="2000" dirty="0">
                <a:ea typeface="굴림" charset="-127"/>
              </a:rPr>
              <a:t>V/R</a:t>
            </a:r>
            <a:r>
              <a:rPr lang="ko-KR" altLang="en-US" sz="2000" dirty="0">
                <a:ea typeface="굴림" charset="-127"/>
              </a:rPr>
              <a:t>이 된다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이 모델을 위한 시간상수            </a:t>
            </a:r>
            <a:r>
              <a:rPr lang="ko-KR" altLang="en-US" sz="2000" dirty="0" smtClean="0">
                <a:ea typeface="굴림" charset="-127"/>
              </a:rPr>
              <a:t>임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  </a:t>
            </a:r>
            <a:r>
              <a:rPr lang="ko-KR" altLang="en-US" sz="2000" dirty="0">
                <a:ea typeface="굴림" charset="-127"/>
              </a:rPr>
              <a:t>따라서                    이므로 </a:t>
            </a:r>
            <a:r>
              <a:rPr lang="ko-KR" altLang="en-US" sz="2000" dirty="0" err="1">
                <a:ea typeface="굴림" charset="-127"/>
              </a:rPr>
              <a:t>솔레노이드의</a:t>
            </a:r>
            <a:r>
              <a:rPr lang="ko-KR" altLang="en-US" sz="2000" dirty="0">
                <a:ea typeface="굴림" charset="-127"/>
              </a:rPr>
              <a:t> 전류는                  </a:t>
            </a:r>
            <a:r>
              <a:rPr lang="ko-KR" altLang="en-US" sz="2000" dirty="0" smtClean="0">
                <a:ea typeface="굴림" charset="-127"/>
              </a:rPr>
              <a:t>에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서 </a:t>
            </a:r>
            <a:r>
              <a:rPr lang="ko-KR" altLang="en-US" sz="2000" dirty="0" err="1" smtClean="0">
                <a:ea typeface="굴림" charset="-127"/>
              </a:rPr>
              <a:t>최종값</a:t>
            </a:r>
            <a:r>
              <a:rPr lang="ko-KR" altLang="en-US" sz="2000" dirty="0" smtClean="0">
                <a:ea typeface="굴림" charset="-127"/>
              </a:rPr>
              <a:t>  </a:t>
            </a:r>
            <a:r>
              <a:rPr lang="en-US" altLang="ko-KR" sz="2000" dirty="0">
                <a:ea typeface="굴림" charset="-127"/>
              </a:rPr>
              <a:t>V/R</a:t>
            </a:r>
            <a:r>
              <a:rPr lang="ko-KR" altLang="en-US" sz="2000" dirty="0">
                <a:ea typeface="굴림" charset="-127"/>
              </a:rPr>
              <a:t>의 </a:t>
            </a:r>
            <a:r>
              <a:rPr lang="en-US" altLang="ko-KR" sz="2000" dirty="0">
                <a:ea typeface="굴림" charset="-127"/>
              </a:rPr>
              <a:t>98% </a:t>
            </a:r>
            <a:r>
              <a:rPr lang="ko-KR" altLang="en-US" sz="2000" dirty="0">
                <a:ea typeface="굴림" charset="-127"/>
              </a:rPr>
              <a:t>에 도달할 것이다</a:t>
            </a:r>
            <a:r>
              <a:rPr lang="en-US" altLang="ko-KR" sz="2000" dirty="0">
                <a:ea typeface="굴림" charset="-127"/>
              </a:rPr>
              <a:t>.</a:t>
            </a:r>
            <a:endParaRPr lang="ko-KR" altLang="en-US" sz="2000" dirty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endParaRPr lang="ko-KR" altLang="en-US" sz="2000" dirty="0"/>
          </a:p>
        </p:txBody>
      </p:sp>
      <p:pic>
        <p:nvPicPr>
          <p:cNvPr id="4" name="_x32770384" descr="DRW0000085c171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124744"/>
            <a:ext cx="13985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_x32774200" descr="DRW0000085c17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04864"/>
            <a:ext cx="4622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_x32968952" descr="DRW0000085c172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69751" y="3212976"/>
            <a:ext cx="7334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_x61497240" descr="DRW0000085c173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31962" y="3482274"/>
            <a:ext cx="1260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_x32853120" descr="DRW0000085c173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6338" y="3587049"/>
            <a:ext cx="12668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34082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ea typeface="굴림" charset="-127"/>
              </a:rPr>
              <a:t>2-4  </a:t>
            </a:r>
            <a:r>
              <a:rPr lang="ko-KR" altLang="en-US" sz="2000" dirty="0">
                <a:ea typeface="굴림" charset="-127"/>
              </a:rPr>
              <a:t>비선형 </a:t>
            </a:r>
            <a:r>
              <a:rPr lang="en-US" altLang="ko-KR" sz="2000" dirty="0">
                <a:ea typeface="굴림" charset="-127"/>
              </a:rPr>
              <a:t>1</a:t>
            </a:r>
            <a:r>
              <a:rPr lang="ko-KR" altLang="en-US" sz="2000" dirty="0">
                <a:ea typeface="굴림" charset="-127"/>
              </a:rPr>
              <a:t>계 미분방정식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8147248" cy="5001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ko-KR" altLang="en-US" sz="2000" dirty="0">
                <a:ea typeface="굴림" charset="-127"/>
              </a:rPr>
              <a:t>비선형 </a:t>
            </a:r>
            <a:r>
              <a:rPr lang="ko-KR" altLang="en-US" sz="2000" dirty="0" err="1">
                <a:ea typeface="굴림" charset="-127"/>
              </a:rPr>
              <a:t>초깃값</a:t>
            </a:r>
            <a:r>
              <a:rPr lang="ko-KR" altLang="en-US" sz="2000" dirty="0">
                <a:ea typeface="굴림" charset="-127"/>
              </a:rPr>
              <a:t> 문제가 지정된 영역에서 해를 아예 갖지 않는 </a:t>
            </a:r>
            <a:r>
              <a:rPr lang="ko-KR" altLang="en-US" sz="2000" dirty="0" smtClean="0">
                <a:ea typeface="굴림" charset="-127"/>
              </a:rPr>
              <a:t>경우도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있으므로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 err="1">
                <a:ea typeface="굴림" charset="-127"/>
              </a:rPr>
              <a:t>초깃값</a:t>
            </a:r>
            <a:r>
              <a:rPr lang="ko-KR" altLang="en-US" sz="2000" dirty="0">
                <a:ea typeface="굴림" charset="-127"/>
              </a:rPr>
              <a:t> 문제를 풀려고 시도하기 전에 해당 영역에서 해가 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2000" dirty="0" smtClean="0">
                <a:ea typeface="굴림" charset="-127"/>
              </a:rPr>
              <a:t>존재하는지를 </a:t>
            </a:r>
            <a:r>
              <a:rPr lang="ko-KR" altLang="en-US" sz="2000" dirty="0">
                <a:ea typeface="굴림" charset="-127"/>
              </a:rPr>
              <a:t>먼저 확인 하는 것이 바람직하다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또한 해가 주어진 </a:t>
            </a:r>
            <a:r>
              <a:rPr lang="ko-KR" altLang="en-US" sz="2000" dirty="0" smtClean="0">
                <a:ea typeface="굴림" charset="-127"/>
              </a:rPr>
              <a:t>비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2000" dirty="0" smtClean="0">
                <a:ea typeface="굴림" charset="-127"/>
              </a:rPr>
              <a:t>선형 </a:t>
            </a:r>
            <a:r>
              <a:rPr lang="ko-KR" altLang="en-US" sz="2000" dirty="0">
                <a:ea typeface="굴림" charset="-127"/>
              </a:rPr>
              <a:t>문제에 대한 유일한 해가 아닐 수도 있으므로 지정된 </a:t>
            </a:r>
            <a:r>
              <a:rPr lang="ko-KR" altLang="en-US" sz="2000" dirty="0" smtClean="0">
                <a:ea typeface="굴림" charset="-127"/>
              </a:rPr>
              <a:t>영역에서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굴림" charset="-127"/>
              </a:rPr>
              <a:t>해의 유일성을 확인하는</a:t>
            </a:r>
            <a:r>
              <a:rPr lang="ko-KR" altLang="en-US" sz="2000" dirty="0">
                <a:ea typeface="굴림" charset="-127"/>
              </a:rPr>
              <a:t> 것이 필요할 수도 있다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2000" dirty="0">
                <a:ea typeface="굴림" charset="-127"/>
              </a:rPr>
              <a:t>   </a:t>
            </a:r>
            <a:r>
              <a:rPr lang="ko-KR" altLang="en-US" sz="2000" u="sng" dirty="0">
                <a:ea typeface="굴림" charset="-127"/>
              </a:rPr>
              <a:t>정리</a:t>
            </a:r>
            <a:r>
              <a:rPr lang="en-US" altLang="ko-KR" sz="2000" u="sng" dirty="0">
                <a:ea typeface="굴림" charset="-127"/>
              </a:rPr>
              <a:t>2-2</a:t>
            </a:r>
            <a:r>
              <a:rPr lang="en-US" altLang="ko-KR" sz="2000" dirty="0">
                <a:ea typeface="굴림" charset="-127"/>
              </a:rPr>
              <a:t>  </a:t>
            </a:r>
            <a:r>
              <a:rPr lang="ko-KR" altLang="en-US" sz="2000" dirty="0">
                <a:solidFill>
                  <a:srgbClr val="FF0000"/>
                </a:solidFill>
                <a:ea typeface="굴림" charset="-127"/>
              </a:rPr>
              <a:t>비선형 </a:t>
            </a:r>
            <a:r>
              <a:rPr lang="en-US" altLang="ko-KR" sz="2000" dirty="0">
                <a:solidFill>
                  <a:srgbClr val="FF0000"/>
                </a:solidFill>
                <a:ea typeface="굴림" charset="-127"/>
              </a:rPr>
              <a:t>1</a:t>
            </a:r>
            <a:r>
              <a:rPr lang="ko-KR" altLang="en-US" sz="2000" dirty="0">
                <a:solidFill>
                  <a:srgbClr val="FF0000"/>
                </a:solidFill>
                <a:ea typeface="굴림" charset="-127"/>
              </a:rPr>
              <a:t>계 방정식에 대한 해의 존재성 및 유일성</a:t>
            </a:r>
            <a:endParaRPr lang="en-US" altLang="ko-KR" sz="2000" dirty="0">
              <a:solidFill>
                <a:srgbClr val="FF0000"/>
              </a:solidFill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dirty="0">
                <a:ea typeface="굴림" charset="-127"/>
              </a:rPr>
              <a:t>  f(</a:t>
            </a:r>
            <a:r>
              <a:rPr lang="en-US" altLang="ko-KR" sz="2000" dirty="0" err="1">
                <a:ea typeface="굴림" charset="-127"/>
              </a:rPr>
              <a:t>x,y</a:t>
            </a:r>
            <a:r>
              <a:rPr lang="en-US" altLang="ko-KR" sz="2000" dirty="0">
                <a:ea typeface="굴림" charset="-127"/>
              </a:rPr>
              <a:t>)</a:t>
            </a:r>
            <a:r>
              <a:rPr lang="ko-KR" altLang="en-US" sz="2000" dirty="0">
                <a:ea typeface="굴림" charset="-127"/>
              </a:rPr>
              <a:t>가 점 </a:t>
            </a:r>
            <a:r>
              <a:rPr lang="en-US" altLang="ko-KR" sz="2000" dirty="0">
                <a:ea typeface="굴림" charset="-127"/>
              </a:rPr>
              <a:t>(x(0),y(0))</a:t>
            </a:r>
            <a:r>
              <a:rPr lang="ko-KR" altLang="en-US" sz="2000" dirty="0">
                <a:ea typeface="굴림" charset="-127"/>
              </a:rPr>
              <a:t>을 포함하는 어떤 사각형 </a:t>
            </a:r>
            <a:r>
              <a:rPr lang="en-US" altLang="ko-KR" sz="2000" dirty="0">
                <a:ea typeface="굴림" charset="-127"/>
              </a:rPr>
              <a:t>D</a:t>
            </a:r>
            <a:r>
              <a:rPr lang="ko-KR" altLang="en-US" sz="2000" dirty="0">
                <a:ea typeface="굴림" charset="-127"/>
              </a:rPr>
              <a:t>에서 연속인 </a:t>
            </a:r>
            <a:r>
              <a:rPr lang="ko-KR" altLang="en-US" sz="2000" dirty="0" smtClean="0">
                <a:ea typeface="굴림" charset="-127"/>
              </a:rPr>
              <a:t>함수일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</a:t>
            </a:r>
            <a:r>
              <a:rPr lang="ko-KR" altLang="en-US" sz="2000" dirty="0">
                <a:ea typeface="굴림" charset="-127"/>
              </a:rPr>
              <a:t>경우 </a:t>
            </a:r>
            <a:r>
              <a:rPr lang="en-US" altLang="ko-KR" sz="2000" dirty="0">
                <a:ea typeface="굴림" charset="-127"/>
              </a:rPr>
              <a:t>1</a:t>
            </a:r>
            <a:r>
              <a:rPr lang="ko-KR" altLang="en-US" sz="2000" dirty="0">
                <a:ea typeface="굴림" charset="-127"/>
              </a:rPr>
              <a:t>계 </a:t>
            </a:r>
            <a:r>
              <a:rPr lang="ko-KR" altLang="en-US" sz="2000" dirty="0" smtClean="0">
                <a:ea typeface="굴림" charset="-127"/>
              </a:rPr>
              <a:t>미분방정식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2000" dirty="0">
                <a:ea typeface="굴림" charset="-127"/>
              </a:rPr>
              <a:t>  은 </a:t>
            </a:r>
            <a:r>
              <a:rPr lang="en-US" altLang="ko-KR" sz="2000" dirty="0">
                <a:ea typeface="굴림" charset="-127"/>
              </a:rPr>
              <a:t>(x(0),y(0))</a:t>
            </a:r>
            <a:r>
              <a:rPr lang="ko-KR" altLang="en-US" sz="2000" dirty="0">
                <a:ea typeface="굴림" charset="-127"/>
              </a:rPr>
              <a:t>을 포함하는 </a:t>
            </a:r>
            <a:r>
              <a:rPr lang="en-US" altLang="ko-KR" sz="2000" dirty="0">
                <a:ea typeface="굴림" charset="-127"/>
              </a:rPr>
              <a:t>D</a:t>
            </a:r>
            <a:r>
              <a:rPr lang="ko-KR" altLang="en-US" sz="2000" dirty="0">
                <a:ea typeface="굴림" charset="-127"/>
              </a:rPr>
              <a:t>의 부분구간 안에서 적어도 한 개의 </a:t>
            </a:r>
            <a:r>
              <a:rPr lang="ko-KR" altLang="en-US" sz="2000" dirty="0" smtClean="0">
                <a:ea typeface="굴림" charset="-127"/>
              </a:rPr>
              <a:t>해를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</a:t>
            </a:r>
            <a:r>
              <a:rPr lang="ko-KR" altLang="en-US" sz="2000" dirty="0">
                <a:ea typeface="굴림" charset="-127"/>
              </a:rPr>
              <a:t>갖는다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그리고           도 </a:t>
            </a:r>
            <a:r>
              <a:rPr lang="en-US" altLang="ko-KR" sz="2000" dirty="0">
                <a:ea typeface="굴림" charset="-127"/>
              </a:rPr>
              <a:t>D</a:t>
            </a:r>
            <a:r>
              <a:rPr lang="ko-KR" altLang="en-US" sz="2000" dirty="0">
                <a:ea typeface="굴림" charset="-127"/>
              </a:rPr>
              <a:t>에서 연속일 경우 이 해는 유일성을 </a:t>
            </a:r>
            <a:r>
              <a:rPr lang="ko-KR" altLang="en-US" sz="2000" dirty="0" smtClean="0">
                <a:ea typeface="굴림" charset="-127"/>
              </a:rPr>
              <a:t>갖는다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endParaRPr lang="ko-KR" altLang="en-US" sz="2000" dirty="0"/>
          </a:p>
        </p:txBody>
      </p:sp>
      <p:pic>
        <p:nvPicPr>
          <p:cNvPr id="4" name="_x32994816" descr="DRW00000d40266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7983" y="4597544"/>
            <a:ext cx="30908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_x32898656" descr="DRW00000d40267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517232"/>
            <a:ext cx="6381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34082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ea typeface="굴림" charset="-127"/>
              </a:rPr>
              <a:t>2-5 </a:t>
            </a:r>
            <a:r>
              <a:rPr lang="ko-KR" altLang="en-US" sz="2000" dirty="0">
                <a:ea typeface="굴림" charset="-127"/>
              </a:rPr>
              <a:t>변수분리형 </a:t>
            </a:r>
            <a:r>
              <a:rPr lang="en-US" altLang="ko-KR" sz="2000" dirty="0">
                <a:ea typeface="굴림" charset="-127"/>
              </a:rPr>
              <a:t>1</a:t>
            </a:r>
            <a:r>
              <a:rPr lang="ko-KR" altLang="en-US" sz="2000" dirty="0">
                <a:ea typeface="굴림" charset="-127"/>
              </a:rPr>
              <a:t>계 방정식 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219256" cy="5001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ko-KR" altLang="en-US" sz="2000" dirty="0">
                <a:ea typeface="굴림" charset="-127"/>
              </a:rPr>
              <a:t>표준형으로 제시된 </a:t>
            </a:r>
            <a:r>
              <a:rPr lang="en-US" altLang="ko-KR" sz="2000" dirty="0">
                <a:ea typeface="굴림" charset="-127"/>
              </a:rPr>
              <a:t>1</a:t>
            </a:r>
            <a:r>
              <a:rPr lang="ko-KR" altLang="en-US" sz="2000" dirty="0">
                <a:ea typeface="굴림" charset="-127"/>
              </a:rPr>
              <a:t>계 </a:t>
            </a:r>
            <a:r>
              <a:rPr lang="ko-KR" altLang="en-US" sz="2000" dirty="0" err="1" smtClean="0">
                <a:ea typeface="굴림" charset="-127"/>
              </a:rPr>
              <a:t>미분방정식는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dirty="0" smtClean="0">
                <a:ea typeface="굴림" charset="-127"/>
              </a:rPr>
              <a:t>h(</a:t>
            </a:r>
            <a:r>
              <a:rPr lang="en-US" altLang="ko-KR" sz="2000" dirty="0" err="1" smtClean="0">
                <a:ea typeface="굴림" charset="-127"/>
              </a:rPr>
              <a:t>x,y</a:t>
            </a:r>
            <a:r>
              <a:rPr lang="en-US" altLang="ko-KR" sz="2000" dirty="0">
                <a:ea typeface="굴림" charset="-127"/>
              </a:rPr>
              <a:t>)</a:t>
            </a:r>
            <a:r>
              <a:rPr lang="ko-KR" altLang="en-US" sz="2000" dirty="0">
                <a:ea typeface="굴림" charset="-127"/>
              </a:rPr>
              <a:t>를 </a:t>
            </a:r>
            <a:r>
              <a:rPr lang="en-US" altLang="ko-KR" sz="2000" dirty="0">
                <a:ea typeface="굴림" charset="-127"/>
              </a:rPr>
              <a:t>x</a:t>
            </a:r>
            <a:r>
              <a:rPr lang="ko-KR" altLang="en-US" sz="2000" dirty="0">
                <a:ea typeface="굴림" charset="-127"/>
              </a:rPr>
              <a:t>에 관한 함수와 </a:t>
            </a:r>
            <a:r>
              <a:rPr lang="en-US" altLang="ko-KR" sz="2000" dirty="0">
                <a:ea typeface="굴림" charset="-127"/>
              </a:rPr>
              <a:t>y</a:t>
            </a:r>
            <a:r>
              <a:rPr lang="ko-KR" altLang="en-US" sz="2000" dirty="0">
                <a:ea typeface="굴림" charset="-127"/>
              </a:rPr>
              <a:t>에 관한 함수의 비로 표현할 수 있을 경우 </a:t>
            </a:r>
            <a:r>
              <a:rPr lang="ko-KR" altLang="en-US" sz="2000" dirty="0" smtClean="0">
                <a:ea typeface="굴림" charset="-127"/>
              </a:rPr>
              <a:t>변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2000" dirty="0" err="1" smtClean="0">
                <a:ea typeface="굴림" charset="-127"/>
              </a:rPr>
              <a:t>수분리가능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방정식이라고 함</a:t>
            </a:r>
            <a:r>
              <a:rPr lang="en-US" altLang="ko-KR" sz="2000" dirty="0">
                <a:ea typeface="굴림" charset="-127"/>
              </a:rPr>
              <a:t>(</a:t>
            </a:r>
            <a:r>
              <a:rPr lang="ko-KR" altLang="en-US" sz="2000" dirty="0">
                <a:ea typeface="굴림" charset="-127"/>
              </a:rPr>
              <a:t>그림</a:t>
            </a:r>
            <a:r>
              <a:rPr lang="en-US" altLang="ko-KR" sz="2000" dirty="0">
                <a:ea typeface="굴림" charset="-127"/>
              </a:rPr>
              <a:t>2-24). </a:t>
            </a:r>
            <a:r>
              <a:rPr lang="ko-KR" altLang="en-US" sz="2000" dirty="0">
                <a:ea typeface="굴림" charset="-127"/>
              </a:rPr>
              <a:t>즉 변수분리가능 방정식의 </a:t>
            </a:r>
            <a:r>
              <a:rPr lang="ko-KR" altLang="en-US" sz="2000" dirty="0" smtClean="0">
                <a:ea typeface="굴림" charset="-127"/>
              </a:rPr>
              <a:t>경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2000" dirty="0" smtClean="0">
                <a:ea typeface="굴림" charset="-127"/>
              </a:rPr>
              <a:t>우 </a:t>
            </a:r>
            <a:r>
              <a:rPr lang="ko-KR" altLang="en-US" sz="2000" dirty="0">
                <a:ea typeface="굴림" charset="-127"/>
              </a:rPr>
              <a:t>다음과 같이 표현할 수 있다</a:t>
            </a:r>
            <a:r>
              <a:rPr lang="en-US" altLang="ko-KR" sz="2000" dirty="0">
                <a:ea typeface="굴림" charset="-127"/>
              </a:rPr>
              <a:t>.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                  </a:t>
            </a: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2000" dirty="0">
                <a:ea typeface="굴림" charset="-127"/>
              </a:rPr>
              <a:t>   식 </a:t>
            </a:r>
            <a:r>
              <a:rPr lang="en-US" altLang="ko-KR" sz="2000" dirty="0">
                <a:ea typeface="굴림" charset="-127"/>
              </a:rPr>
              <a:t>2-36</a:t>
            </a:r>
            <a:r>
              <a:rPr lang="ko-KR" altLang="en-US" sz="2000" dirty="0">
                <a:ea typeface="굴림" charset="-127"/>
              </a:rPr>
              <a:t>을 </a:t>
            </a:r>
            <a:r>
              <a:rPr lang="en-US" altLang="ko-KR" sz="2000" dirty="0">
                <a:ea typeface="굴림" charset="-127"/>
              </a:rPr>
              <a:t>x</a:t>
            </a:r>
            <a:r>
              <a:rPr lang="ko-KR" altLang="en-US" sz="2000" dirty="0">
                <a:ea typeface="굴림" charset="-127"/>
              </a:rPr>
              <a:t>에 관하여 적분한 결과는 </a:t>
            </a:r>
            <a:r>
              <a:rPr lang="en-US" altLang="ko-KR" sz="2000" dirty="0">
                <a:ea typeface="굴림" charset="-127"/>
              </a:rPr>
              <a:t>          </a:t>
            </a:r>
            <a:endParaRPr lang="ko-KR" altLang="en-US" sz="2000" dirty="0">
              <a:ea typeface="굴림" charset="-127"/>
            </a:endParaRPr>
          </a:p>
        </p:txBody>
      </p:sp>
      <p:pic>
        <p:nvPicPr>
          <p:cNvPr id="4" name="_x32898696" descr="DRW00000864307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6587" y="1711899"/>
            <a:ext cx="12080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_x31145192" descr="DRW0000086430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86063" y="3214688"/>
            <a:ext cx="41910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548680"/>
            <a:ext cx="8291264" cy="5577483"/>
          </a:xfrm>
        </p:spPr>
        <p:txBody>
          <a:bodyPr>
            <a:normAutofit/>
          </a:bodyPr>
          <a:lstStyle/>
          <a:p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r>
              <a:rPr lang="ko-KR" altLang="en-US" sz="2000" dirty="0" smtClean="0">
                <a:ea typeface="굴림" charset="-127"/>
              </a:rPr>
              <a:t>이는               </a:t>
            </a:r>
            <a:r>
              <a:rPr lang="ko-KR" altLang="en-US" sz="2000" dirty="0">
                <a:ea typeface="굴림" charset="-127"/>
              </a:rPr>
              <a:t>이 기 때문이다</a:t>
            </a:r>
            <a:r>
              <a:rPr lang="en-US" altLang="ko-KR" sz="2000" dirty="0">
                <a:ea typeface="굴림" charset="-127"/>
              </a:rPr>
              <a:t>. dx</a:t>
            </a:r>
            <a:r>
              <a:rPr lang="ko-KR" altLang="en-US" sz="2000" dirty="0">
                <a:ea typeface="굴림" charset="-127"/>
              </a:rPr>
              <a:t>항의 계수는 변수 </a:t>
            </a:r>
            <a:r>
              <a:rPr lang="en-US" altLang="ko-KR" sz="2000" dirty="0">
                <a:ea typeface="굴림" charset="-127"/>
              </a:rPr>
              <a:t>x</a:t>
            </a:r>
            <a:r>
              <a:rPr lang="ko-KR" altLang="en-US" sz="2000" dirty="0">
                <a:ea typeface="굴림" charset="-127"/>
              </a:rPr>
              <a:t>만을 포함하는 반면 </a:t>
            </a:r>
            <a:r>
              <a:rPr lang="en-US" altLang="ko-KR" sz="2000" dirty="0" err="1">
                <a:ea typeface="굴림" charset="-127"/>
              </a:rPr>
              <a:t>dy</a:t>
            </a:r>
            <a:r>
              <a:rPr lang="ko-KR" altLang="en-US" sz="2000" dirty="0">
                <a:ea typeface="굴림" charset="-127"/>
              </a:rPr>
              <a:t>항의 계수는 변수 </a:t>
            </a:r>
            <a:r>
              <a:rPr lang="en-US" altLang="ko-KR" sz="2000" dirty="0">
                <a:ea typeface="굴림" charset="-127"/>
              </a:rPr>
              <a:t>y</a:t>
            </a:r>
            <a:r>
              <a:rPr lang="ko-KR" altLang="en-US" sz="2000" dirty="0">
                <a:ea typeface="굴림" charset="-127"/>
              </a:rPr>
              <a:t>만을 포함한다는 것에 주목할 것</a:t>
            </a:r>
            <a:r>
              <a:rPr lang="en-US" altLang="ko-KR" sz="2000" dirty="0">
                <a:ea typeface="굴림" charset="-127"/>
              </a:rPr>
              <a:t>.</a:t>
            </a:r>
            <a:endParaRPr lang="ko-KR" altLang="en-US" sz="2000" dirty="0"/>
          </a:p>
        </p:txBody>
      </p:sp>
      <p:pic>
        <p:nvPicPr>
          <p:cNvPr id="4" name="_x33190216" descr="DRW00000864309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00745" y="764704"/>
            <a:ext cx="4841875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_x32874624" descr="DRW00000864308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780928"/>
            <a:ext cx="102076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3408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ea typeface="굴림" charset="-127"/>
              </a:rPr>
              <a:t>예제 </a:t>
            </a:r>
            <a:r>
              <a:rPr lang="en-US" altLang="ko-KR" sz="2000" dirty="0">
                <a:ea typeface="굴림" charset="-127"/>
              </a:rPr>
              <a:t>2-10</a:t>
            </a:r>
            <a:r>
              <a:rPr lang="ko-KR" altLang="en-US" sz="2000" dirty="0">
                <a:ea typeface="굴림" charset="-127"/>
              </a:rPr>
              <a:t>  변수분리가능 방정식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2736"/>
            <a:ext cx="8291264" cy="5073427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변수 분리를 이용하여 다음 </a:t>
            </a:r>
            <a:r>
              <a:rPr lang="ko-KR" altLang="en-US" sz="2000" dirty="0" err="1">
                <a:ea typeface="굴림" charset="-127"/>
              </a:rPr>
              <a:t>초깃값</a:t>
            </a:r>
            <a:r>
              <a:rPr lang="ko-KR" altLang="en-US" sz="2000" dirty="0">
                <a:ea typeface="굴림" charset="-127"/>
              </a:rPr>
              <a:t> 문제를 풀어라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(</a:t>
            </a:r>
            <a:r>
              <a:rPr lang="ko-KR" altLang="en-US" sz="2000" dirty="0">
                <a:ea typeface="굴림" charset="-127"/>
              </a:rPr>
              <a:t>풀이</a:t>
            </a:r>
            <a:r>
              <a:rPr lang="en-US" altLang="ko-KR" sz="2000" dirty="0">
                <a:ea typeface="굴림" charset="-127"/>
              </a:rPr>
              <a:t>)</a:t>
            </a:r>
            <a:r>
              <a:rPr lang="ko-KR" altLang="en-US" sz="2000" dirty="0">
                <a:ea typeface="굴림" charset="-127"/>
              </a:rPr>
              <a:t>양변을      으로  나누어 다음과 같이 정리 할 수 있다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   </a:t>
            </a: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이를 적분을 사용하여 다음과 같이 해를 구한다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   </a:t>
            </a: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상수 </a:t>
            </a:r>
            <a:r>
              <a:rPr lang="en-US" altLang="ko-KR" sz="2000" dirty="0">
                <a:ea typeface="굴림" charset="-127"/>
              </a:rPr>
              <a:t>C</a:t>
            </a:r>
            <a:r>
              <a:rPr lang="ko-KR" altLang="en-US" sz="2000" dirty="0">
                <a:ea typeface="굴림" charset="-127"/>
              </a:rPr>
              <a:t>는 초기조건 </a:t>
            </a:r>
            <a:r>
              <a:rPr lang="en-US" altLang="ko-KR" sz="2000" dirty="0">
                <a:ea typeface="굴림" charset="-127"/>
              </a:rPr>
              <a:t>y(2)=1</a:t>
            </a:r>
            <a:r>
              <a:rPr lang="ko-KR" altLang="en-US" sz="2000" dirty="0">
                <a:ea typeface="굴림" charset="-127"/>
              </a:rPr>
              <a:t>을 적용하여 </a:t>
            </a:r>
            <a:r>
              <a:rPr lang="en-US" altLang="ko-KR" sz="2000" dirty="0">
                <a:ea typeface="굴림" charset="-127"/>
              </a:rPr>
              <a:t>C=-5</a:t>
            </a:r>
            <a:r>
              <a:rPr lang="ko-KR" altLang="en-US" sz="2000" dirty="0">
                <a:ea typeface="굴림" charset="-127"/>
              </a:rPr>
              <a:t>을 구할 수 있다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 그러므로 해는 다음과 같다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endParaRPr lang="ko-KR" altLang="en-US" sz="2000" dirty="0"/>
          </a:p>
        </p:txBody>
      </p:sp>
      <p:pic>
        <p:nvPicPr>
          <p:cNvPr id="4" name="_x32862080" descr="DRW00000864309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88463" y="1653021"/>
            <a:ext cx="25146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_x32849824" descr="DRW0000086430a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15417" y="2219762"/>
            <a:ext cx="2095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_x32937688" descr="DRW0000086430a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0999" y="2755106"/>
            <a:ext cx="39211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_x32862080" descr="DRW0000086430b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114800"/>
            <a:ext cx="3205163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500042"/>
            <a:ext cx="8258204" cy="5626121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ea typeface="굴림" pitchFamily="50" charset="-127"/>
              </a:rPr>
              <a:t>지금까지 논의된 </a:t>
            </a:r>
            <a:r>
              <a:rPr lang="en-US" altLang="ko-KR" sz="2000" dirty="0" smtClean="0">
                <a:ea typeface="굴림" pitchFamily="50" charset="-127"/>
              </a:rPr>
              <a:t>1</a:t>
            </a:r>
            <a:r>
              <a:rPr lang="ko-KR" altLang="en-US" sz="2000" dirty="0" smtClean="0">
                <a:ea typeface="굴림" pitchFamily="50" charset="-127"/>
              </a:rPr>
              <a:t>계 미분방정식을 위한 해법은 아래의 </a:t>
            </a:r>
            <a:r>
              <a:rPr lang="ko-KR" altLang="en-US" sz="2000" dirty="0" err="1" smtClean="0">
                <a:ea typeface="굴림" pitchFamily="50" charset="-127"/>
              </a:rPr>
              <a:t>예을</a:t>
            </a:r>
            <a:r>
              <a:rPr lang="ko-KR" altLang="en-US" sz="2000" dirty="0" smtClean="0">
                <a:ea typeface="굴림" pitchFamily="50" charset="-127"/>
              </a:rPr>
              <a:t> 통해서 </a:t>
            </a:r>
            <a:endParaRPr lang="en-US" altLang="ko-KR" sz="2000" dirty="0" smtClean="0">
              <a:ea typeface="굴림" pitchFamily="50" charset="-127"/>
            </a:endParaRPr>
          </a:p>
          <a:p>
            <a:r>
              <a:rPr lang="ko-KR" altLang="en-US" sz="2000" dirty="0" smtClean="0">
                <a:ea typeface="굴림" pitchFamily="50" charset="-127"/>
              </a:rPr>
              <a:t>알 수 있듯이 두 개의 연속적인 </a:t>
            </a:r>
            <a:r>
              <a:rPr lang="ko-KR" altLang="en-US" sz="2000" dirty="0" err="1" smtClean="0">
                <a:ea typeface="굴림" pitchFamily="50" charset="-127"/>
              </a:rPr>
              <a:t>도함수들을</a:t>
            </a:r>
            <a:r>
              <a:rPr lang="ko-KR" altLang="en-US" sz="2000" dirty="0" smtClean="0">
                <a:ea typeface="굴림" pitchFamily="50" charset="-127"/>
              </a:rPr>
              <a:t> 포함하고 미지의 함수를 </a:t>
            </a:r>
            <a:endParaRPr lang="en-US" altLang="ko-KR" sz="2000" dirty="0" smtClean="0">
              <a:ea typeface="굴림" pitchFamily="50" charset="-127"/>
            </a:endParaRPr>
          </a:p>
          <a:p>
            <a:r>
              <a:rPr lang="ko-KR" altLang="en-US" sz="2000" dirty="0" smtClean="0">
                <a:ea typeface="굴림" pitchFamily="50" charset="-127"/>
              </a:rPr>
              <a:t>인수로 포함하지 않는 </a:t>
            </a:r>
            <a:r>
              <a:rPr lang="ko-KR" altLang="en-US" sz="2000" dirty="0" err="1" smtClean="0">
                <a:ea typeface="굴림" pitchFamily="50" charset="-127"/>
              </a:rPr>
              <a:t>고계</a:t>
            </a:r>
            <a:r>
              <a:rPr lang="ko-KR" altLang="en-US" sz="2000" dirty="0" smtClean="0">
                <a:ea typeface="굴림" pitchFamily="50" charset="-127"/>
              </a:rPr>
              <a:t> 방정식을 풀기 위해 사용 될 수도 있다</a:t>
            </a:r>
            <a:r>
              <a:rPr lang="en-US" altLang="ko-KR" sz="2000" dirty="0" smtClean="0">
                <a:ea typeface="굴림" pitchFamily="50" charset="-127"/>
              </a:rPr>
              <a:t>.</a:t>
            </a: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  </a:t>
            </a:r>
            <a:r>
              <a:rPr lang="ko-KR" altLang="en-US" sz="2000" dirty="0" smtClean="0">
                <a:ea typeface="굴림" charset="-127"/>
              </a:rPr>
              <a:t>예를 들어 </a:t>
            </a:r>
            <a:r>
              <a:rPr lang="en-US" altLang="ko-KR" sz="2000" dirty="0" smtClean="0">
                <a:ea typeface="굴림" charset="-127"/>
              </a:rPr>
              <a:t>3</a:t>
            </a:r>
            <a:r>
              <a:rPr lang="ko-KR" altLang="en-US" sz="2000" dirty="0" smtClean="0">
                <a:ea typeface="굴림" charset="-127"/>
              </a:rPr>
              <a:t>계 미분방정식</a:t>
            </a:r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은                                </a:t>
            </a:r>
            <a:r>
              <a:rPr lang="ko-KR" altLang="en-US" sz="2000" dirty="0" err="1" smtClean="0">
                <a:ea typeface="굴림" charset="-127"/>
              </a:rPr>
              <a:t>로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u</a:t>
            </a:r>
            <a:r>
              <a:rPr lang="ko-KR" altLang="en-US" sz="2000" dirty="0" smtClean="0">
                <a:ea typeface="굴림" charset="-127"/>
              </a:rPr>
              <a:t>에 관한 </a:t>
            </a:r>
            <a:r>
              <a:rPr lang="en-US" altLang="ko-KR" sz="2000" dirty="0" smtClean="0">
                <a:ea typeface="굴림" charset="-127"/>
              </a:rPr>
              <a:t>1</a:t>
            </a:r>
            <a:r>
              <a:rPr lang="ko-KR" altLang="en-US" sz="2000" dirty="0" smtClean="0">
                <a:ea typeface="굴림" charset="-127"/>
              </a:rPr>
              <a:t>계 방정식임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endParaRPr lang="ko-KR" altLang="en-US" sz="2000" dirty="0"/>
          </a:p>
        </p:txBody>
      </p:sp>
      <p:pic>
        <p:nvPicPr>
          <p:cNvPr id="4" name="_x67378368" descr="DRW00001b1842b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2143116"/>
            <a:ext cx="4111625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_x42849624" descr="DRW00001b1842c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714620"/>
            <a:ext cx="2359025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548680"/>
            <a:ext cx="8219256" cy="5577483"/>
          </a:xfrm>
        </p:spPr>
        <p:txBody>
          <a:bodyPr/>
          <a:lstStyle/>
          <a:p>
            <a:r>
              <a:rPr lang="en-US" altLang="ko-KR" sz="800" dirty="0" smtClean="0"/>
              <a:t>.</a:t>
            </a:r>
            <a:endParaRPr lang="ko-KR" altLang="en-US" dirty="0"/>
          </a:p>
        </p:txBody>
      </p:sp>
      <p:pic>
        <p:nvPicPr>
          <p:cNvPr id="4" name="_x32873272" descr="DRW0000086430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43199" y="817964"/>
            <a:ext cx="13049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3408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ea typeface="굴림" charset="-127"/>
              </a:rPr>
              <a:t>예제 </a:t>
            </a:r>
            <a:r>
              <a:rPr lang="en-US" altLang="ko-KR" sz="2000" dirty="0">
                <a:ea typeface="굴림" charset="-127"/>
              </a:rPr>
              <a:t>2-11 </a:t>
            </a:r>
            <a:r>
              <a:rPr lang="ko-KR" altLang="en-US" sz="2000" dirty="0">
                <a:ea typeface="굴림" charset="-127"/>
              </a:rPr>
              <a:t>개체 수 증가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ko-KR" altLang="en-US" sz="2000" dirty="0" err="1">
                <a:ea typeface="굴림" charset="-127"/>
              </a:rPr>
              <a:t>로지스틱</a:t>
            </a:r>
            <a:r>
              <a:rPr lang="ko-KR" altLang="en-US" sz="2000" dirty="0">
                <a:ea typeface="굴림" charset="-127"/>
              </a:rPr>
              <a:t> 법칙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14543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ko-KR" altLang="en-US" sz="2000" dirty="0">
                <a:ea typeface="굴림" charset="-127"/>
              </a:rPr>
              <a:t>예제 </a:t>
            </a:r>
            <a:r>
              <a:rPr lang="en-US" altLang="ko-KR" sz="2000" dirty="0">
                <a:ea typeface="굴림" charset="-127"/>
              </a:rPr>
              <a:t>2-2</a:t>
            </a:r>
            <a:r>
              <a:rPr lang="ko-KR" altLang="en-US" sz="2000" dirty="0">
                <a:ea typeface="굴림" charset="-127"/>
              </a:rPr>
              <a:t>에서 시간 값이 클 경우 개체 수의 기하급수적 증가는 </a:t>
            </a:r>
            <a:r>
              <a:rPr lang="ko-KR" altLang="en-US" sz="2000" dirty="0" smtClean="0">
                <a:ea typeface="굴림" charset="-127"/>
              </a:rPr>
              <a:t>비현실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2000" dirty="0" smtClean="0">
                <a:ea typeface="굴림" charset="-127"/>
              </a:rPr>
              <a:t>적 증가이며 </a:t>
            </a:r>
            <a:r>
              <a:rPr lang="ko-KR" altLang="en-US" sz="2000" dirty="0">
                <a:ea typeface="굴림" charset="-127"/>
              </a:rPr>
              <a:t>아주 긴 시간에 적용 할 수 있기 위해서는 보다 </a:t>
            </a:r>
            <a:r>
              <a:rPr lang="ko-KR" altLang="en-US" sz="2000" dirty="0" smtClean="0">
                <a:ea typeface="굴림" charset="-127"/>
              </a:rPr>
              <a:t>현실적인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모델이 </a:t>
            </a:r>
            <a:r>
              <a:rPr lang="ko-KR" altLang="en-US" sz="2000" dirty="0" smtClean="0">
                <a:ea typeface="굴림" charset="-127"/>
              </a:rPr>
              <a:t>필요하다는 </a:t>
            </a:r>
            <a:r>
              <a:rPr lang="ko-KR" altLang="en-US" sz="2000" dirty="0">
                <a:ea typeface="굴림" charset="-127"/>
              </a:rPr>
              <a:t>점에 대해 언급한 바 있다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개체 수 </a:t>
            </a:r>
            <a:r>
              <a:rPr lang="en-US" altLang="ko-KR" sz="2000" dirty="0">
                <a:ea typeface="굴림" charset="-127"/>
              </a:rPr>
              <a:t>N</a:t>
            </a:r>
            <a:r>
              <a:rPr lang="ko-KR" altLang="en-US" sz="2000" dirty="0">
                <a:ea typeface="굴림" charset="-127"/>
              </a:rPr>
              <a:t>이 아주 </a:t>
            </a:r>
            <a:r>
              <a:rPr lang="ko-KR" altLang="en-US" sz="2000" dirty="0" err="1" smtClean="0">
                <a:ea typeface="굴림" charset="-127"/>
              </a:rPr>
              <a:t>커졌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2000" dirty="0" smtClean="0">
                <a:ea typeface="굴림" charset="-127"/>
              </a:rPr>
              <a:t>을 </a:t>
            </a:r>
            <a:r>
              <a:rPr lang="ko-KR" altLang="en-US" sz="2000" dirty="0">
                <a:ea typeface="굴림" charset="-127"/>
              </a:rPr>
              <a:t>때 개체 </a:t>
            </a:r>
            <a:r>
              <a:rPr lang="ko-KR" altLang="en-US" sz="2000" dirty="0" smtClean="0">
                <a:ea typeface="굴림" charset="-127"/>
              </a:rPr>
              <a:t>수의 </a:t>
            </a:r>
            <a:r>
              <a:rPr lang="ko-KR" altLang="en-US" sz="2000" dirty="0">
                <a:ea typeface="굴림" charset="-127"/>
              </a:rPr>
              <a:t>감소 가능성을 반영하는 가장 단순한 방법은 아래의 </a:t>
            </a:r>
            <a:r>
              <a:rPr lang="ko-KR" altLang="en-US" sz="2000" dirty="0" smtClean="0">
                <a:ea typeface="굴림" charset="-127"/>
              </a:rPr>
              <a:t>식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2000" dirty="0" smtClean="0">
                <a:ea typeface="굴림" charset="-127"/>
              </a:rPr>
              <a:t>에서와 </a:t>
            </a:r>
            <a:r>
              <a:rPr lang="ko-KR" altLang="en-US" sz="2000" dirty="0">
                <a:ea typeface="굴림" charset="-127"/>
              </a:rPr>
              <a:t>같은 식</a:t>
            </a:r>
            <a:r>
              <a:rPr lang="en-US" altLang="ko-KR" sz="2000" dirty="0" smtClean="0">
                <a:ea typeface="굴림" charset="-127"/>
              </a:rPr>
              <a:t>2-21 </a:t>
            </a:r>
            <a:r>
              <a:rPr lang="ko-KR" altLang="en-US" sz="2000" dirty="0" smtClean="0">
                <a:ea typeface="굴림" charset="-127"/>
              </a:rPr>
              <a:t>안의 </a:t>
            </a:r>
            <a:r>
              <a:rPr lang="ko-KR" altLang="en-US" sz="2000" dirty="0">
                <a:ea typeface="굴림" charset="-127"/>
              </a:rPr>
              <a:t>인수 </a:t>
            </a:r>
            <a:r>
              <a:rPr lang="en-US" altLang="ko-KR" sz="2000" dirty="0">
                <a:ea typeface="굴림" charset="-127"/>
              </a:rPr>
              <a:t>k</a:t>
            </a:r>
            <a:r>
              <a:rPr lang="ko-KR" altLang="en-US" sz="2000" dirty="0">
                <a:ea typeface="굴림" charset="-127"/>
              </a:rPr>
              <a:t>를 개체 수 </a:t>
            </a:r>
            <a:r>
              <a:rPr lang="en-US" altLang="ko-KR" sz="2000" dirty="0">
                <a:ea typeface="굴림" charset="-127"/>
              </a:rPr>
              <a:t>N</a:t>
            </a:r>
            <a:r>
              <a:rPr lang="ko-KR" altLang="en-US" sz="2000" dirty="0">
                <a:ea typeface="굴림" charset="-127"/>
              </a:rPr>
              <a:t>에 선형 종속되도록 </a:t>
            </a:r>
            <a:r>
              <a:rPr lang="ko-KR" altLang="en-US" sz="2000" dirty="0" err="1" smtClean="0">
                <a:ea typeface="굴림" charset="-127"/>
              </a:rPr>
              <a:t>만드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2000" dirty="0" smtClean="0">
                <a:ea typeface="굴림" charset="-127"/>
              </a:rPr>
              <a:t>는 </a:t>
            </a:r>
            <a:r>
              <a:rPr lang="ko-KR" altLang="en-US" sz="2000" dirty="0">
                <a:ea typeface="굴림" charset="-127"/>
              </a:rPr>
              <a:t>것인데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여기에서 </a:t>
            </a:r>
            <a:r>
              <a:rPr lang="en-US" altLang="ko-KR" sz="2000" dirty="0" err="1" smtClean="0">
                <a:ea typeface="굴림" charset="-127"/>
              </a:rPr>
              <a:t>a,b</a:t>
            </a:r>
            <a:r>
              <a:rPr lang="ko-KR" altLang="en-US" sz="2000" dirty="0" smtClean="0">
                <a:ea typeface="굴림" charset="-127"/>
              </a:rPr>
              <a:t>는 </a:t>
            </a:r>
            <a:r>
              <a:rPr lang="ko-KR" altLang="en-US" sz="2000" dirty="0">
                <a:ea typeface="굴림" charset="-127"/>
              </a:rPr>
              <a:t>양의 상수이다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dirty="0">
                <a:ea typeface="굴림" charset="-127"/>
              </a:rPr>
              <a:t>                                     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k(N)=</a:t>
            </a:r>
            <a:r>
              <a:rPr lang="en-US" altLang="ko-KR" sz="2000" dirty="0" smtClean="0">
                <a:ea typeface="굴림" charset="-127"/>
              </a:rPr>
              <a:t>a-</a:t>
            </a:r>
            <a:r>
              <a:rPr lang="en-US" altLang="ko-KR" sz="2000" dirty="0" err="1" smtClean="0">
                <a:ea typeface="굴림" charset="-127"/>
              </a:rPr>
              <a:t>bN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2000" dirty="0" smtClean="0">
                <a:ea typeface="굴림" charset="-127"/>
              </a:rPr>
              <a:t>이 </a:t>
            </a:r>
            <a:r>
              <a:rPr lang="ko-KR" altLang="en-US" sz="2000" dirty="0">
                <a:ea typeface="굴림" charset="-127"/>
              </a:rPr>
              <a:t>식은 </a:t>
            </a:r>
            <a:r>
              <a:rPr lang="en-US" altLang="ko-KR" sz="2000" dirty="0">
                <a:ea typeface="굴림" charset="-127"/>
              </a:rPr>
              <a:t>N</a:t>
            </a:r>
            <a:r>
              <a:rPr lang="ko-KR" altLang="en-US" sz="2000" dirty="0">
                <a:ea typeface="굴림" charset="-127"/>
              </a:rPr>
              <a:t>이 증가함에 따라 증가율은 감소하며 </a:t>
            </a:r>
            <a:r>
              <a:rPr lang="en-US" altLang="ko-KR" sz="2000" dirty="0">
                <a:ea typeface="굴림" charset="-127"/>
              </a:rPr>
              <a:t>N&gt;a/b</a:t>
            </a:r>
            <a:r>
              <a:rPr lang="ko-KR" altLang="en-US" sz="2000" dirty="0">
                <a:ea typeface="굴림" charset="-127"/>
              </a:rPr>
              <a:t>일 때는 음의 </a:t>
            </a:r>
            <a:r>
              <a:rPr lang="ko-KR" altLang="en-US" sz="2000" dirty="0" smtClean="0">
                <a:ea typeface="굴림" charset="-127"/>
              </a:rPr>
              <a:t>값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2000" dirty="0" smtClean="0">
                <a:ea typeface="굴림" charset="-127"/>
              </a:rPr>
              <a:t>이 된다는 </a:t>
            </a:r>
            <a:r>
              <a:rPr lang="ko-KR" altLang="en-US" sz="2000" dirty="0">
                <a:ea typeface="굴림" charset="-127"/>
              </a:rPr>
              <a:t>것을 알려준다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이제 개체 수 증가율을 결정하는 </a:t>
            </a:r>
            <a:r>
              <a:rPr lang="ko-KR" altLang="en-US" sz="2000" dirty="0" smtClean="0">
                <a:ea typeface="굴림" charset="-127"/>
              </a:rPr>
              <a:t>미분방정식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2000" dirty="0" smtClean="0">
                <a:ea typeface="굴림" charset="-127"/>
              </a:rPr>
              <a:t>은 </a:t>
            </a:r>
            <a:r>
              <a:rPr lang="ko-KR" altLang="en-US" sz="2000" dirty="0">
                <a:ea typeface="굴림" charset="-127"/>
              </a:rPr>
              <a:t>다음과 </a:t>
            </a:r>
            <a:r>
              <a:rPr lang="ko-KR" altLang="en-US" sz="2000" dirty="0" smtClean="0">
                <a:ea typeface="굴림" charset="-127"/>
              </a:rPr>
              <a:t>같게 한다</a:t>
            </a:r>
            <a:r>
              <a:rPr lang="en-US" altLang="ko-KR" sz="2000" dirty="0">
                <a:ea typeface="굴림" charset="-127"/>
              </a:rPr>
              <a:t>. (</a:t>
            </a:r>
            <a:r>
              <a:rPr lang="ko-KR" altLang="en-US" sz="2000" dirty="0">
                <a:ea typeface="굴림" charset="-127"/>
              </a:rPr>
              <a:t>그림 </a:t>
            </a:r>
            <a:r>
              <a:rPr lang="en-US" altLang="ko-KR" sz="2000" dirty="0">
                <a:ea typeface="굴림" charset="-127"/>
              </a:rPr>
              <a:t>2-27</a:t>
            </a:r>
            <a:r>
              <a:rPr lang="en-US" altLang="ko-KR" sz="2000" dirty="0" smtClean="0">
                <a:ea typeface="굴림" charset="-127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dirty="0">
                <a:ea typeface="굴림" charset="-127"/>
              </a:rPr>
              <a:t>    </a:t>
            </a:r>
            <a:endParaRPr lang="ko-KR" altLang="en-US" sz="2000" dirty="0"/>
          </a:p>
        </p:txBody>
      </p:sp>
      <p:pic>
        <p:nvPicPr>
          <p:cNvPr id="4" name="_x33100184" descr="DRW00000f046c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266842"/>
            <a:ext cx="45481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476672"/>
            <a:ext cx="8219256" cy="564949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ko-KR" altLang="en-US" sz="2000" dirty="0">
                <a:ea typeface="굴림" charset="-127"/>
              </a:rPr>
              <a:t>개체 수 증가에 관한 이 모델은 벨기에 수학자 </a:t>
            </a:r>
            <a:r>
              <a:rPr lang="ko-KR" altLang="en-US" sz="2000" dirty="0" err="1">
                <a:ea typeface="굴림" charset="-127"/>
              </a:rPr>
              <a:t>펠허스트가</a:t>
            </a:r>
            <a:r>
              <a:rPr lang="ko-KR" altLang="en-US" sz="2000" dirty="0">
                <a:ea typeface="굴림" charset="-127"/>
              </a:rPr>
              <a:t> 제안한 </a:t>
            </a:r>
            <a:r>
              <a:rPr lang="ko-KR" altLang="en-US" sz="2000" dirty="0" err="1" smtClean="0">
                <a:ea typeface="굴림" charset="-127"/>
              </a:rPr>
              <a:t>것으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2000" dirty="0" err="1" smtClean="0">
                <a:ea typeface="굴림" charset="-127"/>
              </a:rPr>
              <a:t>로</a:t>
            </a:r>
            <a:r>
              <a:rPr lang="en-US" altLang="ko-KR" sz="2000" dirty="0" smtClean="0">
                <a:ea typeface="굴림" charset="-127"/>
              </a:rPr>
              <a:t>  </a:t>
            </a:r>
            <a:r>
              <a:rPr lang="ko-KR" altLang="en-US" sz="2000" dirty="0" err="1">
                <a:ea typeface="굴림" charset="-127"/>
              </a:rPr>
              <a:t>로지스틱</a:t>
            </a:r>
            <a:r>
              <a:rPr lang="ko-KR" altLang="en-US" sz="2000" dirty="0">
                <a:ea typeface="굴림" charset="-127"/>
              </a:rPr>
              <a:t> 증가법칙이라고 한다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상수 </a:t>
            </a:r>
            <a:r>
              <a:rPr lang="en-US" altLang="ko-KR" sz="2000" dirty="0">
                <a:ea typeface="굴림" charset="-127"/>
              </a:rPr>
              <a:t>b</a:t>
            </a:r>
            <a:r>
              <a:rPr lang="ko-KR" altLang="en-US" sz="2000" dirty="0">
                <a:ea typeface="굴림" charset="-127"/>
              </a:rPr>
              <a:t>의 값은 아주 작은데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 smtClean="0">
                <a:ea typeface="굴림" charset="-127"/>
              </a:rPr>
              <a:t>이는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dirty="0" smtClean="0">
                <a:ea typeface="굴림" charset="-127"/>
              </a:rPr>
              <a:t>N</a:t>
            </a:r>
            <a:r>
              <a:rPr lang="ko-KR" altLang="en-US" sz="2000" dirty="0">
                <a:ea typeface="굴림" charset="-127"/>
              </a:rPr>
              <a:t>의 </a:t>
            </a:r>
            <a:r>
              <a:rPr lang="ko-KR" altLang="en-US" sz="2000" dirty="0" smtClean="0">
                <a:ea typeface="굴림" charset="-127"/>
              </a:rPr>
              <a:t>값이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작을 때 </a:t>
            </a:r>
            <a:r>
              <a:rPr lang="en-US" altLang="ko-KR" sz="2000" dirty="0" err="1">
                <a:ea typeface="굴림" charset="-127"/>
              </a:rPr>
              <a:t>bN</a:t>
            </a:r>
            <a:r>
              <a:rPr lang="ko-KR" altLang="en-US" sz="2000" dirty="0">
                <a:ea typeface="굴림" charset="-127"/>
              </a:rPr>
              <a:t>항을 무시할 수 있도록 하기 위함이다</a:t>
            </a:r>
            <a:r>
              <a:rPr lang="en-US" altLang="ko-KR" sz="2000" dirty="0">
                <a:ea typeface="굴림" charset="-127"/>
              </a:rPr>
              <a:t>. N</a:t>
            </a:r>
            <a:r>
              <a:rPr lang="ko-KR" altLang="en-US" sz="2000" dirty="0">
                <a:ea typeface="굴림" charset="-127"/>
              </a:rPr>
              <a:t>이 </a:t>
            </a:r>
            <a:r>
              <a:rPr lang="ko-KR" altLang="en-US" sz="2000" dirty="0" smtClean="0">
                <a:ea typeface="굴림" charset="-127"/>
              </a:rPr>
              <a:t>커짐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2000" dirty="0" smtClean="0">
                <a:ea typeface="굴림" charset="-127"/>
              </a:rPr>
              <a:t>에 </a:t>
            </a:r>
            <a:r>
              <a:rPr lang="ko-KR" altLang="en-US" sz="2000" dirty="0">
                <a:ea typeface="굴림" charset="-127"/>
              </a:rPr>
              <a:t>따라 항 </a:t>
            </a:r>
            <a:r>
              <a:rPr lang="en-US" altLang="ko-KR" sz="2000" dirty="0" err="1">
                <a:ea typeface="굴림" charset="-127"/>
              </a:rPr>
              <a:t>bN</a:t>
            </a:r>
            <a:r>
              <a:rPr lang="ko-KR" altLang="en-US" sz="2000" dirty="0" smtClean="0">
                <a:ea typeface="굴림" charset="-127"/>
              </a:rPr>
              <a:t>도 큰 값을 </a:t>
            </a:r>
            <a:r>
              <a:rPr lang="ko-KR" altLang="en-US" sz="2000" dirty="0">
                <a:ea typeface="굴림" charset="-127"/>
              </a:rPr>
              <a:t>갖게 되며 </a:t>
            </a:r>
            <a:r>
              <a:rPr lang="en-US" altLang="ko-KR" sz="2000" dirty="0">
                <a:ea typeface="굴림" charset="-127"/>
              </a:rPr>
              <a:t>k(N)</a:t>
            </a:r>
            <a:r>
              <a:rPr lang="ko-KR" altLang="en-US" sz="2000" dirty="0">
                <a:ea typeface="굴림" charset="-127"/>
              </a:rPr>
              <a:t>값을 감소시켜 증가율을 </a:t>
            </a:r>
            <a:r>
              <a:rPr lang="ko-KR" altLang="en-US" sz="2000" dirty="0" smtClean="0">
                <a:ea typeface="굴림" charset="-127"/>
              </a:rPr>
              <a:t>낮추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2000" dirty="0" smtClean="0">
                <a:ea typeface="굴림" charset="-127"/>
              </a:rPr>
              <a:t>게 </a:t>
            </a:r>
            <a:r>
              <a:rPr lang="ko-KR" altLang="en-US" sz="2000" dirty="0">
                <a:ea typeface="굴림" charset="-127"/>
              </a:rPr>
              <a:t>만든다</a:t>
            </a:r>
            <a:r>
              <a:rPr lang="en-US" altLang="ko-KR" sz="2000" dirty="0">
                <a:ea typeface="굴림" charset="-127"/>
              </a:rPr>
              <a:t>. N</a:t>
            </a:r>
            <a:r>
              <a:rPr lang="ko-KR" altLang="en-US" sz="2000" dirty="0">
                <a:ea typeface="굴림" charset="-127"/>
              </a:rPr>
              <a:t>의 </a:t>
            </a:r>
            <a:r>
              <a:rPr lang="ko-KR" altLang="en-US" sz="2000" dirty="0" smtClean="0">
                <a:ea typeface="굴림" charset="-127"/>
              </a:rPr>
              <a:t>값이 더욱</a:t>
            </a:r>
            <a:r>
              <a:rPr lang="en-US" altLang="ko-KR" sz="2000" dirty="0" smtClean="0">
                <a:ea typeface="굴림" charset="-127"/>
              </a:rPr>
              <a:t>  </a:t>
            </a:r>
            <a:r>
              <a:rPr lang="ko-KR" altLang="en-US" sz="2000" dirty="0">
                <a:ea typeface="굴림" charset="-127"/>
              </a:rPr>
              <a:t>커지면 항 </a:t>
            </a:r>
            <a:r>
              <a:rPr lang="en-US" altLang="ko-KR" sz="2000" dirty="0" err="1">
                <a:ea typeface="굴림" charset="-127"/>
              </a:rPr>
              <a:t>bN</a:t>
            </a:r>
            <a:r>
              <a:rPr lang="ko-KR" altLang="en-US" sz="2000" dirty="0">
                <a:ea typeface="굴림" charset="-127"/>
              </a:rPr>
              <a:t>은 더욱 커져 개체수의 </a:t>
            </a:r>
            <a:r>
              <a:rPr lang="ko-KR" altLang="en-US" sz="2000" dirty="0" smtClean="0">
                <a:ea typeface="굴림" charset="-127"/>
              </a:rPr>
              <a:t>증가율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k(N)</a:t>
            </a:r>
            <a:r>
              <a:rPr lang="ko-KR" altLang="en-US" sz="2000" dirty="0" smtClean="0">
                <a:ea typeface="굴림" charset="-127"/>
              </a:rPr>
              <a:t>은 </a:t>
            </a:r>
            <a:r>
              <a:rPr lang="ko-KR" altLang="en-US" sz="2000" dirty="0">
                <a:ea typeface="굴림" charset="-127"/>
              </a:rPr>
              <a:t>음의 </a:t>
            </a:r>
            <a:r>
              <a:rPr lang="ko-KR" altLang="en-US" sz="2000" dirty="0" smtClean="0">
                <a:ea typeface="굴림" charset="-127"/>
              </a:rPr>
              <a:t>값을 갖게 </a:t>
            </a:r>
            <a:r>
              <a:rPr lang="ko-KR" altLang="en-US" sz="2000" dirty="0">
                <a:ea typeface="굴림" charset="-127"/>
              </a:rPr>
              <a:t>된다</a:t>
            </a:r>
            <a:r>
              <a:rPr lang="en-US" altLang="ko-KR" sz="2000" dirty="0" smtClean="0">
                <a:ea typeface="굴림" charset="-127"/>
              </a:rPr>
              <a:t>.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굴림" charset="-127"/>
              </a:rPr>
              <a:t> 식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굴림" charset="-127"/>
              </a:rPr>
              <a:t>2-38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굴림" charset="-127"/>
              </a:rPr>
              <a:t>은 식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ea typeface="굴림" charset="-127"/>
              </a:rPr>
              <a:t>2-21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굴림" charset="-127"/>
              </a:rPr>
              <a:t>보다 현실적으로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굴림" charset="-127"/>
              </a:rPr>
              <a:t>복잡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굴림" charset="-127"/>
              </a:rPr>
              <a:t>하며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굴림" charset="-127"/>
              </a:rPr>
              <a:t>그 해를 구하는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굴림" charset="-127"/>
              </a:rPr>
              <a:t>일도 </a:t>
            </a:r>
            <a:r>
              <a:rPr lang="ko-KR" altLang="en-US" sz="2000" dirty="0" smtClean="0">
                <a:ea typeface="굴림" charset="-127"/>
              </a:rPr>
              <a:t>더 </a:t>
            </a:r>
            <a:r>
              <a:rPr lang="ko-KR" altLang="en-US" sz="2000" dirty="0">
                <a:ea typeface="굴림" charset="-127"/>
              </a:rPr>
              <a:t>어렵다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이 예는 현실세계의 상황을 더 </a:t>
            </a:r>
            <a:r>
              <a:rPr lang="ko-KR" altLang="en-US" sz="2000" dirty="0" smtClean="0">
                <a:ea typeface="굴림" charset="-127"/>
              </a:rPr>
              <a:t>잘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ko-KR" altLang="en-US" sz="2000" dirty="0" smtClean="0">
                <a:ea typeface="굴림" charset="-127"/>
              </a:rPr>
              <a:t>반영하는 </a:t>
            </a:r>
            <a:r>
              <a:rPr lang="ko-KR" altLang="en-US" sz="2000" dirty="0" err="1" smtClean="0">
                <a:ea typeface="굴림" charset="-127"/>
              </a:rPr>
              <a:t>수학적모델을</a:t>
            </a:r>
            <a:r>
              <a:rPr lang="ko-KR" altLang="en-US" sz="2000" dirty="0" smtClean="0">
                <a:ea typeface="굴림" charset="-127"/>
              </a:rPr>
              <a:t> 얻기 위해서는 </a:t>
            </a:r>
            <a:r>
              <a:rPr lang="ko-KR" altLang="en-US" sz="2000" dirty="0">
                <a:ea typeface="굴림" charset="-127"/>
              </a:rPr>
              <a:t>더 많은 노력이 요구된다는 </a:t>
            </a:r>
            <a:r>
              <a:rPr lang="ko-KR" altLang="en-US" sz="2000" dirty="0" smtClean="0">
                <a:ea typeface="굴림" charset="-127"/>
              </a:rPr>
              <a:t>점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ko-KR" altLang="en-US" sz="2000" dirty="0" smtClean="0">
                <a:ea typeface="굴림" charset="-127"/>
              </a:rPr>
              <a:t>을 </a:t>
            </a:r>
            <a:r>
              <a:rPr lang="ko-KR" altLang="en-US" sz="2000" dirty="0">
                <a:ea typeface="굴림" charset="-127"/>
              </a:rPr>
              <a:t>잘 보여주고 있다</a:t>
            </a:r>
            <a:r>
              <a:rPr lang="en-US" altLang="ko-KR" sz="2000" dirty="0" smtClean="0">
                <a:ea typeface="굴림" charset="-127"/>
              </a:rPr>
              <a:t>. </a:t>
            </a:r>
            <a:r>
              <a:rPr lang="ko-KR" altLang="en-US" sz="2000" dirty="0" smtClean="0">
                <a:ea typeface="굴림" charset="-127"/>
              </a:rPr>
              <a:t>생명과학자들은 </a:t>
            </a:r>
            <a:r>
              <a:rPr lang="ko-KR" altLang="en-US" sz="2000" dirty="0">
                <a:ea typeface="굴림" charset="-127"/>
              </a:rPr>
              <a:t>과실파리의 개체 수 증가가 식 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000" dirty="0" smtClean="0">
                <a:ea typeface="굴림" charset="-127"/>
              </a:rPr>
              <a:t>2-38</a:t>
            </a:r>
            <a:r>
              <a:rPr lang="ko-KR" altLang="en-US" sz="2000" dirty="0">
                <a:ea typeface="굴림" charset="-127"/>
              </a:rPr>
              <a:t>에서 표현하고 </a:t>
            </a:r>
            <a:r>
              <a:rPr lang="ko-KR" altLang="en-US" sz="2000" dirty="0" smtClean="0">
                <a:ea typeface="굴림" charset="-127"/>
              </a:rPr>
              <a:t>있는 </a:t>
            </a:r>
            <a:r>
              <a:rPr lang="ko-KR" altLang="en-US" sz="2000" dirty="0" err="1">
                <a:ea typeface="굴림" charset="-127"/>
              </a:rPr>
              <a:t>로지스틱</a:t>
            </a:r>
            <a:r>
              <a:rPr lang="ko-KR" altLang="en-US" sz="2000" dirty="0">
                <a:ea typeface="굴림" charset="-127"/>
              </a:rPr>
              <a:t> 증가 법칙을 잘 따르는 것으로 </a:t>
            </a:r>
            <a:r>
              <a:rPr lang="ko-KR" altLang="en-US" sz="2000" dirty="0" smtClean="0">
                <a:ea typeface="굴림" charset="-127"/>
              </a:rPr>
              <a:t>관찰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ko-KR" altLang="en-US" sz="2000" dirty="0" smtClean="0">
                <a:ea typeface="굴림" charset="-127"/>
              </a:rPr>
              <a:t>하였으며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이 </a:t>
            </a:r>
            <a:r>
              <a:rPr lang="ko-KR" altLang="en-US" sz="2000" dirty="0" smtClean="0">
                <a:ea typeface="굴림" charset="-127"/>
              </a:rPr>
              <a:t>때 </a:t>
            </a:r>
            <a:r>
              <a:rPr lang="en-US" altLang="ko-KR" sz="2000" dirty="0" err="1">
                <a:ea typeface="굴림" charset="-127"/>
              </a:rPr>
              <a:t>a,b</a:t>
            </a:r>
            <a:r>
              <a:rPr lang="ko-KR" altLang="en-US" sz="2000" dirty="0">
                <a:ea typeface="굴림" charset="-127"/>
              </a:rPr>
              <a:t>는 실험적으로 결정되는 상수들이다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시점 </a:t>
            </a:r>
            <a:r>
              <a:rPr lang="en-US" altLang="ko-KR" sz="2000" dirty="0">
                <a:ea typeface="굴림" charset="-127"/>
              </a:rPr>
              <a:t>t=0</a:t>
            </a:r>
            <a:r>
              <a:rPr lang="ko-KR" altLang="en-US" sz="2000" dirty="0" smtClean="0">
                <a:ea typeface="굴림" charset="-127"/>
              </a:rPr>
              <a:t>에서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ko-KR" altLang="en-US" sz="2000" dirty="0" smtClean="0">
                <a:ea typeface="굴림" charset="-127"/>
              </a:rPr>
              <a:t>의 </a:t>
            </a:r>
            <a:r>
              <a:rPr lang="ko-KR" altLang="en-US" sz="2000" dirty="0">
                <a:ea typeface="굴림" charset="-127"/>
              </a:rPr>
              <a:t>개체 </a:t>
            </a:r>
            <a:r>
              <a:rPr lang="ko-KR" altLang="en-US" sz="2000" dirty="0" smtClean="0">
                <a:ea typeface="굴림" charset="-127"/>
              </a:rPr>
              <a:t>수를 </a:t>
            </a:r>
            <a:r>
              <a:rPr lang="en-US" altLang="ko-KR" sz="2000" dirty="0">
                <a:ea typeface="굴림" charset="-127"/>
              </a:rPr>
              <a:t>N(0)</a:t>
            </a:r>
            <a:r>
              <a:rPr lang="ko-KR" altLang="en-US" sz="2000" dirty="0">
                <a:ea typeface="굴림" charset="-127"/>
              </a:rPr>
              <a:t>이라 두고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시간의 함수로서의 개체 수 </a:t>
            </a:r>
            <a:r>
              <a:rPr lang="en-US" altLang="ko-KR" sz="2000" dirty="0">
                <a:ea typeface="굴림" charset="-127"/>
              </a:rPr>
              <a:t>N(t)</a:t>
            </a:r>
            <a:r>
              <a:rPr lang="ko-KR" altLang="en-US" sz="2000" dirty="0">
                <a:ea typeface="굴림" charset="-127"/>
              </a:rPr>
              <a:t>를 </a:t>
            </a:r>
            <a:r>
              <a:rPr lang="ko-KR" altLang="en-US" sz="2000" dirty="0" smtClean="0">
                <a:ea typeface="굴림" charset="-127"/>
              </a:rPr>
              <a:t>구하고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ko-KR" altLang="en-US" sz="2000" dirty="0" smtClean="0">
                <a:ea typeface="굴림" charset="-127"/>
              </a:rPr>
              <a:t>그 그래프를 </a:t>
            </a:r>
            <a:r>
              <a:rPr lang="ko-KR" altLang="en-US" sz="2000" dirty="0">
                <a:ea typeface="굴림" charset="-127"/>
              </a:rPr>
              <a:t>보여라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ko-KR" sz="2000" dirty="0">
                <a:ea typeface="굴림" charset="-127"/>
              </a:rPr>
              <a:t>(</a:t>
            </a:r>
            <a:r>
              <a:rPr lang="ko-KR" altLang="en-US" sz="2000" dirty="0">
                <a:ea typeface="굴림" charset="-127"/>
              </a:rPr>
              <a:t>풀이</a:t>
            </a:r>
            <a:r>
              <a:rPr lang="en-US" altLang="ko-KR" sz="2000" dirty="0">
                <a:ea typeface="굴림" charset="-127"/>
              </a:rPr>
              <a:t>) </a:t>
            </a:r>
            <a:r>
              <a:rPr lang="ko-KR" altLang="en-US" sz="2000" dirty="0">
                <a:ea typeface="굴림" charset="-127"/>
              </a:rPr>
              <a:t>이 문제는 </a:t>
            </a:r>
            <a:r>
              <a:rPr lang="en-US" altLang="ko-KR" sz="2000" dirty="0">
                <a:ea typeface="굴림" charset="-127"/>
              </a:rPr>
              <a:t>1</a:t>
            </a:r>
            <a:r>
              <a:rPr lang="ko-KR" altLang="en-US" sz="2000" dirty="0">
                <a:ea typeface="굴림" charset="-127"/>
              </a:rPr>
              <a:t>계 비선형 </a:t>
            </a:r>
            <a:r>
              <a:rPr lang="ko-KR" altLang="en-US" sz="2000" dirty="0" err="1">
                <a:ea typeface="굴림" charset="-127"/>
              </a:rPr>
              <a:t>초깃값</a:t>
            </a:r>
            <a:r>
              <a:rPr lang="ko-KR" altLang="en-US" sz="2000" dirty="0">
                <a:ea typeface="굴림" charset="-127"/>
              </a:rPr>
              <a:t> 문제로 다음과 같이 표현 될 </a:t>
            </a:r>
            <a:r>
              <a:rPr lang="ko-KR" altLang="en-US" sz="2000" dirty="0" smtClean="0">
                <a:ea typeface="굴림" charset="-127"/>
              </a:rPr>
              <a:t>수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있다</a:t>
            </a:r>
            <a:r>
              <a:rPr lang="en-US" altLang="ko-KR" sz="2000" dirty="0">
                <a:ea typeface="굴림" charset="-127"/>
              </a:rPr>
              <a:t>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굴림" charset="-127"/>
              </a:rPr>
              <a:t> </a:t>
            </a:r>
            <a:endParaRPr lang="en-US" altLang="ko-KR" sz="2000" dirty="0">
              <a:ea typeface="굴림" charset="-127"/>
            </a:endParaRPr>
          </a:p>
          <a:p>
            <a:endParaRPr lang="ko-KR" altLang="en-US" sz="2000" dirty="0"/>
          </a:p>
        </p:txBody>
      </p:sp>
      <p:pic>
        <p:nvPicPr>
          <p:cNvPr id="4" name="_x32913704" descr="DRW00000f406ea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373216"/>
            <a:ext cx="31099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548680"/>
            <a:ext cx="8219256" cy="55774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ko-KR" altLang="en-US" sz="2000" dirty="0">
                <a:ea typeface="굴림" charset="-127"/>
              </a:rPr>
              <a:t>이 미분방정식은 다음과 같이 변수분리형으로 만들 수 있다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90000"/>
              </a:lnSpc>
              <a:defRPr/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ko-KR" altLang="en-US" sz="2000" dirty="0">
                <a:ea typeface="굴림" charset="-127"/>
              </a:rPr>
              <a:t>               </a:t>
            </a:r>
            <a:r>
              <a:rPr lang="ko-KR" altLang="en-US" sz="2000" dirty="0" smtClean="0">
                <a:ea typeface="굴림" charset="-127"/>
              </a:rPr>
              <a:t>이라는 </a:t>
            </a:r>
            <a:r>
              <a:rPr lang="ko-KR" altLang="en-US" sz="2000" dirty="0">
                <a:ea typeface="굴림" charset="-127"/>
              </a:rPr>
              <a:t>사실을 이용</a:t>
            </a:r>
            <a:r>
              <a:rPr lang="en-US" altLang="ko-KR" sz="2000" dirty="0">
                <a:ea typeface="굴림" charset="-127"/>
              </a:rPr>
              <a:t>,</a:t>
            </a:r>
            <a:r>
              <a:rPr lang="ko-KR" altLang="en-US" sz="2000" dirty="0">
                <a:ea typeface="굴림" charset="-127"/>
              </a:rPr>
              <a:t> 양변을 적분하면 다음을 얻는다</a:t>
            </a:r>
            <a:r>
              <a:rPr lang="en-US" altLang="ko-KR" sz="2000" dirty="0" smtClean="0">
                <a:ea typeface="굴림" charset="-127"/>
              </a:rPr>
              <a:t>.</a:t>
            </a:r>
            <a:r>
              <a:rPr lang="ko-KR" altLang="en-US" sz="2000" dirty="0">
                <a:ea typeface="굴림" charset="-127"/>
              </a:rPr>
              <a:t> 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None/>
              <a:defRPr/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90000"/>
              </a:lnSpc>
              <a:buNone/>
              <a:defRPr/>
            </a:pP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None/>
              <a:defRPr/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90000"/>
              </a:lnSpc>
              <a:buNone/>
              <a:defRPr/>
            </a:pP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None/>
              <a:defRPr/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90000"/>
              </a:lnSpc>
              <a:buNone/>
              <a:defRPr/>
            </a:pP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None/>
              <a:defRPr/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90000"/>
              </a:lnSpc>
              <a:buNone/>
              <a:defRPr/>
            </a:pP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ko-KR" altLang="en-US" sz="2000" dirty="0" smtClean="0">
                <a:ea typeface="굴림" charset="-127"/>
              </a:rPr>
              <a:t>상수 </a:t>
            </a:r>
            <a:r>
              <a:rPr lang="en-US" altLang="ko-KR" sz="2000" dirty="0">
                <a:ea typeface="굴림" charset="-127"/>
              </a:rPr>
              <a:t>C</a:t>
            </a:r>
            <a:r>
              <a:rPr lang="ko-KR" altLang="en-US" sz="2000" dirty="0">
                <a:ea typeface="굴림" charset="-127"/>
              </a:rPr>
              <a:t>는 초기 조건을 적용하여 다음과 같이 결정될 수 있다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ko-KR" sz="2000" dirty="0">
              <a:ea typeface="굴림" charset="-127"/>
            </a:endParaRPr>
          </a:p>
          <a:p>
            <a:endParaRPr lang="ko-KR" altLang="en-US" sz="2000" dirty="0"/>
          </a:p>
        </p:txBody>
      </p:sp>
      <p:pic>
        <p:nvPicPr>
          <p:cNvPr id="4" name="_x32769304" descr="DRW00000f406eb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980728"/>
            <a:ext cx="202088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_x32904440" descr="DRW0000094c708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11922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_x33226560" descr="DRW00000f9c713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420888"/>
            <a:ext cx="3709987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_x32868528" descr="DRW000001e8717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5866" y="5301208"/>
            <a:ext cx="1306512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620688"/>
            <a:ext cx="8219256" cy="550547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앞에서 얻은 결과에 위의 </a:t>
            </a:r>
            <a:r>
              <a:rPr lang="en-US" altLang="ko-KR" sz="2000" dirty="0">
                <a:ea typeface="굴림" charset="-127"/>
              </a:rPr>
              <a:t>C</a:t>
            </a:r>
            <a:r>
              <a:rPr lang="ko-KR" altLang="en-US" sz="2000" dirty="0">
                <a:ea typeface="굴림" charset="-127"/>
              </a:rPr>
              <a:t>를 대입하고 </a:t>
            </a:r>
            <a:r>
              <a:rPr lang="en-US" altLang="ko-KR" sz="2000" dirty="0">
                <a:ea typeface="굴림" charset="-127"/>
              </a:rPr>
              <a:t>a-</a:t>
            </a:r>
            <a:r>
              <a:rPr lang="en-US" altLang="ko-KR" sz="2000" dirty="0" err="1">
                <a:ea typeface="굴림" charset="-127"/>
              </a:rPr>
              <a:t>bN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과 </a:t>
            </a:r>
            <a:r>
              <a:rPr lang="en-US" altLang="ko-KR" sz="2000" dirty="0">
                <a:ea typeface="굴림" charset="-127"/>
              </a:rPr>
              <a:t>a-</a:t>
            </a:r>
            <a:r>
              <a:rPr lang="en-US" altLang="ko-KR" sz="2000" dirty="0" err="1">
                <a:ea typeface="굴림" charset="-127"/>
              </a:rPr>
              <a:t>bN</a:t>
            </a:r>
            <a:r>
              <a:rPr lang="en-US" altLang="ko-KR" sz="2000" dirty="0">
                <a:ea typeface="굴림" charset="-127"/>
              </a:rPr>
              <a:t>(0)</a:t>
            </a:r>
            <a:r>
              <a:rPr lang="ko-KR" altLang="en-US" sz="2000" dirty="0">
                <a:ea typeface="굴림" charset="-127"/>
              </a:rPr>
              <a:t>의 </a:t>
            </a:r>
            <a:r>
              <a:rPr lang="ko-KR" altLang="en-US" sz="2000" dirty="0" smtClean="0">
                <a:ea typeface="굴림" charset="-127"/>
              </a:rPr>
              <a:t>부호가 </a:t>
            </a:r>
            <a:r>
              <a:rPr lang="ko-KR" altLang="en-US" sz="2000" dirty="0" err="1" smtClean="0">
                <a:ea typeface="굴림" charset="-127"/>
              </a:rPr>
              <a:t>같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다고 </a:t>
            </a:r>
            <a:r>
              <a:rPr lang="ko-KR" altLang="en-US" sz="2000" dirty="0">
                <a:ea typeface="굴림" charset="-127"/>
              </a:rPr>
              <a:t>가정하면 구하고자 하는 해를 얻는다</a:t>
            </a:r>
            <a:r>
              <a:rPr lang="en-US" altLang="ko-KR" sz="2000" dirty="0">
                <a:ea typeface="굴림" charset="-127"/>
              </a:rPr>
              <a:t>.</a:t>
            </a:r>
            <a:r>
              <a:rPr lang="ko-KR" altLang="en-US" sz="2000" dirty="0">
                <a:ea typeface="굴림" charset="-127"/>
              </a:rPr>
              <a:t> </a:t>
            </a:r>
            <a:endParaRPr lang="en-US" altLang="ko-KR" sz="2000" dirty="0">
              <a:ea typeface="굴림" charset="-127"/>
            </a:endParaRPr>
          </a:p>
        </p:txBody>
      </p:sp>
      <p:pic>
        <p:nvPicPr>
          <p:cNvPr id="4" name="_x32861928" descr="DRW000001e8717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01522" y="1556792"/>
            <a:ext cx="4513263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441849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/>
          <a:p>
            <a:r>
              <a:rPr lang="en-US" altLang="ko-KR" sz="2000" u="sng" dirty="0" smtClean="0">
                <a:ea typeface="굴림" charset="-127"/>
              </a:rPr>
              <a:t/>
            </a:r>
            <a:br>
              <a:rPr lang="en-US" altLang="ko-KR" sz="2000" u="sng" dirty="0" smtClean="0">
                <a:ea typeface="굴림" charset="-127"/>
              </a:rPr>
            </a:br>
            <a:r>
              <a:rPr lang="ko-KR" altLang="en-US" sz="2000" dirty="0" smtClean="0">
                <a:ea typeface="굴림" charset="-127"/>
              </a:rPr>
              <a:t>예제 </a:t>
            </a:r>
            <a:r>
              <a:rPr lang="en-US" altLang="ko-KR" sz="2000" dirty="0">
                <a:ea typeface="굴림" charset="-127"/>
              </a:rPr>
              <a:t>2-12 </a:t>
            </a:r>
            <a:r>
              <a:rPr lang="ko-KR" altLang="en-US" sz="2000" dirty="0">
                <a:ea typeface="굴림" charset="-127"/>
              </a:rPr>
              <a:t>개체 수 증가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ko-KR" altLang="en-US" sz="2000" dirty="0">
                <a:ea typeface="굴림" charset="-127"/>
              </a:rPr>
              <a:t>정성적 연구</a:t>
            </a:r>
            <a:r>
              <a:rPr lang="en-US" altLang="ko-KR" sz="2000" dirty="0">
                <a:ea typeface="굴림" charset="-127"/>
              </a:rPr>
              <a:t/>
            </a:r>
            <a:br>
              <a:rPr lang="en-US" altLang="ko-KR" sz="2000" dirty="0">
                <a:ea typeface="굴림" charset="-127"/>
              </a:rPr>
            </a:b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08720"/>
            <a:ext cx="8291264" cy="5217443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개체 수가 </a:t>
            </a:r>
            <a:r>
              <a:rPr lang="ko-KR" altLang="en-US" sz="2000" dirty="0" err="1">
                <a:ea typeface="굴림" charset="-127"/>
              </a:rPr>
              <a:t>로직스틱</a:t>
            </a:r>
            <a:r>
              <a:rPr lang="ko-KR" altLang="en-US" sz="2000" dirty="0">
                <a:ea typeface="굴림" charset="-127"/>
              </a:rPr>
              <a:t> 증가 법칙을 따르는 어장이 있다고 하자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이 </a:t>
            </a:r>
            <a:r>
              <a:rPr lang="ko-KR" altLang="en-US" sz="2000" dirty="0" smtClean="0">
                <a:ea typeface="굴림" charset="-127"/>
              </a:rPr>
              <a:t>물고기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어장에서 물고기는 상수 비율 </a:t>
            </a:r>
            <a:r>
              <a:rPr lang="en-US" altLang="ko-KR" sz="2000" dirty="0">
                <a:ea typeface="굴림" charset="-127"/>
              </a:rPr>
              <a:t>k</a:t>
            </a:r>
            <a:r>
              <a:rPr lang="ko-KR" altLang="en-US" sz="2000" dirty="0">
                <a:ea typeface="굴림" charset="-127"/>
              </a:rPr>
              <a:t>로 꾸준하게 잡히고 있는데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이 값은 </a:t>
            </a:r>
            <a:r>
              <a:rPr lang="ko-KR" altLang="en-US" sz="2000" dirty="0" smtClean="0">
                <a:ea typeface="굴림" charset="-127"/>
              </a:rPr>
              <a:t>물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고기 </a:t>
            </a:r>
            <a:r>
              <a:rPr lang="ko-KR" altLang="en-US" sz="2000" dirty="0">
                <a:ea typeface="굴림" charset="-127"/>
              </a:rPr>
              <a:t>개체 수와는 무관하다고 한다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물고기 개체 수 </a:t>
            </a:r>
            <a:r>
              <a:rPr lang="en-US" altLang="ko-KR" sz="2000" dirty="0">
                <a:ea typeface="굴림" charset="-127"/>
              </a:rPr>
              <a:t>N</a:t>
            </a:r>
            <a:r>
              <a:rPr lang="ko-KR" altLang="en-US" sz="2000" dirty="0">
                <a:ea typeface="굴림" charset="-127"/>
              </a:rPr>
              <a:t>을 결정하는 </a:t>
            </a:r>
            <a:r>
              <a:rPr lang="ko-KR" altLang="en-US" sz="2000" dirty="0" smtClean="0">
                <a:ea typeface="굴림" charset="-127"/>
              </a:rPr>
              <a:t>미분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방정식은 </a:t>
            </a:r>
            <a:r>
              <a:rPr lang="ko-KR" altLang="en-US" sz="2000" dirty="0">
                <a:ea typeface="굴림" charset="-127"/>
              </a:rPr>
              <a:t>다음과 같이 표현 될 수 있다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pPr>
              <a:buFontTx/>
              <a:buNone/>
            </a:pP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                                                  </a:t>
            </a: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                                             </a:t>
            </a:r>
            <a:r>
              <a:rPr lang="ko-KR" altLang="en-US" sz="2000" dirty="0" smtClean="0">
                <a:ea typeface="굴림" charset="-127"/>
              </a:rPr>
              <a:t>단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en-US" altLang="ko-KR" sz="2000" dirty="0" err="1">
                <a:ea typeface="굴림" charset="-127"/>
              </a:rPr>
              <a:t>a,b,c</a:t>
            </a:r>
            <a:r>
              <a:rPr lang="en-US" altLang="ko-KR" sz="2000" dirty="0">
                <a:ea typeface="굴림" charset="-127"/>
              </a:rPr>
              <a:t> :</a:t>
            </a:r>
            <a:r>
              <a:rPr lang="ko-KR" altLang="en-US" sz="2000" dirty="0">
                <a:ea typeface="굴림" charset="-127"/>
              </a:rPr>
              <a:t>양의 상수</a:t>
            </a:r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    미분방정식을 풀지 않은 상태에서 다음 질문들에 답하여라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(a)              </a:t>
            </a:r>
            <a:r>
              <a:rPr lang="ko-KR" altLang="en-US" sz="2000" dirty="0" smtClean="0">
                <a:ea typeface="굴림" charset="-127"/>
              </a:rPr>
              <a:t>일  </a:t>
            </a:r>
            <a:r>
              <a:rPr lang="ko-KR" altLang="en-US" sz="2000" dirty="0">
                <a:ea typeface="굴림" charset="-127"/>
              </a:rPr>
              <a:t>경우</a:t>
            </a:r>
            <a:r>
              <a:rPr lang="en-US" altLang="ko-KR" sz="2000" dirty="0">
                <a:ea typeface="굴림" charset="-127"/>
              </a:rPr>
              <a:t>:               </a:t>
            </a:r>
            <a:r>
              <a:rPr lang="ko-KR" altLang="en-US" sz="2000" dirty="0">
                <a:ea typeface="굴림" charset="-127"/>
              </a:rPr>
              <a:t>인  </a:t>
            </a:r>
            <a:r>
              <a:rPr lang="ko-KR" altLang="en-US" sz="2000" dirty="0" smtClean="0">
                <a:ea typeface="굴림" charset="-127"/>
              </a:rPr>
              <a:t>두 개의 </a:t>
            </a:r>
            <a:r>
              <a:rPr lang="ko-KR" altLang="en-US" sz="2000" dirty="0" err="1">
                <a:ea typeface="굴림" charset="-127"/>
              </a:rPr>
              <a:t>평형점</a:t>
            </a:r>
            <a:r>
              <a:rPr lang="ko-KR" altLang="en-US" sz="2000" dirty="0">
                <a:ea typeface="굴림" charset="-127"/>
              </a:rPr>
              <a:t>             가 </a:t>
            </a:r>
            <a:r>
              <a:rPr lang="ko-KR" altLang="en-US" sz="2000" dirty="0" err="1" smtClean="0">
                <a:ea typeface="굴림" charset="-127"/>
              </a:rPr>
              <a:t>존재한다는것을</a:t>
            </a:r>
            <a:r>
              <a:rPr lang="ko-KR" altLang="en-US" sz="2000" dirty="0" smtClean="0">
                <a:ea typeface="굴림" charset="-127"/>
              </a:rPr>
              <a:t>  </a:t>
            </a:r>
            <a:r>
              <a:rPr lang="ko-KR" altLang="en-US" sz="2000" dirty="0">
                <a:ea typeface="굴림" charset="-127"/>
              </a:rPr>
              <a:t>보여라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또한      은 불안정하며        는 </a:t>
            </a:r>
            <a:r>
              <a:rPr lang="ko-KR" altLang="en-US" sz="2000" dirty="0" smtClean="0">
                <a:ea typeface="굴림" charset="-127"/>
              </a:rPr>
              <a:t>안정적이라는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  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것을 보여라</a:t>
            </a:r>
            <a:r>
              <a:rPr lang="en-US" altLang="ko-KR" sz="2000" dirty="0" smtClean="0">
                <a:ea typeface="굴림" charset="-127"/>
              </a:rPr>
              <a:t>.</a:t>
            </a:r>
            <a:endParaRPr lang="ko-KR" altLang="en-US" sz="2000" dirty="0"/>
          </a:p>
        </p:txBody>
      </p:sp>
      <p:pic>
        <p:nvPicPr>
          <p:cNvPr id="4" name="_x12466528" descr="DRW000001e871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04"/>
            <a:ext cx="44672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_x33203872" descr="DRW000001e8718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8949" y="4221088"/>
            <a:ext cx="1020763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_x33131392" descr="DRW000001e871a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33849" y="4243457"/>
            <a:ext cx="879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_x32937568" descr="DRW000001e871a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243457"/>
            <a:ext cx="70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_x32947632" descr="DRW000001e871b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65372" y="4551432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_x32585720" descr="DRW000001e871b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38962" y="4551432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229327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476672"/>
            <a:ext cx="8291264" cy="564949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(b)                    </a:t>
            </a:r>
            <a:r>
              <a:rPr lang="ko-KR" altLang="en-US" sz="2000" dirty="0">
                <a:ea typeface="굴림" charset="-127"/>
              </a:rPr>
              <a:t>일 경우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ko-KR" altLang="en-US" sz="2000" dirty="0">
                <a:ea typeface="굴림" charset="-127"/>
              </a:rPr>
              <a:t>한 개의 </a:t>
            </a:r>
            <a:r>
              <a:rPr lang="ko-KR" altLang="en-US" sz="2000" dirty="0" err="1">
                <a:ea typeface="굴림" charset="-127"/>
              </a:rPr>
              <a:t>평형점만이</a:t>
            </a:r>
            <a:r>
              <a:rPr lang="ko-KR" altLang="en-US" sz="2000" dirty="0">
                <a:ea typeface="굴림" charset="-127"/>
              </a:rPr>
              <a:t> 존재하며 이 </a:t>
            </a:r>
            <a:r>
              <a:rPr lang="ko-KR" altLang="en-US" sz="2000" dirty="0" err="1">
                <a:ea typeface="굴림" charset="-127"/>
              </a:rPr>
              <a:t>평형점은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ko-KR" altLang="en-US" sz="2000" dirty="0" err="1" smtClean="0">
                <a:ea typeface="굴림" charset="-127"/>
              </a:rPr>
              <a:t>준안정적이라는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것을 보여라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(</a:t>
            </a:r>
            <a:r>
              <a:rPr lang="en-US" altLang="ko-KR" sz="2000" dirty="0">
                <a:ea typeface="굴림" charset="-127"/>
              </a:rPr>
              <a:t>c)                    </a:t>
            </a:r>
            <a:r>
              <a:rPr lang="ko-KR" altLang="en-US" sz="2000" dirty="0">
                <a:ea typeface="굴림" charset="-127"/>
              </a:rPr>
              <a:t>일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경우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ko-KR" altLang="en-US" sz="2000" dirty="0" err="1">
                <a:ea typeface="굴림" charset="-127"/>
              </a:rPr>
              <a:t>평형점은</a:t>
            </a:r>
            <a:r>
              <a:rPr lang="ko-KR" altLang="en-US" sz="2000" dirty="0">
                <a:ea typeface="굴림" charset="-127"/>
              </a:rPr>
              <a:t> 존재하지 않으며 이러한 비율로 </a:t>
            </a:r>
            <a:r>
              <a:rPr lang="ko-KR" altLang="en-US" sz="2000" dirty="0" smtClean="0">
                <a:ea typeface="굴림" charset="-127"/>
              </a:rPr>
              <a:t>물고기개체 </a:t>
            </a:r>
            <a:r>
              <a:rPr lang="ko-KR" altLang="en-US" sz="2000" dirty="0">
                <a:ea typeface="굴림" charset="-127"/>
              </a:rPr>
              <a:t>수의 </a:t>
            </a:r>
            <a:r>
              <a:rPr lang="ko-KR" altLang="en-US" sz="2000" dirty="0" err="1">
                <a:ea typeface="굴림" charset="-127"/>
              </a:rPr>
              <a:t>초깃값에</a:t>
            </a:r>
            <a:r>
              <a:rPr lang="ko-KR" altLang="en-US" sz="2000" dirty="0">
                <a:ea typeface="굴림" charset="-127"/>
              </a:rPr>
              <a:t> 상관없이 물고기는 멸종될 것임을 보여라</a:t>
            </a:r>
            <a:r>
              <a:rPr lang="en-US" altLang="ko-KR" sz="2000" dirty="0">
                <a:ea typeface="굴림" charset="-127"/>
              </a:rPr>
              <a:t>.</a:t>
            </a:r>
            <a:r>
              <a:rPr lang="ko-KR" altLang="en-US" sz="2000" dirty="0">
                <a:ea typeface="굴림" charset="-127"/>
              </a:rPr>
              <a:t> </a:t>
            </a:r>
            <a:endParaRPr lang="en-US" altLang="ko-KR" sz="2000" dirty="0">
              <a:ea typeface="굴림" charset="-127"/>
            </a:endParaRPr>
          </a:p>
          <a:p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>
                <a:ea typeface="굴림" charset="-127"/>
              </a:rPr>
              <a:t>(</a:t>
            </a:r>
            <a:r>
              <a:rPr lang="ko-KR" altLang="en-US" sz="2000" dirty="0">
                <a:ea typeface="굴림" charset="-127"/>
              </a:rPr>
              <a:t>풀이</a:t>
            </a:r>
            <a:r>
              <a:rPr lang="en-US" altLang="ko-KR" sz="2000" dirty="0">
                <a:ea typeface="굴림" charset="-127"/>
              </a:rPr>
              <a:t>)  (a) </a:t>
            </a:r>
            <a:r>
              <a:rPr lang="ko-KR" altLang="en-US" sz="2000" dirty="0" err="1">
                <a:ea typeface="굴림" charset="-127"/>
              </a:rPr>
              <a:t>평형점이란</a:t>
            </a:r>
            <a:r>
              <a:rPr lang="ko-KR" altLang="en-US" sz="2000" dirty="0">
                <a:ea typeface="굴림" charset="-127"/>
              </a:rPr>
              <a:t> 개체 수 변화율이 </a:t>
            </a:r>
            <a:r>
              <a:rPr lang="en-US" altLang="ko-KR" sz="2000" dirty="0">
                <a:ea typeface="굴림" charset="-127"/>
              </a:rPr>
              <a:t>0</a:t>
            </a:r>
            <a:r>
              <a:rPr lang="ko-KR" altLang="en-US" sz="2000" dirty="0">
                <a:ea typeface="굴림" charset="-127"/>
              </a:rPr>
              <a:t>인 점을 말한다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 smtClean="0">
                <a:ea typeface="굴림" charset="-127"/>
              </a:rPr>
              <a:t>즉</a:t>
            </a: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ko-KR" altLang="en-US" sz="2000" dirty="0" smtClean="0">
                <a:ea typeface="굴림" charset="-127"/>
              </a:rPr>
              <a:t>인 </a:t>
            </a:r>
            <a:r>
              <a:rPr lang="ko-KR" altLang="en-US" sz="2000" dirty="0">
                <a:ea typeface="굴림" charset="-127"/>
              </a:rPr>
              <a:t>점이다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이들은  </a:t>
            </a:r>
            <a:r>
              <a:rPr lang="en-US" altLang="ko-KR" sz="2000" dirty="0">
                <a:ea typeface="굴림" charset="-127"/>
              </a:rPr>
              <a:t>2-39</a:t>
            </a:r>
            <a:r>
              <a:rPr lang="ko-KR" altLang="en-US" sz="2000" dirty="0">
                <a:ea typeface="굴림" charset="-127"/>
              </a:rPr>
              <a:t>에서      </a:t>
            </a:r>
            <a:r>
              <a:rPr lang="ko-KR" altLang="en-US" sz="2000" dirty="0" smtClean="0">
                <a:ea typeface="굴림" charset="-127"/>
              </a:rPr>
              <a:t>을  </a:t>
            </a:r>
            <a:r>
              <a:rPr lang="en-US" altLang="ko-KR" sz="2000" dirty="0">
                <a:ea typeface="굴림" charset="-127"/>
              </a:rPr>
              <a:t>0</a:t>
            </a:r>
            <a:r>
              <a:rPr lang="ko-KR" altLang="en-US" sz="2000" dirty="0">
                <a:ea typeface="굴림" charset="-127"/>
              </a:rPr>
              <a:t>으로                          </a:t>
            </a:r>
            <a:r>
              <a:rPr lang="ko-KR" altLang="en-US" sz="2000" dirty="0" smtClean="0">
                <a:ea typeface="굴림" charset="-127"/>
              </a:rPr>
              <a:t>으로 </a:t>
            </a:r>
            <a:endParaRPr lang="en-US" altLang="ko-KR" sz="2000" dirty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ko-KR" altLang="en-US" sz="2000" dirty="0">
                <a:ea typeface="굴림" charset="-127"/>
              </a:rPr>
              <a:t>두어 구하는 것으로 다음과 같다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>
              <a:lnSpc>
                <a:spcPct val="80000"/>
              </a:lnSpc>
              <a:defRPr/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80000"/>
              </a:lnSpc>
              <a:defRPr/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ko-KR" sz="2000" dirty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ko-KR" altLang="en-US" sz="2000" dirty="0">
                <a:ea typeface="굴림" charset="-127"/>
              </a:rPr>
              <a:t>위의 방정식에 대한 근을 구하면 다음과 같다</a:t>
            </a:r>
            <a:r>
              <a:rPr lang="en-US" altLang="ko-KR" sz="2000" dirty="0" smtClean="0">
                <a:ea typeface="굴림" charset="-127"/>
              </a:rPr>
              <a:t>.</a:t>
            </a:r>
            <a:r>
              <a:rPr lang="en-US" altLang="ko-KR" sz="2000" dirty="0">
                <a:ea typeface="굴림" charset="-127"/>
              </a:rPr>
              <a:t/>
            </a:r>
            <a:br>
              <a:rPr lang="en-US" altLang="ko-KR" sz="2000" dirty="0">
                <a:ea typeface="굴림" charset="-127"/>
              </a:rPr>
            </a:br>
            <a:endParaRPr lang="ko-KR" altLang="en-US" sz="2000" dirty="0"/>
          </a:p>
        </p:txBody>
      </p:sp>
      <p:pic>
        <p:nvPicPr>
          <p:cNvPr id="4" name="_x32980208" descr="DRW000001e871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9729" y="476672"/>
            <a:ext cx="1001713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_x31178104" descr="DRW000001e8719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0679" y="1556792"/>
            <a:ext cx="1020763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_x33219792" descr="DRW000001e871c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3579" y="2617647"/>
            <a:ext cx="7413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_x32660144" descr="DRW000001e871c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90225" y="2996951"/>
            <a:ext cx="3206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_x32776488" descr="DRW000001e871d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70271" y="2966211"/>
            <a:ext cx="19050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_x32240488" descr="DRW000001e871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4249" y="3717032"/>
            <a:ext cx="19526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_x33152696" descr="DRW000001e871e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229200"/>
            <a:ext cx="4497388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344177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19256" cy="5505475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ea typeface="굴림" charset="-127"/>
              </a:rPr>
              <a:t>그림 </a:t>
            </a:r>
            <a:r>
              <a:rPr lang="en-US" altLang="ko-KR" sz="2000" dirty="0">
                <a:ea typeface="굴림" charset="-127"/>
              </a:rPr>
              <a:t>2-29a </a:t>
            </a:r>
            <a:r>
              <a:rPr lang="ko-KR" altLang="en-US" sz="2000" dirty="0">
                <a:ea typeface="굴림" charset="-127"/>
              </a:rPr>
              <a:t>에서는        대 </a:t>
            </a:r>
            <a:r>
              <a:rPr lang="en-US" altLang="ko-KR" sz="2000" dirty="0">
                <a:ea typeface="굴림" charset="-127"/>
              </a:rPr>
              <a:t>N</a:t>
            </a:r>
            <a:r>
              <a:rPr lang="ko-KR" altLang="en-US" sz="2000" dirty="0">
                <a:ea typeface="굴림" charset="-127"/>
              </a:rPr>
              <a:t>의 관계를 그래프로 보여주고 있다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  N=0 </a:t>
            </a:r>
            <a:r>
              <a:rPr lang="ko-KR" altLang="en-US" sz="2000" dirty="0">
                <a:ea typeface="굴림" charset="-127"/>
              </a:rPr>
              <a:t>일 경우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ko-KR" altLang="en-US" sz="2000" dirty="0">
                <a:ea typeface="굴림" charset="-127"/>
              </a:rPr>
              <a:t>식 </a:t>
            </a:r>
            <a:r>
              <a:rPr lang="en-US" altLang="ko-KR" sz="2000" dirty="0">
                <a:ea typeface="굴림" charset="-127"/>
              </a:rPr>
              <a:t>2-39</a:t>
            </a:r>
            <a:r>
              <a:rPr lang="ko-KR" altLang="en-US" sz="2000" dirty="0">
                <a:ea typeface="굴림" charset="-127"/>
              </a:rPr>
              <a:t>로 부터                  를 </a:t>
            </a:r>
            <a:r>
              <a:rPr lang="ko-KR" altLang="en-US" sz="2000" dirty="0" smtClean="0">
                <a:ea typeface="굴림" charset="-127"/>
              </a:rPr>
              <a:t>얻는다</a:t>
            </a:r>
            <a:r>
              <a:rPr lang="en-US" altLang="ko-KR" sz="2000" dirty="0" smtClean="0">
                <a:ea typeface="굴림" charset="-127"/>
              </a:rPr>
              <a:t>. </a:t>
            </a:r>
            <a:r>
              <a:rPr lang="ko-KR" altLang="en-US" sz="2000" dirty="0" smtClean="0">
                <a:ea typeface="굴림" charset="-127"/>
              </a:rPr>
              <a:t>따라서 이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곡선은 </a:t>
            </a:r>
            <a:r>
              <a:rPr lang="en-US" altLang="ko-KR" sz="2000" dirty="0">
                <a:ea typeface="굴림" charset="-127"/>
              </a:rPr>
              <a:t>–k</a:t>
            </a:r>
            <a:r>
              <a:rPr lang="ko-KR" altLang="en-US" sz="2000" dirty="0">
                <a:ea typeface="굴림" charset="-127"/>
              </a:rPr>
              <a:t>에서       </a:t>
            </a:r>
            <a:r>
              <a:rPr lang="en-US" altLang="ko-KR" sz="2000" dirty="0">
                <a:ea typeface="굴림" charset="-127"/>
              </a:rPr>
              <a:t>-</a:t>
            </a:r>
            <a:r>
              <a:rPr lang="ko-KR" altLang="en-US" sz="2000" dirty="0">
                <a:ea typeface="굴림" charset="-127"/>
              </a:rPr>
              <a:t>축을 만난다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또한 이 곡선은 두 개의 점에서 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N-</a:t>
            </a:r>
            <a:r>
              <a:rPr lang="ko-KR" altLang="en-US" sz="2000" dirty="0">
                <a:ea typeface="굴림" charset="-127"/>
              </a:rPr>
              <a:t>축을 만나는데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이는 이 두 점에서             임을 나타내며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 smtClean="0">
                <a:ea typeface="굴림" charset="-127"/>
              </a:rPr>
              <a:t>따라서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이 </a:t>
            </a:r>
            <a:r>
              <a:rPr lang="ko-KR" altLang="en-US" sz="2000" dirty="0">
                <a:ea typeface="굴림" charset="-127"/>
              </a:rPr>
              <a:t>두 점이 </a:t>
            </a:r>
            <a:r>
              <a:rPr lang="ko-KR" altLang="en-US" sz="2000" dirty="0" err="1">
                <a:ea typeface="굴림" charset="-127"/>
              </a:rPr>
              <a:t>평형점이다</a:t>
            </a:r>
            <a:r>
              <a:rPr lang="en-US" altLang="ko-KR" sz="2000" dirty="0" smtClean="0">
                <a:ea typeface="굴림" charset="-127"/>
              </a:rPr>
              <a:t>. </a:t>
            </a:r>
            <a:r>
              <a:rPr lang="ko-KR" altLang="en-US" sz="2000" dirty="0" err="1" smtClean="0">
                <a:ea typeface="굴림" charset="-127"/>
              </a:rPr>
              <a:t>평형점</a:t>
            </a:r>
            <a:r>
              <a:rPr lang="ko-KR" altLang="en-US" sz="2000" dirty="0" smtClean="0">
                <a:ea typeface="굴림" charset="-127"/>
              </a:rPr>
              <a:t>       </a:t>
            </a:r>
            <a:r>
              <a:rPr lang="ko-KR" altLang="en-US" sz="2000" dirty="0">
                <a:ea typeface="굴림" charset="-127"/>
              </a:rPr>
              <a:t>은 불안정한데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이는  </a:t>
            </a:r>
            <a:endParaRPr lang="en-US" altLang="ko-KR" sz="2000" dirty="0" smtClean="0">
              <a:ea typeface="굴림" charset="-127"/>
            </a:endParaRPr>
          </a:p>
          <a:p>
            <a:pPr marL="457200" indent="-457200">
              <a:buFontTx/>
              <a:buAutoNum type="arabicParenBoth"/>
            </a:pPr>
            <a:r>
              <a:rPr lang="en-US" altLang="ko-KR" sz="2000" dirty="0" smtClean="0">
                <a:ea typeface="굴림" charset="-127"/>
              </a:rPr>
              <a:t>N</a:t>
            </a:r>
            <a:r>
              <a:rPr lang="en-US" altLang="ko-KR" sz="2000" dirty="0">
                <a:ea typeface="굴림" charset="-127"/>
              </a:rPr>
              <a:t>&lt;</a:t>
            </a:r>
            <a:r>
              <a:rPr lang="ko-KR" altLang="en-US" sz="2000" dirty="0">
                <a:ea typeface="굴림" charset="-127"/>
              </a:rPr>
              <a:t>       일 경우       은  </a:t>
            </a:r>
            <a:r>
              <a:rPr lang="ko-KR" altLang="en-US" sz="2000" dirty="0" smtClean="0">
                <a:ea typeface="굴림" charset="-127"/>
              </a:rPr>
              <a:t>음이며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이는 </a:t>
            </a:r>
            <a:r>
              <a:rPr lang="en-US" altLang="ko-KR" sz="2000" dirty="0">
                <a:ea typeface="굴림" charset="-127"/>
              </a:rPr>
              <a:t>N</a:t>
            </a:r>
            <a:r>
              <a:rPr lang="ko-KR" altLang="en-US" sz="2000" dirty="0">
                <a:ea typeface="굴림" charset="-127"/>
              </a:rPr>
              <a:t>이        보다 조금 </a:t>
            </a:r>
            <a:r>
              <a:rPr lang="ko-KR" altLang="en-US" sz="2000" dirty="0" smtClean="0">
                <a:ea typeface="굴림" charset="-127"/>
              </a:rPr>
              <a:t>적을</a:t>
            </a:r>
            <a:endParaRPr lang="en-US" altLang="ko-KR" sz="2000" dirty="0" smtClean="0">
              <a:ea typeface="굴림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때 개체 </a:t>
            </a:r>
            <a:r>
              <a:rPr lang="ko-KR" altLang="en-US" sz="2000" dirty="0" smtClean="0">
                <a:ea typeface="굴림" charset="-127"/>
              </a:rPr>
              <a:t>수는 </a:t>
            </a:r>
            <a:r>
              <a:rPr lang="ko-KR" altLang="en-US" sz="2000" dirty="0">
                <a:ea typeface="굴림" charset="-127"/>
              </a:rPr>
              <a:t>감소할 것임을 </a:t>
            </a:r>
            <a:r>
              <a:rPr lang="ko-KR" altLang="en-US" sz="2000" dirty="0" smtClean="0">
                <a:ea typeface="굴림" charset="-127"/>
              </a:rPr>
              <a:t>의미 </a:t>
            </a:r>
            <a:r>
              <a:rPr lang="ko-KR" altLang="en-US" sz="2000" dirty="0">
                <a:ea typeface="굴림" charset="-127"/>
              </a:rPr>
              <a:t>함</a:t>
            </a:r>
            <a:r>
              <a:rPr lang="en-US" altLang="ko-KR" sz="2000" dirty="0">
                <a:ea typeface="굴림" charset="-127"/>
              </a:rPr>
              <a:t>. </a:t>
            </a:r>
            <a:endParaRPr lang="en-US" altLang="ko-KR" sz="2000" dirty="0" smtClean="0">
              <a:ea typeface="굴림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ea typeface="굴림" charset="-127"/>
              </a:rPr>
              <a:t>(</a:t>
            </a:r>
            <a:r>
              <a:rPr lang="en-US" altLang="ko-KR" sz="2000" dirty="0">
                <a:ea typeface="굴림" charset="-127"/>
              </a:rPr>
              <a:t>2) N &gt;      </a:t>
            </a:r>
            <a:r>
              <a:rPr lang="ko-KR" altLang="en-US" sz="2000" dirty="0">
                <a:ea typeface="굴림" charset="-127"/>
              </a:rPr>
              <a:t>일 경우      은 양이며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이는 </a:t>
            </a:r>
            <a:r>
              <a:rPr lang="en-US" altLang="ko-KR" sz="2000" dirty="0">
                <a:ea typeface="굴림" charset="-127"/>
              </a:rPr>
              <a:t>N </a:t>
            </a:r>
            <a:r>
              <a:rPr lang="ko-KR" altLang="en-US" sz="2000" dirty="0">
                <a:ea typeface="굴림" charset="-127"/>
              </a:rPr>
              <a:t>이       보다 </a:t>
            </a:r>
            <a:r>
              <a:rPr lang="ko-KR" altLang="en-US" sz="2000" dirty="0" smtClean="0">
                <a:ea typeface="굴림" charset="-127"/>
              </a:rPr>
              <a:t>조금 많을 때</a:t>
            </a:r>
            <a:endParaRPr lang="en-US" altLang="ko-KR" sz="2000" dirty="0" smtClean="0">
              <a:ea typeface="굴림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개체 </a:t>
            </a:r>
            <a:r>
              <a:rPr lang="ko-KR" altLang="en-US" sz="2000" dirty="0" smtClean="0">
                <a:ea typeface="굴림" charset="-127"/>
              </a:rPr>
              <a:t>수 는 </a:t>
            </a:r>
            <a:r>
              <a:rPr lang="ko-KR" altLang="en-US" sz="2000" dirty="0">
                <a:ea typeface="굴림" charset="-127"/>
              </a:rPr>
              <a:t>증가 할 것임을 의미 함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반면에 </a:t>
            </a:r>
            <a:r>
              <a:rPr lang="ko-KR" altLang="en-US" sz="2000" dirty="0" err="1">
                <a:ea typeface="굴림" charset="-127"/>
              </a:rPr>
              <a:t>평형점</a:t>
            </a:r>
            <a:r>
              <a:rPr lang="ko-KR" altLang="en-US" sz="2000" dirty="0">
                <a:ea typeface="굴림" charset="-127"/>
              </a:rPr>
              <a:t>        는 </a:t>
            </a:r>
            <a:r>
              <a:rPr lang="ko-KR" altLang="en-US" sz="2000" dirty="0" smtClean="0">
                <a:ea typeface="굴림" charset="-127"/>
              </a:rPr>
              <a:t>안정적인</a:t>
            </a:r>
            <a:endParaRPr lang="en-US" altLang="ko-KR" sz="2000" dirty="0" smtClean="0">
              <a:ea typeface="굴림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ea typeface="굴림" charset="-127"/>
              </a:rPr>
              <a:t>데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이는 </a:t>
            </a:r>
            <a:r>
              <a:rPr lang="en-US" altLang="ko-KR" sz="2000" dirty="0">
                <a:ea typeface="굴림" charset="-127"/>
              </a:rPr>
              <a:t>(1) N &lt;      </a:t>
            </a:r>
            <a:r>
              <a:rPr lang="ko-KR" altLang="en-US" sz="2000" dirty="0">
                <a:ea typeface="굴림" charset="-127"/>
              </a:rPr>
              <a:t>일 경우       은 양이며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이는 </a:t>
            </a:r>
            <a:r>
              <a:rPr lang="en-US" altLang="ko-KR" sz="2000" dirty="0">
                <a:ea typeface="굴림" charset="-127"/>
              </a:rPr>
              <a:t>N</a:t>
            </a:r>
            <a:r>
              <a:rPr lang="ko-KR" altLang="en-US" sz="2000" dirty="0" smtClean="0">
                <a:ea typeface="굴림" charset="-127"/>
              </a:rPr>
              <a:t>이      </a:t>
            </a:r>
            <a:r>
              <a:rPr lang="ko-KR" altLang="en-US" sz="2000" dirty="0">
                <a:ea typeface="굴림" charset="-127"/>
              </a:rPr>
              <a:t>보다 조금 적을 때 개체 수는 증가할 것임을 의미 함</a:t>
            </a:r>
            <a:r>
              <a:rPr lang="en-US" altLang="ko-KR" sz="2000" dirty="0">
                <a:ea typeface="굴림" charset="-127"/>
              </a:rPr>
              <a:t>. </a:t>
            </a:r>
            <a:endParaRPr lang="en-US" altLang="ko-KR" sz="2000" dirty="0" smtClean="0">
              <a:ea typeface="굴림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ea typeface="굴림" charset="-127"/>
              </a:rPr>
              <a:t>(</a:t>
            </a:r>
            <a:r>
              <a:rPr lang="en-US" altLang="ko-KR" sz="2000" dirty="0">
                <a:ea typeface="굴림" charset="-127"/>
              </a:rPr>
              <a:t>2) N</a:t>
            </a:r>
            <a:r>
              <a:rPr lang="en-US" altLang="ko-KR" sz="2000" dirty="0" smtClean="0">
                <a:ea typeface="굴림" charset="-127"/>
              </a:rPr>
              <a:t>&lt;</a:t>
            </a:r>
            <a:r>
              <a:rPr lang="ko-KR" altLang="en-US" sz="2000" dirty="0" smtClean="0">
                <a:ea typeface="굴림" charset="-127"/>
              </a:rPr>
              <a:t>    </a:t>
            </a:r>
            <a:r>
              <a:rPr lang="ko-KR" altLang="en-US" sz="2000" dirty="0">
                <a:ea typeface="굴림" charset="-127"/>
              </a:rPr>
              <a:t>일 경우       은 음이며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이는 </a:t>
            </a:r>
            <a:r>
              <a:rPr lang="en-US" altLang="ko-KR" sz="2000" dirty="0">
                <a:ea typeface="굴림" charset="-127"/>
              </a:rPr>
              <a:t>N</a:t>
            </a:r>
            <a:r>
              <a:rPr lang="ko-KR" altLang="en-US" sz="2000" dirty="0">
                <a:ea typeface="굴림" charset="-127"/>
              </a:rPr>
              <a:t>이      보다 조금 많을 때 </a:t>
            </a:r>
            <a:r>
              <a:rPr lang="ko-KR" altLang="en-US" sz="2000" dirty="0" smtClean="0">
                <a:ea typeface="굴림" charset="-127"/>
              </a:rPr>
              <a:t>개</a:t>
            </a:r>
            <a:endParaRPr lang="en-US" altLang="ko-KR" sz="2000" dirty="0" smtClean="0">
              <a:ea typeface="굴림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ea typeface="굴림" charset="-127"/>
              </a:rPr>
              <a:t>체 수는  </a:t>
            </a:r>
            <a:r>
              <a:rPr lang="ko-KR" altLang="en-US" sz="2000" dirty="0">
                <a:ea typeface="굴림" charset="-127"/>
              </a:rPr>
              <a:t>감소할 것임을 의미하기 때문 임</a:t>
            </a:r>
            <a:r>
              <a:rPr lang="en-US" altLang="ko-KR" sz="2000" dirty="0">
                <a:ea typeface="굴림" charset="-127"/>
              </a:rPr>
              <a:t>.</a:t>
            </a:r>
            <a:endParaRPr lang="ko-KR" altLang="en-US" sz="2000" dirty="0"/>
          </a:p>
        </p:txBody>
      </p:sp>
      <p:pic>
        <p:nvPicPr>
          <p:cNvPr id="4" name="_x75379128" descr="DRW0000197836b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6599" y="665017"/>
            <a:ext cx="3206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_x75934024" descr="DRW0000197836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062903"/>
            <a:ext cx="923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_x75379128" descr="DRW0000197836b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64250"/>
            <a:ext cx="3206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_x75934184" descr="DRW0000197836c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33961" y="1784636"/>
            <a:ext cx="7413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_x75938520" descr="DRW0000197836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4024" y="2132856"/>
            <a:ext cx="3079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_x75938520" descr="DRW0000197836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20733"/>
            <a:ext cx="3079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_x75379128" descr="DRW0000197836b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1071" y="2520733"/>
            <a:ext cx="3206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_x75379128" descr="DRW0000197836b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545339"/>
            <a:ext cx="3206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_x75379128" descr="DRW0000197836b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6203" y="33242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_x75379128" descr="DRW0000197836b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55924" y="3279630"/>
            <a:ext cx="3206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_x75938520" descr="DRW0000197836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8844" y="3245788"/>
            <a:ext cx="3079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_x75938680" descr="DRW0000197836d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581400"/>
            <a:ext cx="3397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_x75938680" descr="DRW0000197836d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36010" y="3960812"/>
            <a:ext cx="3397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_x75379128" descr="DRW0000197836b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70637" y="4013921"/>
            <a:ext cx="3206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_x75379128" descr="DRW0000197836b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7928" y="4653136"/>
            <a:ext cx="3206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_x75938680" descr="DRW0000197836d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71461" y="3974665"/>
            <a:ext cx="3397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_x75938680" descr="DRW0000197836d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5461" y="4603923"/>
            <a:ext cx="3397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_x75938680" descr="DRW0000197836d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6536" y="4603923"/>
            <a:ext cx="3397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23653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476672"/>
            <a:ext cx="8219256" cy="5649491"/>
          </a:xfrm>
        </p:spPr>
        <p:txBody>
          <a:bodyPr>
            <a:normAutofit/>
          </a:bodyPr>
          <a:lstStyle/>
          <a:p>
            <a:pPr marL="457200" indent="-457200">
              <a:buFontTx/>
              <a:buAutoNum type="alphaLcParenBoth" startAt="2"/>
            </a:pPr>
            <a:r>
              <a:rPr lang="ko-KR" altLang="en-US" sz="2000" dirty="0" smtClean="0">
                <a:ea typeface="굴림" charset="-127"/>
              </a:rPr>
              <a:t>                 일 </a:t>
            </a:r>
            <a:r>
              <a:rPr lang="ko-KR" altLang="en-US" sz="2000" dirty="0">
                <a:ea typeface="굴림" charset="-127"/>
              </a:rPr>
              <a:t>경우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방정식             의 근들은 식 </a:t>
            </a:r>
            <a:r>
              <a:rPr lang="en-US" altLang="ko-KR" sz="2000" dirty="0">
                <a:ea typeface="굴림" charset="-127"/>
              </a:rPr>
              <a:t>2-40</a:t>
            </a:r>
            <a:r>
              <a:rPr lang="ko-KR" altLang="en-US" sz="2000" dirty="0">
                <a:ea typeface="굴림" charset="-127"/>
              </a:rPr>
              <a:t>으로 </a:t>
            </a:r>
            <a:r>
              <a:rPr lang="ko-KR" altLang="en-US" sz="2000" dirty="0" smtClean="0">
                <a:ea typeface="굴림" charset="-127"/>
              </a:rPr>
              <a:t>부</a:t>
            </a:r>
            <a:endParaRPr lang="en-US" altLang="ko-KR" sz="2000" dirty="0" smtClean="0">
              <a:ea typeface="굴림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ea typeface="굴림" charset="-127"/>
              </a:rPr>
              <a:t>터                               와 </a:t>
            </a:r>
            <a:r>
              <a:rPr lang="ko-KR" altLang="en-US" sz="2000" dirty="0">
                <a:ea typeface="굴림" charset="-127"/>
              </a:rPr>
              <a:t>같이 구할 수 있다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따라서</a:t>
            </a:r>
            <a:r>
              <a:rPr lang="en-US" altLang="ko-KR" sz="2000" dirty="0" smtClean="0">
                <a:ea typeface="굴림" charset="-127"/>
              </a:rPr>
              <a:t>, </a:t>
            </a: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가 </a:t>
            </a:r>
            <a:r>
              <a:rPr lang="ko-KR" altLang="en-US" sz="2000" dirty="0">
                <a:ea typeface="굴림" charset="-127"/>
              </a:rPr>
              <a:t>유일한 근이며 이 경우의 유일한 </a:t>
            </a:r>
            <a:r>
              <a:rPr lang="ko-KR" altLang="en-US" sz="2000" dirty="0" err="1">
                <a:ea typeface="굴림" charset="-127"/>
              </a:rPr>
              <a:t>평형점을</a:t>
            </a:r>
            <a:r>
              <a:rPr lang="ko-KR" altLang="en-US" sz="2000" dirty="0">
                <a:ea typeface="굴림" charset="-127"/>
              </a:rPr>
              <a:t> 나타낸다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 smtClean="0">
                <a:ea typeface="굴림" charset="-127"/>
              </a:rPr>
              <a:t>그러나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이것은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 err="1">
                <a:ea typeface="굴림" charset="-127"/>
              </a:rPr>
              <a:t>준안정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ko-KR" altLang="en-US" sz="2000" dirty="0" err="1">
                <a:ea typeface="굴림" charset="-127"/>
              </a:rPr>
              <a:t>평형점인데</a:t>
            </a:r>
            <a:r>
              <a:rPr lang="en-US" altLang="ko-KR" sz="2000" dirty="0">
                <a:ea typeface="굴림" charset="-127"/>
              </a:rPr>
              <a:t>,        </a:t>
            </a:r>
            <a:r>
              <a:rPr lang="ko-KR" altLang="en-US" sz="2000" dirty="0">
                <a:ea typeface="굴림" charset="-127"/>
              </a:rPr>
              <a:t>이 </a:t>
            </a:r>
            <a:r>
              <a:rPr lang="en-US" altLang="ko-KR" sz="2000" dirty="0">
                <a:ea typeface="굴림" charset="-127"/>
              </a:rPr>
              <a:t>0</a:t>
            </a:r>
            <a:r>
              <a:rPr lang="ko-KR" altLang="en-US" sz="2000" dirty="0">
                <a:ea typeface="굴림" charset="-127"/>
              </a:rPr>
              <a:t>이 되는              을 </a:t>
            </a:r>
            <a:r>
              <a:rPr lang="ko-KR" altLang="en-US" sz="2000" dirty="0" smtClean="0">
                <a:ea typeface="굴림" charset="-127"/>
              </a:rPr>
              <a:t>제외한 </a:t>
            </a:r>
            <a:r>
              <a:rPr lang="ko-KR" altLang="en-US" sz="2000" dirty="0">
                <a:ea typeface="굴림" charset="-127"/>
              </a:rPr>
              <a:t>모든 </a:t>
            </a:r>
            <a:r>
              <a:rPr lang="en-US" altLang="ko-KR" sz="2000" dirty="0">
                <a:ea typeface="굴림" charset="-127"/>
              </a:rPr>
              <a:t>N </a:t>
            </a:r>
            <a:r>
              <a:rPr lang="ko-KR" altLang="en-US" sz="2000" dirty="0" smtClean="0">
                <a:ea typeface="굴림" charset="-127"/>
              </a:rPr>
              <a:t>값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에 </a:t>
            </a:r>
            <a:r>
              <a:rPr lang="ko-KR" altLang="en-US" sz="2000" dirty="0">
                <a:ea typeface="굴림" charset="-127"/>
              </a:rPr>
              <a:t>대해       이 음이기 때문이다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이는 초기 개체 </a:t>
            </a:r>
            <a:r>
              <a:rPr lang="ko-KR" altLang="en-US" sz="2000" dirty="0" smtClean="0">
                <a:ea typeface="굴림" charset="-127"/>
              </a:rPr>
              <a:t>수</a:t>
            </a:r>
            <a:r>
              <a:rPr lang="en-US" altLang="ko-KR" sz="2000" dirty="0" smtClean="0">
                <a:ea typeface="굴림" charset="-127"/>
              </a:rPr>
              <a:t>              </a:t>
            </a:r>
            <a:r>
              <a:rPr lang="ko-KR" altLang="en-US" sz="2000" dirty="0">
                <a:ea typeface="굴림" charset="-127"/>
              </a:rPr>
              <a:t>일 경우</a:t>
            </a:r>
            <a:r>
              <a:rPr lang="en-US" altLang="ko-KR" sz="2000" dirty="0" smtClean="0">
                <a:ea typeface="굴림" charset="-127"/>
              </a:rPr>
              <a:t>,</a:t>
            </a: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개체 </a:t>
            </a:r>
            <a:r>
              <a:rPr lang="ko-KR" altLang="en-US" sz="2000" dirty="0">
                <a:ea typeface="굴림" charset="-127"/>
              </a:rPr>
              <a:t>수는 결국         에 이를 때까지 </a:t>
            </a:r>
            <a:r>
              <a:rPr lang="ko-KR" altLang="en-US" sz="2000" dirty="0" smtClean="0">
                <a:ea typeface="굴림" charset="-127"/>
              </a:rPr>
              <a:t>감속하여 </a:t>
            </a:r>
            <a:r>
              <a:rPr lang="ko-KR" altLang="en-US" sz="2000" dirty="0">
                <a:ea typeface="굴림" charset="-127"/>
              </a:rPr>
              <a:t>그 지점에서 안정될 </a:t>
            </a:r>
            <a:r>
              <a:rPr lang="ko-KR" altLang="en-US" sz="2000" dirty="0" smtClean="0">
                <a:ea typeface="굴림" charset="-127"/>
              </a:rPr>
              <a:t>것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이다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그렇지만                 일 경우 개체 </a:t>
            </a:r>
            <a:r>
              <a:rPr lang="ko-KR" altLang="en-US" sz="2000" dirty="0" smtClean="0">
                <a:ea typeface="굴림" charset="-127"/>
              </a:rPr>
              <a:t>수는 </a:t>
            </a:r>
            <a:r>
              <a:rPr lang="ko-KR" altLang="en-US" sz="2000" dirty="0">
                <a:ea typeface="굴림" charset="-127"/>
              </a:rPr>
              <a:t>계속 감소하여 결국 </a:t>
            </a:r>
            <a:r>
              <a:rPr lang="ko-KR" altLang="en-US" sz="2000" dirty="0" err="1" smtClean="0">
                <a:ea typeface="굴림" charset="-127"/>
              </a:rPr>
              <a:t>멸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err="1" smtClean="0">
                <a:ea typeface="굴림" charset="-127"/>
              </a:rPr>
              <a:t>종될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것이다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   </a:t>
            </a:r>
            <a:endParaRPr lang="en-US" altLang="ko-KR" sz="2000" dirty="0" smtClean="0">
              <a:ea typeface="굴림" charset="-127"/>
            </a:endParaRPr>
          </a:p>
          <a:p>
            <a:pPr marL="457200" indent="-457200">
              <a:buFontTx/>
              <a:buAutoNum type="alphaLcParenBoth" startAt="3"/>
            </a:pPr>
            <a:r>
              <a:rPr lang="ko-KR" altLang="en-US" sz="2000" dirty="0" smtClean="0">
                <a:ea typeface="굴림" charset="-127"/>
              </a:rPr>
              <a:t>                 일 </a:t>
            </a:r>
            <a:r>
              <a:rPr lang="ko-KR" altLang="en-US" sz="2000" dirty="0">
                <a:ea typeface="굴림" charset="-127"/>
              </a:rPr>
              <a:t>경우 식</a:t>
            </a:r>
            <a:r>
              <a:rPr lang="en-US" altLang="ko-KR" sz="2000" dirty="0">
                <a:ea typeface="굴림" charset="-127"/>
              </a:rPr>
              <a:t>2-40</a:t>
            </a:r>
            <a:r>
              <a:rPr lang="ko-KR" altLang="en-US" sz="2000" dirty="0">
                <a:ea typeface="굴림" charset="-127"/>
              </a:rPr>
              <a:t>으로부터 방정식             의 </a:t>
            </a:r>
            <a:r>
              <a:rPr lang="ko-KR" altLang="en-US" sz="2000" dirty="0" smtClean="0">
                <a:ea typeface="굴림" charset="-127"/>
              </a:rPr>
              <a:t>근들은</a:t>
            </a:r>
            <a:endParaRPr lang="en-US" altLang="ko-KR" sz="2000" dirty="0" smtClean="0">
              <a:ea typeface="굴림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ea typeface="굴림" charset="-127"/>
              </a:rPr>
              <a:t>  </a:t>
            </a:r>
            <a:r>
              <a:rPr lang="ko-KR" altLang="en-US" sz="2000" dirty="0">
                <a:ea typeface="굴림" charset="-127"/>
              </a:rPr>
              <a:t>모두 복소수가 될 것임을 알 수 있다</a:t>
            </a:r>
            <a:r>
              <a:rPr lang="en-US" altLang="ko-KR" sz="2000" dirty="0">
                <a:ea typeface="굴림" charset="-127"/>
              </a:rPr>
              <a:t>.</a:t>
            </a:r>
            <a:r>
              <a:rPr lang="ko-KR" altLang="en-US" sz="2000" dirty="0">
                <a:ea typeface="굴림" charset="-127"/>
              </a:rPr>
              <a:t>즉 실근은 존재하디 않으며 </a:t>
            </a: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            </a:t>
            </a:r>
            <a:r>
              <a:rPr lang="ko-KR" altLang="en-US" sz="2000" dirty="0" smtClean="0">
                <a:ea typeface="굴림" charset="-127"/>
              </a:rPr>
              <a:t>평면상의        </a:t>
            </a:r>
            <a:r>
              <a:rPr lang="ko-KR" altLang="en-US" sz="2000" dirty="0">
                <a:ea typeface="굴림" charset="-127"/>
              </a:rPr>
              <a:t>에 관한 그래프는 </a:t>
            </a:r>
            <a:r>
              <a:rPr lang="en-US" altLang="ko-KR" sz="2000" dirty="0">
                <a:ea typeface="굴림" charset="-127"/>
              </a:rPr>
              <a:t>N-</a:t>
            </a:r>
            <a:r>
              <a:rPr lang="ko-KR" altLang="en-US" sz="2000" dirty="0">
                <a:ea typeface="굴림" charset="-127"/>
              </a:rPr>
              <a:t>축을 만나지 않는다</a:t>
            </a:r>
            <a:r>
              <a:rPr lang="en-US" altLang="ko-KR" sz="2000" dirty="0" smtClean="0">
                <a:ea typeface="굴림" charset="-127"/>
              </a:rPr>
              <a:t>.</a:t>
            </a:r>
            <a:r>
              <a:rPr lang="ko-KR" altLang="en-US" sz="2000" dirty="0" smtClean="0">
                <a:ea typeface="굴림" charset="-127"/>
              </a:rPr>
              <a:t>이 경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우에 </a:t>
            </a:r>
            <a:r>
              <a:rPr lang="ko-KR" altLang="en-US" sz="2000" dirty="0" err="1">
                <a:ea typeface="굴림" charset="-127"/>
              </a:rPr>
              <a:t>평형점은</a:t>
            </a:r>
            <a:r>
              <a:rPr lang="ko-KR" altLang="en-US" sz="2000" dirty="0">
                <a:ea typeface="굴림" charset="-127"/>
              </a:rPr>
              <a:t> 존재하지 않으며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초기 </a:t>
            </a:r>
            <a:r>
              <a:rPr lang="ko-KR" altLang="en-US" sz="2000" dirty="0" err="1">
                <a:ea typeface="굴림" charset="-127"/>
              </a:rPr>
              <a:t>개체수에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상관없이 </a:t>
            </a:r>
            <a:r>
              <a:rPr lang="ko-KR" altLang="en-US" sz="2000" dirty="0">
                <a:ea typeface="굴림" charset="-127"/>
              </a:rPr>
              <a:t>개체 수는 </a:t>
            </a:r>
            <a:r>
              <a:rPr lang="ko-KR" altLang="en-US" sz="2000" dirty="0" smtClean="0">
                <a:ea typeface="굴림" charset="-127"/>
              </a:rPr>
              <a:t>계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속 </a:t>
            </a:r>
            <a:r>
              <a:rPr lang="ko-KR" altLang="en-US" sz="2000" dirty="0">
                <a:ea typeface="굴림" charset="-127"/>
              </a:rPr>
              <a:t>감소하여 결국 멸종될 것이다</a:t>
            </a:r>
            <a:r>
              <a:rPr lang="en-US" altLang="ko-KR" sz="2000" dirty="0">
                <a:ea typeface="굴림" charset="-127"/>
              </a:rPr>
              <a:t>.</a:t>
            </a:r>
            <a:endParaRPr lang="ko-KR" altLang="en-US" sz="2000" dirty="0"/>
          </a:p>
        </p:txBody>
      </p:sp>
      <p:pic>
        <p:nvPicPr>
          <p:cNvPr id="4" name="_x32980208" descr="DRW000001e871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2831" y="547904"/>
            <a:ext cx="1001713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_x75934184" descr="DRW0000197836c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53100"/>
            <a:ext cx="7413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_x41404280" descr="DRW000015443a1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913390"/>
            <a:ext cx="24987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_x74340328" descr="DRW000015443a2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20272" y="898525"/>
            <a:ext cx="12747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_x75379128" descr="DRW0000197836b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0325" y="1628800"/>
            <a:ext cx="3206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_x74307448" descr="DRW000015443a2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10162" y="1606574"/>
            <a:ext cx="90963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_x75379128" descr="DRW0000197836b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3349" y="1988840"/>
            <a:ext cx="3206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_x74307608" descr="DRW000015443a3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57778" y="1998004"/>
            <a:ext cx="10683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_x74508760" descr="DRW000015443a3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348842"/>
            <a:ext cx="4222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_x74308088" descr="DRW000015443a4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695575"/>
            <a:ext cx="10366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_x31178104" descr="DRW000001e8719c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4314" y="3863037"/>
            <a:ext cx="1020763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_x75934184" descr="DRW0000197836c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4926" y="3863037"/>
            <a:ext cx="7413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_x41515304" descr="DRW00001acc3c3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5099" y="4571999"/>
            <a:ext cx="8397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_x43096584" descr="DRW00001acc3c3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2191" y="4575895"/>
            <a:ext cx="3206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478539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3408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ea typeface="굴림" charset="-127"/>
              </a:rPr>
              <a:t>예제 </a:t>
            </a:r>
            <a:r>
              <a:rPr lang="en-US" altLang="ko-KR" sz="2000" dirty="0">
                <a:ea typeface="굴림" charset="-127"/>
              </a:rPr>
              <a:t>2-13   </a:t>
            </a:r>
            <a:r>
              <a:rPr lang="ko-KR" altLang="en-US" sz="2000" dirty="0">
                <a:ea typeface="굴림" charset="-127"/>
              </a:rPr>
              <a:t>로켓의 속도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80728"/>
            <a:ext cx="8219256" cy="514543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에어로비는 대기권 연구에 사용되는 </a:t>
            </a:r>
            <a:r>
              <a:rPr lang="en-US" altLang="ko-KR" sz="2000" dirty="0">
                <a:ea typeface="굴림" charset="-127"/>
              </a:rPr>
              <a:t>2-</a:t>
            </a:r>
            <a:r>
              <a:rPr lang="ko-KR" altLang="en-US" sz="2000" dirty="0">
                <a:ea typeface="굴림" charset="-127"/>
              </a:rPr>
              <a:t>단계 로켓이다</a:t>
            </a:r>
            <a:r>
              <a:rPr lang="en-US" altLang="ko-KR" sz="2000" dirty="0">
                <a:ea typeface="굴림" charset="-127"/>
              </a:rPr>
              <a:t>. 1</a:t>
            </a:r>
            <a:r>
              <a:rPr lang="ko-KR" altLang="en-US" sz="2000" dirty="0" smtClean="0">
                <a:ea typeface="굴림" charset="-127"/>
              </a:rPr>
              <a:t>단계의 추력 </a:t>
            </a:r>
            <a:r>
              <a:rPr lang="en-US" altLang="ko-KR" sz="2000" dirty="0" smtClean="0">
                <a:ea typeface="굴림" charset="-127"/>
              </a:rPr>
              <a:t>T</a:t>
            </a: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는 </a:t>
            </a:r>
            <a:r>
              <a:rPr lang="en-US" altLang="ko-KR" sz="2000" dirty="0">
                <a:ea typeface="굴림" charset="-127"/>
              </a:rPr>
              <a:t>217 </a:t>
            </a:r>
            <a:r>
              <a:rPr lang="en-US" altLang="ko-KR" sz="2000" dirty="0" err="1">
                <a:ea typeface="굴림" charset="-127"/>
              </a:rPr>
              <a:t>kN</a:t>
            </a:r>
            <a:r>
              <a:rPr lang="ko-KR" altLang="en-US" sz="2000" dirty="0">
                <a:ea typeface="굴림" charset="-127"/>
              </a:rPr>
              <a:t>이며 이륙 시 질량은 </a:t>
            </a:r>
            <a:r>
              <a:rPr lang="en-US" altLang="ko-KR" sz="2000" dirty="0">
                <a:ea typeface="굴림" charset="-127"/>
              </a:rPr>
              <a:t>m=3839kg </a:t>
            </a:r>
            <a:r>
              <a:rPr lang="ko-KR" altLang="en-US" sz="2000" dirty="0">
                <a:ea typeface="굴림" charset="-127"/>
              </a:rPr>
              <a:t>이다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 smtClean="0">
                <a:ea typeface="굴림" charset="-127"/>
              </a:rPr>
              <a:t>공기역학적 </a:t>
            </a:r>
            <a:r>
              <a:rPr lang="ko-KR" altLang="en-US" sz="2000" dirty="0">
                <a:ea typeface="굴림" charset="-127"/>
              </a:rPr>
              <a:t>항력 </a:t>
            </a:r>
            <a:r>
              <a:rPr lang="en-US" altLang="ko-KR" sz="2000" dirty="0">
                <a:ea typeface="굴림" charset="-127"/>
              </a:rPr>
              <a:t>D</a:t>
            </a:r>
            <a:r>
              <a:rPr lang="ko-KR" altLang="en-US" sz="2000" dirty="0" smtClean="0">
                <a:ea typeface="굴림" charset="-127"/>
              </a:rPr>
              <a:t>는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속도 </a:t>
            </a:r>
            <a:r>
              <a:rPr lang="en-US" altLang="ko-KR" sz="2000" dirty="0">
                <a:ea typeface="굴림" charset="-127"/>
              </a:rPr>
              <a:t>v</a:t>
            </a:r>
            <a:r>
              <a:rPr lang="ko-KR" altLang="en-US" sz="2000" dirty="0">
                <a:ea typeface="굴림" charset="-127"/>
              </a:rPr>
              <a:t>의 제곱에 비례하며                      </a:t>
            </a:r>
            <a:r>
              <a:rPr lang="ko-KR" altLang="en-US" sz="2000" dirty="0" smtClean="0">
                <a:ea typeface="굴림" charset="-127"/>
              </a:rPr>
              <a:t>로 정해진다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여기서    </a:t>
            </a:r>
            <a:r>
              <a:rPr lang="ko-KR" altLang="en-US" sz="2000" dirty="0" smtClean="0">
                <a:ea typeface="굴림" charset="-127"/>
              </a:rPr>
              <a:t>는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대기의 질량 밀도</a:t>
            </a:r>
            <a:r>
              <a:rPr lang="en-US" altLang="ko-KR" sz="2000" dirty="0">
                <a:ea typeface="굴림" charset="-127"/>
              </a:rPr>
              <a:t>, A</a:t>
            </a:r>
            <a:r>
              <a:rPr lang="ko-KR" altLang="en-US" sz="2000" dirty="0">
                <a:ea typeface="굴림" charset="-127"/>
              </a:rPr>
              <a:t>는 로켓의 단면적</a:t>
            </a:r>
            <a:r>
              <a:rPr lang="en-US" altLang="ko-KR" sz="2000" dirty="0">
                <a:ea typeface="굴림" charset="-127"/>
              </a:rPr>
              <a:t>(</a:t>
            </a:r>
            <a:r>
              <a:rPr lang="ko-KR" altLang="en-US" sz="2000" dirty="0" smtClean="0">
                <a:ea typeface="굴림" charset="-127"/>
              </a:rPr>
              <a:t>진행방향에 </a:t>
            </a:r>
            <a:r>
              <a:rPr lang="ko-KR" altLang="en-US" sz="2000" dirty="0">
                <a:ea typeface="굴림" charset="-127"/>
              </a:rPr>
              <a:t>수직인 면적</a:t>
            </a:r>
            <a:r>
              <a:rPr lang="en-US" altLang="ko-KR" sz="2000" dirty="0">
                <a:ea typeface="굴림" charset="-127"/>
              </a:rPr>
              <a:t>),      </a:t>
            </a:r>
            <a:r>
              <a:rPr lang="ko-KR" altLang="en-US" sz="2000" dirty="0" smtClean="0">
                <a:ea typeface="굴림" charset="-127"/>
              </a:rPr>
              <a:t>는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항력계수이다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에어로비의 경우 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다음 </a:t>
            </a:r>
            <a:r>
              <a:rPr lang="ko-KR" altLang="en-US" sz="2000" dirty="0">
                <a:ea typeface="굴림" charset="-127"/>
              </a:rPr>
              <a:t>조건을 만족할 때</a:t>
            </a:r>
            <a:r>
              <a:rPr lang="en-US" altLang="ko-KR" sz="2000" dirty="0" smtClean="0">
                <a:ea typeface="굴림" charset="-127"/>
              </a:rPr>
              <a:t>, </a:t>
            </a:r>
            <a:r>
              <a:rPr lang="ko-KR" altLang="en-US" sz="2000" dirty="0" smtClean="0">
                <a:ea typeface="굴림" charset="-127"/>
              </a:rPr>
              <a:t>뉴턴 단위의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항력은         </a:t>
            </a:r>
            <a:r>
              <a:rPr lang="en-US" altLang="ko-KR" sz="2000" dirty="0">
                <a:ea typeface="굴림" charset="-127"/>
              </a:rPr>
              <a:t>          </a:t>
            </a:r>
            <a:r>
              <a:rPr lang="ko-KR" altLang="en-US" sz="2000" dirty="0" smtClean="0">
                <a:ea typeface="굴림" charset="-127"/>
              </a:rPr>
              <a:t>인대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 smtClean="0">
                <a:ea typeface="굴림" charset="-127"/>
              </a:rPr>
              <a:t>여기에서</a:t>
            </a:r>
            <a:r>
              <a:rPr lang="en-US" altLang="ko-KR" sz="2000" dirty="0" smtClean="0">
                <a:ea typeface="굴림" charset="-127"/>
              </a:rPr>
              <a:t>  </a:t>
            </a:r>
            <a:r>
              <a:rPr lang="en-US" altLang="ko-KR" sz="2000" dirty="0">
                <a:ea typeface="굴림" charset="-127"/>
              </a:rPr>
              <a:t>v</a:t>
            </a:r>
            <a:r>
              <a:rPr lang="ko-KR" altLang="en-US" sz="2000" dirty="0">
                <a:ea typeface="굴림" charset="-127"/>
              </a:rPr>
              <a:t>는 초 당 미터 단위로 표시된다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  (a) </a:t>
            </a:r>
            <a:r>
              <a:rPr lang="ko-KR" altLang="en-US" sz="2000" dirty="0">
                <a:ea typeface="굴림" charset="-127"/>
              </a:rPr>
              <a:t>속도</a:t>
            </a:r>
            <a:r>
              <a:rPr lang="en-US" altLang="ko-KR" sz="2000" dirty="0">
                <a:ea typeface="굴림" charset="-127"/>
              </a:rPr>
              <a:t> v</a:t>
            </a:r>
            <a:r>
              <a:rPr lang="ko-KR" altLang="en-US" sz="2000" dirty="0">
                <a:ea typeface="굴림" charset="-127"/>
              </a:rPr>
              <a:t>를 위한 운동방정식을 구하여라</a:t>
            </a:r>
            <a:r>
              <a:rPr lang="en-US" altLang="ko-KR" sz="2000" dirty="0">
                <a:ea typeface="굴림" charset="-127"/>
              </a:rPr>
              <a:t>. </a:t>
            </a: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  </a:t>
            </a:r>
            <a:r>
              <a:rPr lang="en-US" altLang="ko-KR" sz="2000" dirty="0" smtClean="0">
                <a:ea typeface="굴림" charset="-127"/>
              </a:rPr>
              <a:t>(</a:t>
            </a:r>
            <a:r>
              <a:rPr lang="en-US" altLang="ko-KR" sz="2000" dirty="0">
                <a:ea typeface="굴림" charset="-127"/>
              </a:rPr>
              <a:t>b) 5</a:t>
            </a:r>
            <a:r>
              <a:rPr lang="ko-KR" altLang="en-US" sz="2000" dirty="0">
                <a:ea typeface="굴림" charset="-127"/>
              </a:rPr>
              <a:t>초 후의 로켓 속도를 구하여라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 (</a:t>
            </a:r>
            <a:r>
              <a:rPr lang="ko-KR" altLang="en-US" sz="2000" dirty="0">
                <a:ea typeface="굴림" charset="-127"/>
              </a:rPr>
              <a:t>풀이</a:t>
            </a:r>
            <a:r>
              <a:rPr lang="en-US" altLang="ko-KR" sz="2000" dirty="0">
                <a:ea typeface="굴림" charset="-127"/>
              </a:rPr>
              <a:t>)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로켓이 </a:t>
            </a:r>
            <a:r>
              <a:rPr lang="ko-KR" altLang="en-US" sz="2000" dirty="0">
                <a:ea typeface="굴림" charset="-127"/>
              </a:rPr>
              <a:t>수직방향으로만 이동한다고 가정하고 그린 </a:t>
            </a:r>
            <a:r>
              <a:rPr lang="ko-KR" altLang="en-US" sz="2000" dirty="0" smtClean="0">
                <a:ea typeface="굴림" charset="-127"/>
              </a:rPr>
              <a:t>자유 물체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도를 </a:t>
            </a:r>
            <a:r>
              <a:rPr lang="ko-KR" altLang="en-US" sz="2000" dirty="0">
                <a:ea typeface="굴림" charset="-127"/>
              </a:rPr>
              <a:t>그림 </a:t>
            </a:r>
            <a:r>
              <a:rPr lang="en-US" altLang="ko-KR" sz="2000" dirty="0">
                <a:ea typeface="굴림" charset="-127"/>
              </a:rPr>
              <a:t>2-30</a:t>
            </a:r>
            <a:r>
              <a:rPr lang="ko-KR" altLang="en-US" sz="2000" dirty="0">
                <a:ea typeface="굴림" charset="-127"/>
              </a:rPr>
              <a:t>에서 보이고 있다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 smtClean="0">
                <a:ea typeface="굴림" charset="-127"/>
              </a:rPr>
              <a:t>뉴턴의 </a:t>
            </a:r>
            <a:r>
              <a:rPr lang="ko-KR" altLang="en-US" sz="2000" dirty="0">
                <a:ea typeface="굴림" charset="-127"/>
              </a:rPr>
              <a:t>운동법칙으로부터 다음을 </a:t>
            </a:r>
            <a:r>
              <a:rPr lang="ko-KR" altLang="en-US" sz="2000" dirty="0" err="1" smtClean="0">
                <a:ea typeface="굴림" charset="-127"/>
              </a:rPr>
              <a:t>얻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는다</a:t>
            </a:r>
            <a:r>
              <a:rPr lang="en-US" altLang="ko-KR" sz="2000" dirty="0" smtClean="0">
                <a:ea typeface="굴림" charset="-127"/>
              </a:rPr>
              <a:t>.</a:t>
            </a:r>
            <a:endParaRPr lang="ko-KR" altLang="en-US" sz="2000" dirty="0">
              <a:ea typeface="굴림" charset="-127"/>
            </a:endParaRPr>
          </a:p>
          <a:p>
            <a:endParaRPr lang="ko-KR" altLang="en-US" sz="2000" dirty="0"/>
          </a:p>
        </p:txBody>
      </p:sp>
      <p:pic>
        <p:nvPicPr>
          <p:cNvPr id="4" name="_x40680184" descr="DRW00000e1c67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0625" y="1730375"/>
            <a:ext cx="1679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_x42701376" descr="DRW00000e1c674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812492"/>
            <a:ext cx="1555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_x42701536" descr="DRW00000e1c675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84368" y="2087346"/>
            <a:ext cx="3778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_x72133016" descr="DRW00000e1c675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21781"/>
            <a:ext cx="12906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8064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439718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2-2  </a:t>
            </a:r>
            <a:r>
              <a:rPr lang="ko-KR" altLang="en-US" sz="2000" dirty="0" smtClean="0">
                <a:ea typeface="굴림" pitchFamily="50" charset="-127"/>
              </a:rPr>
              <a:t>선형 </a:t>
            </a:r>
            <a:r>
              <a:rPr lang="en-US" altLang="ko-KR" sz="2000" dirty="0" smtClean="0">
                <a:ea typeface="굴림" pitchFamily="50" charset="-127"/>
              </a:rPr>
              <a:t>1</a:t>
            </a:r>
            <a:r>
              <a:rPr lang="ko-KR" altLang="en-US" sz="2000" dirty="0" smtClean="0">
                <a:ea typeface="굴림" pitchFamily="50" charset="-127"/>
              </a:rPr>
              <a:t>계 방정식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857232"/>
            <a:ext cx="8186766" cy="526893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 선형 </a:t>
            </a:r>
            <a:r>
              <a:rPr lang="en-US" altLang="ko-KR" sz="2000" dirty="0" smtClean="0">
                <a:ea typeface="굴림" charset="-127"/>
              </a:rPr>
              <a:t>1</a:t>
            </a:r>
            <a:r>
              <a:rPr lang="ko-KR" altLang="en-US" sz="2000" dirty="0" smtClean="0">
                <a:ea typeface="굴림" charset="-127"/>
              </a:rPr>
              <a:t>계 미분방정식의 일반형은 다음과 같다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  </a:t>
            </a: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  단</a:t>
            </a:r>
            <a:r>
              <a:rPr lang="en-US" altLang="ko-KR" sz="2000" dirty="0" smtClean="0">
                <a:ea typeface="굴림" charset="-127"/>
              </a:rPr>
              <a:t>, P,R</a:t>
            </a:r>
            <a:r>
              <a:rPr lang="ko-KR" altLang="en-US" sz="2000" dirty="0" smtClean="0">
                <a:ea typeface="굴림" charset="-127"/>
              </a:rPr>
              <a:t>은 </a:t>
            </a:r>
            <a:r>
              <a:rPr lang="en-US" altLang="ko-KR" sz="2000" dirty="0" smtClean="0">
                <a:ea typeface="굴림" charset="-127"/>
              </a:rPr>
              <a:t>x</a:t>
            </a:r>
            <a:r>
              <a:rPr lang="ko-KR" altLang="en-US" sz="2000" dirty="0" smtClean="0">
                <a:ea typeface="굴림" charset="-127"/>
              </a:rPr>
              <a:t>의 함수들이며</a:t>
            </a:r>
            <a:r>
              <a:rPr lang="en-US" altLang="ko-KR" sz="2000" dirty="0" smtClean="0">
                <a:ea typeface="굴림" charset="-127"/>
              </a:rPr>
              <a:t>,</a:t>
            </a:r>
            <a:r>
              <a:rPr lang="ko-KR" altLang="en-US" sz="2000" dirty="0" smtClean="0">
                <a:ea typeface="굴림" charset="-127"/>
              </a:rPr>
              <a:t>주어진 구간에서 연속인 것으로 가정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solidFill>
                  <a:srgbClr val="FF0000"/>
                </a:solidFill>
                <a:ea typeface="굴림" charset="-127"/>
              </a:rPr>
              <a:t>    적분인자</a:t>
            </a:r>
            <a:endParaRPr lang="en-US" altLang="ko-KR" sz="2000" dirty="0" smtClean="0">
              <a:solidFill>
                <a:srgbClr val="FF0000"/>
              </a:solidFill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solidFill>
                  <a:srgbClr val="404040"/>
                </a:solidFill>
                <a:ea typeface="굴림" charset="-127"/>
              </a:rPr>
              <a:t>    식 </a:t>
            </a:r>
            <a:r>
              <a:rPr lang="en-US" altLang="ko-KR" sz="2000" dirty="0" smtClean="0">
                <a:solidFill>
                  <a:srgbClr val="404040"/>
                </a:solidFill>
                <a:ea typeface="굴림" charset="-127"/>
              </a:rPr>
              <a:t>2-7</a:t>
            </a:r>
            <a:r>
              <a:rPr lang="ko-KR" altLang="en-US" sz="2000" dirty="0" smtClean="0">
                <a:solidFill>
                  <a:srgbClr val="404040"/>
                </a:solidFill>
                <a:ea typeface="굴림" charset="-127"/>
              </a:rPr>
              <a:t>의 양변에 적당한 인수를 곱하여 미분방정식을 간단히 풀 수 있게 만듬</a:t>
            </a:r>
            <a:r>
              <a:rPr lang="en-US" altLang="ko-KR" sz="2000" dirty="0" smtClean="0">
                <a:solidFill>
                  <a:srgbClr val="404040"/>
                </a:solidFill>
                <a:ea typeface="굴림" charset="-127"/>
              </a:rPr>
              <a:t>.</a:t>
            </a:r>
            <a:r>
              <a:rPr lang="ko-KR" altLang="en-US" sz="2000" dirty="0" smtClean="0">
                <a:solidFill>
                  <a:srgbClr val="404040"/>
                </a:solidFill>
                <a:ea typeface="굴림" charset="-127"/>
              </a:rPr>
              <a:t> 필요한 인수를 결정하기 위해 식 </a:t>
            </a:r>
            <a:r>
              <a:rPr lang="en-US" altLang="ko-KR" sz="2000" dirty="0" smtClean="0">
                <a:solidFill>
                  <a:srgbClr val="404040"/>
                </a:solidFill>
                <a:ea typeface="굴림" charset="-127"/>
              </a:rPr>
              <a:t>2-7</a:t>
            </a:r>
            <a:r>
              <a:rPr lang="ko-KR" altLang="en-US" sz="2000" dirty="0" smtClean="0">
                <a:solidFill>
                  <a:srgbClr val="404040"/>
                </a:solidFill>
                <a:ea typeface="굴림" charset="-127"/>
              </a:rPr>
              <a:t>에 함수</a:t>
            </a:r>
            <a:endParaRPr lang="en-US" altLang="ko-KR" sz="2000" dirty="0" smtClean="0">
              <a:solidFill>
                <a:srgbClr val="404040"/>
              </a:solidFill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 smtClean="0">
              <a:solidFill>
                <a:srgbClr val="404040"/>
              </a:solidFill>
              <a:ea typeface="굴림" charset="-127"/>
            </a:endParaRPr>
          </a:p>
          <a:p>
            <a:endParaRPr lang="en-US" altLang="ko-KR" sz="2000" dirty="0" smtClean="0">
              <a:solidFill>
                <a:srgbClr val="404040"/>
              </a:solidFill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solidFill>
                  <a:srgbClr val="404040"/>
                </a:solidFill>
                <a:ea typeface="굴림" charset="-127"/>
              </a:rPr>
              <a:t>     그런데</a:t>
            </a:r>
            <a:endParaRPr lang="en-US" altLang="ko-KR" sz="2000" dirty="0" smtClean="0">
              <a:solidFill>
                <a:srgbClr val="404040"/>
              </a:solidFill>
              <a:ea typeface="굴림" charset="-127"/>
            </a:endParaRPr>
          </a:p>
          <a:p>
            <a:endParaRPr lang="ko-KR" altLang="en-US" sz="2000" dirty="0"/>
          </a:p>
        </p:txBody>
      </p:sp>
      <p:pic>
        <p:nvPicPr>
          <p:cNvPr id="4" name="_x42849784" descr="DRW00001b1842c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1500174"/>
            <a:ext cx="420528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_x67383264" descr="DRW00001b1842d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929066"/>
            <a:ext cx="52927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_x67545688" descr="DRW00001b1842e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3108" y="4929198"/>
            <a:ext cx="53086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_x67383744" descr="DRW00001b1842e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86644" y="3429000"/>
            <a:ext cx="5207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548680"/>
            <a:ext cx="8291264" cy="557748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이를 </a:t>
            </a:r>
            <a:r>
              <a:rPr lang="ko-KR" altLang="en-US" sz="2000" dirty="0">
                <a:ea typeface="굴림" charset="-127"/>
              </a:rPr>
              <a:t>보다 간단한 형태로 정리할 수 있다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이 방정식은</a:t>
            </a:r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와 </a:t>
            </a:r>
            <a:r>
              <a:rPr lang="ko-KR" altLang="en-US" sz="2000" dirty="0">
                <a:ea typeface="굴림" charset="-127"/>
              </a:rPr>
              <a:t>같은 변수분리형이다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이를 적분한 결과는 다음과 같다</a:t>
            </a:r>
            <a:endParaRPr lang="ko-KR" altLang="en-US" sz="2000" dirty="0"/>
          </a:p>
        </p:txBody>
      </p:sp>
      <p:pic>
        <p:nvPicPr>
          <p:cNvPr id="4" name="_x40814456" descr="DRW00000f80684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836712"/>
            <a:ext cx="46259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_x42761280" descr="DRW00000f80685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58614"/>
            <a:ext cx="45370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_x42823472" descr="DRW00000f80685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429000"/>
            <a:ext cx="3259138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_x74439248" descr="DRW00000f80686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95748" y="4725144"/>
            <a:ext cx="3843338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965727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476672"/>
            <a:ext cx="8291264" cy="564949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적분상수는 </a:t>
            </a:r>
            <a:r>
              <a:rPr lang="en-US" altLang="ko-KR" sz="2000" dirty="0">
                <a:ea typeface="굴림" charset="-127"/>
              </a:rPr>
              <a:t>0</a:t>
            </a:r>
            <a:r>
              <a:rPr lang="ko-KR" altLang="en-US" sz="2000" dirty="0">
                <a:ea typeface="굴림" charset="-127"/>
              </a:rPr>
              <a:t>이 되며 따라서 그 해는 다음과 같다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이 </a:t>
            </a:r>
            <a:r>
              <a:rPr lang="ko-KR" altLang="en-US" sz="2000" dirty="0">
                <a:ea typeface="굴림" charset="-127"/>
              </a:rPr>
              <a:t>해는 로켓의 질량</a:t>
            </a:r>
            <a:r>
              <a:rPr lang="en-US" altLang="ko-KR" sz="2000" dirty="0">
                <a:ea typeface="굴림" charset="-127"/>
              </a:rPr>
              <a:t>m</a:t>
            </a:r>
            <a:r>
              <a:rPr lang="ko-KR" altLang="en-US" sz="2000" dirty="0">
                <a:ea typeface="굴림" charset="-127"/>
              </a:rPr>
              <a:t>이 상수라고 가정한다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물론 로켓의 연로가 </a:t>
            </a:r>
            <a:r>
              <a:rPr lang="ko-KR" altLang="en-US" sz="2000" dirty="0" smtClean="0">
                <a:ea typeface="굴림" charset="-127"/>
              </a:rPr>
              <a:t>연소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되면서 </a:t>
            </a:r>
            <a:r>
              <a:rPr lang="ko-KR" altLang="en-US" sz="2000" dirty="0">
                <a:ea typeface="굴림" charset="-127"/>
              </a:rPr>
              <a:t>그 질량은 감소한다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따라서 이 해는 실제 속도를 </a:t>
            </a:r>
            <a:r>
              <a:rPr lang="ko-KR" altLang="en-US" sz="2000" dirty="0" smtClean="0">
                <a:ea typeface="굴림" charset="-127"/>
              </a:rPr>
              <a:t>과소평가한 것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이며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로켓이 원하는 속도에 도달할 수 있을 것인지를 </a:t>
            </a:r>
            <a:r>
              <a:rPr lang="ko-KR" altLang="en-US" sz="2000" dirty="0" smtClean="0">
                <a:ea typeface="굴림" charset="-127"/>
              </a:rPr>
              <a:t>추정하는 </a:t>
            </a:r>
            <a:r>
              <a:rPr lang="ko-KR" altLang="en-US" sz="2000" dirty="0">
                <a:ea typeface="굴림" charset="-127"/>
              </a:rPr>
              <a:t>데 </a:t>
            </a:r>
            <a:r>
              <a:rPr lang="ko-KR" altLang="en-US" sz="2000" dirty="0" smtClean="0">
                <a:ea typeface="굴림" charset="-127"/>
              </a:rPr>
              <a:t>사용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될 </a:t>
            </a:r>
            <a:r>
              <a:rPr lang="ko-KR" altLang="en-US" sz="2000" dirty="0">
                <a:ea typeface="굴림" charset="-127"/>
              </a:rPr>
              <a:t>수 있다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  </a:t>
            </a:r>
          </a:p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(</a:t>
            </a:r>
            <a:r>
              <a:rPr lang="en-US" altLang="ko-KR" sz="2000" dirty="0">
                <a:ea typeface="굴림" charset="-127"/>
              </a:rPr>
              <a:t>b) </a:t>
            </a:r>
            <a:r>
              <a:rPr lang="ko-KR" altLang="en-US" sz="2000" dirty="0">
                <a:ea typeface="굴림" charset="-127"/>
              </a:rPr>
              <a:t>에어로비를 위한 매개변수 값들을 대입하면 다음을 얻을 </a:t>
            </a:r>
            <a:r>
              <a:rPr lang="ko-KR" altLang="en-US" sz="2000" dirty="0" smtClean="0">
                <a:ea typeface="굴림" charset="-127"/>
              </a:rPr>
              <a:t>수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있다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endParaRPr lang="ko-KR" altLang="en-US" sz="2000" dirty="0"/>
          </a:p>
        </p:txBody>
      </p:sp>
      <p:pic>
        <p:nvPicPr>
          <p:cNvPr id="4" name="_x42830968" descr="DRW00000f80686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04980" y="1153535"/>
            <a:ext cx="2957513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_x74318808" descr="DRW00000f80687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343400"/>
            <a:ext cx="2797175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341456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3408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ea typeface="굴림" charset="-127"/>
              </a:rPr>
              <a:t>예제 </a:t>
            </a:r>
            <a:r>
              <a:rPr lang="en-US" altLang="ko-KR" sz="2000" dirty="0">
                <a:ea typeface="굴림" charset="-127"/>
              </a:rPr>
              <a:t>2-14 </a:t>
            </a:r>
            <a:r>
              <a:rPr lang="ko-KR" altLang="en-US" sz="2000" dirty="0">
                <a:ea typeface="굴림" charset="-127"/>
              </a:rPr>
              <a:t>직선 패밀리를 위한 직교 궤도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52736"/>
            <a:ext cx="8219256" cy="5073427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직각으로 교차하는 두 개의 선은 교차점에서 </a:t>
            </a:r>
            <a:r>
              <a:rPr lang="ko-KR" altLang="en-US" sz="2000" dirty="0">
                <a:solidFill>
                  <a:srgbClr val="FF0000"/>
                </a:solidFill>
                <a:ea typeface="굴림" charset="-127"/>
              </a:rPr>
              <a:t>직교</a:t>
            </a:r>
            <a:r>
              <a:rPr lang="ko-KR" altLang="en-US" sz="2000" dirty="0">
                <a:ea typeface="굴림" charset="-127"/>
              </a:rPr>
              <a:t>한다고 한다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 smtClean="0">
                <a:ea typeface="굴림" charset="-127"/>
              </a:rPr>
              <a:t>한  점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에서 </a:t>
            </a:r>
            <a:r>
              <a:rPr lang="ko-KR" altLang="en-US" sz="2000" dirty="0">
                <a:ea typeface="굴림" charset="-127"/>
              </a:rPr>
              <a:t>어떤 곡선의 기울기가 </a:t>
            </a:r>
            <a:r>
              <a:rPr lang="en-US" altLang="ko-KR" sz="2000" dirty="0">
                <a:ea typeface="굴림" charset="-127"/>
              </a:rPr>
              <a:t>m</a:t>
            </a:r>
            <a:r>
              <a:rPr lang="ko-KR" altLang="en-US" sz="2000" dirty="0">
                <a:ea typeface="굴림" charset="-127"/>
              </a:rPr>
              <a:t>일 경우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그 점에서 그 곡선과 </a:t>
            </a:r>
            <a:r>
              <a:rPr lang="ko-KR" altLang="en-US" sz="2000" dirty="0" smtClean="0">
                <a:ea typeface="굴림" charset="-127"/>
              </a:rPr>
              <a:t>직교하는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곡선의 </a:t>
            </a:r>
            <a:r>
              <a:rPr lang="ko-KR" altLang="en-US" sz="2000" dirty="0">
                <a:ea typeface="굴림" charset="-127"/>
              </a:rPr>
              <a:t>기울기는 그림 </a:t>
            </a:r>
            <a:r>
              <a:rPr lang="en-US" altLang="ko-KR" sz="2000" dirty="0">
                <a:ea typeface="굴림" charset="-127"/>
              </a:rPr>
              <a:t>2-31</a:t>
            </a:r>
            <a:r>
              <a:rPr lang="ko-KR" altLang="en-US" sz="2000" dirty="0">
                <a:ea typeface="굴림" charset="-127"/>
              </a:rPr>
              <a:t>에서 보듯이 </a:t>
            </a:r>
            <a:r>
              <a:rPr lang="en-US" altLang="ko-KR" sz="2000" dirty="0">
                <a:ea typeface="굴림" charset="-127"/>
              </a:rPr>
              <a:t>-1/m</a:t>
            </a:r>
            <a:r>
              <a:rPr lang="ko-KR" altLang="en-US" sz="2000" dirty="0">
                <a:ea typeface="굴림" charset="-127"/>
              </a:rPr>
              <a:t>이라는 </a:t>
            </a:r>
            <a:r>
              <a:rPr lang="ko-KR" altLang="en-US" sz="2000" dirty="0" smtClean="0">
                <a:ea typeface="굴림" charset="-127"/>
              </a:rPr>
              <a:t>것을 기하학에서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배웠다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 이 정의를 확장하면 </a:t>
            </a:r>
            <a:r>
              <a:rPr lang="en-US" altLang="ko-KR" sz="2000" dirty="0">
                <a:ea typeface="굴림" charset="-127"/>
              </a:rPr>
              <a:t>F(</a:t>
            </a:r>
            <a:r>
              <a:rPr lang="en-US" altLang="ko-KR" sz="2000" dirty="0" err="1">
                <a:ea typeface="굴림" charset="-127"/>
              </a:rPr>
              <a:t>x,y</a:t>
            </a:r>
            <a:r>
              <a:rPr lang="en-US" altLang="ko-KR" sz="2000" dirty="0">
                <a:ea typeface="굴림" charset="-127"/>
              </a:rPr>
              <a:t>)=C</a:t>
            </a:r>
            <a:r>
              <a:rPr lang="ko-KR" altLang="en-US" sz="2000" dirty="0">
                <a:ea typeface="굴림" charset="-127"/>
              </a:rPr>
              <a:t>로 </a:t>
            </a:r>
            <a:r>
              <a:rPr lang="ko-KR" altLang="en-US" sz="2000" dirty="0" smtClean="0">
                <a:ea typeface="굴림" charset="-127"/>
              </a:rPr>
              <a:t>표현되는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en-US" altLang="ko-KR" sz="2000" dirty="0" err="1">
                <a:ea typeface="굴림" charset="-127"/>
              </a:rPr>
              <a:t>xy</a:t>
            </a:r>
            <a:r>
              <a:rPr lang="en-US" altLang="ko-KR" sz="2000" dirty="0">
                <a:ea typeface="굴림" charset="-127"/>
              </a:rPr>
              <a:t>-</a:t>
            </a:r>
            <a:r>
              <a:rPr lang="ko-KR" altLang="en-US" sz="2000" dirty="0">
                <a:ea typeface="굴림" charset="-127"/>
              </a:rPr>
              <a:t>평면상의 </a:t>
            </a:r>
            <a:r>
              <a:rPr lang="ko-KR" altLang="en-US" sz="2000" dirty="0" smtClean="0">
                <a:ea typeface="굴림" charset="-127"/>
              </a:rPr>
              <a:t>곡선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패밀리는 또 다른 곡선 패밀리 </a:t>
            </a:r>
            <a:r>
              <a:rPr lang="en-US" altLang="ko-KR" sz="2000" dirty="0">
                <a:ea typeface="굴림" charset="-127"/>
              </a:rPr>
              <a:t>G(</a:t>
            </a:r>
            <a:r>
              <a:rPr lang="en-US" altLang="ko-KR" sz="2000" dirty="0" err="1">
                <a:ea typeface="굴림" charset="-127"/>
              </a:rPr>
              <a:t>x,y</a:t>
            </a:r>
            <a:r>
              <a:rPr lang="en-US" altLang="ko-KR" sz="2000" dirty="0">
                <a:ea typeface="굴림" charset="-127"/>
              </a:rPr>
              <a:t>)=K</a:t>
            </a:r>
            <a:r>
              <a:rPr lang="ko-KR" altLang="en-US" sz="2000" dirty="0">
                <a:ea typeface="굴림" charset="-127"/>
              </a:rPr>
              <a:t>에  </a:t>
            </a:r>
            <a:r>
              <a:rPr lang="ko-KR" altLang="en-US" sz="2000" dirty="0" err="1" smtClean="0">
                <a:ea typeface="굴림" charset="-127"/>
              </a:rPr>
              <a:t>대해한</a:t>
            </a:r>
            <a:r>
              <a:rPr lang="ko-KR" altLang="en-US" sz="2000" dirty="0" smtClean="0">
                <a:ea typeface="굴림" charset="-127"/>
              </a:rPr>
              <a:t> 패밀리를 </a:t>
            </a:r>
            <a:r>
              <a:rPr lang="ko-KR" altLang="en-US" sz="2000" dirty="0">
                <a:ea typeface="굴림" charset="-127"/>
              </a:rPr>
              <a:t>대응 </a:t>
            </a:r>
            <a:r>
              <a:rPr lang="ko-KR" altLang="en-US" sz="2000" dirty="0" smtClean="0">
                <a:ea typeface="굴림" charset="-127"/>
              </a:rPr>
              <a:t>곡선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과 </a:t>
            </a:r>
            <a:r>
              <a:rPr lang="ko-KR" altLang="en-US" sz="2000" dirty="0">
                <a:ea typeface="굴림" charset="-127"/>
              </a:rPr>
              <a:t>직교할 경우 직교궤도 라고 한다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즉</a:t>
            </a:r>
            <a:r>
              <a:rPr lang="en-US" altLang="ko-KR" sz="2000" dirty="0" smtClean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임의의 점 </a:t>
            </a:r>
            <a:r>
              <a:rPr lang="en-US" altLang="ko-KR" sz="2000" dirty="0">
                <a:ea typeface="굴림" charset="-127"/>
              </a:rPr>
              <a:t>(</a:t>
            </a:r>
            <a:r>
              <a:rPr lang="en-US" altLang="ko-KR" sz="2000" dirty="0" err="1">
                <a:ea typeface="굴림" charset="-127"/>
              </a:rPr>
              <a:t>x,y</a:t>
            </a:r>
            <a:r>
              <a:rPr lang="en-US" altLang="ko-KR" sz="2000" dirty="0">
                <a:ea typeface="굴림" charset="-127"/>
              </a:rPr>
              <a:t>)</a:t>
            </a:r>
            <a:r>
              <a:rPr lang="ko-KR" altLang="en-US" sz="2000" dirty="0">
                <a:ea typeface="굴림" charset="-127"/>
              </a:rPr>
              <a:t>에서의 한 </a:t>
            </a:r>
            <a:r>
              <a:rPr lang="ko-KR" altLang="en-US" sz="2000" dirty="0" smtClean="0">
                <a:ea typeface="굴림" charset="-127"/>
              </a:rPr>
              <a:t>곡선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의 </a:t>
            </a:r>
            <a:r>
              <a:rPr lang="ko-KR" altLang="en-US" sz="2000" dirty="0">
                <a:ea typeface="굴림" charset="-127"/>
              </a:rPr>
              <a:t>기울기는 다른 패밀리에 </a:t>
            </a:r>
            <a:r>
              <a:rPr lang="ko-KR" altLang="en-US" sz="2000" dirty="0" smtClean="0">
                <a:ea typeface="굴림" charset="-127"/>
              </a:rPr>
              <a:t>속하는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또 다른 곡선의 기울기의 역수에 </a:t>
            </a:r>
            <a:r>
              <a:rPr lang="ko-KR" altLang="en-US" sz="2000" dirty="0" smtClean="0">
                <a:ea typeface="굴림" charset="-127"/>
              </a:rPr>
              <a:t>음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의 </a:t>
            </a:r>
            <a:r>
              <a:rPr lang="ko-KR" altLang="en-US" sz="2000" dirty="0">
                <a:ea typeface="굴림" charset="-127"/>
              </a:rPr>
              <a:t>부호를 적용한 값과 같다</a:t>
            </a:r>
            <a:endParaRPr lang="ko-KR" altLang="en-US" sz="2000" dirty="0"/>
          </a:p>
        </p:txBody>
      </p:sp>
      <p:pic>
        <p:nvPicPr>
          <p:cNvPr id="4" name="_x40814648" descr="DRW00001fb06b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53009" y="4005064"/>
            <a:ext cx="3419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811219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3408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ea typeface="굴림" charset="-127"/>
              </a:rPr>
              <a:t>예제 </a:t>
            </a:r>
            <a:r>
              <a:rPr lang="en-US" altLang="ko-KR" sz="2000" dirty="0">
                <a:ea typeface="굴림" charset="-127"/>
              </a:rPr>
              <a:t>2-14 </a:t>
            </a:r>
            <a:r>
              <a:rPr lang="ko-KR" altLang="en-US" sz="2000" dirty="0">
                <a:ea typeface="굴림" charset="-127"/>
              </a:rPr>
              <a:t>직선 패밀리를 위한 직교 궤도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80728"/>
            <a:ext cx="8219256" cy="5145435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ea typeface="굴림" charset="-127"/>
              </a:rPr>
              <a:t>원점을 지나는 직선 패밀리를 위한 직교궤도를 구하라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endParaRPr lang="en-US" altLang="ko-KR" sz="2000" dirty="0">
              <a:ea typeface="굴림" charset="-127"/>
            </a:endParaRPr>
          </a:p>
          <a:p>
            <a:r>
              <a:rPr lang="en-US" altLang="ko-KR" sz="2000" dirty="0">
                <a:ea typeface="굴림" charset="-127"/>
              </a:rPr>
              <a:t>(</a:t>
            </a:r>
            <a:r>
              <a:rPr lang="ko-KR" altLang="en-US" sz="2000" dirty="0">
                <a:ea typeface="굴림" charset="-127"/>
              </a:rPr>
              <a:t>풀이</a:t>
            </a:r>
            <a:r>
              <a:rPr lang="en-US" altLang="ko-KR" sz="2000" dirty="0">
                <a:ea typeface="굴림" charset="-127"/>
              </a:rPr>
              <a:t>) </a:t>
            </a:r>
            <a:r>
              <a:rPr lang="ko-KR" altLang="en-US" sz="2000" dirty="0">
                <a:ea typeface="굴림" charset="-127"/>
              </a:rPr>
              <a:t>원점을 지나는 직선 패밀리를 위한 직교궤도를 </a:t>
            </a:r>
            <a:r>
              <a:rPr lang="ko-KR" altLang="en-US" sz="2000" dirty="0" smtClean="0">
                <a:ea typeface="굴림" charset="-127"/>
              </a:rPr>
              <a:t>나타내는 수</a:t>
            </a:r>
            <a:endParaRPr lang="en-US" altLang="ko-KR" sz="2000" dirty="0" smtClean="0">
              <a:ea typeface="굴림" charset="-127"/>
            </a:endParaRPr>
          </a:p>
          <a:p>
            <a:r>
              <a:rPr lang="ko-KR" altLang="en-US" sz="2000" dirty="0" smtClean="0">
                <a:ea typeface="굴림" charset="-127"/>
              </a:rPr>
              <a:t>식은  </a:t>
            </a:r>
            <a:r>
              <a:rPr lang="en-US" altLang="ko-KR" sz="2000" dirty="0">
                <a:ea typeface="굴림" charset="-127"/>
              </a:rPr>
              <a:t>y=</a:t>
            </a:r>
            <a:r>
              <a:rPr lang="en-US" altLang="ko-KR" sz="2000" dirty="0" err="1">
                <a:ea typeface="굴림" charset="-127"/>
              </a:rPr>
              <a:t>kx</a:t>
            </a:r>
            <a:r>
              <a:rPr lang="ko-KR" altLang="en-US" sz="2000" dirty="0">
                <a:ea typeface="굴림" charset="-127"/>
              </a:rPr>
              <a:t>이다</a:t>
            </a:r>
            <a:r>
              <a:rPr lang="en-US" altLang="ko-KR" sz="2000" dirty="0">
                <a:ea typeface="굴림" charset="-127"/>
              </a:rPr>
              <a:t>. x</a:t>
            </a:r>
            <a:r>
              <a:rPr lang="ko-KR" altLang="en-US" sz="2000" dirty="0">
                <a:ea typeface="굴림" charset="-127"/>
              </a:rPr>
              <a:t>에 관하여 식의 양변을 미분하면              이다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   </a:t>
            </a:r>
            <a:r>
              <a:rPr lang="en-US" altLang="ko-KR" sz="2000" dirty="0">
                <a:ea typeface="굴림" charset="-127"/>
              </a:rPr>
              <a:t>k=y/x </a:t>
            </a:r>
            <a:r>
              <a:rPr lang="ko-KR" altLang="en-US" sz="2000" dirty="0">
                <a:ea typeface="굴림" charset="-127"/>
              </a:rPr>
              <a:t>를 대입하여 상수 </a:t>
            </a:r>
            <a:r>
              <a:rPr lang="en-US" altLang="ko-KR" sz="2000" dirty="0">
                <a:ea typeface="굴림" charset="-127"/>
              </a:rPr>
              <a:t>k </a:t>
            </a:r>
            <a:r>
              <a:rPr lang="ko-KR" altLang="en-US" sz="2000" dirty="0">
                <a:ea typeface="굴림" charset="-127"/>
              </a:rPr>
              <a:t>를 </a:t>
            </a:r>
            <a:r>
              <a:rPr lang="ko-KR" altLang="en-US" sz="2000" dirty="0" smtClean="0">
                <a:ea typeface="굴림" charset="-127"/>
              </a:rPr>
              <a:t>제거하면             </a:t>
            </a:r>
            <a:r>
              <a:rPr lang="ko-KR" altLang="en-US" sz="2000" dirty="0">
                <a:ea typeface="굴림" charset="-127"/>
              </a:rPr>
              <a:t>를 얻는다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 smtClean="0">
                <a:ea typeface="굴림" charset="-127"/>
              </a:rPr>
              <a:t>마지막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두  방정식은 </a:t>
            </a:r>
            <a:r>
              <a:rPr lang="ko-KR" altLang="en-US" sz="2000" dirty="0">
                <a:ea typeface="굴림" charset="-127"/>
              </a:rPr>
              <a:t>모두 원점을 지나는 직선들에 대한 </a:t>
            </a:r>
            <a:r>
              <a:rPr lang="ko-KR" altLang="en-US" sz="2000" dirty="0" smtClean="0">
                <a:ea typeface="굴림" charset="-127"/>
              </a:rPr>
              <a:t>미분방정식이다 </a:t>
            </a:r>
            <a:r>
              <a:rPr lang="en-US" altLang="ko-KR" sz="2000" dirty="0" smtClean="0">
                <a:ea typeface="굴림" charset="-127"/>
              </a:rPr>
              <a:t>.</a:t>
            </a:r>
            <a:r>
              <a:rPr lang="ko-KR" altLang="en-US" sz="2000" dirty="0" smtClean="0">
                <a:ea typeface="굴림" charset="-127"/>
              </a:rPr>
              <a:t>따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err="1" smtClean="0">
                <a:ea typeface="굴림" charset="-127"/>
              </a:rPr>
              <a:t>라서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임의의 점 </a:t>
            </a:r>
            <a:r>
              <a:rPr lang="en-US" altLang="ko-KR" sz="2000" dirty="0">
                <a:ea typeface="굴림" charset="-127"/>
              </a:rPr>
              <a:t>(</a:t>
            </a:r>
            <a:r>
              <a:rPr lang="en-US" altLang="ko-KR" sz="2000" dirty="0" err="1">
                <a:ea typeface="굴림" charset="-127"/>
              </a:rPr>
              <a:t>x,y</a:t>
            </a:r>
            <a:r>
              <a:rPr lang="en-US" altLang="ko-KR" sz="2000" dirty="0">
                <a:ea typeface="굴림" charset="-127"/>
              </a:rPr>
              <a:t>) </a:t>
            </a:r>
            <a:r>
              <a:rPr lang="ko-KR" altLang="en-US" sz="2000" dirty="0">
                <a:ea typeface="굴림" charset="-127"/>
              </a:rPr>
              <a:t>에서 직선의 기울기는 </a:t>
            </a:r>
            <a:r>
              <a:rPr lang="en-US" altLang="ko-KR" sz="2000" dirty="0">
                <a:ea typeface="굴림" charset="-127"/>
              </a:rPr>
              <a:t>y/x </a:t>
            </a:r>
            <a:r>
              <a:rPr lang="ko-KR" altLang="en-US" sz="2000" dirty="0">
                <a:ea typeface="굴림" charset="-127"/>
              </a:rPr>
              <a:t>이다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이 </a:t>
            </a:r>
            <a:r>
              <a:rPr lang="ko-KR" altLang="en-US" sz="2000" dirty="0" smtClean="0">
                <a:ea typeface="굴림" charset="-127"/>
              </a:rPr>
              <a:t>기울기에 대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한 역수에 </a:t>
            </a:r>
            <a:r>
              <a:rPr lang="ko-KR" altLang="en-US" sz="2000" dirty="0">
                <a:ea typeface="굴림" charset="-127"/>
              </a:rPr>
              <a:t>음의 부호를 적용한 결과 </a:t>
            </a:r>
            <a:r>
              <a:rPr lang="en-US" altLang="ko-KR" sz="2000" dirty="0">
                <a:ea typeface="굴림" charset="-127"/>
              </a:rPr>
              <a:t>–x/y </a:t>
            </a:r>
            <a:r>
              <a:rPr lang="ko-KR" altLang="en-US" sz="2000" dirty="0">
                <a:ea typeface="굴림" charset="-127"/>
              </a:rPr>
              <a:t>이며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이는 </a:t>
            </a:r>
            <a:r>
              <a:rPr lang="ko-KR" altLang="en-US" sz="2000" dirty="0" smtClean="0">
                <a:ea typeface="굴림" charset="-127"/>
              </a:rPr>
              <a:t>원점을 지나는 직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선 패밀리의 </a:t>
            </a:r>
            <a:r>
              <a:rPr lang="ko-KR" altLang="en-US" sz="2000" dirty="0">
                <a:ea typeface="굴림" charset="-127"/>
              </a:rPr>
              <a:t>직교궤도의 기울기이다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따라서 이 직교 </a:t>
            </a:r>
            <a:r>
              <a:rPr lang="ko-KR" altLang="en-US" sz="2000" dirty="0" smtClean="0">
                <a:ea typeface="굴림" charset="-127"/>
              </a:rPr>
              <a:t>궤도에 </a:t>
            </a:r>
            <a:r>
              <a:rPr lang="ko-KR" altLang="en-US" sz="2000" dirty="0">
                <a:ea typeface="굴림" charset="-127"/>
              </a:rPr>
              <a:t>대한 </a:t>
            </a:r>
            <a:r>
              <a:rPr lang="ko-KR" altLang="en-US" sz="2000" dirty="0" smtClean="0">
                <a:ea typeface="굴림" charset="-127"/>
              </a:rPr>
              <a:t>미분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방정식은                              인데 </a:t>
            </a:r>
            <a:r>
              <a:rPr lang="ko-KR" altLang="en-US" sz="2000" dirty="0">
                <a:ea typeface="굴림" charset="-127"/>
              </a:rPr>
              <a:t>이는 </a:t>
            </a:r>
            <a:r>
              <a:rPr lang="ko-KR" altLang="en-US" sz="2000" dirty="0" smtClean="0">
                <a:ea typeface="굴림" charset="-127"/>
              </a:rPr>
              <a:t>변수 </a:t>
            </a:r>
            <a:r>
              <a:rPr lang="ko-KR" altLang="en-US" sz="2000" dirty="0">
                <a:ea typeface="굴림" charset="-127"/>
              </a:rPr>
              <a:t>분리형 방정식이다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 smtClean="0">
                <a:ea typeface="굴림" charset="-127"/>
              </a:rPr>
              <a:t>이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err="1" smtClean="0">
                <a:ea typeface="굴림" charset="-127"/>
              </a:rPr>
              <a:t>를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적분하면 </a:t>
            </a:r>
          </a:p>
          <a:p>
            <a:endParaRPr lang="ko-KR" altLang="en-US" sz="2000" dirty="0"/>
          </a:p>
        </p:txBody>
      </p:sp>
      <p:pic>
        <p:nvPicPr>
          <p:cNvPr id="4" name="_x40486776" descr="DRW00000e6c6c8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105025"/>
            <a:ext cx="6524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_x42489408" descr="DRW00000e6c6c9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07671"/>
            <a:ext cx="90963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_x72309328" descr="DRW00000e6c6c9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314825"/>
            <a:ext cx="22352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_x42394104" descr="DRW00000e6c6ca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4690" y="5229200"/>
            <a:ext cx="5100638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061550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63408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ea typeface="굴림" pitchFamily="50" charset="-127"/>
              </a:rPr>
              <a:t>변수분리 불가능 방정식을 변수분리형 방정식으로 변환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2736"/>
            <a:ext cx="8291264" cy="5073427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때로 변수분리 불가능 방정식을 변수 치환을 통해 변수분리형 </a:t>
            </a:r>
            <a:r>
              <a:rPr lang="ko-KR" altLang="en-US" sz="2000" dirty="0" err="1" smtClean="0">
                <a:ea typeface="굴림" charset="-127"/>
              </a:rPr>
              <a:t>방정식으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err="1" smtClean="0">
                <a:ea typeface="굴림" charset="-127"/>
              </a:rPr>
              <a:t>로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변환 시킬 수 있음</a:t>
            </a:r>
            <a:r>
              <a:rPr lang="en-US" altLang="ko-KR" sz="2000" dirty="0" smtClean="0">
                <a:ea typeface="굴림" charset="-127"/>
              </a:rPr>
              <a:t>.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특별한 </a:t>
            </a:r>
            <a:r>
              <a:rPr lang="ko-KR" altLang="en-US" sz="2000" dirty="0" smtClean="0">
                <a:ea typeface="굴림" charset="-127"/>
              </a:rPr>
              <a:t>경우로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와 </a:t>
            </a:r>
            <a:r>
              <a:rPr lang="ko-KR" altLang="en-US" sz="2000" dirty="0">
                <a:ea typeface="굴림" charset="-127"/>
              </a:rPr>
              <a:t>같은 형식은 미분방정식은 새로운 변수 </a:t>
            </a:r>
            <a:r>
              <a:rPr lang="en-US" altLang="ko-KR" sz="2000" dirty="0">
                <a:ea typeface="굴림" charset="-127"/>
              </a:rPr>
              <a:t>v</a:t>
            </a:r>
            <a:r>
              <a:rPr lang="ko-KR" altLang="en-US" sz="2000" dirty="0">
                <a:ea typeface="굴림" charset="-127"/>
              </a:rPr>
              <a:t>를 다음과 같이 정의 </a:t>
            </a:r>
            <a:r>
              <a:rPr lang="ko-KR" altLang="en-US" sz="2000" dirty="0" smtClean="0">
                <a:ea typeface="굴림" charset="-127"/>
              </a:rPr>
              <a:t>함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err="1" smtClean="0">
                <a:ea typeface="굴림" charset="-127"/>
              </a:rPr>
              <a:t>으로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변수분리형으로 변환될 수 있음</a:t>
            </a:r>
            <a:r>
              <a:rPr lang="en-US" altLang="ko-KR" sz="2000" dirty="0">
                <a:ea typeface="굴림" charset="-127"/>
              </a:rPr>
              <a:t>:</a:t>
            </a: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                        v= </a:t>
            </a:r>
            <a:r>
              <a:rPr lang="en-US" altLang="ko-KR" sz="2000" dirty="0" err="1">
                <a:ea typeface="굴림" charset="-127"/>
              </a:rPr>
              <a:t>ax+by+c</a:t>
            </a:r>
            <a:r>
              <a:rPr lang="en-US" altLang="ko-KR" sz="2000" dirty="0">
                <a:ea typeface="굴림" charset="-127"/>
              </a:rPr>
              <a:t>                                (2-44)</a:t>
            </a: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이제 </a:t>
            </a:r>
            <a:r>
              <a:rPr lang="en-US" altLang="ko-KR" sz="2000" dirty="0">
                <a:ea typeface="굴림" charset="-127"/>
              </a:rPr>
              <a:t>y=(v-ax-c)/b </a:t>
            </a:r>
            <a:r>
              <a:rPr lang="ko-KR" altLang="en-US" sz="2000" dirty="0">
                <a:ea typeface="굴림" charset="-127"/>
              </a:rPr>
              <a:t>이며</a:t>
            </a:r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즉</a:t>
            </a:r>
            <a:r>
              <a:rPr lang="en-US" altLang="ko-KR" sz="2000" dirty="0" smtClean="0">
                <a:ea typeface="굴림" charset="-127"/>
              </a:rPr>
              <a:t> </a:t>
            </a:r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     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을 </a:t>
            </a:r>
            <a:r>
              <a:rPr lang="ko-KR" altLang="en-US" sz="2000" dirty="0">
                <a:ea typeface="굴림" charset="-127"/>
              </a:rPr>
              <a:t>얻게 되며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이는 변수 </a:t>
            </a:r>
            <a:r>
              <a:rPr lang="en-US" altLang="ko-KR" sz="2000" dirty="0" err="1">
                <a:ea typeface="굴림" charset="-127"/>
              </a:rPr>
              <a:t>v,x</a:t>
            </a:r>
            <a:r>
              <a:rPr lang="ko-KR" altLang="en-US" sz="2000" dirty="0">
                <a:ea typeface="굴림" charset="-127"/>
              </a:rPr>
              <a:t>에 관한 변수분리형 방정식임</a:t>
            </a:r>
            <a:r>
              <a:rPr lang="en-US" altLang="ko-KR" sz="2000" dirty="0">
                <a:ea typeface="굴림" charset="-127"/>
              </a:rPr>
              <a:t>.          </a:t>
            </a:r>
            <a:endParaRPr lang="ko-KR" altLang="en-US" sz="2000" dirty="0">
              <a:ea typeface="굴림" charset="-127"/>
            </a:endParaRPr>
          </a:p>
          <a:p>
            <a:endParaRPr lang="ko-KR" altLang="en-US" sz="2000" dirty="0"/>
          </a:p>
        </p:txBody>
      </p:sp>
      <p:pic>
        <p:nvPicPr>
          <p:cNvPr id="4" name="_x41449768" descr="DRW00001d88575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988840"/>
            <a:ext cx="43037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_x72193912" descr="DRW00001d88576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37709"/>
            <a:ext cx="1566863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_x42889456" descr="DRW00001d88576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801441"/>
            <a:ext cx="402748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374530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34082"/>
          </a:xfrm>
        </p:spPr>
        <p:txBody>
          <a:bodyPr>
            <a:normAutofit fontScale="90000"/>
          </a:bodyPr>
          <a:lstStyle/>
          <a:p>
            <a:r>
              <a:rPr lang="en-US" altLang="ko-KR" sz="2000" dirty="0" smtClean="0">
                <a:ea typeface="굴림" charset="-127"/>
              </a:rPr>
              <a:t/>
            </a:r>
            <a:br>
              <a:rPr lang="en-US" altLang="ko-KR" sz="2000" dirty="0" smtClean="0">
                <a:ea typeface="굴림" charset="-127"/>
              </a:rPr>
            </a:br>
            <a:r>
              <a:rPr lang="ko-KR" altLang="en-US" sz="2000" dirty="0" smtClean="0">
                <a:ea typeface="굴림" charset="-127"/>
              </a:rPr>
              <a:t>예제 </a:t>
            </a:r>
            <a:r>
              <a:rPr lang="en-US" altLang="ko-KR" sz="2000" dirty="0">
                <a:ea typeface="굴림" charset="-127"/>
              </a:rPr>
              <a:t>2-15    </a:t>
            </a:r>
            <a:r>
              <a:rPr lang="ko-KR" altLang="en-US" sz="2000" dirty="0">
                <a:ea typeface="굴림" charset="-127"/>
              </a:rPr>
              <a:t>방정식을 변수분리형 방정식으로 변환</a:t>
            </a:r>
            <a:r>
              <a:rPr lang="en-US" altLang="ko-KR" sz="2000" dirty="0">
                <a:ea typeface="굴림" charset="-127"/>
              </a:rPr>
              <a:t/>
            </a:r>
            <a:br>
              <a:rPr lang="en-US" altLang="ko-KR" sz="2000" dirty="0">
                <a:ea typeface="굴림" charset="-127"/>
              </a:rPr>
            </a:b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80728"/>
            <a:ext cx="8219256" cy="5145435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>
                <a:ea typeface="굴림" charset="-127"/>
              </a:rPr>
              <a:t>미분방정식                                            </a:t>
            </a:r>
            <a:r>
              <a:rPr lang="ko-KR" altLang="en-US" sz="2000" dirty="0" smtClean="0">
                <a:ea typeface="굴림" charset="-127"/>
              </a:rPr>
              <a:t>을 </a:t>
            </a:r>
            <a:r>
              <a:rPr lang="ko-KR" altLang="en-US" sz="2000" dirty="0">
                <a:ea typeface="굴림" charset="-127"/>
              </a:rPr>
              <a:t>풀어라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(</a:t>
            </a:r>
            <a:r>
              <a:rPr lang="ko-KR" altLang="en-US" sz="2000" dirty="0">
                <a:ea typeface="굴림" charset="-127"/>
              </a:rPr>
              <a:t>풀이</a:t>
            </a:r>
            <a:r>
              <a:rPr lang="en-US" altLang="ko-KR" sz="2000" dirty="0">
                <a:ea typeface="굴림" charset="-127"/>
              </a:rPr>
              <a:t>) </a:t>
            </a:r>
            <a:r>
              <a:rPr lang="ko-KR" altLang="en-US" sz="2000" dirty="0">
                <a:ea typeface="굴림" charset="-127"/>
              </a:rPr>
              <a:t>변수 치환 </a:t>
            </a:r>
            <a:r>
              <a:rPr lang="en-US" altLang="ko-KR" sz="2000" dirty="0">
                <a:ea typeface="굴림" charset="-127"/>
              </a:rPr>
              <a:t>v=2x+2y=3</a:t>
            </a:r>
            <a:r>
              <a:rPr lang="ko-KR" altLang="en-US" sz="2000" dirty="0">
                <a:ea typeface="굴림" charset="-127"/>
              </a:rPr>
              <a:t>에 의해 변수분리형으로 변환 가능</a:t>
            </a:r>
            <a:r>
              <a:rPr lang="en-US" altLang="ko-KR" sz="2000" dirty="0" smtClean="0">
                <a:ea typeface="굴림" charset="-127"/>
              </a:rPr>
              <a:t>.</a:t>
            </a:r>
            <a:r>
              <a:rPr lang="ko-KR" altLang="en-US" sz="2000" dirty="0" smtClean="0">
                <a:ea typeface="굴림" charset="-127"/>
              </a:rPr>
              <a:t>식 </a:t>
            </a:r>
            <a:r>
              <a:rPr lang="en-US" altLang="ko-KR" sz="2000" dirty="0" smtClean="0">
                <a:ea typeface="굴림" charset="-127"/>
              </a:rPr>
              <a:t>2-</a:t>
            </a:r>
          </a:p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45</a:t>
            </a:r>
            <a:r>
              <a:rPr lang="ko-KR" altLang="en-US" sz="2000" dirty="0">
                <a:ea typeface="굴림" charset="-127"/>
              </a:rPr>
              <a:t>로 부터 얻게 되는 변환 식은 다음과 같다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 </a:t>
            </a: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  </a:t>
            </a:r>
            <a:r>
              <a:rPr lang="ko-KR" altLang="en-US" sz="2000" dirty="0">
                <a:ea typeface="굴림" charset="-127"/>
              </a:rPr>
              <a:t>이를 </a:t>
            </a:r>
            <a:r>
              <a:rPr lang="en-US" altLang="ko-KR" sz="2000" dirty="0">
                <a:ea typeface="굴림" charset="-127"/>
              </a:rPr>
              <a:t>x</a:t>
            </a:r>
            <a:r>
              <a:rPr lang="ko-KR" altLang="en-US" sz="2000" dirty="0">
                <a:ea typeface="굴림" charset="-127"/>
              </a:rPr>
              <a:t>에 관한 적분을 하면 다음과 같다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    </a:t>
            </a:r>
            <a:r>
              <a:rPr lang="ko-KR" altLang="en-US" sz="2000" dirty="0">
                <a:ea typeface="굴림" charset="-127"/>
              </a:rPr>
              <a:t>구하고자 하는 해는 </a:t>
            </a:r>
            <a:r>
              <a:rPr lang="ko-KR" altLang="en-US" sz="2000" dirty="0" err="1">
                <a:ea typeface="굴림" charset="-127"/>
              </a:rPr>
              <a:t>역치환을</a:t>
            </a:r>
            <a:r>
              <a:rPr lang="ko-KR" altLang="en-US" sz="2000" dirty="0">
                <a:ea typeface="굴림" charset="-127"/>
              </a:rPr>
              <a:t> 통해서 다음과 같이 구한다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endParaRPr lang="ko-KR" altLang="en-US" sz="2000" dirty="0"/>
          </a:p>
        </p:txBody>
      </p:sp>
      <p:pic>
        <p:nvPicPr>
          <p:cNvPr id="4" name="_x40945528" descr="DRW00001f5c592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3768" y="995362"/>
            <a:ext cx="34131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_x41731960" descr="DRW000011b059e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7" y="2424543"/>
            <a:ext cx="34639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_x43724576" descr="DRW000011b059f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67766" y="3717032"/>
            <a:ext cx="22955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037893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41076600" descr="DRW00000db05aa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2" y="836712"/>
            <a:ext cx="31146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211650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3408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굴림" charset="-127"/>
              </a:rPr>
              <a:t>동차 미분방정식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14543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변수분리형으로 변환될 수 있는 가장 잘 알려진 유형의 </a:t>
            </a:r>
            <a:r>
              <a:rPr lang="ko-KR" altLang="en-US" sz="2000" dirty="0" smtClean="0">
                <a:ea typeface="굴림" charset="-127"/>
              </a:rPr>
              <a:t>미분방정식은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동차방정식 임</a:t>
            </a:r>
            <a:r>
              <a:rPr lang="en-US" altLang="ko-KR" sz="2000" dirty="0">
                <a:ea typeface="굴림" charset="-127"/>
              </a:rPr>
              <a:t>. 1</a:t>
            </a:r>
            <a:r>
              <a:rPr lang="ko-KR" altLang="en-US" sz="2000" dirty="0">
                <a:ea typeface="굴림" charset="-127"/>
              </a:rPr>
              <a:t>계 미분방정식은 다음과 같이 표현 될 수 </a:t>
            </a:r>
            <a:r>
              <a:rPr lang="ko-KR" altLang="en-US" sz="2000" dirty="0" smtClean="0">
                <a:ea typeface="굴림" charset="-127"/>
              </a:rPr>
              <a:t>있을 경우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 err="1">
                <a:ea typeface="굴림" charset="-127"/>
              </a:rPr>
              <a:t>동차형이라고</a:t>
            </a:r>
            <a:r>
              <a:rPr lang="ko-KR" altLang="en-US" sz="2000" dirty="0">
                <a:ea typeface="굴림" charset="-127"/>
              </a:rPr>
              <a:t> 함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즉 </a:t>
            </a:r>
            <a:r>
              <a:rPr lang="ko-KR" altLang="en-US" sz="2000" dirty="0">
                <a:ea typeface="굴림" charset="-127"/>
              </a:rPr>
              <a:t>동차방정식의 함수 </a:t>
            </a:r>
            <a:r>
              <a:rPr lang="en-US" altLang="ko-KR" sz="2000" dirty="0">
                <a:ea typeface="굴림" charset="-127"/>
              </a:rPr>
              <a:t>f</a:t>
            </a:r>
            <a:r>
              <a:rPr lang="ko-KR" altLang="en-US" sz="2000" dirty="0">
                <a:ea typeface="굴림" charset="-127"/>
              </a:rPr>
              <a:t>는 </a:t>
            </a:r>
            <a:r>
              <a:rPr lang="en-US" altLang="ko-KR" sz="2000" dirty="0">
                <a:ea typeface="굴림" charset="-127"/>
              </a:rPr>
              <a:t>v=y/x </a:t>
            </a:r>
            <a:r>
              <a:rPr lang="ko-KR" altLang="en-US" sz="2000" dirty="0">
                <a:ea typeface="굴림" charset="-127"/>
              </a:rPr>
              <a:t>에 대해 </a:t>
            </a:r>
            <a:r>
              <a:rPr lang="en-US" altLang="ko-KR" sz="2000" dirty="0">
                <a:ea typeface="굴림" charset="-127"/>
              </a:rPr>
              <a:t>f(x)</a:t>
            </a:r>
            <a:r>
              <a:rPr lang="ko-KR" altLang="en-US" sz="2000" dirty="0">
                <a:ea typeface="굴림" charset="-127"/>
              </a:rPr>
              <a:t>로 표현될 수 있음</a:t>
            </a:r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실용적인 규칙으로 우변의 분자와 분모에 포함된 각 항에서 </a:t>
            </a:r>
            <a:r>
              <a:rPr lang="en-US" altLang="ko-KR" sz="2000" dirty="0" err="1">
                <a:ea typeface="굴림" charset="-127"/>
              </a:rPr>
              <a:t>x,y</a:t>
            </a:r>
            <a:r>
              <a:rPr lang="ko-KR" altLang="en-US" sz="2000" dirty="0" smtClean="0">
                <a:ea typeface="굴림" charset="-127"/>
              </a:rPr>
              <a:t>의 지수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들의 </a:t>
            </a:r>
            <a:r>
              <a:rPr lang="ko-KR" altLang="en-US" sz="2000" dirty="0">
                <a:ea typeface="굴림" charset="-127"/>
              </a:rPr>
              <a:t>합이 같으면 </a:t>
            </a:r>
            <a:r>
              <a:rPr lang="en-US" altLang="ko-KR" sz="2000" dirty="0" err="1">
                <a:ea typeface="굴림" charset="-127"/>
              </a:rPr>
              <a:t>x,y</a:t>
            </a:r>
            <a:r>
              <a:rPr lang="ko-KR" altLang="en-US" sz="2000" dirty="0">
                <a:ea typeface="굴림" charset="-127"/>
              </a:rPr>
              <a:t>의 </a:t>
            </a:r>
            <a:r>
              <a:rPr lang="ko-KR" altLang="en-US" sz="2000" dirty="0" err="1">
                <a:ea typeface="굴림" charset="-127"/>
              </a:rPr>
              <a:t>멱승등을</a:t>
            </a:r>
            <a:r>
              <a:rPr lang="ko-KR" altLang="en-US" sz="2000" dirty="0">
                <a:ea typeface="굴림" charset="-127"/>
              </a:rPr>
              <a:t> 포함하는 방정식은 </a:t>
            </a:r>
            <a:r>
              <a:rPr lang="ko-KR" altLang="en-US" sz="2000" dirty="0" err="1" smtClean="0">
                <a:ea typeface="굴림" charset="-127"/>
              </a:rPr>
              <a:t>동차형이다</a:t>
            </a:r>
            <a:r>
              <a:rPr lang="en-US" altLang="ko-KR" sz="2000" dirty="0">
                <a:ea typeface="굴림" charset="-127"/>
              </a:rPr>
              <a:t>(</a:t>
            </a:r>
            <a:r>
              <a:rPr lang="ko-KR" altLang="en-US" sz="2000" dirty="0">
                <a:ea typeface="굴림" charset="-127"/>
              </a:rPr>
              <a:t>그림 </a:t>
            </a:r>
            <a:r>
              <a:rPr lang="en-US" altLang="ko-KR" sz="2000" dirty="0">
                <a:ea typeface="굴림" charset="-127"/>
              </a:rPr>
              <a:t>2-35</a:t>
            </a:r>
            <a:r>
              <a:rPr lang="en-US" altLang="ko-KR" sz="2000" dirty="0" smtClean="0">
                <a:ea typeface="굴림" charset="-127"/>
              </a:rPr>
              <a:t>).</a:t>
            </a:r>
          </a:p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              </a:t>
            </a:r>
            <a:r>
              <a:rPr lang="ko-KR" altLang="en-US" sz="2000" dirty="0">
                <a:ea typeface="굴림" charset="-127"/>
              </a:rPr>
              <a:t>형태를 갖는 방정식의 경우 </a:t>
            </a:r>
            <a:r>
              <a:rPr lang="ko-KR" altLang="en-US" sz="2000" dirty="0" err="1">
                <a:ea typeface="굴림" charset="-127"/>
              </a:rPr>
              <a:t>동차성</a:t>
            </a:r>
            <a:r>
              <a:rPr lang="ko-KR" altLang="en-US" sz="2000" dirty="0">
                <a:ea typeface="굴림" charset="-127"/>
              </a:rPr>
              <a:t> 시험을 위한 </a:t>
            </a:r>
            <a:r>
              <a:rPr lang="ko-KR" altLang="en-US" sz="2000" dirty="0" smtClean="0">
                <a:ea typeface="굴림" charset="-127"/>
              </a:rPr>
              <a:t>또 </a:t>
            </a:r>
            <a:r>
              <a:rPr lang="ko-KR" altLang="en-US" sz="2000" dirty="0">
                <a:ea typeface="굴림" charset="-127"/>
              </a:rPr>
              <a:t>다른 </a:t>
            </a:r>
            <a:r>
              <a:rPr lang="ko-KR" altLang="en-US" sz="2000" dirty="0" smtClean="0">
                <a:ea typeface="굴림" charset="-127"/>
              </a:rPr>
              <a:t>방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법은 </a:t>
            </a:r>
            <a:r>
              <a:rPr lang="ko-KR" altLang="en-US" sz="2000" dirty="0">
                <a:ea typeface="굴림" charset="-127"/>
              </a:rPr>
              <a:t>다음 조건의 성립이 요구 된다</a:t>
            </a:r>
            <a:r>
              <a:rPr lang="en-US" altLang="ko-KR" sz="2000" dirty="0">
                <a:ea typeface="굴림" charset="-127"/>
              </a:rPr>
              <a:t>.</a:t>
            </a:r>
            <a:endParaRPr lang="ko-KR" altLang="en-US" sz="2000" dirty="0">
              <a:ea typeface="굴림" charset="-127"/>
            </a:endParaRPr>
          </a:p>
          <a:p>
            <a:endParaRPr lang="ko-KR" altLang="en-US" sz="2000" dirty="0"/>
          </a:p>
        </p:txBody>
      </p:sp>
      <p:pic>
        <p:nvPicPr>
          <p:cNvPr id="4" name="_x42321784" descr="DRW000010c05b6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000250"/>
            <a:ext cx="369093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_x44288064" descr="DRW000010c05b7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697500"/>
            <a:ext cx="11842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_x66545432" descr="DRW000010dc5ca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90339" y="5517232"/>
            <a:ext cx="42545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141319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476672"/>
            <a:ext cx="8291264" cy="564949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이런 경우 먼저 새로운 변수 </a:t>
            </a:r>
            <a:r>
              <a:rPr lang="en-US" altLang="ko-KR" sz="2000" dirty="0">
                <a:ea typeface="굴림" charset="-127"/>
              </a:rPr>
              <a:t>v=y/x</a:t>
            </a:r>
            <a:r>
              <a:rPr lang="ko-KR" altLang="en-US" sz="2000" dirty="0">
                <a:ea typeface="굴림" charset="-127"/>
              </a:rPr>
              <a:t> 를 정의 한다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이제 </a:t>
            </a:r>
            <a:r>
              <a:rPr lang="en-US" altLang="ko-KR" sz="2000" dirty="0">
                <a:ea typeface="굴림" charset="-127"/>
              </a:rPr>
              <a:t>y=xv </a:t>
            </a:r>
            <a:r>
              <a:rPr lang="ko-KR" altLang="en-US" sz="2000" dirty="0">
                <a:ea typeface="굴림" charset="-127"/>
              </a:rPr>
              <a:t>이므로</a:t>
            </a:r>
            <a:r>
              <a:rPr lang="en-US" altLang="ko-KR" sz="2000" dirty="0" smtClean="0">
                <a:ea typeface="굴림" charset="-127"/>
              </a:rPr>
              <a:t>, </a:t>
            </a:r>
            <a:r>
              <a:rPr lang="en-US" altLang="ko-KR" sz="2000" dirty="0">
                <a:ea typeface="굴림" charset="-127"/>
              </a:rPr>
              <a:t>x</a:t>
            </a:r>
            <a:r>
              <a:rPr lang="ko-KR" altLang="en-US" sz="2000" dirty="0" smtClean="0">
                <a:ea typeface="굴림" charset="-127"/>
              </a:rPr>
              <a:t>에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관한 </a:t>
            </a:r>
            <a:r>
              <a:rPr lang="ko-KR" altLang="en-US" sz="2000" dirty="0" err="1">
                <a:ea typeface="굴림" charset="-127"/>
              </a:rPr>
              <a:t>도함수는</a:t>
            </a:r>
            <a:r>
              <a:rPr lang="ko-KR" altLang="en-US" sz="2000" dirty="0">
                <a:ea typeface="굴림" charset="-127"/>
              </a:rPr>
              <a:t> 다음과 같다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식 </a:t>
            </a:r>
            <a:r>
              <a:rPr lang="en-US" altLang="ko-KR" sz="2000" dirty="0">
                <a:ea typeface="굴림" charset="-127"/>
              </a:rPr>
              <a:t>2-46</a:t>
            </a:r>
            <a:r>
              <a:rPr lang="ko-KR" altLang="en-US" sz="2000" dirty="0">
                <a:ea typeface="굴림" charset="-127"/>
              </a:rPr>
              <a:t>에 이를 대입한 결과는 다음과 같다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이는 변수분리형 방정식이다</a:t>
            </a:r>
            <a:r>
              <a:rPr lang="en-US" altLang="ko-KR" sz="2000" dirty="0">
                <a:ea typeface="굴림" charset="-127"/>
              </a:rPr>
              <a:t>. x</a:t>
            </a:r>
            <a:r>
              <a:rPr lang="ko-KR" altLang="en-US" sz="2000" dirty="0">
                <a:ea typeface="굴림" charset="-127"/>
              </a:rPr>
              <a:t>에 관한 적분으로 구하는 </a:t>
            </a:r>
            <a:r>
              <a:rPr lang="ko-KR" altLang="en-US" sz="2000" dirty="0" smtClean="0">
                <a:ea typeface="굴림" charset="-127"/>
              </a:rPr>
              <a:t>해는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다음과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같다</a:t>
            </a:r>
            <a:r>
              <a:rPr lang="en-US" altLang="ko-KR" sz="2000" dirty="0">
                <a:ea typeface="굴림" charset="-127"/>
              </a:rPr>
              <a:t>.</a:t>
            </a:r>
            <a:r>
              <a:rPr lang="ko-KR" altLang="en-US" sz="2000" dirty="0">
                <a:ea typeface="굴림" charset="-127"/>
              </a:rPr>
              <a:t> </a:t>
            </a:r>
            <a:endParaRPr lang="en-US" altLang="ko-KR" sz="2000" dirty="0">
              <a:ea typeface="굴림" charset="-127"/>
            </a:endParaRPr>
          </a:p>
          <a:p>
            <a:endParaRPr lang="ko-KR" altLang="en-US" sz="2000" dirty="0"/>
          </a:p>
        </p:txBody>
      </p:sp>
      <p:pic>
        <p:nvPicPr>
          <p:cNvPr id="4" name="_x43356288" descr="DRW000010dc5cb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12776"/>
            <a:ext cx="36449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_x66708776" descr="DRW000010dc5c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20888"/>
            <a:ext cx="434181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_x40814456" descr="DRW0000178c5f8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2981" y="4509120"/>
            <a:ext cx="46926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366470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63408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ea typeface="굴림" charset="-127"/>
              </a:rPr>
              <a:t>예제 </a:t>
            </a:r>
            <a:r>
              <a:rPr lang="en-US" altLang="ko-KR" sz="2000" dirty="0">
                <a:ea typeface="굴림" charset="-127"/>
              </a:rPr>
              <a:t>2-16   </a:t>
            </a:r>
            <a:r>
              <a:rPr lang="ko-KR" altLang="en-US" sz="2000" dirty="0">
                <a:ea typeface="굴림" charset="-127"/>
              </a:rPr>
              <a:t>동차방정식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08720"/>
            <a:ext cx="8219256" cy="521744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다음 미분방정식을 풀어라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(</a:t>
            </a:r>
            <a:r>
              <a:rPr lang="ko-KR" altLang="en-US" sz="2000" dirty="0">
                <a:ea typeface="굴림" charset="-127"/>
              </a:rPr>
              <a:t>풀이</a:t>
            </a:r>
            <a:r>
              <a:rPr lang="en-US" altLang="ko-KR" sz="2000" dirty="0">
                <a:ea typeface="굴림" charset="-127"/>
              </a:rPr>
              <a:t>) </a:t>
            </a:r>
            <a:r>
              <a:rPr lang="ko-KR" altLang="en-US" sz="2000" dirty="0">
                <a:ea typeface="굴림" charset="-127"/>
              </a:rPr>
              <a:t>위의 미분방정식은 </a:t>
            </a:r>
            <a:r>
              <a:rPr lang="ko-KR" altLang="en-US" sz="2000" dirty="0" err="1">
                <a:ea typeface="굴림" charset="-127"/>
              </a:rPr>
              <a:t>동차형임을</a:t>
            </a:r>
            <a:r>
              <a:rPr lang="ko-KR" altLang="en-US" sz="2000" dirty="0">
                <a:ea typeface="굴림" charset="-127"/>
              </a:rPr>
              <a:t> 알 수 있다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따라서 </a:t>
            </a:r>
            <a:r>
              <a:rPr lang="en-US" altLang="ko-KR" sz="2000" dirty="0">
                <a:ea typeface="굴림" charset="-127"/>
              </a:rPr>
              <a:t>v=y/x </a:t>
            </a:r>
          </a:p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 즉 </a:t>
            </a:r>
            <a:r>
              <a:rPr lang="en-US" altLang="ko-KR" sz="2000" dirty="0">
                <a:ea typeface="굴림" charset="-127"/>
              </a:rPr>
              <a:t>y=xv</a:t>
            </a:r>
            <a:r>
              <a:rPr lang="ko-KR" altLang="en-US" sz="2000" dirty="0">
                <a:ea typeface="굴림" charset="-127"/>
              </a:rPr>
              <a:t>라고 두면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이 방정식은 다음과 같이 정리 할 수 있다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 변수분리를 통해</a:t>
            </a:r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x </a:t>
            </a:r>
            <a:r>
              <a:rPr lang="ko-KR" altLang="en-US" sz="2000" dirty="0">
                <a:ea typeface="굴림" charset="-127"/>
              </a:rPr>
              <a:t>에 관한 적분을 취하면 다음과 같이 해를 구할 수 있다</a:t>
            </a:r>
            <a:r>
              <a:rPr lang="en-US" altLang="ko-KR" sz="2000" dirty="0">
                <a:ea typeface="굴림" charset="-127"/>
              </a:rPr>
              <a:t>.</a:t>
            </a:r>
            <a:endParaRPr lang="ko-KR" altLang="en-US" sz="2000" dirty="0"/>
          </a:p>
        </p:txBody>
      </p:sp>
      <p:pic>
        <p:nvPicPr>
          <p:cNvPr id="4" name="_x40748920" descr="DRW0000188c607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32250" y="1304925"/>
            <a:ext cx="12065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_x41469816" descr="DRW0000136860e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25762" y="2852936"/>
            <a:ext cx="34194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_x43444224" descr="DRW0000136860f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941093"/>
            <a:ext cx="1709738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8164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00042"/>
            <a:ext cx="8258204" cy="5626121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ea typeface="굴림" pitchFamily="50" charset="-127"/>
              </a:rPr>
              <a:t>함수          가                          라는 조건을  만족해야 한다</a:t>
            </a:r>
            <a:r>
              <a:rPr lang="en-US" altLang="ko-KR" sz="2000" dirty="0" smtClean="0">
                <a:ea typeface="굴림" pitchFamily="50" charset="-127"/>
              </a:rPr>
              <a:t>.</a:t>
            </a:r>
            <a:br>
              <a:rPr lang="en-US" altLang="ko-KR" sz="2000" dirty="0" smtClean="0">
                <a:ea typeface="굴림" pitchFamily="50" charset="-127"/>
              </a:rPr>
            </a:br>
            <a:endParaRPr lang="en-US" altLang="ko-KR" sz="2000" dirty="0">
              <a:ea typeface="굴림" pitchFamily="50" charset="-127"/>
            </a:endParaRPr>
          </a:p>
          <a:p>
            <a:r>
              <a:rPr lang="ko-KR" altLang="en-US" sz="2000" dirty="0" smtClean="0">
                <a:ea typeface="굴림" pitchFamily="50" charset="-127"/>
              </a:rPr>
              <a:t>함수        가 </a:t>
            </a:r>
            <a:r>
              <a:rPr lang="en-US" altLang="ko-KR" sz="2000" dirty="0" smtClean="0">
                <a:ea typeface="굴림" pitchFamily="50" charset="-127"/>
              </a:rPr>
              <a:t>0</a:t>
            </a:r>
            <a:r>
              <a:rPr lang="ko-KR" altLang="en-US" sz="2000" dirty="0" smtClean="0">
                <a:ea typeface="굴림" pitchFamily="50" charset="-127"/>
              </a:rPr>
              <a:t>가 아닐 경우 </a:t>
            </a:r>
            <a:r>
              <a:rPr lang="en-US" altLang="ko-KR" sz="2000" dirty="0" smtClean="0">
                <a:ea typeface="굴림" pitchFamily="50" charset="-127"/>
              </a:rPr>
              <a:t>, </a:t>
            </a:r>
            <a:r>
              <a:rPr lang="ko-KR" altLang="en-US" sz="2000" dirty="0" smtClean="0">
                <a:ea typeface="굴림" pitchFamily="50" charset="-127"/>
              </a:rPr>
              <a:t>이 방정식은 다음과 같이 정리 된다</a:t>
            </a:r>
            <a:r>
              <a:rPr lang="en-US" altLang="ko-KR" sz="2000" dirty="0" smtClean="0">
                <a:ea typeface="굴림" pitchFamily="50" charset="-127"/>
              </a:rPr>
              <a:t>.</a:t>
            </a:r>
            <a:r>
              <a:rPr lang="ko-KR" altLang="en-US" sz="2000" dirty="0" smtClean="0">
                <a:ea typeface="굴림" pitchFamily="50" charset="-127"/>
              </a:rPr>
              <a:t> </a:t>
            </a:r>
            <a:endParaRPr lang="en-US" altLang="ko-KR" sz="2000" dirty="0" smtClean="0">
              <a:ea typeface="굴림" pitchFamily="50" charset="-127"/>
            </a:endParaRPr>
          </a:p>
          <a:p>
            <a:endParaRPr lang="en-US" altLang="ko-KR" sz="2000" dirty="0">
              <a:ea typeface="굴림" pitchFamily="50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  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   따라서</a:t>
            </a:r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   이제 함수         는 적분에 의해 다음과 같이 결정된다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    양변에 지수함수를 취하고           </a:t>
            </a:r>
            <a:r>
              <a:rPr lang="en-US" altLang="ko-KR" sz="2000" dirty="0" smtClean="0">
                <a:ea typeface="굴림" charset="-127"/>
              </a:rPr>
              <a:t>&gt;0 </a:t>
            </a:r>
            <a:r>
              <a:rPr lang="ko-KR" altLang="en-US" sz="2000" dirty="0" smtClean="0">
                <a:ea typeface="굴림" charset="-127"/>
              </a:rPr>
              <a:t>을 이용하면 다음을 얻는다</a:t>
            </a:r>
            <a:r>
              <a:rPr lang="en-US" altLang="ko-KR" sz="2000" dirty="0" smtClean="0">
                <a:ea typeface="굴림" charset="-127"/>
              </a:rPr>
              <a:t>. </a:t>
            </a:r>
            <a:endParaRPr lang="ko-KR" altLang="en-US" sz="2000" dirty="0" smtClean="0">
              <a:ea typeface="굴림" charset="-127"/>
            </a:endParaRPr>
          </a:p>
          <a:p>
            <a:endParaRPr lang="ko-KR" altLang="en-US" sz="2000" dirty="0"/>
          </a:p>
        </p:txBody>
      </p:sp>
      <p:pic>
        <p:nvPicPr>
          <p:cNvPr id="4" name="_x42988288" descr="DRW00001b1842f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571480"/>
            <a:ext cx="5207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_x42988288" descr="DRW00001b1842f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214422"/>
            <a:ext cx="5207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_x42988448" descr="DRW00001b1842f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50" y="571480"/>
            <a:ext cx="19462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_x40683384" descr="DRW0000050876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0430" y="1928802"/>
            <a:ext cx="15303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_x40945720" descr="DRW00000344770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3071810"/>
            <a:ext cx="2163763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_x42988288" descr="DRW00001b1842f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3857628"/>
            <a:ext cx="5207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_x72989504" descr="DRW0000034477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00364" y="4214818"/>
            <a:ext cx="2822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_x42988288" descr="DRW00001b1842f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4" y="4929198"/>
            <a:ext cx="5207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_x72956416" descr="DRW00000344771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57488" y="5286388"/>
            <a:ext cx="4003675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548680"/>
            <a:ext cx="8291264" cy="5577483"/>
          </a:xfrm>
        </p:spPr>
        <p:txBody>
          <a:bodyPr>
            <a:normAutofit/>
          </a:bodyPr>
          <a:lstStyle/>
          <a:p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r>
              <a:rPr lang="ko-KR" altLang="en-US" sz="2000" dirty="0" err="1" smtClean="0">
                <a:ea typeface="굴림" charset="-127"/>
              </a:rPr>
              <a:t>역치환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v=y/x</a:t>
            </a:r>
            <a:r>
              <a:rPr lang="ko-KR" altLang="en-US" sz="2000" dirty="0">
                <a:ea typeface="굴림" charset="-127"/>
              </a:rPr>
              <a:t>를 적용하여 다음 식을 </a:t>
            </a:r>
            <a:r>
              <a:rPr lang="ko-KR" altLang="en-US" sz="2000" dirty="0" smtClean="0">
                <a:ea typeface="굴림" charset="-127"/>
              </a:rPr>
              <a:t>얻는다</a:t>
            </a:r>
            <a:r>
              <a:rPr lang="en-US" altLang="ko-KR" sz="2000" dirty="0" smtClean="0">
                <a:ea typeface="굴림" charset="-127"/>
              </a:rPr>
              <a:t>.</a:t>
            </a:r>
            <a:endParaRPr lang="ko-KR" altLang="en-US" sz="2000" dirty="0"/>
          </a:p>
        </p:txBody>
      </p:sp>
      <p:pic>
        <p:nvPicPr>
          <p:cNvPr id="4" name="_x66926520" descr="DRW0000136860f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62000"/>
            <a:ext cx="3911600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_x42059640" descr="DRW000009ec621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6599" y="2981325"/>
            <a:ext cx="29686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159364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34082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ea typeface="굴림" charset="-127"/>
              </a:rPr>
              <a:t>2-6  </a:t>
            </a:r>
            <a:r>
              <a:rPr lang="ko-KR" altLang="en-US" sz="2000" dirty="0">
                <a:ea typeface="굴림" charset="-127"/>
              </a:rPr>
              <a:t>완전 </a:t>
            </a:r>
            <a:r>
              <a:rPr lang="en-US" altLang="ko-KR" sz="2000" dirty="0">
                <a:ea typeface="굴림" charset="-127"/>
              </a:rPr>
              <a:t>1</a:t>
            </a:r>
            <a:r>
              <a:rPr lang="ko-KR" altLang="en-US" sz="2000" dirty="0">
                <a:ea typeface="굴림" charset="-127"/>
              </a:rPr>
              <a:t>계 미분방정식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52736"/>
            <a:ext cx="8219256" cy="5073427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1</a:t>
            </a:r>
            <a:r>
              <a:rPr lang="ko-KR" altLang="en-US" sz="2000" dirty="0" smtClean="0">
                <a:ea typeface="굴림" charset="-127"/>
              </a:rPr>
              <a:t>계 </a:t>
            </a:r>
            <a:r>
              <a:rPr lang="ko-KR" altLang="en-US" sz="2000" dirty="0">
                <a:ea typeface="굴림" charset="-127"/>
              </a:rPr>
              <a:t>미분방정식                 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는 다음과 같이 표현될 수 있다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이 </a:t>
            </a:r>
            <a:r>
              <a:rPr lang="ko-KR" altLang="en-US" sz="2000" dirty="0">
                <a:ea typeface="굴림" charset="-127"/>
              </a:rPr>
              <a:t>방정식에 대해 </a:t>
            </a:r>
            <a:r>
              <a:rPr lang="ko-KR" altLang="en-US" sz="2000" dirty="0" err="1">
                <a:ea typeface="굴림" charset="-127"/>
              </a:rPr>
              <a:t>일반해는</a:t>
            </a:r>
            <a:r>
              <a:rPr lang="ko-KR" altLang="en-US" sz="2000" dirty="0">
                <a:ea typeface="굴림" charset="-127"/>
              </a:rPr>
              <a:t> 변수 </a:t>
            </a:r>
            <a:r>
              <a:rPr lang="en-US" altLang="ko-KR" sz="2000" dirty="0">
                <a:ea typeface="굴림" charset="-127"/>
              </a:rPr>
              <a:t>x</a:t>
            </a:r>
            <a:r>
              <a:rPr lang="ko-KR" altLang="en-US" sz="2000" dirty="0">
                <a:ea typeface="굴림" charset="-127"/>
              </a:rPr>
              <a:t>와 </a:t>
            </a:r>
            <a:r>
              <a:rPr lang="en-US" altLang="ko-KR" sz="2000" dirty="0">
                <a:ea typeface="굴림" charset="-127"/>
              </a:rPr>
              <a:t>y, </a:t>
            </a:r>
            <a:r>
              <a:rPr lang="ko-KR" altLang="en-US" sz="2000" dirty="0">
                <a:ea typeface="굴림" charset="-127"/>
              </a:rPr>
              <a:t>임의의 상수 </a:t>
            </a:r>
            <a:r>
              <a:rPr lang="en-US" altLang="ko-KR" sz="2000" dirty="0">
                <a:ea typeface="굴림" charset="-127"/>
              </a:rPr>
              <a:t>C </a:t>
            </a:r>
            <a:r>
              <a:rPr lang="ko-KR" altLang="en-US" sz="2000" dirty="0">
                <a:ea typeface="굴림" charset="-127"/>
              </a:rPr>
              <a:t>등을 </a:t>
            </a:r>
            <a:r>
              <a:rPr lang="ko-KR" altLang="en-US" sz="2000" dirty="0" smtClean="0">
                <a:ea typeface="굴림" charset="-127"/>
              </a:rPr>
              <a:t>포함 할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것이며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다음과 같은 </a:t>
            </a:r>
            <a:r>
              <a:rPr lang="ko-KR" altLang="en-US" sz="2000" dirty="0" err="1">
                <a:ea typeface="굴림" charset="-127"/>
              </a:rPr>
              <a:t>음함수해로</a:t>
            </a:r>
            <a:r>
              <a:rPr lang="ko-KR" altLang="en-US" sz="2000" dirty="0">
                <a:ea typeface="굴림" charset="-127"/>
              </a:rPr>
              <a:t> 표현될 수 있다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이 방정식을 </a:t>
            </a:r>
            <a:r>
              <a:rPr lang="en-US" altLang="ko-KR" sz="2000" dirty="0">
                <a:ea typeface="굴림" charset="-127"/>
              </a:rPr>
              <a:t>x</a:t>
            </a:r>
            <a:r>
              <a:rPr lang="ko-KR" altLang="en-US" sz="2000" dirty="0">
                <a:ea typeface="굴림" charset="-127"/>
              </a:rPr>
              <a:t>에 관해 미분하면 다음과 같다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 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미분과 </a:t>
            </a:r>
            <a:r>
              <a:rPr lang="ko-KR" altLang="en-US" sz="2000" dirty="0">
                <a:ea typeface="굴림" charset="-127"/>
              </a:rPr>
              <a:t>적분은 역 과정이므로 미분방정식인 식 </a:t>
            </a:r>
            <a:r>
              <a:rPr lang="en-US" altLang="ko-KR" sz="2000" dirty="0">
                <a:ea typeface="굴림" charset="-127"/>
              </a:rPr>
              <a:t>2-57</a:t>
            </a:r>
            <a:r>
              <a:rPr lang="ko-KR" altLang="en-US" sz="2000" dirty="0">
                <a:ea typeface="굴림" charset="-127"/>
              </a:rPr>
              <a:t>에 대한 </a:t>
            </a:r>
            <a:r>
              <a:rPr lang="ko-KR" altLang="en-US" sz="2000" dirty="0" smtClean="0">
                <a:ea typeface="굴림" charset="-127"/>
              </a:rPr>
              <a:t>적분은 식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2-57</a:t>
            </a:r>
            <a:r>
              <a:rPr lang="ko-KR" altLang="en-US" sz="2000" dirty="0">
                <a:ea typeface="굴림" charset="-127"/>
              </a:rPr>
              <a:t>은 </a:t>
            </a:r>
            <a:r>
              <a:rPr lang="ko-KR" altLang="en-US" sz="2000" dirty="0" err="1">
                <a:ea typeface="굴림" charset="-127"/>
              </a:rPr>
              <a:t>직접적분하여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S(</a:t>
            </a:r>
            <a:r>
              <a:rPr lang="en-US" altLang="ko-KR" sz="2000" dirty="0" err="1">
                <a:ea typeface="굴림" charset="-127"/>
              </a:rPr>
              <a:t>x,y</a:t>
            </a:r>
            <a:r>
              <a:rPr lang="en-US" altLang="ko-KR" sz="2000" dirty="0">
                <a:ea typeface="굴림" charset="-127"/>
              </a:rPr>
              <a:t>)=C</a:t>
            </a:r>
            <a:r>
              <a:rPr lang="ko-KR" altLang="en-US" sz="2000" dirty="0">
                <a:ea typeface="굴림" charset="-127"/>
              </a:rPr>
              <a:t>를 얻을 수 있는 </a:t>
            </a:r>
            <a:r>
              <a:rPr lang="ko-KR" altLang="en-US" sz="2000" dirty="0" smtClean="0">
                <a:ea typeface="굴림" charset="-127"/>
              </a:rPr>
              <a:t>형태이며 완전미분방정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식</a:t>
            </a:r>
            <a:r>
              <a:rPr lang="en-US" altLang="ko-KR" sz="2000" dirty="0">
                <a:ea typeface="굴림" charset="-127"/>
              </a:rPr>
              <a:t>(exact differential equation)</a:t>
            </a:r>
            <a:r>
              <a:rPr lang="ko-KR" altLang="en-US" sz="2000" dirty="0">
                <a:ea typeface="굴림" charset="-127"/>
              </a:rPr>
              <a:t>이라고 함</a:t>
            </a:r>
            <a:r>
              <a:rPr lang="en-US" altLang="ko-KR" sz="2000" dirty="0" smtClean="0">
                <a:ea typeface="굴림" charset="-127"/>
              </a:rPr>
              <a:t>.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식 </a:t>
            </a:r>
            <a:r>
              <a:rPr lang="en-US" altLang="ko-KR" sz="2000" dirty="0">
                <a:ea typeface="굴림" charset="-127"/>
              </a:rPr>
              <a:t>2-55</a:t>
            </a:r>
            <a:r>
              <a:rPr lang="ko-KR" altLang="en-US" sz="2000" dirty="0">
                <a:ea typeface="굴림" charset="-127"/>
              </a:rPr>
              <a:t>와 식</a:t>
            </a:r>
            <a:r>
              <a:rPr lang="en-US" altLang="ko-KR" sz="2000" dirty="0">
                <a:ea typeface="굴림" charset="-127"/>
              </a:rPr>
              <a:t> 2-57</a:t>
            </a:r>
            <a:r>
              <a:rPr lang="ko-KR" altLang="en-US" sz="2000" dirty="0">
                <a:ea typeface="굴림" charset="-127"/>
              </a:rPr>
              <a:t>을 비교하여 다음을 정의 한다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endParaRPr lang="ko-KR" altLang="en-US" sz="2000" dirty="0"/>
          </a:p>
        </p:txBody>
      </p:sp>
      <p:pic>
        <p:nvPicPr>
          <p:cNvPr id="4" name="_x40942408" descr="DRW00000c54628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71155"/>
            <a:ext cx="12207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_x42892672" descr="DRW00000c54628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89490" y="1684650"/>
            <a:ext cx="43037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_x42787176" descr="DRW00000c54629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048000"/>
            <a:ext cx="41719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_x74243856" descr="DRW00000c5462a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105275"/>
            <a:ext cx="4716463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700202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3408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ea typeface="굴림" charset="-127"/>
              </a:rPr>
              <a:t>완전 미분방정식의 정의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80728"/>
            <a:ext cx="8219256" cy="514543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다음과 같은 형식으로 표현될 수 있는 </a:t>
            </a:r>
            <a:r>
              <a:rPr lang="en-US" altLang="ko-KR" sz="2000" dirty="0">
                <a:ea typeface="굴림" charset="-127"/>
              </a:rPr>
              <a:t>1</a:t>
            </a:r>
            <a:r>
              <a:rPr lang="ko-KR" altLang="en-US" sz="2000" dirty="0">
                <a:ea typeface="굴림" charset="-127"/>
              </a:rPr>
              <a:t>계 </a:t>
            </a:r>
            <a:r>
              <a:rPr lang="ko-KR" altLang="en-US" sz="2000" dirty="0" smtClean="0">
                <a:ea typeface="굴림" charset="-127"/>
              </a:rPr>
              <a:t>미분방정식은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어떤 영역 </a:t>
            </a:r>
            <a:r>
              <a:rPr lang="en-US" altLang="ko-KR" sz="2000" dirty="0">
                <a:ea typeface="굴림" charset="-127"/>
              </a:rPr>
              <a:t>D</a:t>
            </a:r>
            <a:r>
              <a:rPr lang="ko-KR" altLang="en-US" sz="2000" dirty="0">
                <a:ea typeface="굴림" charset="-127"/>
              </a:rPr>
              <a:t>안의 모든 </a:t>
            </a:r>
            <a:r>
              <a:rPr lang="en-US" altLang="ko-KR" sz="2000" dirty="0">
                <a:ea typeface="굴림" charset="-127"/>
              </a:rPr>
              <a:t>(</a:t>
            </a:r>
            <a:r>
              <a:rPr lang="en-US" altLang="ko-KR" sz="2000" dirty="0" err="1">
                <a:ea typeface="굴림" charset="-127"/>
              </a:rPr>
              <a:t>x,y</a:t>
            </a:r>
            <a:r>
              <a:rPr lang="en-US" altLang="ko-KR" sz="2000" dirty="0">
                <a:ea typeface="굴림" charset="-127"/>
              </a:rPr>
              <a:t>)</a:t>
            </a:r>
            <a:r>
              <a:rPr lang="ko-KR" altLang="en-US" sz="2000" dirty="0">
                <a:ea typeface="굴림" charset="-127"/>
              </a:rPr>
              <a:t>에 대해 다음 식들을 만족하는 함수</a:t>
            </a: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S(</a:t>
            </a:r>
            <a:r>
              <a:rPr lang="en-US" altLang="ko-KR" sz="2000" dirty="0" err="1">
                <a:ea typeface="굴림" charset="-127"/>
              </a:rPr>
              <a:t>x,y</a:t>
            </a:r>
            <a:r>
              <a:rPr lang="en-US" altLang="ko-KR" sz="2000" dirty="0">
                <a:ea typeface="굴림" charset="-127"/>
              </a:rPr>
              <a:t>)</a:t>
            </a:r>
            <a:r>
              <a:rPr lang="ko-KR" altLang="en-US" sz="2000" dirty="0">
                <a:ea typeface="굴림" charset="-127"/>
              </a:rPr>
              <a:t>가 존재할 경우 영역 </a:t>
            </a:r>
            <a:r>
              <a:rPr lang="en-US" altLang="ko-KR" sz="2000" dirty="0">
                <a:ea typeface="굴림" charset="-127"/>
              </a:rPr>
              <a:t>D</a:t>
            </a:r>
            <a:r>
              <a:rPr lang="ko-KR" altLang="en-US" sz="2000" dirty="0">
                <a:ea typeface="굴림" charset="-127"/>
              </a:rPr>
              <a:t>에서 </a:t>
            </a:r>
            <a:r>
              <a:rPr lang="ko-KR" altLang="en-US" sz="2000" dirty="0">
                <a:solidFill>
                  <a:srgbClr val="FF0000"/>
                </a:solidFill>
                <a:ea typeface="굴림" charset="-127"/>
              </a:rPr>
              <a:t>완전 미분방정식</a:t>
            </a:r>
            <a:r>
              <a:rPr lang="ko-KR" altLang="en-US" sz="2000" dirty="0">
                <a:ea typeface="굴림" charset="-127"/>
              </a:rPr>
              <a:t>이라고 함</a:t>
            </a:r>
            <a:endParaRPr lang="ko-KR" altLang="en-US" sz="2000" dirty="0"/>
          </a:p>
        </p:txBody>
      </p:sp>
      <p:pic>
        <p:nvPicPr>
          <p:cNvPr id="4" name="_x40552504" descr="DRW00000744642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724025"/>
            <a:ext cx="45259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_x71121128" descr="DRW0000074464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05200"/>
            <a:ext cx="43624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591876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ea typeface="굴림" charset="-127"/>
              </a:rPr>
              <a:t>예제 </a:t>
            </a:r>
            <a:r>
              <a:rPr lang="en-US" altLang="ko-KR" sz="2000" dirty="0">
                <a:ea typeface="굴림" charset="-127"/>
              </a:rPr>
              <a:t>2-17   </a:t>
            </a:r>
            <a:r>
              <a:rPr lang="ko-KR" altLang="en-US" sz="2000" dirty="0">
                <a:ea typeface="굴림" charset="-127"/>
              </a:rPr>
              <a:t>완전 미분방정식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2736"/>
            <a:ext cx="8291264" cy="5073427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미분방정식                    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이 </a:t>
            </a:r>
            <a:r>
              <a:rPr lang="ko-KR" altLang="en-US" sz="2000" dirty="0" err="1">
                <a:ea typeface="굴림" charset="-127"/>
              </a:rPr>
              <a:t>완전형임을</a:t>
            </a:r>
            <a:r>
              <a:rPr lang="ko-KR" altLang="en-US" sz="2000" dirty="0">
                <a:ea typeface="굴림" charset="-127"/>
              </a:rPr>
              <a:t> 보이고</a:t>
            </a:r>
            <a:r>
              <a:rPr lang="en-US" altLang="ko-KR" sz="2000" dirty="0">
                <a:ea typeface="굴림" charset="-127"/>
              </a:rPr>
              <a:t>,  </a:t>
            </a:r>
            <a:r>
              <a:rPr lang="ko-KR" altLang="en-US" sz="2000" dirty="0">
                <a:ea typeface="굴림" charset="-127"/>
              </a:rPr>
              <a:t>그 </a:t>
            </a:r>
            <a:r>
              <a:rPr lang="ko-KR" altLang="en-US" sz="2000" dirty="0" smtClean="0">
                <a:ea typeface="굴림" charset="-127"/>
              </a:rPr>
              <a:t>방정식을 풀어라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>
              <a:buFontTx/>
              <a:buNone/>
            </a:pP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(</a:t>
            </a:r>
            <a:r>
              <a:rPr lang="ko-KR" altLang="en-US" sz="2000" dirty="0">
                <a:ea typeface="굴림" charset="-127"/>
              </a:rPr>
              <a:t>풀이</a:t>
            </a:r>
            <a:r>
              <a:rPr lang="en-US" altLang="ko-KR" sz="2000" dirty="0">
                <a:ea typeface="굴림" charset="-127"/>
              </a:rPr>
              <a:t>)                        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이므로</a:t>
            </a:r>
            <a:r>
              <a:rPr lang="en-US" altLang="ko-KR" sz="2000" dirty="0">
                <a:ea typeface="굴림" charset="-127"/>
              </a:rPr>
              <a:t>,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ko-KR" altLang="en-US" sz="2000" dirty="0" err="1">
                <a:ea typeface="굴림" charset="-127"/>
              </a:rPr>
              <a:t>완전형임을</a:t>
            </a:r>
            <a:r>
              <a:rPr lang="ko-KR" altLang="en-US" sz="2000" dirty="0">
                <a:ea typeface="굴림" charset="-127"/>
              </a:rPr>
              <a:t> 알 수 있고 다음과 같이</a:t>
            </a: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 표현될 수 있다</a:t>
            </a:r>
            <a:r>
              <a:rPr lang="en-US" altLang="ko-KR" sz="2000" dirty="0">
                <a:ea typeface="굴림" charset="-127"/>
              </a:rPr>
              <a:t>. </a:t>
            </a: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직접적분을 </a:t>
            </a:r>
            <a:r>
              <a:rPr lang="ko-KR" altLang="en-US" sz="2000" dirty="0">
                <a:ea typeface="굴림" charset="-127"/>
              </a:rPr>
              <a:t>통해서 다음을 알 수 있다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 즉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방정식의 해는 </a:t>
            </a:r>
          </a:p>
          <a:p>
            <a:endParaRPr lang="ko-KR" altLang="en-US" sz="2000" dirty="0"/>
          </a:p>
        </p:txBody>
      </p:sp>
      <p:pic>
        <p:nvPicPr>
          <p:cNvPr id="4" name="_x40683384" descr="DRW0000106066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94509"/>
            <a:ext cx="15240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_x42630208" descr="DRW0000106066f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5763"/>
            <a:ext cx="18224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_x71399512" descr="DRW0000106067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20888"/>
            <a:ext cx="3340100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_x71383096" descr="DRW00001060670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120405"/>
            <a:ext cx="26543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_x71395624" descr="DRW0000106067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5684" y="5157192"/>
            <a:ext cx="18748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673101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70609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ea typeface="굴림" charset="-127"/>
              </a:rPr>
              <a:t>정리 </a:t>
            </a:r>
            <a:r>
              <a:rPr lang="en-US" altLang="ko-KR" sz="2000" dirty="0">
                <a:ea typeface="굴림" charset="-127"/>
              </a:rPr>
              <a:t>2-3 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굴림" charset="-127"/>
              </a:rPr>
              <a:t>미분방정식의 완전성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52736"/>
            <a:ext cx="8219256" cy="5073427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편도함수                                    </a:t>
            </a:r>
            <a:r>
              <a:rPr lang="ko-KR" altLang="en-US" sz="2000" dirty="0" smtClean="0">
                <a:ea typeface="굴림" charset="-127"/>
              </a:rPr>
              <a:t>가 </a:t>
            </a:r>
            <a:r>
              <a:rPr lang="ko-KR" altLang="en-US" sz="2000" dirty="0">
                <a:ea typeface="굴림" charset="-127"/>
              </a:rPr>
              <a:t>사각영역 </a:t>
            </a:r>
            <a:r>
              <a:rPr lang="en-US" altLang="ko-KR" sz="2000" dirty="0">
                <a:ea typeface="굴림" charset="-127"/>
              </a:rPr>
              <a:t>D</a:t>
            </a:r>
            <a:r>
              <a:rPr lang="ko-KR" altLang="en-US" sz="2000" dirty="0">
                <a:ea typeface="굴림" charset="-127"/>
              </a:rPr>
              <a:t>에서 </a:t>
            </a:r>
            <a:r>
              <a:rPr lang="ko-KR" altLang="en-US" sz="2000" dirty="0" smtClean="0">
                <a:ea typeface="굴림" charset="-127"/>
              </a:rPr>
              <a:t>연속일 </a:t>
            </a:r>
            <a:r>
              <a:rPr lang="ko-KR" altLang="en-US" sz="2000" dirty="0">
                <a:ea typeface="굴림" charset="-127"/>
              </a:rPr>
              <a:t>경우</a:t>
            </a:r>
            <a:r>
              <a:rPr lang="en-US" altLang="ko-KR" sz="2000" dirty="0">
                <a:ea typeface="굴림" charset="-127"/>
              </a:rPr>
              <a:t>, 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미분방정식</a:t>
            </a:r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이  </a:t>
            </a:r>
            <a:r>
              <a:rPr lang="ko-KR" altLang="en-US" sz="2000" dirty="0">
                <a:ea typeface="굴림" charset="-127"/>
              </a:rPr>
              <a:t>그 영역에서 </a:t>
            </a:r>
            <a:r>
              <a:rPr lang="ko-KR" altLang="en-US" sz="2000" dirty="0" err="1">
                <a:ea typeface="굴림" charset="-127"/>
              </a:rPr>
              <a:t>완전형이기</a:t>
            </a:r>
            <a:r>
              <a:rPr lang="ko-KR" altLang="en-US" sz="2000" dirty="0">
                <a:ea typeface="굴림" charset="-127"/>
              </a:rPr>
              <a:t> 위한 필요충분조건은 영역 </a:t>
            </a:r>
            <a:r>
              <a:rPr lang="en-US" altLang="ko-KR" sz="2000" dirty="0">
                <a:ea typeface="굴림" charset="-127"/>
              </a:rPr>
              <a:t>D</a:t>
            </a:r>
            <a:r>
              <a:rPr lang="ko-KR" altLang="en-US" sz="2000" dirty="0">
                <a:ea typeface="굴림" charset="-127"/>
              </a:rPr>
              <a:t>안의 모든 </a:t>
            </a:r>
            <a:r>
              <a:rPr lang="ko-KR" altLang="en-US" sz="2000" dirty="0" smtClean="0">
                <a:ea typeface="굴림" charset="-127"/>
              </a:rPr>
              <a:t>점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에서 </a:t>
            </a:r>
            <a:r>
              <a:rPr lang="ko-KR" altLang="en-US" sz="2000" dirty="0">
                <a:ea typeface="굴림" charset="-127"/>
              </a:rPr>
              <a:t>다음 조건이 성립해야 한다는 것이다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(</a:t>
            </a:r>
            <a:r>
              <a:rPr lang="ko-KR" altLang="en-US" sz="2000" dirty="0">
                <a:ea typeface="굴림" charset="-127"/>
              </a:rPr>
              <a:t>증명</a:t>
            </a:r>
            <a:r>
              <a:rPr lang="en-US" altLang="ko-KR" sz="2000" dirty="0">
                <a:ea typeface="굴림" charset="-127"/>
              </a:rPr>
              <a:t>) </a:t>
            </a:r>
            <a:r>
              <a:rPr lang="ko-KR" altLang="en-US" sz="2000" dirty="0">
                <a:ea typeface="굴림" charset="-127"/>
              </a:rPr>
              <a:t>교재참조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endParaRPr lang="ko-KR" altLang="en-US" sz="2000" dirty="0"/>
          </a:p>
        </p:txBody>
      </p:sp>
      <p:pic>
        <p:nvPicPr>
          <p:cNvPr id="4" name="_x41469816" descr="DRW000018a069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84132"/>
            <a:ext cx="2736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_x43408448" descr="DRW000018a0699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844824"/>
            <a:ext cx="250983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467173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63408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ea typeface="굴림" charset="-127"/>
              </a:rPr>
              <a:t>예제 </a:t>
            </a:r>
            <a:r>
              <a:rPr lang="en-US" altLang="ko-KR" sz="2000" dirty="0">
                <a:ea typeface="굴림" charset="-127"/>
              </a:rPr>
              <a:t>2-18   </a:t>
            </a:r>
            <a:r>
              <a:rPr lang="ko-KR" altLang="en-US" sz="2000" dirty="0">
                <a:ea typeface="굴림" charset="-127"/>
              </a:rPr>
              <a:t>완전성 시험의 적용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14543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미분방정식                     </a:t>
            </a:r>
            <a:r>
              <a:rPr lang="ko-KR" altLang="en-US" sz="2000" dirty="0" smtClean="0">
                <a:ea typeface="굴림" charset="-127"/>
              </a:rPr>
              <a:t>이 </a:t>
            </a:r>
            <a:r>
              <a:rPr lang="ko-KR" altLang="en-US" sz="2000" dirty="0" err="1">
                <a:ea typeface="굴림" charset="-127"/>
              </a:rPr>
              <a:t>완전형임을</a:t>
            </a:r>
            <a:r>
              <a:rPr lang="ko-KR" altLang="en-US" sz="2000" dirty="0">
                <a:ea typeface="굴림" charset="-127"/>
              </a:rPr>
              <a:t> 보이고</a:t>
            </a:r>
            <a:r>
              <a:rPr lang="en-US" altLang="ko-KR" sz="2000" dirty="0">
                <a:ea typeface="굴림" charset="-127"/>
              </a:rPr>
              <a:t>,</a:t>
            </a:r>
            <a:r>
              <a:rPr lang="ko-KR" altLang="en-US" sz="2000" dirty="0">
                <a:ea typeface="굴림" charset="-127"/>
              </a:rPr>
              <a:t> 그 </a:t>
            </a:r>
            <a:r>
              <a:rPr lang="ko-KR" altLang="en-US" sz="2000" dirty="0" smtClean="0">
                <a:ea typeface="굴림" charset="-127"/>
              </a:rPr>
              <a:t>방정식을 </a:t>
            </a:r>
            <a:r>
              <a:rPr lang="ko-KR" altLang="en-US" sz="2000" dirty="0">
                <a:ea typeface="굴림" charset="-127"/>
              </a:rPr>
              <a:t>풀어라</a:t>
            </a:r>
            <a:r>
              <a:rPr lang="en-US" altLang="ko-KR" sz="2000" dirty="0">
                <a:ea typeface="굴림" charset="-127"/>
              </a:rPr>
              <a:t>.</a:t>
            </a:r>
            <a:r>
              <a:rPr lang="ko-KR" altLang="en-US" sz="2000" dirty="0">
                <a:ea typeface="굴림" charset="-127"/>
              </a:rPr>
              <a:t> 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(</a:t>
            </a:r>
            <a:r>
              <a:rPr lang="ko-KR" altLang="en-US" sz="2000" dirty="0">
                <a:ea typeface="굴림" charset="-127"/>
              </a:rPr>
              <a:t>풀이</a:t>
            </a:r>
            <a:r>
              <a:rPr lang="en-US" altLang="ko-KR" sz="2000" dirty="0">
                <a:ea typeface="굴림" charset="-127"/>
              </a:rPr>
              <a:t>) </a:t>
            </a:r>
            <a:r>
              <a:rPr lang="ko-KR" altLang="en-US" sz="2000" dirty="0">
                <a:ea typeface="굴림" charset="-127"/>
              </a:rPr>
              <a:t>이 경우 </a:t>
            </a:r>
            <a:r>
              <a:rPr lang="en-US" altLang="ko-KR" sz="2000" dirty="0">
                <a:ea typeface="굴림" charset="-127"/>
              </a:rPr>
              <a:t>M=2x , N=2y </a:t>
            </a:r>
            <a:r>
              <a:rPr lang="ko-KR" altLang="en-US" sz="2000" dirty="0">
                <a:ea typeface="굴림" charset="-127"/>
              </a:rPr>
              <a:t>이다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완전성 시험을 </a:t>
            </a:r>
            <a:r>
              <a:rPr lang="ko-KR" altLang="en-US" sz="2000" dirty="0" smtClean="0">
                <a:ea typeface="굴림" charset="-127"/>
              </a:rPr>
              <a:t>적용하면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주어진 </a:t>
            </a:r>
            <a:r>
              <a:rPr lang="ko-KR" altLang="en-US" sz="2000" dirty="0">
                <a:ea typeface="굴림" charset="-127"/>
              </a:rPr>
              <a:t>미분방정식은 </a:t>
            </a:r>
            <a:r>
              <a:rPr lang="ko-KR" altLang="en-US" sz="2000" dirty="0" err="1">
                <a:ea typeface="굴림" charset="-127"/>
              </a:rPr>
              <a:t>완전형이다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 smtClean="0">
                <a:ea typeface="굴림" charset="-127"/>
              </a:rPr>
              <a:t>또한                                    는 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모두 </a:t>
            </a:r>
            <a:r>
              <a:rPr lang="ko-KR" altLang="en-US" sz="2000" dirty="0">
                <a:ea typeface="굴림" charset="-127"/>
              </a:rPr>
              <a:t>전체 </a:t>
            </a:r>
            <a:r>
              <a:rPr lang="en-US" altLang="ko-KR" sz="2000" dirty="0" err="1">
                <a:ea typeface="굴림" charset="-127"/>
              </a:rPr>
              <a:t>xy</a:t>
            </a:r>
            <a:r>
              <a:rPr lang="en-US" altLang="ko-KR" sz="2000" dirty="0">
                <a:ea typeface="굴림" charset="-127"/>
              </a:rPr>
              <a:t>-</a:t>
            </a:r>
            <a:r>
              <a:rPr lang="ko-KR" altLang="en-US" sz="2000" dirty="0">
                <a:ea typeface="굴림" charset="-127"/>
              </a:rPr>
              <a:t>평면상에서 연속이며 따라서 그 해는 </a:t>
            </a:r>
            <a:r>
              <a:rPr lang="ko-KR" altLang="en-US" sz="2000" dirty="0" smtClean="0">
                <a:ea typeface="굴림" charset="-127"/>
              </a:rPr>
              <a:t>임의의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영역에 </a:t>
            </a:r>
            <a:r>
              <a:rPr lang="ko-KR" altLang="en-US" sz="2000" dirty="0" smtClean="0">
                <a:ea typeface="굴림" charset="-127"/>
              </a:rPr>
              <a:t>적용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될 </a:t>
            </a:r>
            <a:r>
              <a:rPr lang="ko-KR" altLang="en-US" sz="2000" dirty="0">
                <a:ea typeface="굴림" charset="-127"/>
              </a:rPr>
              <a:t>수 있다</a:t>
            </a:r>
            <a:r>
              <a:rPr lang="en-US" altLang="ko-KR" sz="2000" dirty="0">
                <a:ea typeface="굴림" charset="-127"/>
              </a:rPr>
              <a:t>. (</a:t>
            </a:r>
            <a:r>
              <a:rPr lang="ko-KR" altLang="en-US" sz="2000" dirty="0">
                <a:ea typeface="굴림" charset="-127"/>
              </a:rPr>
              <a:t>증명 </a:t>
            </a:r>
            <a:r>
              <a:rPr lang="en-US" altLang="ko-KR" sz="2000" dirty="0">
                <a:ea typeface="굴림" charset="-127"/>
              </a:rPr>
              <a:t>2-3 </a:t>
            </a:r>
            <a:r>
              <a:rPr lang="ko-KR" altLang="en-US" sz="2000" dirty="0">
                <a:ea typeface="굴림" charset="-127"/>
              </a:rPr>
              <a:t>참고</a:t>
            </a:r>
            <a:r>
              <a:rPr lang="en-US" altLang="ko-KR" sz="2000" dirty="0">
                <a:ea typeface="굴림" charset="-127"/>
              </a:rPr>
              <a:t>) </a:t>
            </a:r>
            <a:r>
              <a:rPr lang="ko-KR" altLang="en-US" sz="2000" dirty="0">
                <a:ea typeface="굴림" charset="-127"/>
              </a:rPr>
              <a:t>해를 구하는 절차에 </a:t>
            </a:r>
            <a:r>
              <a:rPr lang="ko-KR" altLang="en-US" sz="2000" dirty="0" smtClean="0">
                <a:ea typeface="굴림" charset="-127"/>
              </a:rPr>
              <a:t>따라 </a:t>
            </a:r>
            <a:r>
              <a:rPr lang="ko-KR" altLang="en-US" sz="2000" dirty="0">
                <a:ea typeface="굴림" charset="-127"/>
              </a:rPr>
              <a:t>해를 다음과 </a:t>
            </a:r>
            <a:r>
              <a:rPr lang="ko-KR" altLang="en-US" sz="2000" dirty="0" smtClean="0">
                <a:ea typeface="굴림" charset="-127"/>
              </a:rPr>
              <a:t>같이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구할 </a:t>
            </a:r>
            <a:r>
              <a:rPr lang="ko-KR" altLang="en-US" sz="2000" dirty="0">
                <a:ea typeface="굴림" charset="-127"/>
              </a:rPr>
              <a:t>수 있다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식 </a:t>
            </a:r>
            <a:r>
              <a:rPr lang="en-US" altLang="ko-KR" sz="2000" dirty="0">
                <a:ea typeface="굴림" charset="-127"/>
              </a:rPr>
              <a:t>2-62</a:t>
            </a:r>
            <a:r>
              <a:rPr lang="ko-KR" altLang="en-US" sz="2000" dirty="0">
                <a:ea typeface="굴림" charset="-127"/>
              </a:rPr>
              <a:t>로 </a:t>
            </a:r>
            <a:r>
              <a:rPr lang="ko-KR" altLang="en-US" sz="2000" dirty="0" smtClean="0">
                <a:ea typeface="굴림" charset="-127"/>
              </a:rPr>
              <a:t>부터</a:t>
            </a:r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이를 </a:t>
            </a:r>
            <a:r>
              <a:rPr lang="en-US" altLang="ko-KR" sz="2000" dirty="0">
                <a:ea typeface="굴림" charset="-127"/>
              </a:rPr>
              <a:t>x</a:t>
            </a:r>
            <a:r>
              <a:rPr lang="ko-KR" altLang="en-US" sz="2000" dirty="0">
                <a:ea typeface="굴림" charset="-127"/>
              </a:rPr>
              <a:t>에 관하여 적분하면                           </a:t>
            </a:r>
            <a:r>
              <a:rPr lang="ko-KR" altLang="en-US" sz="2000" dirty="0" smtClean="0">
                <a:ea typeface="굴림" charset="-127"/>
              </a:rPr>
              <a:t>을  </a:t>
            </a:r>
            <a:r>
              <a:rPr lang="ko-KR" altLang="en-US" sz="2000" dirty="0">
                <a:ea typeface="굴림" charset="-127"/>
              </a:rPr>
              <a:t>얻는다</a:t>
            </a:r>
            <a:endParaRPr lang="ko-KR" altLang="en-US" sz="2000" dirty="0"/>
          </a:p>
        </p:txBody>
      </p:sp>
      <p:pic>
        <p:nvPicPr>
          <p:cNvPr id="4" name="_x40683384" descr="DRW000019d86b1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08364"/>
            <a:ext cx="14509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_x42630128" descr="DRW000019d86b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76872"/>
            <a:ext cx="28225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_x41469816" descr="DRW000018a0699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57758" y="3200400"/>
            <a:ext cx="2736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_x41469816" descr="DRW0000164c6c0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94199" y="4714875"/>
            <a:ext cx="26162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_x74482240" descr="DRW0000164c6c1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409984"/>
            <a:ext cx="19558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967049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476672"/>
            <a:ext cx="8291264" cy="564949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또한                             </a:t>
            </a:r>
            <a:r>
              <a:rPr lang="ko-KR" altLang="en-US" sz="2000" dirty="0">
                <a:ea typeface="굴림" charset="-127"/>
              </a:rPr>
              <a:t>이다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이 두 개의 식으로 부터 </a:t>
            </a:r>
            <a:r>
              <a:rPr lang="ko-KR" altLang="en-US" sz="2000" dirty="0" smtClean="0">
                <a:ea typeface="굴림" charset="-127"/>
              </a:rPr>
              <a:t>다음을 얻을 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수 </a:t>
            </a:r>
            <a:r>
              <a:rPr lang="ko-KR" altLang="en-US" sz="2000" dirty="0">
                <a:ea typeface="굴림" charset="-127"/>
              </a:rPr>
              <a:t>있다</a:t>
            </a:r>
            <a:r>
              <a:rPr lang="en-US" altLang="ko-KR" sz="2000" dirty="0">
                <a:ea typeface="굴림" charset="-127"/>
              </a:rPr>
              <a:t>.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 </a:t>
            </a: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따라서                </a:t>
            </a:r>
            <a:r>
              <a:rPr lang="ko-KR" altLang="en-US" sz="2000" dirty="0">
                <a:ea typeface="굴림" charset="-127"/>
              </a:rPr>
              <a:t>이다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이를 </a:t>
            </a:r>
            <a:r>
              <a:rPr lang="en-US" altLang="ko-KR" sz="2000" dirty="0">
                <a:ea typeface="굴림" charset="-127"/>
              </a:rPr>
              <a:t>S(</a:t>
            </a:r>
            <a:r>
              <a:rPr lang="en-US" altLang="ko-KR" sz="2000" dirty="0" err="1">
                <a:ea typeface="굴림" charset="-127"/>
              </a:rPr>
              <a:t>x,y</a:t>
            </a:r>
            <a:r>
              <a:rPr lang="en-US" altLang="ko-KR" sz="2000" dirty="0">
                <a:ea typeface="굴림" charset="-127"/>
              </a:rPr>
              <a:t>)</a:t>
            </a:r>
            <a:r>
              <a:rPr lang="ko-KR" altLang="en-US" sz="2000" dirty="0">
                <a:ea typeface="굴림" charset="-127"/>
              </a:rPr>
              <a:t>관계식을 아래와 같이 구할 </a:t>
            </a:r>
            <a:r>
              <a:rPr lang="ko-KR" altLang="en-US" sz="2000" dirty="0" smtClean="0">
                <a:ea typeface="굴림" charset="-127"/>
              </a:rPr>
              <a:t>수 있다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이 </a:t>
            </a:r>
            <a:r>
              <a:rPr lang="ko-KR" altLang="en-US" sz="2000" dirty="0">
                <a:ea typeface="굴림" charset="-127"/>
              </a:rPr>
              <a:t>방정식의 해는 그림 </a:t>
            </a:r>
            <a:r>
              <a:rPr lang="en-US" altLang="ko-KR" sz="2000" dirty="0">
                <a:ea typeface="굴림" charset="-127"/>
              </a:rPr>
              <a:t>2-40</a:t>
            </a:r>
            <a:r>
              <a:rPr lang="ko-KR" altLang="en-US" sz="2000" dirty="0">
                <a:ea typeface="굴림" charset="-127"/>
              </a:rPr>
              <a:t>에서 보여주듯이 반지름                </a:t>
            </a:r>
            <a:r>
              <a:rPr lang="ko-KR" altLang="en-US" sz="2000" dirty="0" smtClean="0">
                <a:ea typeface="굴림" charset="-127"/>
              </a:rPr>
              <a:t>인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원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들을 </a:t>
            </a:r>
            <a:r>
              <a:rPr lang="ko-KR" altLang="en-US" sz="2000" dirty="0">
                <a:ea typeface="굴림" charset="-127"/>
              </a:rPr>
              <a:t>나타낸다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endParaRPr lang="ko-KR" altLang="en-US" sz="2000" dirty="0"/>
          </a:p>
        </p:txBody>
      </p:sp>
      <p:pic>
        <p:nvPicPr>
          <p:cNvPr id="4" name="_x74344472" descr="DRW0000164c6c0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2800" y="914400"/>
            <a:ext cx="23558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_x74345112" descr="DRW0000164c6c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036617"/>
            <a:ext cx="22352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_x74344792" descr="DRW0000164c6c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80687" y="2590800"/>
            <a:ext cx="12477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_x43485536" descr="DRW0000164c6c2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486583"/>
            <a:ext cx="9715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_x43485696" descr="DRW0000164c6c3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64680" y="3967162"/>
            <a:ext cx="170338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_x41338744" descr="DRW00001c1c059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576762"/>
            <a:ext cx="95726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087026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3408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ea typeface="굴림" charset="-127"/>
              </a:rPr>
              <a:t>예제 </a:t>
            </a:r>
            <a:r>
              <a:rPr lang="en-US" altLang="ko-KR" sz="2000" dirty="0">
                <a:ea typeface="굴림" charset="-127"/>
              </a:rPr>
              <a:t>2-19   </a:t>
            </a:r>
            <a:r>
              <a:rPr lang="ko-KR" altLang="en-US" sz="2000" dirty="0">
                <a:ea typeface="굴림" charset="-127"/>
              </a:rPr>
              <a:t>또 다른 완전 미분방정식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145435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다음 </a:t>
            </a:r>
            <a:r>
              <a:rPr lang="ko-KR" altLang="en-US" sz="2000" dirty="0" err="1">
                <a:ea typeface="굴림" charset="-127"/>
              </a:rPr>
              <a:t>초깃값</a:t>
            </a:r>
            <a:r>
              <a:rPr lang="ko-KR" altLang="en-US" sz="2000" dirty="0">
                <a:ea typeface="굴림" charset="-127"/>
              </a:rPr>
              <a:t> 문제를 풀어라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(</a:t>
            </a:r>
            <a:r>
              <a:rPr lang="ko-KR" altLang="en-US" sz="2000" dirty="0">
                <a:ea typeface="굴림" charset="-127"/>
              </a:rPr>
              <a:t>풀이</a:t>
            </a:r>
            <a:r>
              <a:rPr lang="en-US" altLang="ko-KR" sz="2000" dirty="0">
                <a:ea typeface="굴림" charset="-127"/>
              </a:rPr>
              <a:t>) </a:t>
            </a:r>
            <a:r>
              <a:rPr lang="ko-KR" altLang="en-US" sz="2000" dirty="0">
                <a:ea typeface="굴림" charset="-127"/>
              </a:rPr>
              <a:t>주어진 미분 방정식은 다음과 같이 정리 될 수 있다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  </a:t>
            </a:r>
            <a:r>
              <a:rPr lang="ko-KR" altLang="en-US" sz="2000" dirty="0" smtClean="0">
                <a:ea typeface="굴림" charset="-127"/>
              </a:rPr>
              <a:t>그러므로 </a:t>
            </a:r>
            <a:r>
              <a:rPr lang="ko-KR" altLang="en-US" sz="2000" dirty="0">
                <a:ea typeface="굴림" charset="-127"/>
              </a:rPr>
              <a:t>아래와 같이 이 미분방정식이 </a:t>
            </a:r>
            <a:r>
              <a:rPr lang="ko-KR" altLang="en-US" sz="2000" dirty="0" err="1">
                <a:ea typeface="굴림" charset="-127"/>
              </a:rPr>
              <a:t>완전형임을알</a:t>
            </a:r>
            <a:r>
              <a:rPr lang="ko-KR" altLang="en-US" sz="2000" dirty="0">
                <a:ea typeface="굴림" charset="-127"/>
              </a:rPr>
              <a:t> 수 있다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pPr>
              <a:buFontTx/>
              <a:buNone/>
            </a:pP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정리된 </a:t>
            </a:r>
            <a:r>
              <a:rPr lang="ko-KR" altLang="en-US" sz="2000" dirty="0">
                <a:ea typeface="굴림" charset="-127"/>
              </a:rPr>
              <a:t>미분방정식의 해는 분모가 </a:t>
            </a:r>
            <a:r>
              <a:rPr lang="en-US" altLang="ko-KR" sz="2000" dirty="0">
                <a:ea typeface="굴림" charset="-127"/>
              </a:rPr>
              <a:t>0</a:t>
            </a:r>
            <a:r>
              <a:rPr lang="ko-KR" altLang="en-US" sz="2000" dirty="0">
                <a:ea typeface="굴림" charset="-127"/>
              </a:rPr>
              <a:t>이 되는 점들을 </a:t>
            </a:r>
            <a:r>
              <a:rPr lang="ko-KR" altLang="en-US" sz="2000" dirty="0" smtClean="0">
                <a:ea typeface="굴림" charset="-127"/>
              </a:rPr>
              <a:t>제외하고는 </a:t>
            </a:r>
            <a:r>
              <a:rPr lang="ko-KR" altLang="en-US" sz="2000" dirty="0">
                <a:ea typeface="굴림" charset="-127"/>
              </a:rPr>
              <a:t>원래 </a:t>
            </a:r>
            <a:r>
              <a:rPr lang="ko-KR" altLang="en-US" sz="2000" dirty="0" smtClean="0">
                <a:ea typeface="굴림" charset="-127"/>
              </a:rPr>
              <a:t>방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정식의 </a:t>
            </a:r>
            <a:r>
              <a:rPr lang="ko-KR" altLang="en-US" sz="2000" dirty="0">
                <a:ea typeface="굴림" charset="-127"/>
              </a:rPr>
              <a:t>해와 동일하다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이 문제의 </a:t>
            </a:r>
            <a:r>
              <a:rPr lang="ko-KR" altLang="en-US" sz="2000" dirty="0" err="1">
                <a:ea typeface="굴림" charset="-127"/>
              </a:rPr>
              <a:t>해는다음과</a:t>
            </a:r>
            <a:r>
              <a:rPr lang="ko-KR" altLang="en-US" sz="2000" dirty="0">
                <a:ea typeface="굴림" charset="-127"/>
              </a:rPr>
              <a:t> 같다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endParaRPr lang="ko-KR" altLang="en-US" sz="2000" dirty="0"/>
          </a:p>
        </p:txBody>
      </p:sp>
      <p:pic>
        <p:nvPicPr>
          <p:cNvPr id="4" name="_x41335544" descr="DRW000018f806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7268" y="1412776"/>
            <a:ext cx="37465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_x42256248" descr="DRW00000d34088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67368" y="2805330"/>
            <a:ext cx="42164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_x73263040" descr="DRW00000d34088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860" y="3861048"/>
            <a:ext cx="4178300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384550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476672"/>
            <a:ext cx="8291264" cy="564949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이를 </a:t>
            </a:r>
            <a:r>
              <a:rPr lang="en-US" altLang="ko-KR" sz="2000" dirty="0">
                <a:ea typeface="굴림" charset="-127"/>
              </a:rPr>
              <a:t>x</a:t>
            </a:r>
            <a:r>
              <a:rPr lang="ko-KR" altLang="en-US" sz="2000" dirty="0">
                <a:ea typeface="굴림" charset="-127"/>
              </a:rPr>
              <a:t>에 관하여 적분하면 다음과 같다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x</a:t>
            </a:r>
            <a:r>
              <a:rPr lang="ko-KR" altLang="en-US" sz="2000" dirty="0">
                <a:ea typeface="굴림" charset="-127"/>
              </a:rPr>
              <a:t>를 상수로 둔 채 </a:t>
            </a:r>
            <a:r>
              <a:rPr lang="en-US" altLang="ko-KR" sz="2000" dirty="0">
                <a:ea typeface="굴림" charset="-127"/>
              </a:rPr>
              <a:t>y</a:t>
            </a:r>
            <a:r>
              <a:rPr lang="ko-KR" altLang="en-US" sz="2000" dirty="0">
                <a:ea typeface="굴림" charset="-127"/>
              </a:rPr>
              <a:t>에 관하여 미분한 결과는 다은과 같다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이 두 개의 식으로부터 </a:t>
            </a:r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</p:txBody>
      </p:sp>
      <p:pic>
        <p:nvPicPr>
          <p:cNvPr id="4" name="_x40355704" descr="DRW00000ce00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62000"/>
            <a:ext cx="39243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_x72792176" descr="DRW00000ce0096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7589" y="2200492"/>
            <a:ext cx="31432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_x42197096" descr="DRW00000ce0097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12976"/>
            <a:ext cx="36544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_x72848288" descr="DRW00000ce0097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13868" y="5300067"/>
            <a:ext cx="280828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179694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620688"/>
            <a:ext cx="8291264" cy="5505475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ea typeface="굴림" charset="-127"/>
              </a:rPr>
              <a:t>이를 </a:t>
            </a:r>
            <a:r>
              <a:rPr lang="en-US" altLang="ko-KR" sz="2000" dirty="0">
                <a:ea typeface="굴림" charset="-127"/>
              </a:rPr>
              <a:t>S(</a:t>
            </a:r>
            <a:r>
              <a:rPr lang="en-US" altLang="ko-KR" sz="2000" dirty="0" err="1">
                <a:ea typeface="굴림" charset="-127"/>
              </a:rPr>
              <a:t>x,y</a:t>
            </a:r>
            <a:r>
              <a:rPr lang="en-US" altLang="ko-KR" sz="2000" dirty="0">
                <a:ea typeface="굴림" charset="-127"/>
              </a:rPr>
              <a:t>)</a:t>
            </a:r>
            <a:r>
              <a:rPr lang="ko-KR" altLang="en-US" sz="2000" dirty="0">
                <a:ea typeface="굴림" charset="-127"/>
              </a:rPr>
              <a:t>관계식에 대입하면                                  </a:t>
            </a:r>
            <a:r>
              <a:rPr lang="ko-KR" altLang="en-US" sz="2000" dirty="0" smtClean="0">
                <a:ea typeface="굴림" charset="-127"/>
              </a:rPr>
              <a:t>를 얻음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endParaRPr lang="en-US" altLang="ko-KR" sz="2000" dirty="0">
              <a:ea typeface="굴림" charset="-127"/>
            </a:endParaRPr>
          </a:p>
          <a:p>
            <a:r>
              <a:rPr lang="ko-KR" altLang="en-US" sz="2000" dirty="0">
                <a:ea typeface="굴림" charset="-127"/>
              </a:rPr>
              <a:t>이제 주어진 미분방정식의 </a:t>
            </a:r>
            <a:r>
              <a:rPr lang="ko-KR" altLang="en-US" sz="2000" dirty="0" err="1">
                <a:ea typeface="굴림" charset="-127"/>
              </a:rPr>
              <a:t>음함수해를</a:t>
            </a:r>
            <a:r>
              <a:rPr lang="ko-KR" altLang="en-US" sz="2000" dirty="0">
                <a:ea typeface="굴림" charset="-127"/>
              </a:rPr>
              <a:t> 다음과 같이 얻을 수 있다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r>
              <a:rPr lang="ko-KR" altLang="en-US" sz="2000" dirty="0">
                <a:ea typeface="굴림" charset="-127"/>
              </a:rPr>
              <a:t>임의의 적분상수 </a:t>
            </a:r>
            <a:r>
              <a:rPr lang="en-US" altLang="ko-KR" sz="2000" dirty="0">
                <a:ea typeface="굴림" charset="-127"/>
              </a:rPr>
              <a:t>C</a:t>
            </a:r>
            <a:r>
              <a:rPr lang="ko-KR" altLang="en-US" sz="2000" dirty="0">
                <a:ea typeface="굴림" charset="-127"/>
              </a:rPr>
              <a:t>는 초기조건으로부터 다음과 같이 결정된다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r>
              <a:rPr lang="en-US" altLang="ko-KR" sz="2000" dirty="0">
                <a:ea typeface="굴림" charset="-127"/>
              </a:rPr>
              <a:t/>
            </a:r>
            <a:br>
              <a:rPr lang="en-US" altLang="ko-KR" sz="2000" dirty="0">
                <a:ea typeface="굴림" charset="-127"/>
              </a:rPr>
            </a:br>
            <a:endParaRPr lang="ko-KR" altLang="en-US" sz="2000" dirty="0"/>
          </a:p>
        </p:txBody>
      </p:sp>
      <p:pic>
        <p:nvPicPr>
          <p:cNvPr id="4" name="_x40617848" descr="DRW000014100a4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38286" y="608682"/>
            <a:ext cx="24574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_x43155576" descr="DRW000015cc0b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90671" y="1916832"/>
            <a:ext cx="245268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_x41270088" descr="DRW000015cc0b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3021" y="3163035"/>
            <a:ext cx="2947988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668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500042"/>
            <a:ext cx="8186766" cy="5626121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ea typeface="굴림" pitchFamily="50" charset="-127"/>
              </a:rPr>
              <a:t>위의 식 </a:t>
            </a:r>
            <a:r>
              <a:rPr lang="en-US" altLang="ko-KR" sz="2000" dirty="0" smtClean="0">
                <a:ea typeface="굴림" pitchFamily="50" charset="-127"/>
              </a:rPr>
              <a:t>2-10</a:t>
            </a:r>
            <a:r>
              <a:rPr lang="ko-KR" altLang="en-US" sz="2000" dirty="0" smtClean="0">
                <a:ea typeface="굴림" pitchFamily="50" charset="-127"/>
              </a:rPr>
              <a:t>에 의해 정의되는 함수          를 적분인자라고 한다</a:t>
            </a:r>
            <a:r>
              <a:rPr lang="en-US" altLang="ko-KR" sz="2000" dirty="0" smtClean="0">
                <a:ea typeface="굴림" pitchFamily="50" charset="-127"/>
              </a:rPr>
              <a:t>.</a:t>
            </a:r>
          </a:p>
          <a:p>
            <a:r>
              <a:rPr lang="ko-KR" altLang="en-US" sz="2000" dirty="0" smtClean="0">
                <a:ea typeface="굴림" pitchFamily="50" charset="-127"/>
              </a:rPr>
              <a:t>적분인자</a:t>
            </a:r>
            <a:r>
              <a:rPr lang="ko-KR" altLang="en-US" sz="2000" dirty="0" smtClean="0">
                <a:ea typeface="굴림" pitchFamily="50" charset="-127"/>
              </a:rPr>
              <a:t>를</a:t>
            </a:r>
            <a:r>
              <a:rPr lang="ko-KR" altLang="en-US" sz="2000" dirty="0" smtClean="0">
                <a:ea typeface="굴림" pitchFamily="50" charset="-127"/>
              </a:rPr>
              <a:t> </a:t>
            </a:r>
            <a:r>
              <a:rPr lang="ko-KR" altLang="en-US" sz="2000" dirty="0" smtClean="0">
                <a:ea typeface="굴림" pitchFamily="50" charset="-127"/>
              </a:rPr>
              <a:t>사용하여 식 </a:t>
            </a:r>
            <a:r>
              <a:rPr lang="en-US" altLang="ko-KR" sz="2000" dirty="0" smtClean="0">
                <a:ea typeface="굴림" pitchFamily="50" charset="-127"/>
              </a:rPr>
              <a:t>2-7</a:t>
            </a:r>
            <a:r>
              <a:rPr lang="ko-KR" altLang="en-US" sz="2000" dirty="0" smtClean="0">
                <a:ea typeface="굴림" pitchFamily="50" charset="-127"/>
              </a:rPr>
              <a:t>을 그림</a:t>
            </a:r>
            <a:r>
              <a:rPr lang="en-US" altLang="ko-KR" sz="2000" dirty="0" smtClean="0">
                <a:ea typeface="굴림" pitchFamily="50" charset="-127"/>
              </a:rPr>
              <a:t>2-4</a:t>
            </a:r>
            <a:r>
              <a:rPr lang="ko-KR" altLang="en-US" sz="2000" dirty="0" smtClean="0">
                <a:ea typeface="굴림" pitchFamily="50" charset="-127"/>
              </a:rPr>
              <a:t>에서 처럼 표현할 수 있다</a:t>
            </a:r>
            <a:r>
              <a:rPr lang="en-US" altLang="ko-KR" sz="2000" dirty="0" smtClean="0">
                <a:ea typeface="굴림" pitchFamily="50" charset="-127"/>
              </a:rPr>
              <a:t>.</a:t>
            </a:r>
          </a:p>
          <a:p>
            <a:endParaRPr lang="en-US" altLang="ko-KR" sz="2000" dirty="0">
              <a:ea typeface="굴림" pitchFamily="50" charset="-127"/>
            </a:endParaRPr>
          </a:p>
          <a:p>
            <a:endParaRPr lang="en-US" altLang="ko-KR" sz="2000" dirty="0">
              <a:ea typeface="굴림" pitchFamily="50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 양변을 적분하면</a:t>
            </a:r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 가 된다</a:t>
            </a:r>
            <a:r>
              <a:rPr lang="en-US" altLang="ko-KR" sz="2000" dirty="0" smtClean="0">
                <a:ea typeface="굴림" charset="-127"/>
              </a:rPr>
              <a:t>. </a:t>
            </a:r>
            <a:r>
              <a:rPr lang="ko-KR" altLang="en-US" sz="2000" dirty="0" smtClean="0">
                <a:ea typeface="굴림" charset="-127"/>
              </a:rPr>
              <a:t>이를 </a:t>
            </a:r>
            <a:r>
              <a:rPr lang="en-US" altLang="ko-KR" sz="2000" dirty="0" smtClean="0">
                <a:ea typeface="굴림" charset="-127"/>
              </a:rPr>
              <a:t>y</a:t>
            </a:r>
            <a:r>
              <a:rPr lang="ko-KR" altLang="en-US" sz="2000" dirty="0" smtClean="0">
                <a:ea typeface="굴림" charset="-127"/>
              </a:rPr>
              <a:t>에 대해 풀면 다음을 구할 수 있다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pPr>
              <a:buFontTx/>
              <a:buNone/>
            </a:pP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    </a:t>
            </a:r>
            <a:r>
              <a:rPr lang="ko-KR" altLang="en-US" sz="2000" dirty="0" smtClean="0">
                <a:ea typeface="굴림" charset="-127"/>
              </a:rPr>
              <a:t>여기에서 적분인자는 식</a:t>
            </a:r>
            <a:r>
              <a:rPr lang="en-US" altLang="ko-KR" sz="2000" dirty="0" smtClean="0">
                <a:ea typeface="굴림" charset="-127"/>
              </a:rPr>
              <a:t>2-10</a:t>
            </a:r>
            <a:r>
              <a:rPr lang="ko-KR" altLang="en-US" sz="2000" dirty="0" smtClean="0">
                <a:ea typeface="굴림" charset="-127"/>
              </a:rPr>
              <a:t>에 의해 주어지며 임의의 상수</a:t>
            </a:r>
            <a:r>
              <a:rPr lang="en-US" altLang="ko-KR" sz="2000" dirty="0" smtClean="0">
                <a:ea typeface="굴림" charset="-127"/>
              </a:rPr>
              <a:t>C</a:t>
            </a:r>
            <a:r>
              <a:rPr lang="ko-KR" altLang="en-US" sz="2000" dirty="0" smtClean="0">
                <a:ea typeface="굴림" charset="-127"/>
              </a:rPr>
              <a:t>는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    </a:t>
            </a:r>
            <a:r>
              <a:rPr lang="ko-KR" altLang="en-US" sz="2000" dirty="0" smtClean="0">
                <a:ea typeface="굴림" charset="-127"/>
              </a:rPr>
              <a:t>초기 조건으로 결정됨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endParaRPr lang="ko-KR" altLang="en-US" sz="2000" dirty="0"/>
          </a:p>
        </p:txBody>
      </p:sp>
      <p:pic>
        <p:nvPicPr>
          <p:cNvPr id="5" name="_x42988288" descr="DRW00001b1842f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571480"/>
            <a:ext cx="5207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_x66225696" descr="DRW00001b3478b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1571612"/>
            <a:ext cx="44704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_x66230352" descr="DRW00001b3478c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4612" y="2500306"/>
            <a:ext cx="30892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_x66294184" descr="DRW00001b3478c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3108" y="3714752"/>
            <a:ext cx="49403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ea typeface="굴림" charset="-127"/>
              </a:rPr>
              <a:t>병합법</a:t>
            </a:r>
            <a:r>
              <a:rPr lang="en-US" altLang="ko-KR" sz="2000" dirty="0">
                <a:ea typeface="굴림" charset="-127"/>
              </a:rPr>
              <a:t>(method of grouping)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2736"/>
            <a:ext cx="8291264" cy="5073427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예를 들면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예제 </a:t>
            </a:r>
            <a:r>
              <a:rPr lang="en-US" altLang="ko-KR" sz="2000" dirty="0">
                <a:ea typeface="굴림" charset="-127"/>
              </a:rPr>
              <a:t>2-19</a:t>
            </a:r>
            <a:r>
              <a:rPr lang="ko-KR" altLang="en-US" sz="2000" dirty="0">
                <a:ea typeface="굴림" charset="-127"/>
              </a:rPr>
              <a:t>의 미분방정식을 임의로 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 와 같이 정리할 수 있는데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이는 직접적분 가능한 형태이다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위의 </a:t>
            </a:r>
            <a:r>
              <a:rPr lang="ko-KR" altLang="en-US" sz="2000" dirty="0" smtClean="0">
                <a:ea typeface="굴림" charset="-127"/>
              </a:rPr>
              <a:t>식에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서 </a:t>
            </a:r>
            <a:r>
              <a:rPr lang="ko-KR" altLang="en-US" sz="2000" dirty="0">
                <a:ea typeface="굴림" charset="-127"/>
              </a:rPr>
              <a:t>각 항을 적분하면                          </a:t>
            </a:r>
            <a:r>
              <a:rPr lang="ko-KR" altLang="en-US" sz="2000" dirty="0" err="1" smtClean="0">
                <a:ea typeface="굴림" charset="-127"/>
              </a:rPr>
              <a:t>를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얻게 되는데 </a:t>
            </a:r>
            <a:r>
              <a:rPr lang="ko-KR" altLang="en-US" sz="2000" dirty="0" smtClean="0">
                <a:ea typeface="굴림" charset="-127"/>
              </a:rPr>
              <a:t>앞에서 구한 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해와 </a:t>
            </a:r>
            <a:r>
              <a:rPr lang="ko-KR" altLang="en-US" sz="2000" dirty="0">
                <a:ea typeface="굴림" charset="-127"/>
              </a:rPr>
              <a:t>동일 한 해이다</a:t>
            </a:r>
            <a:r>
              <a:rPr lang="en-US" altLang="ko-KR" sz="2000" dirty="0">
                <a:ea typeface="굴림" charset="-127"/>
              </a:rPr>
              <a:t>.</a:t>
            </a:r>
            <a:endParaRPr lang="ko-KR" altLang="en-US" sz="2000" dirty="0">
              <a:ea typeface="굴림" charset="-127"/>
            </a:endParaRPr>
          </a:p>
          <a:p>
            <a:endParaRPr lang="ko-KR" altLang="en-US" sz="2000" dirty="0"/>
          </a:p>
        </p:txBody>
      </p:sp>
      <p:pic>
        <p:nvPicPr>
          <p:cNvPr id="4" name="_x40749112" descr="DRW0000100c0bd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9811" y="1552106"/>
            <a:ext cx="37719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_x73500248" descr="DRW0000100c0bd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895600"/>
            <a:ext cx="18732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469872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70609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ea typeface="굴림" charset="-127"/>
              </a:rPr>
              <a:t>적분인자 </a:t>
            </a:r>
            <a:r>
              <a:rPr lang="en-US" altLang="ko-KR" sz="2000" dirty="0">
                <a:ea typeface="굴림" charset="-127"/>
              </a:rPr>
              <a:t>(integrating factor) 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219256" cy="5001419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ko-KR" altLang="en-US" sz="2000" dirty="0">
                <a:ea typeface="굴림" charset="-127"/>
              </a:rPr>
              <a:t>미분방정식</a:t>
            </a:r>
            <a:endParaRPr lang="en-US" altLang="ko-KR" sz="2000" dirty="0">
              <a:ea typeface="굴림" charset="-127"/>
            </a:endParaRP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은 </a:t>
            </a:r>
            <a:r>
              <a:rPr lang="ko-KR" altLang="en-US" sz="2000" dirty="0" err="1">
                <a:ea typeface="굴림" charset="-127"/>
              </a:rPr>
              <a:t>완전형이</a:t>
            </a:r>
            <a:r>
              <a:rPr lang="ko-KR" altLang="en-US" sz="2000" dirty="0">
                <a:ea typeface="굴림" charset="-127"/>
              </a:rPr>
              <a:t> 아니다</a:t>
            </a:r>
            <a:r>
              <a:rPr lang="en-US" altLang="ko-KR" sz="2000" dirty="0">
                <a:ea typeface="굴림" charset="-127"/>
              </a:rPr>
              <a:t>.</a:t>
            </a:r>
            <a:r>
              <a:rPr lang="ko-KR" altLang="en-US" sz="2000" dirty="0">
                <a:ea typeface="굴림" charset="-127"/>
              </a:rPr>
              <a:t> 따라서 이 방정식은 앞의 절에서 살펴 </a:t>
            </a:r>
            <a:r>
              <a:rPr lang="ko-KR" altLang="en-US" sz="2000" dirty="0" smtClean="0">
                <a:ea typeface="굴림" charset="-127"/>
              </a:rPr>
              <a:t>본 절차를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사용하여 </a:t>
            </a:r>
            <a:r>
              <a:rPr lang="ko-KR" altLang="en-US" sz="2000" dirty="0">
                <a:ea typeface="굴림" charset="-127"/>
              </a:rPr>
              <a:t>풀 수 없다</a:t>
            </a:r>
            <a:r>
              <a:rPr lang="en-US" altLang="ko-KR" sz="2000" dirty="0" smtClean="0">
                <a:ea typeface="굴림" charset="-127"/>
              </a:rPr>
              <a:t>. </a:t>
            </a:r>
            <a:r>
              <a:rPr lang="ko-KR" altLang="en-US" sz="2000" dirty="0" smtClean="0">
                <a:ea typeface="굴림" charset="-127"/>
              </a:rPr>
              <a:t>이제 </a:t>
            </a:r>
            <a:r>
              <a:rPr lang="ko-KR" altLang="en-US" sz="2000" dirty="0">
                <a:ea typeface="굴림" charset="-127"/>
              </a:rPr>
              <a:t>이 방정식의 각 항에 </a:t>
            </a:r>
            <a:r>
              <a:rPr lang="en-US" altLang="ko-KR" sz="2000" dirty="0">
                <a:ea typeface="굴림" charset="-127"/>
              </a:rPr>
              <a:t>y</a:t>
            </a:r>
            <a:r>
              <a:rPr lang="ko-KR" altLang="en-US" sz="2000" dirty="0">
                <a:ea typeface="굴림" charset="-127"/>
              </a:rPr>
              <a:t>를 곱해보자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그 </a:t>
            </a:r>
            <a:r>
              <a:rPr lang="ko-KR" altLang="en-US" sz="2000" dirty="0" smtClean="0">
                <a:ea typeface="굴림" charset="-127"/>
              </a:rPr>
              <a:t>결과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는 </a:t>
            </a:r>
            <a:r>
              <a:rPr lang="ko-KR" altLang="en-US" sz="2000" dirty="0">
                <a:ea typeface="굴림" charset="-127"/>
              </a:rPr>
              <a:t>다음과 같다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                            </a:t>
            </a:r>
          </a:p>
          <a:p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이 </a:t>
            </a:r>
            <a:r>
              <a:rPr lang="ko-KR" altLang="en-US" sz="2000" dirty="0">
                <a:ea typeface="굴림" charset="-127"/>
              </a:rPr>
              <a:t>방정식은 </a:t>
            </a:r>
            <a:r>
              <a:rPr lang="ko-KR" altLang="en-US" sz="2000" dirty="0" err="1">
                <a:ea typeface="굴림" charset="-127"/>
              </a:rPr>
              <a:t>완전형이다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방정식 </a:t>
            </a:r>
            <a:r>
              <a:rPr lang="en-US" altLang="ko-KR" sz="2000" dirty="0">
                <a:ea typeface="굴림" charset="-127"/>
              </a:rPr>
              <a:t>2-69</a:t>
            </a:r>
            <a:r>
              <a:rPr lang="ko-KR" altLang="en-US" sz="2000" dirty="0">
                <a:ea typeface="굴림" charset="-127"/>
              </a:rPr>
              <a:t>와 방정식 </a:t>
            </a:r>
            <a:r>
              <a:rPr lang="en-US" altLang="ko-KR" sz="2000" dirty="0">
                <a:ea typeface="굴림" charset="-127"/>
              </a:rPr>
              <a:t>2-70</a:t>
            </a:r>
            <a:r>
              <a:rPr lang="ko-KR" altLang="en-US" sz="2000" dirty="0">
                <a:ea typeface="굴림" charset="-127"/>
              </a:rPr>
              <a:t>은 </a:t>
            </a:r>
            <a:r>
              <a:rPr lang="ko-KR" altLang="en-US" sz="2000" dirty="0" smtClean="0">
                <a:ea typeface="굴림" charset="-127"/>
              </a:rPr>
              <a:t>기본적으로 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동일하며 </a:t>
            </a:r>
            <a:r>
              <a:rPr lang="ko-KR" altLang="en-US" sz="2000" dirty="0">
                <a:ea typeface="굴림" charset="-127"/>
              </a:rPr>
              <a:t>동일한 해를 갖는다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그렇지만 하나는 </a:t>
            </a:r>
            <a:r>
              <a:rPr lang="ko-KR" altLang="en-US" sz="2000" dirty="0" err="1" smtClean="0">
                <a:ea typeface="굴림" charset="-127"/>
              </a:rPr>
              <a:t>완전형인데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다른 </a:t>
            </a:r>
            <a:r>
              <a:rPr lang="ko-KR" altLang="en-US" sz="2000" dirty="0" smtClean="0">
                <a:ea typeface="굴림" charset="-127"/>
              </a:rPr>
              <a:t>하나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는 </a:t>
            </a:r>
            <a:r>
              <a:rPr lang="ko-KR" altLang="en-US" sz="2000" dirty="0" err="1">
                <a:ea typeface="굴림" charset="-127"/>
              </a:rPr>
              <a:t>완전형이</a:t>
            </a:r>
            <a:r>
              <a:rPr lang="ko-KR" altLang="en-US" sz="2000" dirty="0">
                <a:ea typeface="굴림" charset="-127"/>
              </a:rPr>
              <a:t> 아니다</a:t>
            </a:r>
            <a:r>
              <a:rPr lang="en-US" altLang="ko-KR" sz="2000" dirty="0">
                <a:ea typeface="굴림" charset="-127"/>
              </a:rPr>
              <a:t>. </a:t>
            </a:r>
            <a:r>
              <a:rPr lang="ko-KR" altLang="en-US" sz="2000" dirty="0">
                <a:ea typeface="굴림" charset="-127"/>
              </a:rPr>
              <a:t>이는 </a:t>
            </a:r>
            <a:r>
              <a:rPr lang="ko-KR" altLang="en-US" sz="2000" dirty="0" err="1">
                <a:ea typeface="굴림" charset="-127"/>
              </a:rPr>
              <a:t>완전형이</a:t>
            </a:r>
            <a:r>
              <a:rPr lang="ko-KR" altLang="en-US" sz="2000" dirty="0">
                <a:ea typeface="굴림" charset="-127"/>
              </a:rPr>
              <a:t> 아닌 </a:t>
            </a:r>
            <a:r>
              <a:rPr lang="ko-KR" altLang="en-US" sz="2000" dirty="0" smtClean="0">
                <a:ea typeface="굴림" charset="-127"/>
              </a:rPr>
              <a:t>방정식에 적당한 </a:t>
            </a:r>
            <a:r>
              <a:rPr lang="ko-KR" altLang="en-US" sz="2000" dirty="0">
                <a:ea typeface="굴림" charset="-127"/>
              </a:rPr>
              <a:t>인수를 </a:t>
            </a:r>
            <a:r>
              <a:rPr lang="ko-KR" altLang="en-US" sz="2000" dirty="0" err="1" smtClean="0">
                <a:ea typeface="굴림" charset="-127"/>
              </a:rPr>
              <a:t>곱하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여 </a:t>
            </a:r>
            <a:r>
              <a:rPr lang="ko-KR" altLang="en-US" sz="2000" dirty="0">
                <a:ea typeface="굴림" charset="-127"/>
              </a:rPr>
              <a:t>완전 방정식으로 변화시킬 수도  있음을 </a:t>
            </a:r>
            <a:r>
              <a:rPr lang="ko-KR" altLang="en-US" sz="2000" dirty="0" smtClean="0">
                <a:ea typeface="굴림" charset="-127"/>
              </a:rPr>
              <a:t>의미하며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ko-KR" altLang="en-US" sz="2000" dirty="0">
                <a:ea typeface="굴림" charset="-127"/>
              </a:rPr>
              <a:t>그 와 같은 </a:t>
            </a:r>
            <a:r>
              <a:rPr lang="ko-KR" altLang="en-US" sz="2000" dirty="0" smtClean="0">
                <a:ea typeface="굴림" charset="-127"/>
              </a:rPr>
              <a:t>인수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err="1" smtClean="0">
                <a:ea typeface="굴림" charset="-127"/>
              </a:rPr>
              <a:t>를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적분인자라 하고              라고 표기 함</a:t>
            </a:r>
            <a:r>
              <a:rPr lang="en-US" altLang="ko-KR" sz="2000" dirty="0">
                <a:ea typeface="굴림" charset="-127"/>
              </a:rPr>
              <a:t>.</a:t>
            </a:r>
            <a:endParaRPr lang="ko-KR" altLang="en-US" sz="2000" dirty="0">
              <a:ea typeface="굴림" charset="-127"/>
            </a:endParaRPr>
          </a:p>
        </p:txBody>
      </p:sp>
      <p:pic>
        <p:nvPicPr>
          <p:cNvPr id="4" name="_x67282528" descr="DRW00001d880cf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24000"/>
            <a:ext cx="39147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_x67512856" descr="DRW00001d880cf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62225" y="3006436"/>
            <a:ext cx="41719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_x67287968" descr="DRW00001d880d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205412"/>
            <a:ext cx="7302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874128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58259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2-9  1</a:t>
            </a:r>
            <a:r>
              <a:rPr lang="ko-KR" altLang="en-US" sz="2000" dirty="0" smtClean="0"/>
              <a:t>계 방정식을 </a:t>
            </a:r>
            <a:r>
              <a:rPr lang="ko-KR" altLang="en-US" sz="2000" dirty="0" err="1" smtClean="0"/>
              <a:t>우한</a:t>
            </a:r>
            <a:r>
              <a:rPr lang="ko-KR" altLang="en-US" sz="2000" dirty="0" smtClean="0"/>
              <a:t> 컴퓨터 해법 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응용편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219256" cy="5001419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+mj-lt"/>
              </a:rPr>
              <a:t>교재 참조</a:t>
            </a:r>
            <a:endParaRPr lang="ko-KR" alt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58259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ea typeface="굴림" pitchFamily="50" charset="-127"/>
              </a:rPr>
              <a:t>예제 </a:t>
            </a:r>
            <a:r>
              <a:rPr lang="en-US" altLang="ko-KR" sz="2000" dirty="0" smtClean="0">
                <a:ea typeface="굴림" pitchFamily="50" charset="-127"/>
              </a:rPr>
              <a:t>2-1  </a:t>
            </a:r>
            <a:r>
              <a:rPr lang="ko-KR" altLang="en-US" sz="2000" dirty="0" smtClean="0">
                <a:ea typeface="굴림" pitchFamily="50" charset="-127"/>
              </a:rPr>
              <a:t>적분인자의 사용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000108"/>
            <a:ext cx="8186766" cy="512605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다음 선형 </a:t>
            </a:r>
            <a:r>
              <a:rPr lang="ko-KR" altLang="en-US" sz="2000" dirty="0" err="1" smtClean="0">
                <a:ea typeface="굴림" charset="-127"/>
              </a:rPr>
              <a:t>초깃값</a:t>
            </a:r>
            <a:r>
              <a:rPr lang="ko-KR" altLang="en-US" sz="2000" dirty="0" smtClean="0">
                <a:ea typeface="굴림" charset="-127"/>
              </a:rPr>
              <a:t> 문제를 풀어라</a:t>
            </a:r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   (</a:t>
            </a:r>
            <a:r>
              <a:rPr lang="ko-KR" altLang="en-US" sz="2000" dirty="0" smtClean="0">
                <a:ea typeface="굴림" charset="-127"/>
              </a:rPr>
              <a:t>풀이</a:t>
            </a:r>
            <a:r>
              <a:rPr lang="en-US" altLang="ko-KR" sz="2000" dirty="0" smtClean="0">
                <a:ea typeface="굴림" charset="-127"/>
              </a:rPr>
              <a:t>) P(x)=-3 </a:t>
            </a:r>
            <a:r>
              <a:rPr lang="ko-KR" altLang="en-US" sz="2000" dirty="0" smtClean="0">
                <a:ea typeface="굴림" charset="-127"/>
              </a:rPr>
              <a:t>이므로 이제 적분인자는 식 </a:t>
            </a:r>
            <a:r>
              <a:rPr lang="en-US" altLang="ko-KR" sz="2000" dirty="0" smtClean="0">
                <a:ea typeface="굴림" charset="-127"/>
              </a:rPr>
              <a:t>2-10</a:t>
            </a:r>
            <a:r>
              <a:rPr lang="ko-KR" altLang="en-US" sz="2000" dirty="0" smtClean="0">
                <a:ea typeface="굴림" charset="-127"/>
              </a:rPr>
              <a:t>으로 </a:t>
            </a:r>
            <a:r>
              <a:rPr lang="ko-KR" altLang="en-US" sz="2000" dirty="0" err="1" smtClean="0">
                <a:ea typeface="굴림" charset="-127"/>
              </a:rPr>
              <a:t>부터</a:t>
            </a:r>
            <a:r>
              <a:rPr lang="ko-KR" altLang="en-US" sz="2000" dirty="0" smtClean="0">
                <a:ea typeface="굴림" charset="-127"/>
              </a:rPr>
              <a:t> </a:t>
            </a:r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  미분방정식에  적분인자를 곱하면</a:t>
            </a:r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  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  </a:t>
            </a:r>
            <a:r>
              <a:rPr lang="ko-KR" altLang="en-US" sz="2000" dirty="0" smtClean="0">
                <a:ea typeface="굴림" charset="-127"/>
              </a:rPr>
              <a:t> 즉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pitchFamily="50" charset="-127"/>
              </a:rPr>
              <a:t>    을 얻는다</a:t>
            </a:r>
            <a:r>
              <a:rPr lang="en-US" altLang="ko-KR" sz="2000" dirty="0" smtClean="0">
                <a:ea typeface="굴림" pitchFamily="50" charset="-127"/>
              </a:rPr>
              <a:t>. </a:t>
            </a:r>
            <a:r>
              <a:rPr lang="ko-KR" altLang="en-US" sz="2000" dirty="0" smtClean="0">
                <a:ea typeface="굴림" pitchFamily="50" charset="-127"/>
              </a:rPr>
              <a:t>이를 적분하면 다음과 같은 결과를 얻는다</a:t>
            </a:r>
            <a:r>
              <a:rPr lang="en-US" altLang="ko-KR" sz="2000" dirty="0" smtClean="0">
                <a:ea typeface="굴림" pitchFamily="50" charset="-127"/>
              </a:rPr>
              <a:t>.</a:t>
            </a:r>
            <a:br>
              <a:rPr lang="en-US" altLang="ko-KR" sz="2000" dirty="0" smtClean="0">
                <a:ea typeface="굴림" pitchFamily="50" charset="-127"/>
              </a:rPr>
            </a:br>
            <a:endParaRPr lang="en-US" altLang="ko-KR" sz="2000" dirty="0" smtClean="0">
              <a:ea typeface="굴림" charset="-127"/>
            </a:endParaRPr>
          </a:p>
          <a:p>
            <a:endParaRPr lang="ko-KR" altLang="en-US" sz="2000" dirty="0"/>
          </a:p>
        </p:txBody>
      </p:sp>
      <p:pic>
        <p:nvPicPr>
          <p:cNvPr id="4" name="_x41142136" descr="DRW0000042079d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1500174"/>
            <a:ext cx="28575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_x43134832" descr="DRW0000042079e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2643182"/>
            <a:ext cx="24717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_x42982976" descr="DRW0000042079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4678" y="3929066"/>
            <a:ext cx="282575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_x71449032" descr="DRW0000042079f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0298" y="4714884"/>
            <a:ext cx="418941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00042"/>
            <a:ext cx="8258204" cy="562612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    </a:t>
            </a:r>
          </a:p>
          <a:p>
            <a:pPr>
              <a:buFontTx/>
              <a:buNone/>
            </a:pPr>
            <a:endParaRPr lang="en-US" altLang="ko-KR" sz="2000" dirty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   y</a:t>
            </a:r>
            <a:r>
              <a:rPr lang="ko-KR" altLang="en-US" sz="2000" dirty="0" smtClean="0">
                <a:ea typeface="굴림" charset="-127"/>
              </a:rPr>
              <a:t>에 대해 품면 다음 식을 얻는다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endParaRPr lang="en-US" altLang="ko-KR" sz="2000" dirty="0" smtClean="0">
              <a:ea typeface="굴림" charset="-127"/>
            </a:endParaRPr>
          </a:p>
          <a:p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ko-KR" altLang="en-US" sz="2000" dirty="0" smtClean="0">
                <a:ea typeface="굴림" charset="-127"/>
              </a:rPr>
              <a:t>     초기조건 </a:t>
            </a:r>
            <a:r>
              <a:rPr lang="en-US" altLang="ko-KR" sz="2000" dirty="0" smtClean="0">
                <a:ea typeface="굴림" charset="-127"/>
              </a:rPr>
              <a:t>y(2)=13</a:t>
            </a:r>
            <a:r>
              <a:rPr lang="ko-KR" altLang="en-US" sz="2000" dirty="0" smtClean="0">
                <a:ea typeface="굴림" charset="-127"/>
              </a:rPr>
              <a:t>을 적용하면 다음을 얻는다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sz="2000" dirty="0" smtClean="0">
                <a:ea typeface="굴림" charset="-127"/>
              </a:rPr>
              <a:t>     </a:t>
            </a:r>
            <a:r>
              <a:rPr lang="ko-KR" altLang="en-US" sz="2000" dirty="0" smtClean="0">
                <a:ea typeface="굴림" charset="-127"/>
              </a:rPr>
              <a:t>구하고자 하는 해는 다음과 같다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endParaRPr lang="ko-KR" altLang="en-US" sz="2000" dirty="0"/>
          </a:p>
        </p:txBody>
      </p:sp>
      <p:pic>
        <p:nvPicPr>
          <p:cNvPr id="4" name="_x40879992" descr="DRW000002b07b2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714356"/>
            <a:ext cx="46942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_x40617848" descr="DRW000004607b8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2071678"/>
            <a:ext cx="1811338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_x42610608" descr="DRW000004607b9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488" y="3214686"/>
            <a:ext cx="363855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_x72187264" descr="DRW000004607b9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43174" y="4286256"/>
            <a:ext cx="43989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4542</Words>
  <Application>Microsoft Office PowerPoint</Application>
  <PresentationFormat>화면 슬라이드 쇼(4:3)</PresentationFormat>
  <Paragraphs>774</Paragraphs>
  <Slides>72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3" baseType="lpstr">
      <vt:lpstr>Office 테마</vt:lpstr>
      <vt:lpstr>슬라이드 1</vt:lpstr>
      <vt:lpstr>2.1   1계 미분방정식에 대한 개요</vt:lpstr>
      <vt:lpstr>슬라이드 3</vt:lpstr>
      <vt:lpstr>슬라이드 4</vt:lpstr>
      <vt:lpstr>2-2  선형 1계 방정식</vt:lpstr>
      <vt:lpstr>슬라이드 6</vt:lpstr>
      <vt:lpstr>슬라이드 7</vt:lpstr>
      <vt:lpstr>예제 2-1  적분인자의 사용</vt:lpstr>
      <vt:lpstr>슬라이드 9</vt:lpstr>
      <vt:lpstr>특별한 경우 : 상수계수와 상수 우변을 갖은 방정식</vt:lpstr>
      <vt:lpstr>슬라이드 11</vt:lpstr>
      <vt:lpstr>해의 존재성과 유일성   정리 2- 1  선형 1계 미분방정식에 관한 해의 존재성 및 유일성 </vt:lpstr>
      <vt:lpstr>예제 2-2  유일한 해 구하기</vt:lpstr>
      <vt:lpstr>슬라이드 14</vt:lpstr>
      <vt:lpstr>슬라이드 15</vt:lpstr>
      <vt:lpstr>2-3   1계 미분방정식의 응용</vt:lpstr>
      <vt:lpstr>예제 2-3   개체 수의 증가 : 맬서스의 법칙</vt:lpstr>
      <vt:lpstr>시간상수를 사용한 반응시간의 추정</vt:lpstr>
      <vt:lpstr>슬라이드 19</vt:lpstr>
      <vt:lpstr>예제 2-4  방사능 붕괴와 방사성 탄소 연대 측정법</vt:lpstr>
      <vt:lpstr>슬라이드 21</vt:lpstr>
      <vt:lpstr>슬라이드 22</vt:lpstr>
      <vt:lpstr>예제 2-5   뉴턴의 냉각법칙</vt:lpstr>
      <vt:lpstr>슬라이드 24</vt:lpstr>
      <vt:lpstr>예제 2-6   빛의 흡수</vt:lpstr>
      <vt:lpstr>슬라이드 26</vt:lpstr>
      <vt:lpstr>예제 2-7  소금물의 혼합</vt:lpstr>
      <vt:lpstr>슬라이드 28</vt:lpstr>
      <vt:lpstr>  예제 2-8  공기저항이 있을 때 물체의 자유 낙하  </vt:lpstr>
      <vt:lpstr>슬라이드 30</vt:lpstr>
      <vt:lpstr>슬라이드 31</vt:lpstr>
      <vt:lpstr>슬라이드 32</vt:lpstr>
      <vt:lpstr>슬라이드 33</vt:lpstr>
      <vt:lpstr>예제 2-9  시동장치 솔레노이드 모델</vt:lpstr>
      <vt:lpstr>슬라이드 35</vt:lpstr>
      <vt:lpstr>2-4  비선형 1계 미분방정식</vt:lpstr>
      <vt:lpstr>2-5 변수분리형 1계 방정식 </vt:lpstr>
      <vt:lpstr>슬라이드 38</vt:lpstr>
      <vt:lpstr>예제 2-10  변수분리가능 방정식</vt:lpstr>
      <vt:lpstr>슬라이드 40</vt:lpstr>
      <vt:lpstr>예제 2-11 개체 수 증가: 로지스틱 법칙</vt:lpstr>
      <vt:lpstr>슬라이드 42</vt:lpstr>
      <vt:lpstr>슬라이드 43</vt:lpstr>
      <vt:lpstr>슬라이드 44</vt:lpstr>
      <vt:lpstr> 예제 2-12 개체 수 증가 : 정성적 연구 </vt:lpstr>
      <vt:lpstr>슬라이드 46</vt:lpstr>
      <vt:lpstr>슬라이드 47</vt:lpstr>
      <vt:lpstr>슬라이드 48</vt:lpstr>
      <vt:lpstr>예제 2-13   로켓의 속도</vt:lpstr>
      <vt:lpstr>슬라이드 50</vt:lpstr>
      <vt:lpstr>슬라이드 51</vt:lpstr>
      <vt:lpstr>예제 2-14 직선 패밀리를 위한 직교 궤도</vt:lpstr>
      <vt:lpstr>예제 2-14 직선 패밀리를 위한 직교 궤도</vt:lpstr>
      <vt:lpstr>변수분리 불가능 방정식을 변수분리형 방정식으로 변환</vt:lpstr>
      <vt:lpstr> 예제 2-15    방정식을 변수분리형 방정식으로 변환 </vt:lpstr>
      <vt:lpstr>슬라이드 56</vt:lpstr>
      <vt:lpstr>동차 미분방정식</vt:lpstr>
      <vt:lpstr>슬라이드 58</vt:lpstr>
      <vt:lpstr>예제 2-16   동차방정식</vt:lpstr>
      <vt:lpstr>슬라이드 60</vt:lpstr>
      <vt:lpstr>2-6  완전 1계 미분방정식</vt:lpstr>
      <vt:lpstr>완전 미분방정식의 정의</vt:lpstr>
      <vt:lpstr>예제 2-17   완전 미분방정식</vt:lpstr>
      <vt:lpstr>정리 2-3  미분방정식의 완전성</vt:lpstr>
      <vt:lpstr>예제 2-18   완전성 시험의 적용</vt:lpstr>
      <vt:lpstr>슬라이드 66</vt:lpstr>
      <vt:lpstr>예제 2-19   또 다른 완전 미분방정식</vt:lpstr>
      <vt:lpstr>슬라이드 68</vt:lpstr>
      <vt:lpstr>슬라이드 69</vt:lpstr>
      <vt:lpstr>병합법(method of grouping)</vt:lpstr>
      <vt:lpstr>적분인자 (integrating factor) </vt:lpstr>
      <vt:lpstr>2-9  1계 방정식을 우한 컴퓨터 해법 (응용편)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wk</dc:creator>
  <cp:lastModifiedBy>yun</cp:lastModifiedBy>
  <cp:revision>64</cp:revision>
  <dcterms:created xsi:type="dcterms:W3CDTF">2013-09-11T04:58:14Z</dcterms:created>
  <dcterms:modified xsi:type="dcterms:W3CDTF">2014-03-20T01:05:44Z</dcterms:modified>
</cp:coreProperties>
</file>