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8"/>
  </p:notesMasterIdLst>
  <p:handoutMasterIdLst>
    <p:handoutMasterId r:id="rId49"/>
  </p:handoutMasterIdLst>
  <p:sldIdLst>
    <p:sldId id="273" r:id="rId2"/>
    <p:sldId id="295" r:id="rId3"/>
    <p:sldId id="296" r:id="rId4"/>
    <p:sldId id="297" r:id="rId5"/>
    <p:sldId id="298" r:id="rId6"/>
    <p:sldId id="299" r:id="rId7"/>
    <p:sldId id="355" r:id="rId8"/>
    <p:sldId id="356" r:id="rId9"/>
    <p:sldId id="300" r:id="rId10"/>
    <p:sldId id="301" r:id="rId11"/>
    <p:sldId id="302" r:id="rId12"/>
    <p:sldId id="303" r:id="rId13"/>
    <p:sldId id="304" r:id="rId14"/>
    <p:sldId id="305" r:id="rId15"/>
    <p:sldId id="308" r:id="rId16"/>
    <p:sldId id="309" r:id="rId17"/>
    <p:sldId id="310" r:id="rId18"/>
    <p:sldId id="311" r:id="rId19"/>
    <p:sldId id="312"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Lst>
  <p:sldSz cx="10058400" cy="7772400"/>
  <p:notesSz cx="6858000" cy="9144000"/>
  <p:defaultTextStyle>
    <a:defPPr>
      <a:defRPr lang="en-GB"/>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1"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1"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1"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1" hangingPunct="1">
      <a:defRPr sz="24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592">
          <p15:clr>
            <a:srgbClr val="A4A3A4"/>
          </p15:clr>
        </p15:guide>
        <p15:guide id="2" pos="18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34" autoAdjust="0"/>
    <p:restoredTop sz="77831" autoAdjust="0"/>
  </p:normalViewPr>
  <p:slideViewPr>
    <p:cSldViewPr>
      <p:cViewPr varScale="1">
        <p:scale>
          <a:sx n="54" d="100"/>
          <a:sy n="54" d="100"/>
        </p:scale>
        <p:origin x="972" y="84"/>
      </p:cViewPr>
      <p:guideLst>
        <p:guide orient="horz" pos="2160"/>
        <p:guide pos="2880"/>
      </p:guideLst>
    </p:cSldViewPr>
  </p:slideViewPr>
  <p:outlineViewPr>
    <p:cViewPr>
      <p:scale>
        <a:sx n="33" d="100"/>
        <a:sy n="33" d="1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3600" y="-102"/>
      </p:cViewPr>
      <p:guideLst>
        <p:guide orient="horz" pos="2592"/>
        <p:guide pos="187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ea typeface="굴림" pitchFamily="50" charset="-127"/>
              </a:defRPr>
            </a:lvl1pPr>
          </a:lstStyle>
          <a:p>
            <a:pPr>
              <a:defRPr/>
            </a:pPr>
            <a:endParaRPr lang="en-US" altLang="ko-KR"/>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굴림" pitchFamily="50" charset="-127"/>
              </a:defRPr>
            </a:lvl1pPr>
          </a:lstStyle>
          <a:p>
            <a:pPr>
              <a:defRPr/>
            </a:pPr>
            <a:endParaRPr lang="en-US" altLang="ko-KR"/>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ea typeface="굴림" pitchFamily="50" charset="-127"/>
              </a:defRPr>
            </a:lvl1pPr>
          </a:lstStyle>
          <a:p>
            <a:pPr>
              <a:defRPr/>
            </a:pPr>
            <a:endParaRPr lang="en-US" altLang="ko-KR"/>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ea typeface="굴림" panose="020B0600000101010101" pitchFamily="50" charset="-127"/>
              </a:defRPr>
            </a:lvl1pPr>
          </a:lstStyle>
          <a:p>
            <a:pPr>
              <a:defRPr/>
            </a:pPr>
            <a:fld id="{7C284C91-2ABC-442C-A581-261B8EA5664C}"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Rot="1" noChangeAspect="1" noChangeArrowheads="1" noTextEdit="1"/>
          </p:cNvSpPr>
          <p:nvPr>
            <p:ph type="sldImg"/>
          </p:nvPr>
        </p:nvSpPr>
        <p:spPr bwMode="auto">
          <a:xfrm>
            <a:off x="1422400" y="869950"/>
            <a:ext cx="4056063" cy="31337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0" name="Text Box 2"/>
          <p:cNvSpPr txBox="1">
            <a:spLocks noChangeArrowheads="1"/>
          </p:cNvSpPr>
          <p:nvPr/>
        </p:nvSpPr>
        <p:spPr bwMode="auto">
          <a:xfrm>
            <a:off x="1066800" y="4308475"/>
            <a:ext cx="47720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eaLnBrk="0" hangingPunct="0">
              <a:defRPr sz="2400">
                <a:solidFill>
                  <a:schemeClr val="tx1"/>
                </a:solidFill>
                <a:latin typeface="Tahoma" pitchFamily="34" charset="0"/>
                <a:cs typeface="Times New Roman" pitchFamily="18" charset="0"/>
              </a:defRPr>
            </a:lvl1pPr>
            <a:lvl2pPr marL="742950" indent="-285750" defTabSz="820738" eaLnBrk="0" hangingPunct="0">
              <a:defRPr sz="2400">
                <a:solidFill>
                  <a:schemeClr val="tx1"/>
                </a:solidFill>
                <a:latin typeface="Tahoma" pitchFamily="34" charset="0"/>
                <a:cs typeface="Times New Roman" pitchFamily="18" charset="0"/>
              </a:defRPr>
            </a:lvl2pPr>
            <a:lvl3pPr marL="1143000" indent="-228600" defTabSz="820738" eaLnBrk="0" hangingPunct="0">
              <a:defRPr sz="2400">
                <a:solidFill>
                  <a:schemeClr val="tx1"/>
                </a:solidFill>
                <a:latin typeface="Tahoma" pitchFamily="34" charset="0"/>
                <a:cs typeface="Times New Roman" pitchFamily="18" charset="0"/>
              </a:defRPr>
            </a:lvl3pPr>
            <a:lvl4pPr marL="1600200" indent="-228600" defTabSz="820738" eaLnBrk="0" hangingPunct="0">
              <a:defRPr sz="2400">
                <a:solidFill>
                  <a:schemeClr val="tx1"/>
                </a:solidFill>
                <a:latin typeface="Tahoma" pitchFamily="34" charset="0"/>
                <a:cs typeface="Times New Roman" pitchFamily="18" charset="0"/>
              </a:defRPr>
            </a:lvl4pPr>
            <a:lvl5pPr marL="2057400" indent="-228600" defTabSz="820738" eaLnBrk="0" hangingPunct="0">
              <a:defRPr sz="2400">
                <a:solidFill>
                  <a:schemeClr val="tx1"/>
                </a:solidFill>
                <a:latin typeface="Tahoma" pitchFamily="34" charset="0"/>
                <a:cs typeface="Times New Roman" pitchFamily="18" charset="0"/>
              </a:defRPr>
            </a:lvl5pPr>
            <a:lvl6pPr marL="2514600" indent="-228600" defTabSz="820738"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defTabSz="820738"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defTabSz="820738"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defTabSz="820738"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defRPr/>
            </a:pPr>
            <a:endParaRPr lang="en-US" altLang="ko-KR" sz="2200" smtClean="0">
              <a:latin typeface="Arial;Helvetica" charset="0"/>
              <a:ea typeface="굴림" pitchFamily="50" charset="-127"/>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Helvetica" charset="0"/>
        <a:ea typeface="+mn-ea"/>
        <a:cs typeface="+mn-cs"/>
      </a:defRPr>
    </a:lvl1pPr>
    <a:lvl2pPr marL="457200" algn="l" rtl="0" eaLnBrk="0" fontAlgn="base" hangingPunct="0">
      <a:spcBef>
        <a:spcPct val="30000"/>
      </a:spcBef>
      <a:spcAft>
        <a:spcPct val="0"/>
      </a:spcAft>
      <a:defRPr sz="1200" kern="1200">
        <a:solidFill>
          <a:schemeClr val="tx1"/>
        </a:solidFill>
        <a:latin typeface="Arial;Helvetica" charset="0"/>
        <a:ea typeface="+mn-ea"/>
        <a:cs typeface="+mn-cs"/>
      </a:defRPr>
    </a:lvl2pPr>
    <a:lvl3pPr marL="914400" algn="l" rtl="0" eaLnBrk="0" fontAlgn="base" hangingPunct="0">
      <a:spcBef>
        <a:spcPct val="30000"/>
      </a:spcBef>
      <a:spcAft>
        <a:spcPct val="0"/>
      </a:spcAft>
      <a:defRPr sz="1200" kern="1200">
        <a:solidFill>
          <a:schemeClr val="tx1"/>
        </a:solidFill>
        <a:latin typeface="Arial;Helvetica" charset="0"/>
        <a:ea typeface="+mn-ea"/>
        <a:cs typeface="+mn-cs"/>
      </a:defRPr>
    </a:lvl3pPr>
    <a:lvl4pPr marL="1371600" algn="l" rtl="0" eaLnBrk="0" fontAlgn="base" hangingPunct="0">
      <a:spcBef>
        <a:spcPct val="30000"/>
      </a:spcBef>
      <a:spcAft>
        <a:spcPct val="0"/>
      </a:spcAft>
      <a:defRPr sz="1200" kern="1200">
        <a:solidFill>
          <a:schemeClr val="tx1"/>
        </a:solidFill>
        <a:latin typeface="Arial;Helvetica" charset="0"/>
        <a:ea typeface="+mn-ea"/>
        <a:cs typeface="+mn-cs"/>
      </a:defRPr>
    </a:lvl4pPr>
    <a:lvl5pPr marL="1828800" algn="l" rtl="0" eaLnBrk="0" fontAlgn="base" hangingPunct="0">
      <a:spcBef>
        <a:spcPct val="30000"/>
      </a:spcBef>
      <a:spcAft>
        <a:spcPct val="0"/>
      </a:spcAft>
      <a:defRPr sz="1200" kern="1200">
        <a:solidFill>
          <a:schemeClr val="tx1"/>
        </a:solidFill>
        <a:latin typeface="Arial;Helvetica"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이미지 개체 틀 1"/>
          <p:cNvSpPr>
            <a:spLocks noGrp="1" noRot="1" noChangeAspect="1" noTextEdit="1"/>
          </p:cNvSpPr>
          <p:nvPr>
            <p:ph type="sldImg"/>
          </p:nvPr>
        </p:nvSpPr>
        <p:spPr>
          <a:ln/>
        </p:spPr>
      </p:sp>
      <p:sp>
        <p:nvSpPr>
          <p:cNvPr id="10243" name="슬라이드 노트 개체 틀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479550" y="869950"/>
            <a:ext cx="3941763" cy="3046413"/>
          </a:xfrm>
          <a:ln/>
        </p:spPr>
      </p:sp>
      <p:sp>
        <p:nvSpPr>
          <p:cNvPr id="109571" name="Text Box 3"/>
          <p:cNvSpPr txBox="1">
            <a:spLocks noChangeArrowheads="1"/>
          </p:cNvSpPr>
          <p:nvPr/>
        </p:nvSpPr>
        <p:spPr bwMode="auto">
          <a:xfrm>
            <a:off x="1066800" y="4308475"/>
            <a:ext cx="47704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ko-KR" altLang="en-US"/>
          </a:p>
        </p:txBody>
      </p:sp>
      <p:sp>
        <p:nvSpPr>
          <p:cNvPr id="109572" name="Rectangle 4"/>
          <p:cNvSpPr>
            <a:spLocks noGrp="1" noRot="1" noChangeAspect="1" noChangeArrowheads="1" noTextEdit="1"/>
          </p:cNvSpPr>
          <p:nvPr>
            <p:ph type="sldImg" idx="1"/>
          </p:nvPr>
        </p:nvSpPr>
        <p:spPr>
          <a:xfrm>
            <a:off x="1062038" y="303213"/>
            <a:ext cx="4730750" cy="3656012"/>
          </a:xfrm>
          <a:ln/>
        </p:spPr>
      </p:sp>
      <p:sp>
        <p:nvSpPr>
          <p:cNvPr id="109573" name="Text Box 5"/>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The bootstrap method uses sampled instances as training data by repeatedly sampling n times with replacement, and instances that have not been sampled for n times as a test set. At this time, the probability of not being sampled once during n times samplings as shown in the equation below </a:t>
            </a:r>
            <a:r>
              <a:rPr lang="en-US" altLang="ko-KR" dirty="0" smtClean="0"/>
              <a:t>this page </a:t>
            </a:r>
            <a:r>
              <a:rPr lang="en-US" altLang="ko-KR" dirty="0" smtClean="0"/>
              <a:t>is 0.368.</a:t>
            </a:r>
            <a:endParaRPr lang="ko-KR"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479550" y="869950"/>
            <a:ext cx="3941763" cy="3046413"/>
          </a:xfrm>
          <a:ln/>
        </p:spPr>
      </p:sp>
      <p:sp>
        <p:nvSpPr>
          <p:cNvPr id="111619" name="Text Box 3"/>
          <p:cNvSpPr txBox="1">
            <a:spLocks noChangeArrowheads="1"/>
          </p:cNvSpPr>
          <p:nvPr/>
        </p:nvSpPr>
        <p:spPr bwMode="auto">
          <a:xfrm>
            <a:off x="1066800" y="4308475"/>
            <a:ext cx="47704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ko-KR" altLang="en-US"/>
          </a:p>
        </p:txBody>
      </p:sp>
      <p:sp>
        <p:nvSpPr>
          <p:cNvPr id="111620" name="Rectangle 4"/>
          <p:cNvSpPr>
            <a:spLocks noGrp="1" noRot="1" noChangeAspect="1" noChangeArrowheads="1" noTextEdit="1"/>
          </p:cNvSpPr>
          <p:nvPr>
            <p:ph type="sldImg" idx="1"/>
          </p:nvPr>
        </p:nvSpPr>
        <p:spPr>
          <a:xfrm>
            <a:off x="1062038" y="303213"/>
            <a:ext cx="4730750" cy="3656012"/>
          </a:xfrm>
          <a:ln/>
        </p:spPr>
      </p:sp>
      <p:sp>
        <p:nvSpPr>
          <p:cNvPr id="111621" name="Text Box 5"/>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Therefore, on average, 0.368 times n instances will be included in the test set. Therefore, on average, 63.2% of data will be included in the training dataset. The overall error rate estimate is calculated as shown in the equation below.</a:t>
            </a:r>
            <a:endParaRPr lang="ko-KR"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062038" y="303213"/>
            <a:ext cx="4730750" cy="3656012"/>
          </a:xfrm>
          <a:ln/>
        </p:spPr>
      </p:sp>
      <p:sp>
        <p:nvSpPr>
          <p:cNvPr id="113667" name="Text Box 3"/>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If we test with a test set of n instances, if we correctly classify s, the success rate is s / n. At this time, each instance will be one of success and failure. The probability of success follows the Bernoulli probability distribution in p. At this time, the average is p and the variance is p (1-p).</a:t>
            </a:r>
            <a:endParaRPr lang="ko-KR"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062038" y="303213"/>
            <a:ext cx="4730750" cy="3656012"/>
          </a:xfrm>
          <a:ln/>
        </p:spPr>
      </p:sp>
      <p:sp>
        <p:nvSpPr>
          <p:cNvPr id="115715" name="Text Box 3"/>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At this time, the expected value of the success rate, R = s / n, is p and the variance is p (1-p) / n. That is, the average and variance of the sample. At this time, if the sample size, n, is sufficiently large, the Bernoulli distribution follows the normal distribution by the central limit theorem.</a:t>
            </a:r>
            <a:endParaRPr lang="ko-KR"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062038" y="303213"/>
            <a:ext cx="4730750" cy="3656012"/>
          </a:xfrm>
          <a:ln/>
        </p:spPr>
      </p:sp>
      <p:sp>
        <p:nvSpPr>
          <p:cNvPr id="117763" name="Text Box 3"/>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The confidence interval for the success rate can be calculated on the assumption that it follows a normal distribution.</a:t>
            </a:r>
            <a:endParaRPr lang="ko-KR"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062038" y="303213"/>
            <a:ext cx="4730750" cy="3656012"/>
          </a:xfrm>
          <a:ln/>
        </p:spPr>
      </p:sp>
      <p:sp>
        <p:nvSpPr>
          <p:cNvPr id="119811" name="Text Box 3"/>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Now we can evaluate the results of the learning model produced by the data mining algorithm (classification problem). So, what other algorithms can be compared? First, each algorithm is evaluated and ranked. Choose the best of them. However, whether this ranking is reliable is another issue.</a:t>
            </a:r>
            <a:endParaRPr lang="ko-KR"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400175" y="914400"/>
            <a:ext cx="4054475" cy="3133725"/>
          </a:xfrm>
          <a:ln/>
        </p:spPr>
      </p:sp>
      <p:sp>
        <p:nvSpPr>
          <p:cNvPr id="121859"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We have seen how to measure performance on classification problems. Other association analysis basically uses the same method. However, the error rate cannot be applied to numerical prediction problems. This is because it is not a problem of predicted success or failure. At first, the composition of training data and test data is the same as before, but the performance measurement method is slightly different.</a:t>
            </a:r>
            <a:endParaRPr lang="ko-KR"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400175" y="914400"/>
            <a:ext cx="4054475" cy="3133725"/>
          </a:xfrm>
          <a:ln/>
        </p:spPr>
      </p:sp>
      <p:sp>
        <p:nvSpPr>
          <p:cNvPr id="123907"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When the value predicted by the algorithm is p and the actual value is a, the most frequently used measurement is the mean squared error.</a:t>
            </a:r>
            <a:endParaRPr lang="ko-KR"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There are several other measures.</a:t>
            </a:r>
            <a:endParaRPr lang="ko-KR" altLang="en-US" dirty="0"/>
          </a:p>
        </p:txBody>
      </p:sp>
    </p:spTree>
    <p:extLst>
      <p:ext uri="{BB962C8B-B14F-4D97-AF65-F5344CB8AC3E}">
        <p14:creationId xmlns:p14="http://schemas.microsoft.com/office/powerpoint/2010/main" val="1545696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400175" y="914400"/>
            <a:ext cx="4054475" cy="3133725"/>
          </a:xfrm>
          <a:ln/>
        </p:spPr>
      </p:sp>
      <p:sp>
        <p:nvSpPr>
          <p:cNvPr id="126979"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If there is enough data, the error rate is usually calculated by holding out 1/3 for testing and using the remaining 2/3 for training. If there is not much data, the 10-cross validation method or the bootstrap method is mainly used.</a:t>
            </a:r>
            <a:endParaRPr lang="ko-K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479550" y="869950"/>
            <a:ext cx="3941763" cy="3046413"/>
          </a:xfrm>
          <a:ln/>
        </p:spPr>
      </p:sp>
      <p:sp>
        <p:nvSpPr>
          <p:cNvPr id="95235" name="Text Box 3"/>
          <p:cNvSpPr txBox="1">
            <a:spLocks noChangeArrowheads="1"/>
          </p:cNvSpPr>
          <p:nvPr/>
        </p:nvSpPr>
        <p:spPr bwMode="auto">
          <a:xfrm>
            <a:off x="1066800" y="4308475"/>
            <a:ext cx="47704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ko-KR" altLang="en-US"/>
          </a:p>
        </p:txBody>
      </p:sp>
      <p:sp>
        <p:nvSpPr>
          <p:cNvPr id="95236" name="Rectangle 4"/>
          <p:cNvSpPr>
            <a:spLocks noGrp="1" noRot="1" noChangeAspect="1" noChangeArrowheads="1" noTextEdit="1"/>
          </p:cNvSpPr>
          <p:nvPr>
            <p:ph type="sldImg" idx="1"/>
          </p:nvPr>
        </p:nvSpPr>
        <p:spPr>
          <a:xfrm>
            <a:off x="1062038" y="303213"/>
            <a:ext cx="4730750" cy="3656012"/>
          </a:xfrm>
          <a:ln/>
        </p:spPr>
      </p:sp>
      <p:sp>
        <p:nvSpPr>
          <p:cNvPr id="95237" name="Text Box 5"/>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We looked at the classification algorithm. So how can we judge whether the classification learning was good? In general, the error rate is used as a measure to measure it. There is a very important concept when calculating this error rate. Consider the error rate of a classification learning model. There may have been a training dataset that the classification learning model learned. This model is optimized for this training dataset. Therefore, the error rate of this model will be less than that of other general datasets in the training dataset. This can be a serious problem for the generalization of this learning model. In addition, this model is overfitting the training dataset, which can significantly increase the error rate in other datasets. Therefore, when calculating the error rate of a learning model, avoid using only the training dataset. This kind error rate is</a:t>
            </a:r>
            <a:r>
              <a:rPr lang="en-US" altLang="ko-KR" baseline="0" dirty="0" smtClean="0"/>
              <a:t> called </a:t>
            </a:r>
            <a:r>
              <a:rPr lang="en-US" altLang="ko-KR" dirty="0" err="1" smtClean="0"/>
              <a:t>Resubstitution</a:t>
            </a:r>
            <a:r>
              <a:rPr lang="en-US" altLang="ko-KR" dirty="0" smtClean="0"/>
              <a:t> error.</a:t>
            </a:r>
            <a:endParaRPr lang="ko-KR"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400175" y="914400"/>
            <a:ext cx="4054475" cy="3133725"/>
          </a:xfrm>
          <a:ln/>
        </p:spPr>
      </p:sp>
      <p:sp>
        <p:nvSpPr>
          <p:cNvPr id="161795"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sz="1200" b="0" kern="1200" dirty="0" smtClean="0">
                <a:solidFill>
                  <a:schemeClr val="tx1"/>
                </a:solidFill>
                <a:effectLst/>
                <a:latin typeface="Arial;Helvetica" charset="0"/>
                <a:ea typeface="+mn-ea"/>
                <a:cs typeface="+mn-cs"/>
              </a:rPr>
              <a:t>Many data mining models are considered for exception handling. Considering these exceptions can make the model large and complex. Thus, the error rate can be reduced, but overfitting, which inevitably arises from complex models, is inevitable. This is not a good way. In fact, ignoring exceptions does not significantly increase the error rate, but you can create a simple model to increase analysis and application capability.</a:t>
            </a:r>
          </a:p>
          <a:p>
            <a:r>
              <a:rPr lang="en-US" altLang="ko-KR" dirty="0" smtClean="0"/>
              <a:t>At this point we need to consider the cost of the error types.</a:t>
            </a:r>
            <a:endParaRPr lang="ko-KR" altLang="en-US" dirty="0"/>
          </a:p>
        </p:txBody>
      </p:sp>
    </p:spTree>
    <p:extLst>
      <p:ext uri="{BB962C8B-B14F-4D97-AF65-F5344CB8AC3E}">
        <p14:creationId xmlns:p14="http://schemas.microsoft.com/office/powerpoint/2010/main" val="2859488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400175" y="914400"/>
            <a:ext cx="4054475" cy="3133725"/>
          </a:xfrm>
          <a:ln/>
        </p:spPr>
      </p:sp>
      <p:sp>
        <p:nvSpPr>
          <p:cNvPr id="163843"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Modeling methods that explicitly consider the cost of each error are not practical in that it is difficult to estimate the cost. So let's look at the tradeoff between errors and costs. Common methods used in this way are visual inspection and semi-automatic learning. There is also a cost-sensitive learning method that uses a method of allocating costs to classes in advance.</a:t>
            </a:r>
            <a:endParaRPr lang="ko-KR" altLang="en-US" dirty="0"/>
          </a:p>
        </p:txBody>
      </p:sp>
    </p:spTree>
    <p:extLst>
      <p:ext uri="{BB962C8B-B14F-4D97-AF65-F5344CB8AC3E}">
        <p14:creationId xmlns:p14="http://schemas.microsoft.com/office/powerpoint/2010/main" val="370502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400175" y="914400"/>
            <a:ext cx="4054475" cy="3133725"/>
          </a:xfrm>
          <a:ln/>
        </p:spPr>
      </p:sp>
      <p:sp>
        <p:nvSpPr>
          <p:cNvPr id="165891"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A modeling method that explicitly considers the cost of each error is the Confusion Matrix, which can also be seen as a result of modeling in Weka, a data mining shareware software. The horizontal axis is the actual class, and the vertical axis is the prediction class. When the predicted value is Yes, if the actual value is Yes, it is classified as True Positive, and when the predicted value is No, if the actual value is Yes, False Negative is classified,</a:t>
            </a:r>
            <a:r>
              <a:rPr lang="en-US" altLang="ko-KR" baseline="0" dirty="0" smtClean="0"/>
              <a:t> and so on. </a:t>
            </a:r>
            <a:r>
              <a:rPr lang="en-US" altLang="ko-KR" dirty="0" smtClean="0"/>
              <a:t>It can be said to be a simple count and it is very difficult to estimate the cost for each.</a:t>
            </a:r>
            <a:endParaRPr lang="ko-KR" altLang="en-US" dirty="0"/>
          </a:p>
        </p:txBody>
      </p:sp>
    </p:spTree>
    <p:extLst>
      <p:ext uri="{BB962C8B-B14F-4D97-AF65-F5344CB8AC3E}">
        <p14:creationId xmlns:p14="http://schemas.microsoft.com/office/powerpoint/2010/main" val="2999887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Lift charts and ROC curves are among the most popular methods for relative comparison of errors. Suppose, for example, that an advertisement is sent to a million households. When sending advertisements to all, 0.1% responded. Let's say you selected 100,000 households that seemed to answer well with a data mining tool. The response at this time was 0.4%. In addition, when 400,000 households were selected to respond well, there was a 0.2% response. You can compare this with the lift chart.</a:t>
            </a:r>
            <a:endParaRPr lang="ko-KR" altLang="en-US" dirty="0"/>
          </a:p>
        </p:txBody>
      </p:sp>
    </p:spTree>
    <p:extLst>
      <p:ext uri="{BB962C8B-B14F-4D97-AF65-F5344CB8AC3E}">
        <p14:creationId xmlns:p14="http://schemas.microsoft.com/office/powerpoint/2010/main" val="2134131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First, it sorts the instances in the order of the highest predicted probability (yes, responding in the previous example). The x-axis is the sample size, and the y-axis is the number of true positives.</a:t>
            </a:r>
            <a:endParaRPr lang="ko-KR" altLang="en-US" dirty="0"/>
          </a:p>
        </p:txBody>
      </p:sp>
    </p:spTree>
    <p:extLst>
      <p:ext uri="{BB962C8B-B14F-4D97-AF65-F5344CB8AC3E}">
        <p14:creationId xmlns:p14="http://schemas.microsoft.com/office/powerpoint/2010/main" val="3858255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Looking at the previous example, the lift chart is as follows. The x-axis is the sample size, and the y-axis is the number of respondents (the number of true positives). When the sample size is 100%, there are 1000 and 800 respondents, respectively, of the 10% and 40% samples that they believe will respond using data mining tools. If you draw it, it is drawn as follows. Using 10% and 40% of the total cost of sending the advertisement, the response rate was higher than doing nothing. What would you do? Also, will you only send advertising mail to 10%? Or will you mail it to 40% or other sample households? Efficiency is about 10% better, but will vary depending on the situation. What you can see here is that the importance depends on the cost of each instance (i.e. each household) depending on the sample size.</a:t>
            </a:r>
            <a:endParaRPr lang="ko-KR" altLang="en-US" dirty="0"/>
          </a:p>
        </p:txBody>
      </p:sp>
    </p:spTree>
    <p:extLst>
      <p:ext uri="{BB962C8B-B14F-4D97-AF65-F5344CB8AC3E}">
        <p14:creationId xmlns:p14="http://schemas.microsoft.com/office/powerpoint/2010/main" val="3201775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The ROC curve is similar to the lift chart, except that the x-axis is the false positive ratio and the y-axis is the true positive ratio.</a:t>
            </a:r>
            <a:endParaRPr lang="ko-KR" altLang="en-US" dirty="0"/>
          </a:p>
        </p:txBody>
      </p:sp>
    </p:spTree>
    <p:extLst>
      <p:ext uri="{BB962C8B-B14F-4D97-AF65-F5344CB8AC3E}">
        <p14:creationId xmlns:p14="http://schemas.microsoft.com/office/powerpoint/2010/main" val="3531957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ko-KR" dirty="0" smtClean="0"/>
              <a:t>Here, in the ROC curve, the Jagged curve represents the evaluation result in one test data set, and the Smooth curve represents the result of cross-validation by dividing the same data set and testing multiple times. From this, it can be said that the more the curve is tilted upward, the better the predictive power of the model.</a:t>
            </a:r>
            <a:endParaRPr lang="ko-KR" altLang="en-US" dirty="0" smtClean="0"/>
          </a:p>
          <a:p>
            <a:endParaRPr lang="ko-KR" altLang="en-US" dirty="0"/>
          </a:p>
        </p:txBody>
      </p:sp>
    </p:spTree>
    <p:extLst>
      <p:ext uri="{BB962C8B-B14F-4D97-AF65-F5344CB8AC3E}">
        <p14:creationId xmlns:p14="http://schemas.microsoft.com/office/powerpoint/2010/main" val="1947535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Drawing a curve chart is similar to a lift chart.</a:t>
            </a:r>
            <a:endParaRPr lang="ko-KR" altLang="en-US" dirty="0"/>
          </a:p>
        </p:txBody>
      </p:sp>
    </p:spTree>
    <p:extLst>
      <p:ext uri="{BB962C8B-B14F-4D97-AF65-F5344CB8AC3E}">
        <p14:creationId xmlns:p14="http://schemas.microsoft.com/office/powerpoint/2010/main" val="3665586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The above ROC curve plot compares the two data mining models. Both A and B models show meaningful results. However, it shows that model A is more effective when the ratio of false positives is small, and model B is more effective when large.</a:t>
            </a:r>
            <a:endParaRPr lang="ko-KR" altLang="en-US" dirty="0"/>
          </a:p>
        </p:txBody>
      </p:sp>
    </p:spTree>
    <p:extLst>
      <p:ext uri="{BB962C8B-B14F-4D97-AF65-F5344CB8AC3E}">
        <p14:creationId xmlns:p14="http://schemas.microsoft.com/office/powerpoint/2010/main" val="4074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479550" y="869950"/>
            <a:ext cx="3941763" cy="3046413"/>
          </a:xfrm>
          <a:ln/>
        </p:spPr>
      </p:sp>
      <p:sp>
        <p:nvSpPr>
          <p:cNvPr id="97283" name="Text Box 3"/>
          <p:cNvSpPr txBox="1">
            <a:spLocks noChangeArrowheads="1"/>
          </p:cNvSpPr>
          <p:nvPr/>
        </p:nvSpPr>
        <p:spPr bwMode="auto">
          <a:xfrm>
            <a:off x="1066800" y="4308475"/>
            <a:ext cx="47704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ko-KR" altLang="en-US"/>
          </a:p>
        </p:txBody>
      </p:sp>
      <p:sp>
        <p:nvSpPr>
          <p:cNvPr id="97284" name="Rectangle 4"/>
          <p:cNvSpPr>
            <a:spLocks noGrp="1" noRot="1" noChangeAspect="1" noChangeArrowheads="1" noTextEdit="1"/>
          </p:cNvSpPr>
          <p:nvPr>
            <p:ph type="sldImg" idx="1"/>
          </p:nvPr>
        </p:nvSpPr>
        <p:spPr>
          <a:xfrm>
            <a:off x="1062038" y="303213"/>
            <a:ext cx="4730750" cy="3656012"/>
          </a:xfrm>
          <a:ln/>
        </p:spPr>
      </p:sp>
      <p:sp>
        <p:nvSpPr>
          <p:cNvPr id="97285" name="Text Box 5"/>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Instead of the </a:t>
            </a:r>
            <a:r>
              <a:rPr lang="en-US" altLang="ko-KR" dirty="0" err="1" smtClean="0"/>
              <a:t>resubstitution</a:t>
            </a:r>
            <a:r>
              <a:rPr lang="en-US" altLang="ko-KR" dirty="0" smtClean="0"/>
              <a:t> error rate, for a generalized calculation of the error rate, we can do it using a test set. This test set should be independent of the training data set. However, the basic structure of the data should be similar. In the classification problem, the fact that the basic structures are the same means that the value distribution of class attributes is similar. For example, the ratio of Yes to No in the play, which is a class attribute of the weather data set, was around 9: 5, but this ratio should be maintained even when constructing the training data set and the test set. </a:t>
            </a:r>
          </a:p>
          <a:p>
            <a:r>
              <a:rPr lang="en-US" altLang="ko-KR" dirty="0" smtClean="0"/>
              <a:t>Sometimes validation data is used to tune the parameters of the algorithm. This should also be independent of the training data set and test set. If we have a large amount of data, there is no problem organizing these datasets. However, there are cases where it is not.</a:t>
            </a:r>
            <a:endParaRPr lang="ko-KR"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Cost-sensitive learning is a method of using cost information to evaluate learning results. Of course, it would be better to use prior information rather than post-evaluation. The method is to learn using cost information. The simplest way is to increase the number of instances that exhibit significant (e.g. classified as exception) behavior (Over Sampling). This method is applicable to any learning algorithm.</a:t>
            </a:r>
            <a:endParaRPr lang="ko-KR" altLang="en-US" dirty="0"/>
          </a:p>
        </p:txBody>
      </p:sp>
    </p:spTree>
    <p:extLst>
      <p:ext uri="{BB962C8B-B14F-4D97-AF65-F5344CB8AC3E}">
        <p14:creationId xmlns:p14="http://schemas.microsoft.com/office/powerpoint/2010/main" val="1328033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400175" y="914400"/>
            <a:ext cx="4054475" cy="3133725"/>
          </a:xfrm>
          <a:ln/>
        </p:spPr>
      </p:sp>
      <p:sp>
        <p:nvSpPr>
          <p:cNvPr id="177155"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So far, we have covered predictions based on one model. Such predictions show good results in one training dataset, but are often not so in other test data or real-world situations. The effect is that when new data is created, a new model is created. So how about combining multiple models? There are ways out of that idea. These are Bagging, Boosting, and Stacking methods. It has a complicated structure although it improves prediction.</a:t>
            </a:r>
            <a:endParaRPr lang="ko-KR" altLang="en-US" dirty="0"/>
          </a:p>
        </p:txBody>
      </p:sp>
    </p:spTree>
    <p:extLst>
      <p:ext uri="{BB962C8B-B14F-4D97-AF65-F5344CB8AC3E}">
        <p14:creationId xmlns:p14="http://schemas.microsoft.com/office/powerpoint/2010/main" val="293782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1400175" y="914400"/>
            <a:ext cx="4054475" cy="3133725"/>
          </a:xfrm>
          <a:ln/>
        </p:spPr>
      </p:sp>
      <p:sp>
        <p:nvSpPr>
          <p:cNvPr id="179203"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Before we go into bagging, let's talk about bias. If you get an error despite using all the data in the world, this is a model that is skewed to one side. On the one hand, since there is little data, error errors can occur a lot. This is called dispersion. Therefore, bagging is used as a method to reduce such bias and dispersion. We assume there are multiple datasets. Different or the same learning algorithm is applied to each dataset to establish a model to perform classification or numerical prediction. At this time, the more predicted result among several results is used as the final result. This will help reduce bias. Of course, it is a method that can be applied only if there is enough data available.</a:t>
            </a:r>
            <a:endParaRPr lang="ko-KR" altLang="en-US" dirty="0"/>
          </a:p>
        </p:txBody>
      </p:sp>
    </p:spTree>
    <p:extLst>
      <p:ext uri="{BB962C8B-B14F-4D97-AF65-F5344CB8AC3E}">
        <p14:creationId xmlns:p14="http://schemas.microsoft.com/office/powerpoint/2010/main" val="2755544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1400175" y="914400"/>
            <a:ext cx="4054475" cy="3133725"/>
          </a:xfrm>
          <a:ln/>
        </p:spPr>
      </p:sp>
      <p:sp>
        <p:nvSpPr>
          <p:cNvPr id="181251"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However, in reality, there is often only one learning dataset. Therefore, multiple datasets are created by performing sampling with replacement from one dataset. Just think of the Bootstrap method. This will help improve predictive power and will not deteriorate further in terms of performance.</a:t>
            </a:r>
            <a:endParaRPr lang="ko-KR" altLang="en-US" dirty="0"/>
          </a:p>
        </p:txBody>
      </p:sp>
    </p:spTree>
    <p:extLst>
      <p:ext uri="{BB962C8B-B14F-4D97-AF65-F5344CB8AC3E}">
        <p14:creationId xmlns:p14="http://schemas.microsoft.com/office/powerpoint/2010/main" val="696029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1400175" y="914400"/>
            <a:ext cx="4054475" cy="3133725"/>
          </a:xfrm>
          <a:ln/>
        </p:spPr>
      </p:sp>
      <p:sp>
        <p:nvSpPr>
          <p:cNvPr id="183299"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Boosting</a:t>
            </a:r>
            <a:r>
              <a:rPr lang="en-US" altLang="ko-KR" baseline="0" dirty="0" smtClean="0"/>
              <a:t> is used when there is low variance and bagging does not work assuming a stable learning </a:t>
            </a:r>
            <a:r>
              <a:rPr lang="en-US" altLang="ko-KR" dirty="0" smtClean="0"/>
              <a:t>process. The boosting method refers to a method of improving the performance of the model by setting new classification rules by focusing on problems that the previous weak classifier did not fit well when creating the next weak</a:t>
            </a:r>
            <a:r>
              <a:rPr lang="en-US" altLang="ko-KR" baseline="0" dirty="0" smtClean="0"/>
              <a:t> </a:t>
            </a:r>
            <a:r>
              <a:rPr lang="en-US" altLang="ko-KR" dirty="0" smtClean="0"/>
              <a:t>classifier by weighting them according to the results of using the classifier. In other words, the error of the previous classifier is transferred to the next classifier.</a:t>
            </a:r>
            <a:endParaRPr lang="ko-KR" altLang="en-US" dirty="0"/>
          </a:p>
        </p:txBody>
      </p:sp>
    </p:spTree>
    <p:extLst>
      <p:ext uri="{BB962C8B-B14F-4D97-AF65-F5344CB8AC3E}">
        <p14:creationId xmlns:p14="http://schemas.microsoft.com/office/powerpoint/2010/main" val="1716293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400175" y="914400"/>
            <a:ext cx="4054475" cy="3133725"/>
          </a:xfrm>
          <a:ln/>
        </p:spPr>
      </p:sp>
      <p:sp>
        <p:nvSpPr>
          <p:cNvPr id="185347"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A simple classification is performed using Week Classifier (WC), and the better the classification result of WC, the higher the Amount of say. Initially, the sample weight that was distributed at a uniform rate is recalculated in a manner that increases as the Amount of say increases. Perform bootstrapping according to sample weight. At this time, the sampling probability is weighted according to the sample weight of each sample. Through this method, a sampler having a high sample weight (</a:t>
            </a:r>
            <a:r>
              <a:rPr lang="en-US" altLang="ko-KR" dirty="0" err="1" smtClean="0"/>
              <a:t>ie</a:t>
            </a:r>
            <a:r>
              <a:rPr lang="en-US" altLang="ko-KR" dirty="0" smtClean="0"/>
              <a:t>, a sample not well classified by WC) is included in the bootstrap data set at a higher frequency, and a classifier is used to improve errors in a manner in which a suitable WC is newly learned. Learned. For this reason, it is named Adaptive.</a:t>
            </a:r>
            <a:endParaRPr lang="ko-KR" altLang="en-US" dirty="0"/>
          </a:p>
        </p:txBody>
      </p:sp>
    </p:spTree>
    <p:extLst>
      <p:ext uri="{BB962C8B-B14F-4D97-AF65-F5344CB8AC3E}">
        <p14:creationId xmlns:p14="http://schemas.microsoft.com/office/powerpoint/2010/main" val="805766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400175" y="914400"/>
            <a:ext cx="4054475" cy="3133725"/>
          </a:xfrm>
          <a:ln/>
        </p:spPr>
      </p:sp>
      <p:sp>
        <p:nvSpPr>
          <p:cNvPr id="187395"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It is a way to increase performance by weighting what did not produce good results in all models. In this approach, all models are sequential rather than parallelism, such as bagging, because they affect the performance of the next model. In addition, in the final evaluation, not only the last trained model, but also all the trained models are considered and applied. </a:t>
            </a:r>
          </a:p>
          <a:p>
            <a:r>
              <a:rPr lang="en-US" altLang="ko-KR" dirty="0" smtClean="0"/>
              <a:t>This method of weighting errors is very helpful in improving accuracy, but it can be vulnerable to outliers.</a:t>
            </a:r>
            <a:endParaRPr lang="ko-KR" altLang="en-US" dirty="0"/>
          </a:p>
        </p:txBody>
      </p:sp>
    </p:spTree>
    <p:extLst>
      <p:ext uri="{BB962C8B-B14F-4D97-AF65-F5344CB8AC3E}">
        <p14:creationId xmlns:p14="http://schemas.microsoft.com/office/powerpoint/2010/main" val="256921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07423A48-57F9-4C47-B680-A66E84D5A335}" type="datetime1">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9/29/2020</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89443" name="Rectangle 6"/>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Xin Li  Adaboost</a:t>
            </a:r>
          </a:p>
        </p:txBody>
      </p:sp>
      <p:sp>
        <p:nvSpPr>
          <p:cNvPr id="18944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354B3ED2-5BE7-42FA-9700-00841A59C3B9}" type="slidenum">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37</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89445" name="Rectangle 2"/>
          <p:cNvSpPr>
            <a:spLocks noGrp="1" noRot="1" noChangeAspect="1" noChangeArrowheads="1" noTextEdit="1"/>
          </p:cNvSpPr>
          <p:nvPr>
            <p:ph type="sldImg"/>
          </p:nvPr>
        </p:nvSpPr>
        <p:spPr>
          <a:ln/>
        </p:spPr>
      </p:sp>
      <p:sp>
        <p:nvSpPr>
          <p:cNvPr id="189446"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smtClean="0">
                <a:latin typeface="Arial" panose="020B0604020202020204" pitchFamily="34" charset="0"/>
              </a:rPr>
              <a:t>This</a:t>
            </a:r>
            <a:r>
              <a:rPr lang="en-US" altLang="ko-KR" baseline="0" dirty="0" smtClean="0">
                <a:latin typeface="Arial" panose="020B0604020202020204" pitchFamily="34" charset="0"/>
              </a:rPr>
              <a:t> is an example for explaining </a:t>
            </a:r>
            <a:r>
              <a:rPr lang="en-US" altLang="ko-KR" baseline="0" dirty="0" err="1" smtClean="0">
                <a:latin typeface="Arial" panose="020B0604020202020204" pitchFamily="34" charset="0"/>
              </a:rPr>
              <a:t>Adaboost</a:t>
            </a:r>
            <a:r>
              <a:rPr lang="en-US" altLang="ko-KR" baseline="0" dirty="0" smtClean="0">
                <a:latin typeface="Arial" panose="020B0604020202020204" pitchFamily="34" charset="0"/>
              </a:rPr>
              <a:t>. </a:t>
            </a:r>
            <a:endParaRPr lang="ko-KR" altLang="ko-KR" dirty="0" smtClean="0">
              <a:latin typeface="Arial" panose="020B0604020202020204" pitchFamily="34" charset="0"/>
            </a:endParaRPr>
          </a:p>
        </p:txBody>
      </p:sp>
    </p:spTree>
    <p:extLst>
      <p:ext uri="{BB962C8B-B14F-4D97-AF65-F5344CB8AC3E}">
        <p14:creationId xmlns:p14="http://schemas.microsoft.com/office/powerpoint/2010/main" val="4066930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000D5C96-F651-4FC6-98D5-AC3B589AA603}" type="datetime1">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9/29/2020</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91491" name="Rectangle 6"/>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Xin Li  Adaboost</a:t>
            </a:r>
          </a:p>
        </p:txBody>
      </p:sp>
      <p:sp>
        <p:nvSpPr>
          <p:cNvPr id="19149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BEAAF076-ABBE-46D1-9BBF-AD8E946BB45B}" type="slidenum">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38</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91493" name="Rectangle 2"/>
          <p:cNvSpPr>
            <a:spLocks noGrp="1" noRot="1" noChangeAspect="1" noChangeArrowheads="1" noTextEdit="1"/>
          </p:cNvSpPr>
          <p:nvPr>
            <p:ph type="sldImg"/>
          </p:nvPr>
        </p:nvSpPr>
        <p:spPr>
          <a:ln/>
        </p:spPr>
      </p:sp>
      <p:sp>
        <p:nvSpPr>
          <p:cNvPr id="191494"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Arial" panose="020B0604020202020204" pitchFamily="34" charset="0"/>
            </a:endParaRPr>
          </a:p>
        </p:txBody>
      </p:sp>
    </p:spTree>
    <p:extLst>
      <p:ext uri="{BB962C8B-B14F-4D97-AF65-F5344CB8AC3E}">
        <p14:creationId xmlns:p14="http://schemas.microsoft.com/office/powerpoint/2010/main" val="1622196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0EDE9E4D-AEE3-4C2F-8010-16E1268AC21F}" type="datetime1">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9/29/2020</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93539" name="Rectangle 6"/>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Xin Li  Adaboost</a:t>
            </a:r>
          </a:p>
        </p:txBody>
      </p:sp>
      <p:sp>
        <p:nvSpPr>
          <p:cNvPr id="19354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DEDDB6B-3598-4E74-A947-206D043481E4}" type="slidenum">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39</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93541" name="Rectangle 2"/>
          <p:cNvSpPr>
            <a:spLocks noGrp="1" noRot="1" noChangeAspect="1" noChangeArrowheads="1" noTextEdit="1"/>
          </p:cNvSpPr>
          <p:nvPr>
            <p:ph type="sldImg"/>
          </p:nvPr>
        </p:nvSpPr>
        <p:spPr>
          <a:ln/>
        </p:spPr>
      </p:sp>
      <p:sp>
        <p:nvSpPr>
          <p:cNvPr id="193542"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Arial" panose="020B0604020202020204" pitchFamily="34" charset="0"/>
            </a:endParaRPr>
          </a:p>
        </p:txBody>
      </p:sp>
    </p:spTree>
    <p:extLst>
      <p:ext uri="{BB962C8B-B14F-4D97-AF65-F5344CB8AC3E}">
        <p14:creationId xmlns:p14="http://schemas.microsoft.com/office/powerpoint/2010/main" val="414809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479550" y="869950"/>
            <a:ext cx="3941763" cy="3046413"/>
          </a:xfrm>
          <a:ln/>
        </p:spPr>
      </p:sp>
      <p:sp>
        <p:nvSpPr>
          <p:cNvPr id="99331" name="Text Box 3"/>
          <p:cNvSpPr txBox="1">
            <a:spLocks noChangeArrowheads="1"/>
          </p:cNvSpPr>
          <p:nvPr/>
        </p:nvSpPr>
        <p:spPr bwMode="auto">
          <a:xfrm>
            <a:off x="1066800" y="4308475"/>
            <a:ext cx="47704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ko-KR" altLang="en-US"/>
          </a:p>
        </p:txBody>
      </p:sp>
      <p:sp>
        <p:nvSpPr>
          <p:cNvPr id="99332" name="Rectangle 4"/>
          <p:cNvSpPr>
            <a:spLocks noGrp="1" noRot="1" noChangeAspect="1" noChangeArrowheads="1" noTextEdit="1"/>
          </p:cNvSpPr>
          <p:nvPr>
            <p:ph type="sldImg" idx="1"/>
          </p:nvPr>
        </p:nvSpPr>
        <p:spPr>
          <a:xfrm>
            <a:off x="1062038" y="303213"/>
            <a:ext cx="4730750" cy="3656012"/>
          </a:xfrm>
          <a:ln/>
        </p:spPr>
      </p:sp>
      <p:sp>
        <p:nvSpPr>
          <p:cNvPr id="99333" name="Text Box 5"/>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The size of the data is large, but it is often limited. A common procedure is to set aside data for testing and train with the rest of the data. In this case, the two datasets should be as large as possible and maintain the representativeness in terms of class distribution.</a:t>
            </a:r>
            <a:endParaRPr lang="ko-KR"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1B6CDF3B-C465-4B67-B021-40102459CB0F}" type="datetime1">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9/29/2020</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95587" name="Rectangle 6"/>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Xin Li  Adaboost</a:t>
            </a:r>
          </a:p>
        </p:txBody>
      </p:sp>
      <p:sp>
        <p:nvSpPr>
          <p:cNvPr id="19558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41D23BD-1E07-49D6-8B73-1EB1E336E8BD}" type="slidenum">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40</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95589" name="Rectangle 2"/>
          <p:cNvSpPr>
            <a:spLocks noGrp="1" noRot="1" noChangeAspect="1" noChangeArrowheads="1" noTextEdit="1"/>
          </p:cNvSpPr>
          <p:nvPr>
            <p:ph type="sldImg"/>
          </p:nvPr>
        </p:nvSpPr>
        <p:spPr>
          <a:ln/>
        </p:spPr>
      </p:sp>
      <p:sp>
        <p:nvSpPr>
          <p:cNvPr id="195590"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Arial" panose="020B0604020202020204" pitchFamily="34" charset="0"/>
            </a:endParaRPr>
          </a:p>
        </p:txBody>
      </p:sp>
    </p:spTree>
    <p:extLst>
      <p:ext uri="{BB962C8B-B14F-4D97-AF65-F5344CB8AC3E}">
        <p14:creationId xmlns:p14="http://schemas.microsoft.com/office/powerpoint/2010/main" val="3977810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A922EFA7-EB32-4B0F-89AB-846EA0A5AF61}" type="datetime1">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9/29/2020</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97635" name="Rectangle 6"/>
          <p:cNvSpPr>
            <a:spLocks noGrp="1" noChangeArrowheads="1"/>
          </p:cNvSpPr>
          <p:nvPr>
            <p:ph type="ftr" sz="quarter" idx="4294967295"/>
          </p:nvPr>
        </p:nvSpPr>
        <p:spPr bwMode="auto">
          <a:xfrm>
            <a:off x="0"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t>Xin Li  Adaboost</a:t>
            </a:r>
          </a:p>
        </p:txBody>
      </p:sp>
      <p:sp>
        <p:nvSpPr>
          <p:cNvPr id="19763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51F041A-F54C-4D39-BEE9-F088AE3C246E}" type="slidenum">
              <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41</a:t>
            </a:fld>
            <a:endParaRPr kumimoji="0" lang="en-US" altLang="ko-KR" sz="2400" b="0" i="0" u="none" strike="noStrike" kern="1200" cap="none" spc="0" normalizeH="0" baseline="0" noProof="0">
              <a:ln>
                <a:noFill/>
              </a:ln>
              <a:solidFill>
                <a:srgbClr val="000000"/>
              </a:solidFill>
              <a:effectLst/>
              <a:uLnTx/>
              <a:uFillTx/>
              <a:latin typeface="Arial" panose="020B0604020202020204" pitchFamily="34" charset="0"/>
              <a:ea typeface="맑은 고딕" panose="020B0503020000020004" pitchFamily="50" charset="-127"/>
              <a:cs typeface="Times New Roman" panose="02020603050405020304" pitchFamily="18" charset="0"/>
            </a:endParaRPr>
          </a:p>
        </p:txBody>
      </p:sp>
      <p:sp>
        <p:nvSpPr>
          <p:cNvPr id="197637" name="Rectangle 2"/>
          <p:cNvSpPr>
            <a:spLocks noGrp="1" noRot="1" noChangeAspect="1" noChangeArrowheads="1" noTextEdit="1"/>
          </p:cNvSpPr>
          <p:nvPr>
            <p:ph type="sldImg"/>
          </p:nvPr>
        </p:nvSpPr>
        <p:spPr>
          <a:ln/>
        </p:spPr>
      </p:sp>
      <p:sp>
        <p:nvSpPr>
          <p:cNvPr id="197638"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Arial" panose="020B0604020202020204" pitchFamily="34" charset="0"/>
            </a:endParaRPr>
          </a:p>
        </p:txBody>
      </p:sp>
    </p:spTree>
    <p:extLst>
      <p:ext uri="{BB962C8B-B14F-4D97-AF65-F5344CB8AC3E}">
        <p14:creationId xmlns:p14="http://schemas.microsoft.com/office/powerpoint/2010/main" val="1558469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400175" y="914400"/>
            <a:ext cx="4054475" cy="3133725"/>
          </a:xfrm>
          <a:ln/>
        </p:spPr>
      </p:sp>
      <p:sp>
        <p:nvSpPr>
          <p:cNvPr id="199683"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err="1" smtClean="0"/>
              <a:t>Adaboost</a:t>
            </a:r>
            <a:r>
              <a:rPr lang="en-US" altLang="ko-KR" dirty="0" smtClean="0"/>
              <a:t> is an exponential ratio with errors converging to zero. This can have a lot of potential for overfitting. Therefore, in order to prevent this as much as possible, the test data must be independent. It is important to achieve a balance between model complexity and data fit.</a:t>
            </a:r>
            <a:endParaRPr lang="ko-KR" altLang="en-US" dirty="0"/>
          </a:p>
        </p:txBody>
      </p:sp>
    </p:spTree>
    <p:extLst>
      <p:ext uri="{BB962C8B-B14F-4D97-AF65-F5344CB8AC3E}">
        <p14:creationId xmlns:p14="http://schemas.microsoft.com/office/powerpoint/2010/main" val="205059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1400175" y="914400"/>
            <a:ext cx="4054475" cy="3133725"/>
          </a:xfrm>
          <a:ln/>
        </p:spPr>
      </p:sp>
      <p:sp>
        <p:nvSpPr>
          <p:cNvPr id="201731"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The boosting technique combines simple models to create a complex but highly predictable model. This is especially true because the error rate shows the ability to converge to zero. This is the biggest advantage of boosting. Also, performance may sometimes be worse than that of a simple model. So you have to think about the balance between fitting and overfitting</a:t>
            </a:r>
            <a:endParaRPr lang="ko-KR" altLang="en-US" dirty="0"/>
          </a:p>
        </p:txBody>
      </p:sp>
    </p:spTree>
    <p:extLst>
      <p:ext uri="{BB962C8B-B14F-4D97-AF65-F5344CB8AC3E}">
        <p14:creationId xmlns:p14="http://schemas.microsoft.com/office/powerpoint/2010/main" val="2873378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400175" y="914400"/>
            <a:ext cx="4054475" cy="3133725"/>
          </a:xfrm>
          <a:ln/>
        </p:spPr>
      </p:sp>
      <p:sp>
        <p:nvSpPr>
          <p:cNvPr id="203779"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The stacking method is automatically learned to derive the final result by synthesizing the results learned by various learning algorithms.</a:t>
            </a:r>
            <a:endParaRPr lang="ko-KR" altLang="en-US" dirty="0"/>
          </a:p>
        </p:txBody>
      </p:sp>
    </p:spTree>
    <p:extLst>
      <p:ext uri="{BB962C8B-B14F-4D97-AF65-F5344CB8AC3E}">
        <p14:creationId xmlns:p14="http://schemas.microsoft.com/office/powerpoint/2010/main" val="22335822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400175" y="914400"/>
            <a:ext cx="4054475" cy="3133725"/>
          </a:xfrm>
          <a:ln/>
        </p:spPr>
      </p:sp>
      <p:sp>
        <p:nvSpPr>
          <p:cNvPr id="205827" name="Text Box 3"/>
          <p:cNvSpPr txBox="1">
            <a:spLocks noChangeArrowheads="1"/>
          </p:cNvSpPr>
          <p:nvPr/>
        </p:nvSpPr>
        <p:spPr bwMode="auto">
          <a:xfrm>
            <a:off x="1046163" y="4352925"/>
            <a:ext cx="47704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marL="0" marR="0" lvl="0" indent="0" algn="l" defTabSz="820738" rtl="0" eaLnBrk="0" fontAlgn="base" latinLnBrk="0" hangingPunct="0">
              <a:lnSpc>
                <a:spcPct val="100000"/>
              </a:lnSpc>
              <a:spcBef>
                <a:spcPct val="0"/>
              </a:spcBef>
              <a:spcAft>
                <a:spcPct val="0"/>
              </a:spcAft>
              <a:buClrTx/>
              <a:buSzTx/>
              <a:buFontTx/>
              <a:buNone/>
              <a:tabLst/>
              <a:defRPr/>
            </a:pPr>
            <a:endPar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Tree>
    <p:extLst>
      <p:ext uri="{BB962C8B-B14F-4D97-AF65-F5344CB8AC3E}">
        <p14:creationId xmlns:p14="http://schemas.microsoft.com/office/powerpoint/2010/main" val="110548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479550" y="869950"/>
            <a:ext cx="3941763" cy="3046413"/>
          </a:xfrm>
          <a:ln/>
        </p:spPr>
      </p:sp>
      <p:sp>
        <p:nvSpPr>
          <p:cNvPr id="101379" name="Text Box 3"/>
          <p:cNvSpPr txBox="1">
            <a:spLocks noChangeArrowheads="1"/>
          </p:cNvSpPr>
          <p:nvPr/>
        </p:nvSpPr>
        <p:spPr bwMode="auto">
          <a:xfrm>
            <a:off x="1066800" y="4308475"/>
            <a:ext cx="47704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ko-KR" altLang="en-US"/>
          </a:p>
        </p:txBody>
      </p:sp>
      <p:sp>
        <p:nvSpPr>
          <p:cNvPr id="101380" name="Rectangle 4"/>
          <p:cNvSpPr>
            <a:spLocks noGrp="1" noRot="1" noChangeAspect="1" noChangeArrowheads="1" noTextEdit="1"/>
          </p:cNvSpPr>
          <p:nvPr>
            <p:ph type="sldImg" idx="1"/>
          </p:nvPr>
        </p:nvSpPr>
        <p:spPr>
          <a:xfrm>
            <a:off x="1062038" y="303213"/>
            <a:ext cx="4730750" cy="3656012"/>
          </a:xfrm>
          <a:ln/>
        </p:spPr>
      </p:sp>
      <p:sp>
        <p:nvSpPr>
          <p:cNvPr id="101381" name="Text Box 5"/>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Smart holdout means that the ratio of the class values ​​of the training data set and the test set is similar to each other (stratified holdout). It is good to configure this holdout set by random sampling several times and take the average value by calculating the error rate of the learning model with this test set.</a:t>
            </a:r>
            <a:endParaRPr lang="ko-KR"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479550" y="869950"/>
            <a:ext cx="3941763" cy="3046413"/>
          </a:xfrm>
          <a:ln/>
        </p:spPr>
      </p:sp>
      <p:sp>
        <p:nvSpPr>
          <p:cNvPr id="103427" name="Text Box 3"/>
          <p:cNvSpPr txBox="1">
            <a:spLocks noChangeArrowheads="1"/>
          </p:cNvSpPr>
          <p:nvPr/>
        </p:nvSpPr>
        <p:spPr bwMode="auto">
          <a:xfrm>
            <a:off x="1066800" y="4308475"/>
            <a:ext cx="47704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ko-KR" altLang="en-US"/>
          </a:p>
        </p:txBody>
      </p:sp>
      <p:sp>
        <p:nvSpPr>
          <p:cNvPr id="103428" name="Rectangle 4"/>
          <p:cNvSpPr>
            <a:spLocks noGrp="1" noRot="1" noChangeAspect="1" noChangeArrowheads="1" noTextEdit="1"/>
          </p:cNvSpPr>
          <p:nvPr>
            <p:ph type="sldImg" idx="1"/>
          </p:nvPr>
        </p:nvSpPr>
        <p:spPr>
          <a:xfrm>
            <a:off x="1062038" y="303213"/>
            <a:ext cx="4730750" cy="3656012"/>
          </a:xfrm>
          <a:ln/>
        </p:spPr>
      </p:sp>
      <p:sp>
        <p:nvSpPr>
          <p:cNvPr id="103429" name="Text Box 5"/>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One method of holdout is cross-validation. This is to divide the data into folds. One part of the data is used for testing and the other for training. This is repeated by folds. Generally, 10-fold cloth validation is used.</a:t>
            </a:r>
            <a:endParaRPr lang="ko-KR"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This figure shows an example of a 10-fold cross validation. Divide the data into 10 equal parts and use the remaining 90% for training with 10% of the data initially. In the second, the next 10% is used for testing and the remaining 90% for training. This is repeated 10 times. For each step, the calculated error rate is averaged and evaluated as the error rate of this learning model.</a:t>
            </a:r>
            <a:endParaRPr lang="ko-KR" altLang="en-US" dirty="0"/>
          </a:p>
        </p:txBody>
      </p:sp>
    </p:spTree>
    <p:extLst>
      <p:ext uri="{BB962C8B-B14F-4D97-AF65-F5344CB8AC3E}">
        <p14:creationId xmlns:p14="http://schemas.microsoft.com/office/powerpoint/2010/main" val="1989844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00550"/>
            <a:ext cx="5486400" cy="3600450"/>
          </a:xfrm>
          <a:prstGeom prst="rect">
            <a:avLst/>
          </a:prstGeom>
        </p:spPr>
        <p:txBody>
          <a:bodyPr/>
          <a:lstStyle/>
          <a:p>
            <a:r>
              <a:rPr lang="en-US" altLang="ko-KR" dirty="0" smtClean="0"/>
              <a:t>This means that the average value of the error rate is an estimate of the final error rate and the quality of this estimate can be expressed as a confidence interval.</a:t>
            </a:r>
            <a:endParaRPr lang="ko-KR" altLang="en-US" dirty="0"/>
          </a:p>
        </p:txBody>
      </p:sp>
    </p:spTree>
    <p:extLst>
      <p:ext uri="{BB962C8B-B14F-4D97-AF65-F5344CB8AC3E}">
        <p14:creationId xmlns:p14="http://schemas.microsoft.com/office/powerpoint/2010/main" val="83774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79550" y="869950"/>
            <a:ext cx="3941763" cy="3046413"/>
          </a:xfrm>
          <a:ln/>
        </p:spPr>
      </p:sp>
      <p:sp>
        <p:nvSpPr>
          <p:cNvPr id="107523" name="Text Box 3"/>
          <p:cNvSpPr txBox="1">
            <a:spLocks noChangeArrowheads="1"/>
          </p:cNvSpPr>
          <p:nvPr/>
        </p:nvSpPr>
        <p:spPr bwMode="auto">
          <a:xfrm>
            <a:off x="1066800" y="4308475"/>
            <a:ext cx="47704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ko-KR" altLang="en-US"/>
          </a:p>
        </p:txBody>
      </p:sp>
      <p:sp>
        <p:nvSpPr>
          <p:cNvPr id="107524" name="Rectangle 4"/>
          <p:cNvSpPr>
            <a:spLocks noGrp="1" noRot="1" noChangeAspect="1" noChangeArrowheads="1" noTextEdit="1"/>
          </p:cNvSpPr>
          <p:nvPr>
            <p:ph type="sldImg" idx="1"/>
          </p:nvPr>
        </p:nvSpPr>
        <p:spPr>
          <a:xfrm>
            <a:off x="1062038" y="303213"/>
            <a:ext cx="4730750" cy="3656012"/>
          </a:xfrm>
          <a:ln/>
        </p:spPr>
      </p:sp>
      <p:sp>
        <p:nvSpPr>
          <p:cNvPr id="107525" name="Text Box 5"/>
          <p:cNvSpPr txBox="1">
            <a:spLocks noChangeArrowheads="1"/>
          </p:cNvSpPr>
          <p:nvPr/>
        </p:nvSpPr>
        <p:spPr bwMode="auto">
          <a:xfrm>
            <a:off x="504825" y="4314825"/>
            <a:ext cx="58547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defRPr sz="2400">
                <a:solidFill>
                  <a:schemeClr val="tx1"/>
                </a:solidFill>
                <a:latin typeface="Tahoma" panose="020B0604030504040204" pitchFamily="34" charset="0"/>
                <a:cs typeface="Times New Roman" panose="02020603050405020304" pitchFamily="18" charset="0"/>
              </a:defRPr>
            </a:lvl1pPr>
            <a:lvl2pPr marL="742950" indent="-285750" defTabSz="820738">
              <a:defRPr sz="2400">
                <a:solidFill>
                  <a:schemeClr val="tx1"/>
                </a:solidFill>
                <a:latin typeface="Tahoma" panose="020B0604030504040204" pitchFamily="34" charset="0"/>
                <a:cs typeface="Times New Roman" panose="02020603050405020304" pitchFamily="18" charset="0"/>
              </a:defRPr>
            </a:lvl2pPr>
            <a:lvl3pPr marL="1143000" indent="-228600" defTabSz="820738">
              <a:defRPr sz="2400">
                <a:solidFill>
                  <a:schemeClr val="tx1"/>
                </a:solidFill>
                <a:latin typeface="Tahoma" panose="020B0604030504040204" pitchFamily="34" charset="0"/>
                <a:cs typeface="Times New Roman" panose="02020603050405020304" pitchFamily="18" charset="0"/>
              </a:defRPr>
            </a:lvl3pPr>
            <a:lvl4pPr marL="1600200" indent="-228600" defTabSz="820738">
              <a:defRPr sz="2400">
                <a:solidFill>
                  <a:schemeClr val="tx1"/>
                </a:solidFill>
                <a:latin typeface="Tahoma" panose="020B0604030504040204" pitchFamily="34" charset="0"/>
                <a:cs typeface="Times New Roman" panose="02020603050405020304" pitchFamily="18" charset="0"/>
              </a:defRPr>
            </a:lvl4pPr>
            <a:lvl5pPr marL="2057400" indent="-228600" defTabSz="820738">
              <a:defRPr sz="2400">
                <a:solidFill>
                  <a:schemeClr val="tx1"/>
                </a:solidFill>
                <a:latin typeface="Tahoma" panose="020B0604030504040204" pitchFamily="34" charset="0"/>
                <a:cs typeface="Times New Roman" panose="02020603050405020304" pitchFamily="18" charset="0"/>
              </a:defRPr>
            </a:lvl5pPr>
            <a:lvl6pPr marL="25146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82073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ko-KR" sz="2200">
              <a:latin typeface="Arial;Helvetica" charset="0"/>
              <a:ea typeface="굴림" panose="020B0600000101010101" pitchFamily="50" charset="-127"/>
            </a:endParaRPr>
          </a:p>
        </p:txBody>
      </p:sp>
      <p:sp>
        <p:nvSpPr>
          <p:cNvPr id="2" name="슬라이드 노트 개체 틀 1"/>
          <p:cNvSpPr>
            <a:spLocks noGrp="1"/>
          </p:cNvSpPr>
          <p:nvPr>
            <p:ph type="body" idx="1"/>
          </p:nvPr>
        </p:nvSpPr>
        <p:spPr>
          <a:xfrm>
            <a:off x="685800" y="4400550"/>
            <a:ext cx="5486400" cy="3600450"/>
          </a:xfrm>
          <a:prstGeom prst="rect">
            <a:avLst/>
          </a:prstGeom>
        </p:spPr>
        <p:txBody>
          <a:bodyPr/>
          <a:lstStyle/>
          <a:p>
            <a:r>
              <a:rPr lang="en-US" altLang="ko-KR" dirty="0" smtClean="0"/>
              <a:t>Leave-one-out holdout is a method of extracting one instance from the dataset for testing as the name, learning the rest, and testing it with the missing instance to determine the error. Therefore, if the dataset has n instances, it can be called n-Fold Cross-Validation. This takes a long calculation time and can be said to be a non-stratified sample of training data and test data. This method is rarely used in general.</a:t>
            </a:r>
            <a:endParaRPr lang="ko-KR"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2"/>
          <p:cNvGrpSpPr>
            <a:grpSpLocks/>
          </p:cNvGrpSpPr>
          <p:nvPr/>
        </p:nvGrpSpPr>
        <p:grpSpPr bwMode="auto">
          <a:xfrm>
            <a:off x="0" y="2763838"/>
            <a:ext cx="9910763" cy="1192212"/>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defRPr/>
                </a:pPr>
                <a:endParaRPr lang="ko-KR" altLang="en-US" smtClean="0">
                  <a:ea typeface="굴림" pitchFamily="50" charset="-127"/>
                </a:endParaRPr>
              </a:p>
            </p:txBody>
          </p:sp>
          <p:sp>
            <p:nvSpPr>
              <p:cNvPr id="13" name="Rectangle 5"/>
              <p:cNvSpPr>
                <a:spLocks noChangeArrowheads="1"/>
              </p:cNvSpPr>
              <p:nvPr/>
            </p:nvSpPr>
            <p:spPr bwMode="auto">
              <a:xfrm>
                <a:off x="1055"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defRPr/>
                </a:pPr>
                <a:endParaRPr lang="ko-KR" altLang="en-US" smtClean="0">
                  <a:ea typeface="굴림" pitchFamily="50" charset="-127"/>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5"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defRPr/>
                </a:pPr>
                <a:endParaRPr lang="ko-KR" altLang="en-US" smtClean="0">
                  <a:ea typeface="굴림" pitchFamily="50" charset="-127"/>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defRPr/>
                </a:pPr>
                <a:endParaRPr lang="ko-KR" altLang="en-US" smtClean="0">
                  <a:ea typeface="굴림" pitchFamily="50" charset="-127"/>
                </a:endParaRPr>
              </a:p>
            </p:txBody>
          </p:sp>
        </p:grpSp>
        <p:sp>
          <p:nvSpPr>
            <p:cNvPr id="7" name="Rectangle 9"/>
            <p:cNvSpPr>
              <a:spLocks noChangeArrowheads="1"/>
            </p:cNvSpPr>
            <p:nvPr/>
          </p:nvSpPr>
          <p:spPr bwMode="auto">
            <a:xfrm>
              <a:off x="0" y="1824"/>
              <a:ext cx="353" cy="267"/>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defRPr/>
              </a:pPr>
              <a:endParaRPr lang="ko-KR" altLang="en-US" smtClean="0">
                <a:ea typeface="굴림" pitchFamily="50" charset="-127"/>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defRPr/>
              </a:pPr>
              <a:endParaRPr lang="ko-KR" altLang="en-US" smtClean="0">
                <a:ea typeface="굴림" pitchFamily="50" charset="-127"/>
              </a:endParaRPr>
            </a:p>
          </p:txBody>
        </p:sp>
        <p:sp>
          <p:nvSpPr>
            <p:cNvPr id="9" name="Rectangle 11"/>
            <p:cNvSpPr>
              <a:spLocks noChangeArrowheads="1"/>
            </p:cNvSpPr>
            <p:nvPr/>
          </p:nvSpPr>
          <p:spPr bwMode="auto">
            <a:xfrm flipV="1">
              <a:off x="199" y="2054"/>
              <a:ext cx="5476" cy="34"/>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defRPr/>
              </a:pPr>
              <a:endParaRPr lang="ko-KR" altLang="en-US" smtClean="0">
                <a:ea typeface="굴림" pitchFamily="50" charset="-127"/>
              </a:endParaRPr>
            </a:p>
          </p:txBody>
        </p:sp>
      </p:grpSp>
      <p:sp>
        <p:nvSpPr>
          <p:cNvPr id="159756" name="Rectangle 12"/>
          <p:cNvSpPr>
            <a:spLocks noGrp="1" noChangeArrowheads="1"/>
          </p:cNvSpPr>
          <p:nvPr>
            <p:ph type="ctrTitle"/>
          </p:nvPr>
        </p:nvSpPr>
        <p:spPr>
          <a:xfrm>
            <a:off x="1089025" y="2073275"/>
            <a:ext cx="8550275" cy="1295400"/>
          </a:xfrm>
        </p:spPr>
        <p:txBody>
          <a:bodyPr/>
          <a:lstStyle>
            <a:lvl1pPr>
              <a:defRPr/>
            </a:lvl1pPr>
          </a:lstStyle>
          <a:p>
            <a:pPr lvl="0"/>
            <a:r>
              <a:rPr lang="en-US" noProof="0" smtClean="0"/>
              <a:t>Click to edit Master title style</a:t>
            </a:r>
          </a:p>
        </p:txBody>
      </p:sp>
      <p:sp>
        <p:nvSpPr>
          <p:cNvPr id="159757" name="Rectangle 13"/>
          <p:cNvSpPr>
            <a:spLocks noGrp="1" noChangeArrowheads="1"/>
          </p:cNvSpPr>
          <p:nvPr>
            <p:ph type="subTitle" idx="1"/>
          </p:nvPr>
        </p:nvSpPr>
        <p:spPr>
          <a:xfrm>
            <a:off x="1508125" y="4403725"/>
            <a:ext cx="7042150" cy="198755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a:xfrm>
            <a:off x="1089025" y="7081838"/>
            <a:ext cx="2095500" cy="517525"/>
          </a:xfrm>
        </p:spPr>
        <p:txBody>
          <a:bodyPr/>
          <a:lstStyle>
            <a:lvl1pPr>
              <a:defRPr>
                <a:solidFill>
                  <a:schemeClr val="bg2"/>
                </a:solidFill>
              </a:defRPr>
            </a:lvl1pPr>
          </a:lstStyle>
          <a:p>
            <a:pPr>
              <a:defRPr/>
            </a:pPr>
            <a:r>
              <a:rPr lang="en-US"/>
              <a:t>Fall 2013</a:t>
            </a:r>
            <a:endParaRPr lang="en-US" altLang="ko-KR"/>
          </a:p>
        </p:txBody>
      </p:sp>
      <p:sp>
        <p:nvSpPr>
          <p:cNvPr id="15" name="Rectangle 15"/>
          <p:cNvSpPr>
            <a:spLocks noGrp="1" noChangeArrowheads="1"/>
          </p:cNvSpPr>
          <p:nvPr>
            <p:ph type="ftr" sz="quarter" idx="11"/>
          </p:nvPr>
        </p:nvSpPr>
        <p:spPr>
          <a:xfrm>
            <a:off x="3771900" y="7081838"/>
            <a:ext cx="3184525" cy="517525"/>
          </a:xfrm>
        </p:spPr>
        <p:txBody>
          <a:bodyPr/>
          <a:lstStyle>
            <a:lvl1pPr>
              <a:defRPr>
                <a:solidFill>
                  <a:schemeClr val="bg2"/>
                </a:solidFill>
              </a:defRPr>
            </a:lvl1pPr>
          </a:lstStyle>
          <a:p>
            <a:pPr>
              <a:defRPr/>
            </a:pPr>
            <a:endParaRPr lang="en-US" altLang="ko-KR"/>
          </a:p>
        </p:txBody>
      </p:sp>
      <p:sp>
        <p:nvSpPr>
          <p:cNvPr id="16" name="Rectangle 16"/>
          <p:cNvSpPr>
            <a:spLocks noGrp="1" noChangeArrowheads="1"/>
          </p:cNvSpPr>
          <p:nvPr>
            <p:ph type="sldNum" sz="quarter" idx="12"/>
          </p:nvPr>
        </p:nvSpPr>
        <p:spPr>
          <a:xfrm>
            <a:off x="7543800" y="7081838"/>
            <a:ext cx="2095500" cy="517525"/>
          </a:xfrm>
        </p:spPr>
        <p:txBody>
          <a:bodyPr/>
          <a:lstStyle>
            <a:lvl1pPr>
              <a:defRPr>
                <a:solidFill>
                  <a:schemeClr val="bg2"/>
                </a:solidFill>
              </a:defRPr>
            </a:lvl1pPr>
          </a:lstStyle>
          <a:p>
            <a:pPr>
              <a:defRPr/>
            </a:pPr>
            <a:fld id="{EA00B03C-CA62-4462-808A-6BCD3E19AC2F}" type="slidenum">
              <a:rPr lang="en-US" altLang="ko-KR"/>
              <a:pPr>
                <a:defRPr/>
              </a:pPr>
              <a:t>‹#›</a:t>
            </a:fld>
            <a:endParaRPr lang="en-US" altLang="ko-KR"/>
          </a:p>
        </p:txBody>
      </p:sp>
    </p:spTree>
    <p:extLst>
      <p:ext uri="{BB962C8B-B14F-4D97-AF65-F5344CB8AC3E}">
        <p14:creationId xmlns:p14="http://schemas.microsoft.com/office/powerpoint/2010/main" val="34979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Fall 2013</a:t>
            </a: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908DAFCD-4909-4CF2-A676-3972A8562AAC}" type="slidenum">
              <a:rPr lang="en-US" altLang="ko-KR"/>
              <a:pPr>
                <a:defRPr/>
              </a:pPr>
              <a:t>‹#›</a:t>
            </a:fld>
            <a:endParaRPr lang="en-US" altLang="ko-KR"/>
          </a:p>
        </p:txBody>
      </p:sp>
    </p:spTree>
    <p:extLst>
      <p:ext uri="{BB962C8B-B14F-4D97-AF65-F5344CB8AC3E}">
        <p14:creationId xmlns:p14="http://schemas.microsoft.com/office/powerpoint/2010/main" val="339366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95338" y="4994275"/>
            <a:ext cx="8548687" cy="1544638"/>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204788" y="7253288"/>
            <a:ext cx="2095500" cy="519112"/>
          </a:xfrm>
        </p:spPr>
        <p:txBody>
          <a:bodyPr/>
          <a:lstStyle>
            <a:lvl1pPr>
              <a:defRPr/>
            </a:lvl1pPr>
          </a:lstStyle>
          <a:p>
            <a:pPr>
              <a:defRPr/>
            </a:pPr>
            <a:r>
              <a:rPr lang="en-US"/>
              <a:t>Fall 2013</a:t>
            </a:r>
            <a:endParaRPr lang="en-US" altLang="ko-KR"/>
          </a:p>
        </p:txBody>
      </p:sp>
      <p:sp>
        <p:nvSpPr>
          <p:cNvPr id="5" name="바닥글 개체 틀 4"/>
          <p:cNvSpPr>
            <a:spLocks noGrp="1"/>
          </p:cNvSpPr>
          <p:nvPr>
            <p:ph type="ftr" sz="quarter" idx="11"/>
          </p:nvPr>
        </p:nvSpPr>
        <p:spPr/>
        <p:txBody>
          <a:bodyPr/>
          <a:lstStyle>
            <a:lvl1pPr>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14C782AD-D717-4FAA-B7D2-BE5EBFC13608}" type="slidenum">
              <a:rPr lang="en-US" altLang="ko-KR"/>
              <a:pPr>
                <a:defRPr/>
              </a:pPr>
              <a:t>‹#›</a:t>
            </a:fld>
            <a:endParaRPr lang="en-US" altLang="ko-KR"/>
          </a:p>
        </p:txBody>
      </p:sp>
    </p:spTree>
    <p:extLst>
      <p:ext uri="{BB962C8B-B14F-4D97-AF65-F5344CB8AC3E}">
        <p14:creationId xmlns:p14="http://schemas.microsoft.com/office/powerpoint/2010/main" val="392905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Fall 2013</a:t>
            </a:r>
            <a:endParaRPr lang="en-US" altLang="ko-K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13"/>
          <p:cNvSpPr>
            <a:spLocks noGrp="1" noChangeArrowheads="1"/>
          </p:cNvSpPr>
          <p:nvPr>
            <p:ph type="sldNum" sz="quarter" idx="12"/>
          </p:nvPr>
        </p:nvSpPr>
        <p:spPr>
          <a:ln/>
        </p:spPr>
        <p:txBody>
          <a:bodyPr/>
          <a:lstStyle>
            <a:lvl1pPr>
              <a:defRPr/>
            </a:lvl1pPr>
          </a:lstStyle>
          <a:p>
            <a:pPr>
              <a:defRPr/>
            </a:pPr>
            <a:fld id="{EB9549D2-2FCD-4F57-8275-0C79EAE9C6A9}" type="slidenum">
              <a:rPr lang="en-US" altLang="ko-KR"/>
              <a:pPr>
                <a:defRPr/>
              </a:pPr>
              <a:t>‹#›</a:t>
            </a:fld>
            <a:endParaRPr lang="en-US" altLang="ko-KR"/>
          </a:p>
        </p:txBody>
      </p:sp>
    </p:spTree>
    <p:extLst>
      <p:ext uri="{BB962C8B-B14F-4D97-AF65-F5344CB8AC3E}">
        <p14:creationId xmlns:p14="http://schemas.microsoft.com/office/powerpoint/2010/main" val="373879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reserve="1">
  <p:cSld name="제목 및 내용/텍스트">
    <p:spTree>
      <p:nvGrpSpPr>
        <p:cNvPr id="1" name=""/>
        <p:cNvGrpSpPr/>
        <p:nvPr/>
      </p:nvGrpSpPr>
      <p:grpSpPr>
        <a:xfrm>
          <a:off x="0" y="0"/>
          <a:ext cx="0" cy="0"/>
          <a:chOff x="0" y="0"/>
          <a:chExt cx="0" cy="0"/>
        </a:xfrm>
      </p:grpSpPr>
      <p:sp>
        <p:nvSpPr>
          <p:cNvPr id="2" name="제목 1"/>
          <p:cNvSpPr>
            <a:spLocks noGrp="1"/>
          </p:cNvSpPr>
          <p:nvPr>
            <p:ph type="title"/>
          </p:nvPr>
        </p:nvSpPr>
        <p:spPr>
          <a:xfrm>
            <a:off x="1266825" y="700088"/>
            <a:ext cx="8570913" cy="1295400"/>
          </a:xfr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301750" y="2286000"/>
            <a:ext cx="8548688" cy="22558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301750" y="4694238"/>
            <a:ext cx="8548688" cy="2255837"/>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1006475" y="7167563"/>
            <a:ext cx="2095500" cy="519112"/>
          </a:xfrm>
        </p:spPr>
        <p:txBody>
          <a:bodyPr/>
          <a:lstStyle>
            <a:lvl1pPr>
              <a:defRPr/>
            </a:lvl1pPr>
          </a:lstStyle>
          <a:p>
            <a:pPr>
              <a:defRPr/>
            </a:pPr>
            <a:r>
              <a:rPr lang="en-US"/>
              <a:t>Fall 2013</a:t>
            </a:r>
            <a:endParaRPr lang="en-US" altLang="ko-KR"/>
          </a:p>
        </p:txBody>
      </p:sp>
      <p:sp>
        <p:nvSpPr>
          <p:cNvPr id="6" name="바닥글 개체 틀 5"/>
          <p:cNvSpPr>
            <a:spLocks noGrp="1"/>
          </p:cNvSpPr>
          <p:nvPr>
            <p:ph type="ftr" sz="quarter" idx="11"/>
          </p:nvPr>
        </p:nvSpPr>
        <p:spPr/>
        <p:txBody>
          <a:bodyPr/>
          <a:lstStyle>
            <a:lvl1pPr>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a:lvl1pPr>
          </a:lstStyle>
          <a:p>
            <a:pPr>
              <a:defRPr/>
            </a:pPr>
            <a:fld id="{E9AA6FE3-FD06-4A9A-B9C3-E57BF1DCC98B}" type="slidenum">
              <a:rPr lang="en-US" altLang="ko-KR"/>
              <a:pPr>
                <a:defRPr/>
              </a:pPr>
              <a:t>‹#›</a:t>
            </a:fld>
            <a:endParaRPr lang="en-US" altLang="ko-KR"/>
          </a:p>
        </p:txBody>
      </p:sp>
    </p:spTree>
    <p:extLst>
      <p:ext uri="{BB962C8B-B14F-4D97-AF65-F5344CB8AC3E}">
        <p14:creationId xmlns:p14="http://schemas.microsoft.com/office/powerpoint/2010/main" val="53730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reserve="1">
  <p:cSld name="제목 및 다이어그램 또는 조직도">
    <p:spTree>
      <p:nvGrpSpPr>
        <p:cNvPr id="1" name=""/>
        <p:cNvGrpSpPr/>
        <p:nvPr/>
      </p:nvGrpSpPr>
      <p:grpSpPr>
        <a:xfrm>
          <a:off x="0" y="0"/>
          <a:ext cx="0" cy="0"/>
          <a:chOff x="0" y="0"/>
          <a:chExt cx="0" cy="0"/>
        </a:xfrm>
      </p:grpSpPr>
      <p:sp>
        <p:nvSpPr>
          <p:cNvPr id="2" name="제목 1"/>
          <p:cNvSpPr>
            <a:spLocks noGrp="1"/>
          </p:cNvSpPr>
          <p:nvPr>
            <p:ph type="title"/>
          </p:nvPr>
        </p:nvSpPr>
        <p:spPr>
          <a:xfrm>
            <a:off x="1266825" y="700088"/>
            <a:ext cx="8570913" cy="1295400"/>
          </a:xfrm>
        </p:spPr>
        <p:txBody>
          <a:bodyPr/>
          <a:lstStyle/>
          <a:p>
            <a:r>
              <a:rPr lang="ko-KR" altLang="en-US" smtClean="0"/>
              <a:t>마스터 제목 스타일 편집</a:t>
            </a:r>
            <a:endParaRPr lang="ko-KR" altLang="en-US"/>
          </a:p>
        </p:txBody>
      </p:sp>
      <p:sp>
        <p:nvSpPr>
          <p:cNvPr id="3" name="SmartArt 개체 틀 2"/>
          <p:cNvSpPr>
            <a:spLocks noGrp="1"/>
          </p:cNvSpPr>
          <p:nvPr>
            <p:ph type="dgm" idx="1"/>
          </p:nvPr>
        </p:nvSpPr>
        <p:spPr>
          <a:xfrm>
            <a:off x="1301750" y="2286000"/>
            <a:ext cx="8548688" cy="4664075"/>
          </a:xfrm>
        </p:spPr>
        <p:txBody>
          <a:bodyPr/>
          <a:lstStyle/>
          <a:p>
            <a:pPr lvl="0"/>
            <a:endParaRPr lang="ko-KR" altLang="en-US" noProof="0" smtClean="0"/>
          </a:p>
        </p:txBody>
      </p:sp>
      <p:sp>
        <p:nvSpPr>
          <p:cNvPr id="4" name="날짜 개체 틀 3"/>
          <p:cNvSpPr>
            <a:spLocks noGrp="1"/>
          </p:cNvSpPr>
          <p:nvPr>
            <p:ph type="dt" sz="half" idx="10"/>
          </p:nvPr>
        </p:nvSpPr>
        <p:spPr>
          <a:xfrm>
            <a:off x="1006475" y="7167563"/>
            <a:ext cx="2095500" cy="519112"/>
          </a:xfrm>
        </p:spPr>
        <p:txBody>
          <a:bodyPr/>
          <a:lstStyle>
            <a:lvl1pPr>
              <a:defRPr/>
            </a:lvl1pPr>
          </a:lstStyle>
          <a:p>
            <a:pPr>
              <a:defRPr/>
            </a:pPr>
            <a:r>
              <a:rPr lang="en-US"/>
              <a:t>Fall 2013</a:t>
            </a:r>
            <a:endParaRPr lang="en-US" altLang="ko-KR"/>
          </a:p>
        </p:txBody>
      </p:sp>
      <p:sp>
        <p:nvSpPr>
          <p:cNvPr id="5" name="바닥글 개체 틀 4"/>
          <p:cNvSpPr>
            <a:spLocks noGrp="1"/>
          </p:cNvSpPr>
          <p:nvPr>
            <p:ph type="ftr" sz="quarter" idx="11"/>
          </p:nvPr>
        </p:nvSpPr>
        <p:spPr/>
        <p:txBody>
          <a:bodyPr/>
          <a:lstStyle>
            <a:lvl1pPr>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1C1365FC-E571-4E0D-992E-3C3CA8EDEE1D}" type="slidenum">
              <a:rPr lang="en-US" altLang="ko-KR"/>
              <a:pPr>
                <a:defRPr/>
              </a:pPr>
              <a:t>‹#›</a:t>
            </a:fld>
            <a:endParaRPr lang="en-US" altLang="ko-KR"/>
          </a:p>
        </p:txBody>
      </p:sp>
    </p:spTree>
    <p:extLst>
      <p:ext uri="{BB962C8B-B14F-4D97-AF65-F5344CB8AC3E}">
        <p14:creationId xmlns:p14="http://schemas.microsoft.com/office/powerpoint/2010/main" val="157845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1266825" y="700088"/>
            <a:ext cx="8570913" cy="12954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1301750" y="2286000"/>
            <a:ext cx="8548688" cy="4664075"/>
          </a:xfrm>
        </p:spPr>
        <p:txBody>
          <a:bodyPr/>
          <a:lstStyle/>
          <a:p>
            <a:pPr lvl="0"/>
            <a:endParaRPr lang="ko-KR" altLang="en-US" noProof="0" smtClean="0"/>
          </a:p>
        </p:txBody>
      </p:sp>
      <p:sp>
        <p:nvSpPr>
          <p:cNvPr id="4" name="날짜 개체 틀 3"/>
          <p:cNvSpPr>
            <a:spLocks noGrp="1"/>
          </p:cNvSpPr>
          <p:nvPr>
            <p:ph type="dt" sz="half" idx="10"/>
          </p:nvPr>
        </p:nvSpPr>
        <p:spPr>
          <a:xfrm>
            <a:off x="1006475" y="7167563"/>
            <a:ext cx="2095500" cy="519112"/>
          </a:xfrm>
        </p:spPr>
        <p:txBody>
          <a:bodyPr/>
          <a:lstStyle>
            <a:lvl1pPr>
              <a:defRPr/>
            </a:lvl1pPr>
          </a:lstStyle>
          <a:p>
            <a:pPr>
              <a:defRPr/>
            </a:pPr>
            <a:r>
              <a:rPr lang="en-US"/>
              <a:t>Fall 2013</a:t>
            </a:r>
            <a:endParaRPr lang="en-US" altLang="ko-KR"/>
          </a:p>
        </p:txBody>
      </p:sp>
      <p:sp>
        <p:nvSpPr>
          <p:cNvPr id="5" name="바닥글 개체 틀 4"/>
          <p:cNvSpPr>
            <a:spLocks noGrp="1"/>
          </p:cNvSpPr>
          <p:nvPr>
            <p:ph type="ftr" sz="quarter" idx="11"/>
          </p:nvPr>
        </p:nvSpPr>
        <p:spPr/>
        <p:txBody>
          <a:bodyPr/>
          <a:lstStyle>
            <a:lvl1pPr>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034196C7-8A04-4EB2-B8DC-BFCF3F4E2CAA}" type="slidenum">
              <a:rPr lang="en-US" altLang="ko-KR"/>
              <a:pPr>
                <a:defRPr/>
              </a:pPr>
              <a:t>‹#›</a:t>
            </a:fld>
            <a:endParaRPr lang="en-US" altLang="ko-KR"/>
          </a:p>
        </p:txBody>
      </p:sp>
    </p:spTree>
    <p:extLst>
      <p:ext uri="{BB962C8B-B14F-4D97-AF65-F5344CB8AC3E}">
        <p14:creationId xmlns:p14="http://schemas.microsoft.com/office/powerpoint/2010/main" val="313229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58788" y="1244600"/>
            <a:ext cx="482600" cy="5381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lstStyle>
            <a:lvl1pPr defTabSz="1019175" eaLnBrk="0" hangingPunct="0">
              <a:defRPr sz="2400">
                <a:solidFill>
                  <a:schemeClr val="tx1"/>
                </a:solidFill>
                <a:latin typeface="Tahoma" pitchFamily="34" charset="0"/>
                <a:cs typeface="Times New Roman" pitchFamily="18" charset="0"/>
              </a:defRPr>
            </a:lvl1pPr>
            <a:lvl2pPr marL="742950" indent="-285750" defTabSz="1019175" eaLnBrk="0" hangingPunct="0">
              <a:defRPr sz="2400">
                <a:solidFill>
                  <a:schemeClr val="tx1"/>
                </a:solidFill>
                <a:latin typeface="Tahoma" pitchFamily="34" charset="0"/>
                <a:cs typeface="Times New Roman" pitchFamily="18" charset="0"/>
              </a:defRPr>
            </a:lvl2pPr>
            <a:lvl3pPr marL="1143000" indent="-228600" defTabSz="1019175" eaLnBrk="0" hangingPunct="0">
              <a:defRPr sz="2400">
                <a:solidFill>
                  <a:schemeClr val="tx1"/>
                </a:solidFill>
                <a:latin typeface="Tahoma" pitchFamily="34" charset="0"/>
                <a:cs typeface="Times New Roman" pitchFamily="18" charset="0"/>
              </a:defRPr>
            </a:lvl3pPr>
            <a:lvl4pPr marL="1600200" indent="-228600" defTabSz="1019175" eaLnBrk="0" hangingPunct="0">
              <a:defRPr sz="2400">
                <a:solidFill>
                  <a:schemeClr val="tx1"/>
                </a:solidFill>
                <a:latin typeface="Tahoma" pitchFamily="34" charset="0"/>
                <a:cs typeface="Times New Roman" pitchFamily="18" charset="0"/>
              </a:defRPr>
            </a:lvl4pPr>
            <a:lvl5pPr marL="2057400" indent="-228600" defTabSz="1019175" eaLnBrk="0" hangingPunct="0">
              <a:defRPr sz="2400">
                <a:solidFill>
                  <a:schemeClr val="tx1"/>
                </a:solidFill>
                <a:latin typeface="Tahoma" pitchFamily="34" charset="0"/>
                <a:cs typeface="Times New Roman" pitchFamily="18" charset="0"/>
              </a:defRPr>
            </a:lvl5pPr>
            <a:lvl6pPr marL="25146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defRPr/>
            </a:pPr>
            <a:endParaRPr kumimoji="1" lang="en-US" altLang="ko-KR" sz="2700" smtClean="0">
              <a:ea typeface="굴림" pitchFamily="50" charset="-127"/>
            </a:endParaRPr>
          </a:p>
        </p:txBody>
      </p:sp>
      <p:sp>
        <p:nvSpPr>
          <p:cNvPr id="1027" name="Rectangle 3"/>
          <p:cNvSpPr>
            <a:spLocks noChangeArrowheads="1"/>
          </p:cNvSpPr>
          <p:nvPr/>
        </p:nvSpPr>
        <p:spPr bwMode="ltGray">
          <a:xfrm>
            <a:off x="879475" y="1244600"/>
            <a:ext cx="361950" cy="5381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lstStyle>
            <a:lvl1pPr defTabSz="1019175" eaLnBrk="0" hangingPunct="0">
              <a:defRPr sz="2400">
                <a:solidFill>
                  <a:schemeClr val="tx1"/>
                </a:solidFill>
                <a:latin typeface="Tahoma" pitchFamily="34" charset="0"/>
                <a:cs typeface="Times New Roman" pitchFamily="18" charset="0"/>
              </a:defRPr>
            </a:lvl1pPr>
            <a:lvl2pPr marL="742950" indent="-285750" defTabSz="1019175" eaLnBrk="0" hangingPunct="0">
              <a:defRPr sz="2400">
                <a:solidFill>
                  <a:schemeClr val="tx1"/>
                </a:solidFill>
                <a:latin typeface="Tahoma" pitchFamily="34" charset="0"/>
                <a:cs typeface="Times New Roman" pitchFamily="18" charset="0"/>
              </a:defRPr>
            </a:lvl2pPr>
            <a:lvl3pPr marL="1143000" indent="-228600" defTabSz="1019175" eaLnBrk="0" hangingPunct="0">
              <a:defRPr sz="2400">
                <a:solidFill>
                  <a:schemeClr val="tx1"/>
                </a:solidFill>
                <a:latin typeface="Tahoma" pitchFamily="34" charset="0"/>
                <a:cs typeface="Times New Roman" pitchFamily="18" charset="0"/>
              </a:defRPr>
            </a:lvl3pPr>
            <a:lvl4pPr marL="1600200" indent="-228600" defTabSz="1019175" eaLnBrk="0" hangingPunct="0">
              <a:defRPr sz="2400">
                <a:solidFill>
                  <a:schemeClr val="tx1"/>
                </a:solidFill>
                <a:latin typeface="Tahoma" pitchFamily="34" charset="0"/>
                <a:cs typeface="Times New Roman" pitchFamily="18" charset="0"/>
              </a:defRPr>
            </a:lvl4pPr>
            <a:lvl5pPr marL="2057400" indent="-228600" defTabSz="1019175" eaLnBrk="0" hangingPunct="0">
              <a:defRPr sz="2400">
                <a:solidFill>
                  <a:schemeClr val="tx1"/>
                </a:solidFill>
                <a:latin typeface="Tahoma" pitchFamily="34" charset="0"/>
                <a:cs typeface="Times New Roman" pitchFamily="18" charset="0"/>
              </a:defRPr>
            </a:lvl5pPr>
            <a:lvl6pPr marL="25146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defRPr/>
            </a:pPr>
            <a:endParaRPr kumimoji="1" lang="en-US" altLang="ko-KR" sz="2700" smtClean="0">
              <a:ea typeface="굴림" pitchFamily="50" charset="-127"/>
            </a:endParaRPr>
          </a:p>
        </p:txBody>
      </p:sp>
      <p:sp>
        <p:nvSpPr>
          <p:cNvPr id="1028" name="Rectangle 4"/>
          <p:cNvSpPr>
            <a:spLocks noChangeArrowheads="1"/>
          </p:cNvSpPr>
          <p:nvPr/>
        </p:nvSpPr>
        <p:spPr bwMode="ltGray">
          <a:xfrm>
            <a:off x="595313" y="1724025"/>
            <a:ext cx="465137" cy="5381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lstStyle>
            <a:lvl1pPr defTabSz="1019175" eaLnBrk="0" hangingPunct="0">
              <a:defRPr sz="2400">
                <a:solidFill>
                  <a:schemeClr val="tx1"/>
                </a:solidFill>
                <a:latin typeface="Tahoma" pitchFamily="34" charset="0"/>
                <a:cs typeface="Times New Roman" pitchFamily="18" charset="0"/>
              </a:defRPr>
            </a:lvl1pPr>
            <a:lvl2pPr marL="742950" indent="-285750" defTabSz="1019175" eaLnBrk="0" hangingPunct="0">
              <a:defRPr sz="2400">
                <a:solidFill>
                  <a:schemeClr val="tx1"/>
                </a:solidFill>
                <a:latin typeface="Tahoma" pitchFamily="34" charset="0"/>
                <a:cs typeface="Times New Roman" pitchFamily="18" charset="0"/>
              </a:defRPr>
            </a:lvl2pPr>
            <a:lvl3pPr marL="1143000" indent="-228600" defTabSz="1019175" eaLnBrk="0" hangingPunct="0">
              <a:defRPr sz="2400">
                <a:solidFill>
                  <a:schemeClr val="tx1"/>
                </a:solidFill>
                <a:latin typeface="Tahoma" pitchFamily="34" charset="0"/>
                <a:cs typeface="Times New Roman" pitchFamily="18" charset="0"/>
              </a:defRPr>
            </a:lvl3pPr>
            <a:lvl4pPr marL="1600200" indent="-228600" defTabSz="1019175" eaLnBrk="0" hangingPunct="0">
              <a:defRPr sz="2400">
                <a:solidFill>
                  <a:schemeClr val="tx1"/>
                </a:solidFill>
                <a:latin typeface="Tahoma" pitchFamily="34" charset="0"/>
                <a:cs typeface="Times New Roman" pitchFamily="18" charset="0"/>
              </a:defRPr>
            </a:lvl4pPr>
            <a:lvl5pPr marL="2057400" indent="-228600" defTabSz="1019175" eaLnBrk="0" hangingPunct="0">
              <a:defRPr sz="2400">
                <a:solidFill>
                  <a:schemeClr val="tx1"/>
                </a:solidFill>
                <a:latin typeface="Tahoma" pitchFamily="34" charset="0"/>
                <a:cs typeface="Times New Roman" pitchFamily="18" charset="0"/>
              </a:defRPr>
            </a:lvl5pPr>
            <a:lvl6pPr marL="25146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defRPr/>
            </a:pPr>
            <a:endParaRPr kumimoji="1" lang="en-US" altLang="ko-KR" sz="2700" smtClean="0">
              <a:ea typeface="굴림" pitchFamily="50" charset="-127"/>
            </a:endParaRPr>
          </a:p>
        </p:txBody>
      </p:sp>
      <p:sp>
        <p:nvSpPr>
          <p:cNvPr id="1029" name="Rectangle 5"/>
          <p:cNvSpPr>
            <a:spLocks noChangeArrowheads="1"/>
          </p:cNvSpPr>
          <p:nvPr/>
        </p:nvSpPr>
        <p:spPr bwMode="ltGray">
          <a:xfrm>
            <a:off x="1001713" y="1724025"/>
            <a:ext cx="406400" cy="5381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lstStyle>
            <a:lvl1pPr defTabSz="1019175" eaLnBrk="0" hangingPunct="0">
              <a:defRPr sz="2400">
                <a:solidFill>
                  <a:schemeClr val="tx1"/>
                </a:solidFill>
                <a:latin typeface="Tahoma" pitchFamily="34" charset="0"/>
                <a:cs typeface="Times New Roman" pitchFamily="18" charset="0"/>
              </a:defRPr>
            </a:lvl1pPr>
            <a:lvl2pPr marL="742950" indent="-285750" defTabSz="1019175" eaLnBrk="0" hangingPunct="0">
              <a:defRPr sz="2400">
                <a:solidFill>
                  <a:schemeClr val="tx1"/>
                </a:solidFill>
                <a:latin typeface="Tahoma" pitchFamily="34" charset="0"/>
                <a:cs typeface="Times New Roman" pitchFamily="18" charset="0"/>
              </a:defRPr>
            </a:lvl2pPr>
            <a:lvl3pPr marL="1143000" indent="-228600" defTabSz="1019175" eaLnBrk="0" hangingPunct="0">
              <a:defRPr sz="2400">
                <a:solidFill>
                  <a:schemeClr val="tx1"/>
                </a:solidFill>
                <a:latin typeface="Tahoma" pitchFamily="34" charset="0"/>
                <a:cs typeface="Times New Roman" pitchFamily="18" charset="0"/>
              </a:defRPr>
            </a:lvl3pPr>
            <a:lvl4pPr marL="1600200" indent="-228600" defTabSz="1019175" eaLnBrk="0" hangingPunct="0">
              <a:defRPr sz="2400">
                <a:solidFill>
                  <a:schemeClr val="tx1"/>
                </a:solidFill>
                <a:latin typeface="Tahoma" pitchFamily="34" charset="0"/>
                <a:cs typeface="Times New Roman" pitchFamily="18" charset="0"/>
              </a:defRPr>
            </a:lvl4pPr>
            <a:lvl5pPr marL="2057400" indent="-228600" defTabSz="1019175" eaLnBrk="0" hangingPunct="0">
              <a:defRPr sz="2400">
                <a:solidFill>
                  <a:schemeClr val="tx1"/>
                </a:solidFill>
                <a:latin typeface="Tahoma" pitchFamily="34" charset="0"/>
                <a:cs typeface="Times New Roman" pitchFamily="18" charset="0"/>
              </a:defRPr>
            </a:lvl5pPr>
            <a:lvl6pPr marL="25146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defRPr/>
            </a:pPr>
            <a:endParaRPr kumimoji="1" lang="en-US" altLang="ko-KR" sz="2700" smtClean="0">
              <a:ea typeface="굴림" pitchFamily="50" charset="-127"/>
            </a:endParaRPr>
          </a:p>
        </p:txBody>
      </p:sp>
      <p:sp>
        <p:nvSpPr>
          <p:cNvPr id="1030" name="Rectangle 6"/>
          <p:cNvSpPr>
            <a:spLocks noChangeArrowheads="1"/>
          </p:cNvSpPr>
          <p:nvPr/>
        </p:nvSpPr>
        <p:spPr bwMode="ltGray">
          <a:xfrm>
            <a:off x="139700" y="1641475"/>
            <a:ext cx="615950" cy="477838"/>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lstStyle>
            <a:lvl1pPr defTabSz="1019175" eaLnBrk="0" hangingPunct="0">
              <a:defRPr sz="2400">
                <a:solidFill>
                  <a:schemeClr val="tx1"/>
                </a:solidFill>
                <a:latin typeface="Tahoma" pitchFamily="34" charset="0"/>
                <a:cs typeface="Times New Roman" pitchFamily="18" charset="0"/>
              </a:defRPr>
            </a:lvl1pPr>
            <a:lvl2pPr marL="742950" indent="-285750" defTabSz="1019175" eaLnBrk="0" hangingPunct="0">
              <a:defRPr sz="2400">
                <a:solidFill>
                  <a:schemeClr val="tx1"/>
                </a:solidFill>
                <a:latin typeface="Tahoma" pitchFamily="34" charset="0"/>
                <a:cs typeface="Times New Roman" pitchFamily="18" charset="0"/>
              </a:defRPr>
            </a:lvl2pPr>
            <a:lvl3pPr marL="1143000" indent="-228600" defTabSz="1019175" eaLnBrk="0" hangingPunct="0">
              <a:defRPr sz="2400">
                <a:solidFill>
                  <a:schemeClr val="tx1"/>
                </a:solidFill>
                <a:latin typeface="Tahoma" pitchFamily="34" charset="0"/>
                <a:cs typeface="Times New Roman" pitchFamily="18" charset="0"/>
              </a:defRPr>
            </a:lvl3pPr>
            <a:lvl4pPr marL="1600200" indent="-228600" defTabSz="1019175" eaLnBrk="0" hangingPunct="0">
              <a:defRPr sz="2400">
                <a:solidFill>
                  <a:schemeClr val="tx1"/>
                </a:solidFill>
                <a:latin typeface="Tahoma" pitchFamily="34" charset="0"/>
                <a:cs typeface="Times New Roman" pitchFamily="18" charset="0"/>
              </a:defRPr>
            </a:lvl4pPr>
            <a:lvl5pPr marL="2057400" indent="-228600" defTabSz="1019175" eaLnBrk="0" hangingPunct="0">
              <a:defRPr sz="2400">
                <a:solidFill>
                  <a:schemeClr val="tx1"/>
                </a:solidFill>
                <a:latin typeface="Tahoma" pitchFamily="34" charset="0"/>
                <a:cs typeface="Times New Roman" pitchFamily="18" charset="0"/>
              </a:defRPr>
            </a:lvl5pPr>
            <a:lvl6pPr marL="25146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defRPr/>
            </a:pPr>
            <a:endParaRPr kumimoji="1" lang="en-US" altLang="ko-KR" sz="2700" smtClean="0">
              <a:ea typeface="굴림" pitchFamily="50" charset="-127"/>
            </a:endParaRPr>
          </a:p>
        </p:txBody>
      </p:sp>
      <p:sp>
        <p:nvSpPr>
          <p:cNvPr id="1031" name="Rectangle 7"/>
          <p:cNvSpPr>
            <a:spLocks noChangeArrowheads="1"/>
          </p:cNvSpPr>
          <p:nvPr/>
        </p:nvSpPr>
        <p:spPr bwMode="gray">
          <a:xfrm>
            <a:off x="838200" y="1122363"/>
            <a:ext cx="34925" cy="11938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lstStyle>
            <a:lvl1pPr defTabSz="1019175" eaLnBrk="0" hangingPunct="0">
              <a:defRPr sz="2400">
                <a:solidFill>
                  <a:schemeClr val="tx1"/>
                </a:solidFill>
                <a:latin typeface="Tahoma" pitchFamily="34" charset="0"/>
                <a:cs typeface="Times New Roman" pitchFamily="18" charset="0"/>
              </a:defRPr>
            </a:lvl1pPr>
            <a:lvl2pPr marL="742950" indent="-285750" defTabSz="1019175" eaLnBrk="0" hangingPunct="0">
              <a:defRPr sz="2400">
                <a:solidFill>
                  <a:schemeClr val="tx1"/>
                </a:solidFill>
                <a:latin typeface="Tahoma" pitchFamily="34" charset="0"/>
                <a:cs typeface="Times New Roman" pitchFamily="18" charset="0"/>
              </a:defRPr>
            </a:lvl2pPr>
            <a:lvl3pPr marL="1143000" indent="-228600" defTabSz="1019175" eaLnBrk="0" hangingPunct="0">
              <a:defRPr sz="2400">
                <a:solidFill>
                  <a:schemeClr val="tx1"/>
                </a:solidFill>
                <a:latin typeface="Tahoma" pitchFamily="34" charset="0"/>
                <a:cs typeface="Times New Roman" pitchFamily="18" charset="0"/>
              </a:defRPr>
            </a:lvl3pPr>
            <a:lvl4pPr marL="1600200" indent="-228600" defTabSz="1019175" eaLnBrk="0" hangingPunct="0">
              <a:defRPr sz="2400">
                <a:solidFill>
                  <a:schemeClr val="tx1"/>
                </a:solidFill>
                <a:latin typeface="Tahoma" pitchFamily="34" charset="0"/>
                <a:cs typeface="Times New Roman" pitchFamily="18" charset="0"/>
              </a:defRPr>
            </a:lvl4pPr>
            <a:lvl5pPr marL="2057400" indent="-228600" defTabSz="1019175" eaLnBrk="0" hangingPunct="0">
              <a:defRPr sz="2400">
                <a:solidFill>
                  <a:schemeClr val="tx1"/>
                </a:solidFill>
                <a:latin typeface="Tahoma" pitchFamily="34" charset="0"/>
                <a:cs typeface="Times New Roman" pitchFamily="18" charset="0"/>
              </a:defRPr>
            </a:lvl5pPr>
            <a:lvl6pPr marL="25146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defRPr/>
            </a:pPr>
            <a:endParaRPr kumimoji="1" lang="en-US" altLang="ko-KR" sz="2700" smtClean="0">
              <a:ea typeface="굴림" pitchFamily="50" charset="-127"/>
            </a:endParaRPr>
          </a:p>
        </p:txBody>
      </p:sp>
      <p:sp>
        <p:nvSpPr>
          <p:cNvPr id="1032" name="Rectangle 8"/>
          <p:cNvSpPr>
            <a:spLocks noChangeArrowheads="1"/>
          </p:cNvSpPr>
          <p:nvPr/>
        </p:nvSpPr>
        <p:spPr bwMode="gray">
          <a:xfrm>
            <a:off x="487363" y="2019300"/>
            <a:ext cx="9048750" cy="3492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lstStyle>
            <a:lvl1pPr defTabSz="1019175" eaLnBrk="0" hangingPunct="0">
              <a:defRPr sz="2400">
                <a:solidFill>
                  <a:schemeClr val="tx1"/>
                </a:solidFill>
                <a:latin typeface="Tahoma" pitchFamily="34" charset="0"/>
                <a:cs typeface="Times New Roman" pitchFamily="18" charset="0"/>
              </a:defRPr>
            </a:lvl1pPr>
            <a:lvl2pPr marL="742950" indent="-285750" defTabSz="1019175" eaLnBrk="0" hangingPunct="0">
              <a:defRPr sz="2400">
                <a:solidFill>
                  <a:schemeClr val="tx1"/>
                </a:solidFill>
                <a:latin typeface="Tahoma" pitchFamily="34" charset="0"/>
                <a:cs typeface="Times New Roman" pitchFamily="18" charset="0"/>
              </a:defRPr>
            </a:lvl2pPr>
            <a:lvl3pPr marL="1143000" indent="-228600" defTabSz="1019175" eaLnBrk="0" hangingPunct="0">
              <a:defRPr sz="2400">
                <a:solidFill>
                  <a:schemeClr val="tx1"/>
                </a:solidFill>
                <a:latin typeface="Tahoma" pitchFamily="34" charset="0"/>
                <a:cs typeface="Times New Roman" pitchFamily="18" charset="0"/>
              </a:defRPr>
            </a:lvl3pPr>
            <a:lvl4pPr marL="1600200" indent="-228600" defTabSz="1019175" eaLnBrk="0" hangingPunct="0">
              <a:defRPr sz="2400">
                <a:solidFill>
                  <a:schemeClr val="tx1"/>
                </a:solidFill>
                <a:latin typeface="Tahoma" pitchFamily="34" charset="0"/>
                <a:cs typeface="Times New Roman" pitchFamily="18" charset="0"/>
              </a:defRPr>
            </a:lvl4pPr>
            <a:lvl5pPr marL="2057400" indent="-228600" defTabSz="1019175" eaLnBrk="0" hangingPunct="0">
              <a:defRPr sz="2400">
                <a:solidFill>
                  <a:schemeClr val="tx1"/>
                </a:solidFill>
                <a:latin typeface="Tahoma" pitchFamily="34" charset="0"/>
                <a:cs typeface="Times New Roman" pitchFamily="18" charset="0"/>
              </a:defRPr>
            </a:lvl5pPr>
            <a:lvl6pPr marL="25146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defTabSz="1019175"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defRPr/>
            </a:pPr>
            <a:endParaRPr kumimoji="1" lang="en-US" altLang="ko-KR" sz="2700" smtClean="0">
              <a:ea typeface="굴림" pitchFamily="50" charset="-127"/>
            </a:endParaRPr>
          </a:p>
        </p:txBody>
      </p:sp>
      <p:sp>
        <p:nvSpPr>
          <p:cNvPr id="1033" name="Rectangle 9"/>
          <p:cNvSpPr>
            <a:spLocks noGrp="1" noChangeArrowheads="1"/>
          </p:cNvSpPr>
          <p:nvPr>
            <p:ph type="title"/>
          </p:nvPr>
        </p:nvSpPr>
        <p:spPr bwMode="auto">
          <a:xfrm>
            <a:off x="1266825" y="700088"/>
            <a:ext cx="85709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882" tIns="50941" rIns="101882" bIns="50941" numCol="1" anchor="b" anchorCtr="0" compatLnSpc="1">
            <a:prstTxWarp prst="textNoShape">
              <a:avLst/>
            </a:prstTxWarp>
          </a:bodyPr>
          <a:lstStyle/>
          <a:p>
            <a:pPr lvl="0"/>
            <a:r>
              <a:rPr lang="en-US" altLang="ko-KR" smtClean="0"/>
              <a:t>Click to edit Master title style</a:t>
            </a:r>
          </a:p>
        </p:txBody>
      </p:sp>
      <p:sp>
        <p:nvSpPr>
          <p:cNvPr id="1034" name="Rectangle 10"/>
          <p:cNvSpPr>
            <a:spLocks noGrp="1" noChangeArrowheads="1"/>
          </p:cNvSpPr>
          <p:nvPr>
            <p:ph type="body" idx="1"/>
          </p:nvPr>
        </p:nvSpPr>
        <p:spPr bwMode="auto">
          <a:xfrm>
            <a:off x="1301750" y="2286000"/>
            <a:ext cx="8548688"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882" tIns="50941" rIns="101882" bIns="50941"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58731" name="Rectangle 11"/>
          <p:cNvSpPr>
            <a:spLocks noGrp="1" noChangeArrowheads="1"/>
          </p:cNvSpPr>
          <p:nvPr>
            <p:ph type="dt" sz="half" idx="2"/>
          </p:nvPr>
        </p:nvSpPr>
        <p:spPr bwMode="auto">
          <a:xfrm>
            <a:off x="193675" y="7175500"/>
            <a:ext cx="209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882" tIns="50941" rIns="101882" bIns="50941" numCol="1" anchor="b" anchorCtr="0" compatLnSpc="1">
            <a:prstTxWarp prst="textNoShape">
              <a:avLst/>
            </a:prstTxWarp>
          </a:bodyPr>
          <a:lstStyle>
            <a:lvl1pPr defTabSz="1019175" eaLnBrk="1" hangingPunct="1">
              <a:defRPr sz="1600">
                <a:ea typeface="굴림" pitchFamily="50" charset="-127"/>
              </a:defRPr>
            </a:lvl1pPr>
          </a:lstStyle>
          <a:p>
            <a:pPr>
              <a:defRPr/>
            </a:pPr>
            <a:r>
              <a:rPr lang="en-US"/>
              <a:t>Fall 2013</a:t>
            </a:r>
            <a:endParaRPr lang="en-US" altLang="ko-KR"/>
          </a:p>
        </p:txBody>
      </p:sp>
      <p:sp>
        <p:nvSpPr>
          <p:cNvPr id="158732" name="Rectangle 12"/>
          <p:cNvSpPr>
            <a:spLocks noGrp="1" noChangeArrowheads="1"/>
          </p:cNvSpPr>
          <p:nvPr>
            <p:ph type="ftr" sz="quarter" idx="3"/>
          </p:nvPr>
        </p:nvSpPr>
        <p:spPr bwMode="auto">
          <a:xfrm>
            <a:off x="3687763" y="7167563"/>
            <a:ext cx="3186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882" tIns="50941" rIns="101882" bIns="50941" numCol="1" anchor="b" anchorCtr="0" compatLnSpc="1">
            <a:prstTxWarp prst="textNoShape">
              <a:avLst/>
            </a:prstTxWarp>
          </a:bodyPr>
          <a:lstStyle>
            <a:lvl1pPr algn="ctr" defTabSz="1019175" eaLnBrk="1" hangingPunct="1">
              <a:defRPr sz="1600">
                <a:ea typeface="굴림" pitchFamily="50" charset="-127"/>
              </a:defRPr>
            </a:lvl1pPr>
          </a:lstStyle>
          <a:p>
            <a:pPr>
              <a:defRPr/>
            </a:pPr>
            <a:endParaRPr lang="en-US" altLang="ko-KR"/>
          </a:p>
        </p:txBody>
      </p:sp>
      <p:sp>
        <p:nvSpPr>
          <p:cNvPr id="158733" name="Rectangle 13"/>
          <p:cNvSpPr>
            <a:spLocks noGrp="1" noChangeArrowheads="1"/>
          </p:cNvSpPr>
          <p:nvPr>
            <p:ph type="sldNum" sz="quarter" idx="4"/>
          </p:nvPr>
        </p:nvSpPr>
        <p:spPr bwMode="auto">
          <a:xfrm>
            <a:off x="7459663" y="7167563"/>
            <a:ext cx="2095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882" tIns="50941" rIns="101882" bIns="50941" numCol="1" anchor="b" anchorCtr="0" compatLnSpc="1">
            <a:prstTxWarp prst="textNoShape">
              <a:avLst/>
            </a:prstTxWarp>
          </a:bodyPr>
          <a:lstStyle>
            <a:lvl1pPr algn="r" defTabSz="1019175" eaLnBrk="1" hangingPunct="1">
              <a:defRPr sz="1600">
                <a:ea typeface="굴림" panose="020B0600000101010101" pitchFamily="50" charset="-127"/>
              </a:defRPr>
            </a:lvl1pPr>
          </a:lstStyle>
          <a:p>
            <a:pPr>
              <a:defRPr/>
            </a:pPr>
            <a:fld id="{8427BC6B-067E-4EEA-8DCA-566B696DF777}"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21" r:id="rId1"/>
    <p:sldLayoutId id="2147483719" r:id="rId2"/>
    <p:sldLayoutId id="2147483722" r:id="rId3"/>
    <p:sldLayoutId id="2147483720" r:id="rId4"/>
    <p:sldLayoutId id="2147483723" r:id="rId5"/>
    <p:sldLayoutId id="2147483724" r:id="rId6"/>
    <p:sldLayoutId id="2147483725" r:id="rId7"/>
  </p:sldLayoutIdLst>
  <p:hf hdr="0" ftr="0"/>
  <p:txStyles>
    <p:titleStyle>
      <a:lvl1pPr algn="l" defTabSz="1019175" rtl="0" eaLnBrk="0" fontAlgn="base" hangingPunct="0">
        <a:spcBef>
          <a:spcPct val="0"/>
        </a:spcBef>
        <a:spcAft>
          <a:spcPct val="0"/>
        </a:spcAft>
        <a:defRPr sz="4900">
          <a:solidFill>
            <a:schemeClr val="tx2"/>
          </a:solidFill>
          <a:latin typeface="+mj-lt"/>
          <a:ea typeface="+mj-ea"/>
          <a:cs typeface="+mj-cs"/>
        </a:defRPr>
      </a:lvl1pPr>
      <a:lvl2pPr algn="l" defTabSz="1019175" rtl="0" eaLnBrk="0" fontAlgn="base" hangingPunct="0">
        <a:spcBef>
          <a:spcPct val="0"/>
        </a:spcBef>
        <a:spcAft>
          <a:spcPct val="0"/>
        </a:spcAft>
        <a:defRPr sz="4900">
          <a:solidFill>
            <a:schemeClr val="tx2"/>
          </a:solidFill>
          <a:latin typeface="Tahoma" pitchFamily="34" charset="0"/>
          <a:cs typeface="Times New Roman" pitchFamily="18" charset="0"/>
        </a:defRPr>
      </a:lvl2pPr>
      <a:lvl3pPr algn="l" defTabSz="1019175" rtl="0" eaLnBrk="0" fontAlgn="base" hangingPunct="0">
        <a:spcBef>
          <a:spcPct val="0"/>
        </a:spcBef>
        <a:spcAft>
          <a:spcPct val="0"/>
        </a:spcAft>
        <a:defRPr sz="4900">
          <a:solidFill>
            <a:schemeClr val="tx2"/>
          </a:solidFill>
          <a:latin typeface="Tahoma" pitchFamily="34" charset="0"/>
          <a:cs typeface="Times New Roman" pitchFamily="18" charset="0"/>
        </a:defRPr>
      </a:lvl3pPr>
      <a:lvl4pPr algn="l" defTabSz="1019175" rtl="0" eaLnBrk="0" fontAlgn="base" hangingPunct="0">
        <a:spcBef>
          <a:spcPct val="0"/>
        </a:spcBef>
        <a:spcAft>
          <a:spcPct val="0"/>
        </a:spcAft>
        <a:defRPr sz="4900">
          <a:solidFill>
            <a:schemeClr val="tx2"/>
          </a:solidFill>
          <a:latin typeface="Tahoma" pitchFamily="34" charset="0"/>
          <a:cs typeface="Times New Roman" pitchFamily="18" charset="0"/>
        </a:defRPr>
      </a:lvl4pPr>
      <a:lvl5pPr algn="l" defTabSz="1019175" rtl="0" eaLnBrk="0" fontAlgn="base" hangingPunct="0">
        <a:spcBef>
          <a:spcPct val="0"/>
        </a:spcBef>
        <a:spcAft>
          <a:spcPct val="0"/>
        </a:spcAft>
        <a:defRPr sz="4900">
          <a:solidFill>
            <a:schemeClr val="tx2"/>
          </a:solidFill>
          <a:latin typeface="Tahoma" pitchFamily="34" charset="0"/>
          <a:cs typeface="Times New Roman" pitchFamily="18" charset="0"/>
        </a:defRPr>
      </a:lvl5pPr>
      <a:lvl6pPr marL="457200" algn="l" defTabSz="1019175" rtl="0" fontAlgn="base">
        <a:spcBef>
          <a:spcPct val="0"/>
        </a:spcBef>
        <a:spcAft>
          <a:spcPct val="0"/>
        </a:spcAft>
        <a:defRPr sz="4900">
          <a:solidFill>
            <a:schemeClr val="tx2"/>
          </a:solidFill>
          <a:latin typeface="Tahoma" pitchFamily="34" charset="0"/>
          <a:cs typeface="Times New Roman" pitchFamily="18" charset="0"/>
        </a:defRPr>
      </a:lvl6pPr>
      <a:lvl7pPr marL="914400" algn="l" defTabSz="1019175" rtl="0" fontAlgn="base">
        <a:spcBef>
          <a:spcPct val="0"/>
        </a:spcBef>
        <a:spcAft>
          <a:spcPct val="0"/>
        </a:spcAft>
        <a:defRPr sz="4900">
          <a:solidFill>
            <a:schemeClr val="tx2"/>
          </a:solidFill>
          <a:latin typeface="Tahoma" pitchFamily="34" charset="0"/>
          <a:cs typeface="Times New Roman" pitchFamily="18" charset="0"/>
        </a:defRPr>
      </a:lvl7pPr>
      <a:lvl8pPr marL="1371600" algn="l" defTabSz="1019175" rtl="0" fontAlgn="base">
        <a:spcBef>
          <a:spcPct val="0"/>
        </a:spcBef>
        <a:spcAft>
          <a:spcPct val="0"/>
        </a:spcAft>
        <a:defRPr sz="4900">
          <a:solidFill>
            <a:schemeClr val="tx2"/>
          </a:solidFill>
          <a:latin typeface="Tahoma" pitchFamily="34" charset="0"/>
          <a:cs typeface="Times New Roman" pitchFamily="18" charset="0"/>
        </a:defRPr>
      </a:lvl8pPr>
      <a:lvl9pPr marL="1828800" algn="l" defTabSz="1019175" rtl="0" fontAlgn="base">
        <a:spcBef>
          <a:spcPct val="0"/>
        </a:spcBef>
        <a:spcAft>
          <a:spcPct val="0"/>
        </a:spcAft>
        <a:defRPr sz="4900">
          <a:solidFill>
            <a:schemeClr val="tx2"/>
          </a:solidFill>
          <a:latin typeface="Tahoma" pitchFamily="34" charset="0"/>
          <a:cs typeface="Times New Roman" pitchFamily="18" charset="0"/>
        </a:defRPr>
      </a:lvl9pPr>
    </p:titleStyle>
    <p:bodyStyle>
      <a:lvl1pPr marL="382588" indent="-382588" algn="l" defTabSz="1019175" rtl="0" eaLnBrk="0" fontAlgn="base" hangingPunct="0">
        <a:spcBef>
          <a:spcPct val="20000"/>
        </a:spcBef>
        <a:spcAft>
          <a:spcPct val="0"/>
        </a:spcAft>
        <a:buClr>
          <a:schemeClr val="folHlink"/>
        </a:buClr>
        <a:buSzPct val="60000"/>
        <a:buFont typeface="Wingdings" panose="05000000000000000000" pitchFamily="2" charset="2"/>
        <a:buChar char="n"/>
        <a:defRPr sz="3600">
          <a:solidFill>
            <a:schemeClr val="tx1"/>
          </a:solidFill>
          <a:latin typeface="+mn-lt"/>
          <a:ea typeface="+mn-ea"/>
          <a:cs typeface="+mn-cs"/>
        </a:defRPr>
      </a:lvl1pPr>
      <a:lvl2pPr marL="827088" indent="-317500" algn="l" defTabSz="1019175" rtl="0" eaLnBrk="0" fontAlgn="base" hangingPunct="0">
        <a:spcBef>
          <a:spcPct val="20000"/>
        </a:spcBef>
        <a:spcAft>
          <a:spcPct val="0"/>
        </a:spcAft>
        <a:buClr>
          <a:schemeClr val="hlink"/>
        </a:buClr>
        <a:buSzPct val="55000"/>
        <a:buFont typeface="Wingdings" panose="05000000000000000000" pitchFamily="2" charset="2"/>
        <a:buChar char="n"/>
        <a:defRPr sz="3100">
          <a:solidFill>
            <a:schemeClr val="tx1"/>
          </a:solidFill>
          <a:latin typeface="+mn-lt"/>
          <a:cs typeface="+mn-cs"/>
        </a:defRPr>
      </a:lvl2pPr>
      <a:lvl3pPr marL="1273175" indent="-254000" algn="l" defTabSz="1019175" rtl="0" eaLnBrk="0" fontAlgn="base" hangingPunct="0">
        <a:spcBef>
          <a:spcPct val="20000"/>
        </a:spcBef>
        <a:spcAft>
          <a:spcPct val="0"/>
        </a:spcAft>
        <a:buClr>
          <a:schemeClr val="folHlink"/>
        </a:buClr>
        <a:buSzPct val="50000"/>
        <a:buFont typeface="Wingdings" panose="05000000000000000000" pitchFamily="2" charset="2"/>
        <a:buChar char="n"/>
        <a:defRPr sz="2700">
          <a:solidFill>
            <a:schemeClr val="tx1"/>
          </a:solidFill>
          <a:latin typeface="+mn-lt"/>
          <a:cs typeface="+mn-cs"/>
        </a:defRPr>
      </a:lvl3pPr>
      <a:lvl4pPr marL="1782763" indent="-254000" algn="l" defTabSz="1019175" rtl="0" eaLnBrk="0" fontAlgn="base" hangingPunct="0">
        <a:spcBef>
          <a:spcPct val="20000"/>
        </a:spcBef>
        <a:spcAft>
          <a:spcPct val="0"/>
        </a:spcAft>
        <a:buClr>
          <a:schemeClr val="accent2"/>
        </a:buClr>
        <a:buSzPct val="55000"/>
        <a:buFont typeface="Wingdings" panose="05000000000000000000" pitchFamily="2" charset="2"/>
        <a:buChar char="n"/>
        <a:defRPr sz="2200">
          <a:solidFill>
            <a:schemeClr val="tx1"/>
          </a:solidFill>
          <a:latin typeface="+mn-lt"/>
          <a:cs typeface="+mn-cs"/>
        </a:defRPr>
      </a:lvl4pPr>
      <a:lvl5pPr marL="2292350" indent="-254000" algn="l" defTabSz="1019175" rtl="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mn-lt"/>
          <a:cs typeface="+mn-cs"/>
        </a:defRPr>
      </a:lvl5pPr>
      <a:lvl6pPr marL="2749550" indent="-254000" algn="l" defTabSz="1019175" rtl="0" fontAlgn="base">
        <a:spcBef>
          <a:spcPct val="20000"/>
        </a:spcBef>
        <a:spcAft>
          <a:spcPct val="0"/>
        </a:spcAft>
        <a:buClr>
          <a:schemeClr val="accent1"/>
        </a:buClr>
        <a:buSzPct val="50000"/>
        <a:buFont typeface="Wingdings" pitchFamily="2" charset="2"/>
        <a:buChar char="n"/>
        <a:defRPr sz="2200">
          <a:solidFill>
            <a:schemeClr val="tx1"/>
          </a:solidFill>
          <a:latin typeface="+mn-lt"/>
          <a:cs typeface="+mn-cs"/>
        </a:defRPr>
      </a:lvl6pPr>
      <a:lvl7pPr marL="3206750" indent="-254000" algn="l" defTabSz="1019175" rtl="0" fontAlgn="base">
        <a:spcBef>
          <a:spcPct val="20000"/>
        </a:spcBef>
        <a:spcAft>
          <a:spcPct val="0"/>
        </a:spcAft>
        <a:buClr>
          <a:schemeClr val="accent1"/>
        </a:buClr>
        <a:buSzPct val="50000"/>
        <a:buFont typeface="Wingdings" pitchFamily="2" charset="2"/>
        <a:buChar char="n"/>
        <a:defRPr sz="2200">
          <a:solidFill>
            <a:schemeClr val="tx1"/>
          </a:solidFill>
          <a:latin typeface="+mn-lt"/>
          <a:cs typeface="+mn-cs"/>
        </a:defRPr>
      </a:lvl7pPr>
      <a:lvl8pPr marL="3663950" indent="-254000" algn="l" defTabSz="1019175" rtl="0" fontAlgn="base">
        <a:spcBef>
          <a:spcPct val="20000"/>
        </a:spcBef>
        <a:spcAft>
          <a:spcPct val="0"/>
        </a:spcAft>
        <a:buClr>
          <a:schemeClr val="accent1"/>
        </a:buClr>
        <a:buSzPct val="50000"/>
        <a:buFont typeface="Wingdings" pitchFamily="2" charset="2"/>
        <a:buChar char="n"/>
        <a:defRPr sz="2200">
          <a:solidFill>
            <a:schemeClr val="tx1"/>
          </a:solidFill>
          <a:latin typeface="+mn-lt"/>
          <a:cs typeface="+mn-cs"/>
        </a:defRPr>
      </a:lvl8pPr>
      <a:lvl9pPr marL="4121150" indent="-254000" algn="l" defTabSz="1019175" rtl="0" fontAlgn="base">
        <a:spcBef>
          <a:spcPct val="20000"/>
        </a:spcBef>
        <a:spcAft>
          <a:spcPct val="0"/>
        </a:spcAft>
        <a:buClr>
          <a:schemeClr val="accent1"/>
        </a:buClr>
        <a:buSzPct val="50000"/>
        <a:buFont typeface="Wingdings" pitchFamily="2" charset="2"/>
        <a:buChar char="n"/>
        <a:defRPr sz="2200">
          <a:solidFill>
            <a:schemeClr val="tx1"/>
          </a:solidFill>
          <a:latin typeface="+mn-lt"/>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8.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 Id="rId9" Type="http://schemas.openxmlformats.org/officeDocument/2006/relationships/image" Target="../media/image10.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6"/>
          <p:cNvSpPr>
            <a:spLocks noGrp="1" noChangeArrowheads="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7CC33832-D47E-4531-95D7-30288DC6B48F}" type="slidenum">
              <a:rPr lang="en-US" altLang="ko-KR" sz="1600" smtClean="0">
                <a:solidFill>
                  <a:schemeClr val="bg2"/>
                </a:solidFill>
              </a:rPr>
              <a:pPr>
                <a:spcBef>
                  <a:spcPct val="0"/>
                </a:spcBef>
                <a:buClrTx/>
                <a:buSzTx/>
                <a:buFontTx/>
                <a:buNone/>
              </a:pPr>
              <a:t>1</a:t>
            </a:fld>
            <a:endParaRPr lang="en-US" altLang="ko-KR" sz="1600" smtClean="0">
              <a:solidFill>
                <a:schemeClr val="bg2"/>
              </a:solidFill>
            </a:endParaRPr>
          </a:p>
        </p:txBody>
      </p:sp>
      <p:sp>
        <p:nvSpPr>
          <p:cNvPr id="9219" name="Rectangle 2"/>
          <p:cNvSpPr>
            <a:spLocks noGrp="1" noChangeArrowheads="1"/>
          </p:cNvSpPr>
          <p:nvPr>
            <p:ph type="ctrTitle"/>
          </p:nvPr>
        </p:nvSpPr>
        <p:spPr/>
        <p:txBody>
          <a:bodyPr/>
          <a:lstStyle/>
          <a:p>
            <a:pPr eaLnBrk="1" hangingPunct="1"/>
            <a:r>
              <a:rPr lang="en-US" altLang="ko-KR" dirty="0" smtClean="0">
                <a:ea typeface="굴림" panose="020B0600000101010101" pitchFamily="50" charset="-127"/>
              </a:rPr>
              <a:t>Supervised Learning-Part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EF0142E8-8F4B-4D52-BD23-F872E21EA74C}" type="slidenum">
              <a:rPr lang="en-US" altLang="ko-KR" sz="1600" smtClean="0"/>
              <a:pPr>
                <a:spcBef>
                  <a:spcPct val="0"/>
                </a:spcBef>
                <a:buClrTx/>
                <a:buSzTx/>
                <a:buFontTx/>
                <a:buNone/>
              </a:pPr>
              <a:t>10</a:t>
            </a:fld>
            <a:endParaRPr lang="en-US" altLang="ko-KR" sz="1600" smtClean="0"/>
          </a:p>
        </p:txBody>
      </p:sp>
      <p:sp>
        <p:nvSpPr>
          <p:cNvPr id="108547"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Bootstrap</a:t>
            </a:r>
          </a:p>
        </p:txBody>
      </p:sp>
      <p:sp>
        <p:nvSpPr>
          <p:cNvPr id="108548"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00"/>
              </a:spcAft>
            </a:pPr>
            <a:r>
              <a:rPr lang="en-GB" altLang="ko-KR" smtClean="0">
                <a:ea typeface="굴림" panose="020B0600000101010101" pitchFamily="50" charset="-127"/>
              </a:rPr>
              <a:t>Sample </a:t>
            </a:r>
            <a:r>
              <a:rPr lang="en-GB" altLang="ko-KR" b="1" smtClean="0">
                <a:ea typeface="굴림" panose="020B0600000101010101" pitchFamily="50" charset="-127"/>
              </a:rPr>
              <a:t>with</a:t>
            </a:r>
            <a:r>
              <a:rPr lang="en-GB" altLang="ko-KR" smtClean="0">
                <a:ea typeface="굴림" panose="020B0600000101010101" pitchFamily="50" charset="-127"/>
              </a:rPr>
              <a:t> replacement </a:t>
            </a:r>
            <a:r>
              <a:rPr lang="en-GB" altLang="ko-KR" i="1" smtClean="0">
                <a:ea typeface="굴림" panose="020B0600000101010101" pitchFamily="50" charset="-127"/>
              </a:rPr>
              <a:t>n</a:t>
            </a:r>
            <a:r>
              <a:rPr lang="en-GB" altLang="ko-KR" smtClean="0">
                <a:ea typeface="굴림" panose="020B0600000101010101" pitchFamily="50" charset="-127"/>
              </a:rPr>
              <a:t> times</a:t>
            </a:r>
          </a:p>
          <a:p>
            <a:pPr lvl="1" eaLnBrk="1" hangingPunct="1">
              <a:spcBef>
                <a:spcPct val="0"/>
              </a:spcBef>
              <a:spcAft>
                <a:spcPts val="1113"/>
              </a:spcAft>
            </a:pPr>
            <a:r>
              <a:rPr lang="en-GB" altLang="ko-KR" smtClean="0">
                <a:ea typeface="굴림" panose="020B0600000101010101" pitchFamily="50" charset="-127"/>
              </a:rPr>
              <a:t>Use as training data</a:t>
            </a:r>
          </a:p>
          <a:p>
            <a:pPr lvl="1" eaLnBrk="1" hangingPunct="1">
              <a:spcBef>
                <a:spcPct val="0"/>
              </a:spcBef>
              <a:spcAft>
                <a:spcPts val="1113"/>
              </a:spcAft>
            </a:pPr>
            <a:r>
              <a:rPr lang="en-GB" altLang="ko-KR" smtClean="0">
                <a:ea typeface="굴림" panose="020B0600000101010101" pitchFamily="50" charset="-127"/>
              </a:rPr>
              <a:t>Use instances not in training data for testing</a:t>
            </a:r>
          </a:p>
          <a:p>
            <a:pPr eaLnBrk="1" hangingPunct="1">
              <a:spcBef>
                <a:spcPct val="0"/>
              </a:spcBef>
              <a:spcAft>
                <a:spcPts val="1400"/>
              </a:spcAft>
            </a:pPr>
            <a:r>
              <a:rPr lang="en-GB" altLang="ko-KR" smtClean="0">
                <a:ea typeface="굴림" panose="020B0600000101010101" pitchFamily="50" charset="-127"/>
              </a:rPr>
              <a:t>How many test instances are there?</a:t>
            </a:r>
          </a:p>
        </p:txBody>
      </p:sp>
      <p:graphicFrame>
        <p:nvGraphicFramePr>
          <p:cNvPr id="108549" name="개체 1"/>
          <p:cNvGraphicFramePr>
            <a:graphicFrameLocks noChangeAspect="1"/>
          </p:cNvGraphicFramePr>
          <p:nvPr/>
        </p:nvGraphicFramePr>
        <p:xfrm>
          <a:off x="3300413" y="5399088"/>
          <a:ext cx="4189412" cy="1366837"/>
        </p:xfrm>
        <a:graphic>
          <a:graphicData uri="http://schemas.openxmlformats.org/presentationml/2006/ole">
            <mc:AlternateContent xmlns:mc="http://schemas.openxmlformats.org/markup-compatibility/2006">
              <mc:Choice xmlns:v="urn:schemas-microsoft-com:vml" Requires="v">
                <p:oleObj spid="_x0000_s108557" name="Equation" r:id="rId4" imgW="2413000" imgH="787400" progId="Equation.3">
                  <p:embed/>
                </p:oleObj>
              </mc:Choice>
              <mc:Fallback>
                <p:oleObj name="Equation" r:id="rId4" imgW="2413000" imgH="787400" progId="Equation.3">
                  <p:embed/>
                  <p:pic>
                    <p:nvPicPr>
                      <p:cNvPr id="0" name="개체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5399088"/>
                        <a:ext cx="4189412"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461D0622-35BE-4B51-8713-6F80F5458609}" type="slidenum">
              <a:rPr lang="en-US" altLang="ko-KR" sz="1600" smtClean="0"/>
              <a:pPr>
                <a:spcBef>
                  <a:spcPct val="0"/>
                </a:spcBef>
                <a:buClrTx/>
                <a:buSzTx/>
                <a:buFontTx/>
                <a:buNone/>
              </a:pPr>
              <a:t>11</a:t>
            </a:fld>
            <a:endParaRPr lang="en-US" altLang="ko-KR" sz="1600" smtClean="0"/>
          </a:p>
        </p:txBody>
      </p:sp>
      <p:sp>
        <p:nvSpPr>
          <p:cNvPr id="110595"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0.632 Bootstrap</a:t>
            </a:r>
          </a:p>
        </p:txBody>
      </p:sp>
      <p:sp>
        <p:nvSpPr>
          <p:cNvPr id="110596"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00"/>
              </a:spcAft>
            </a:pPr>
            <a:r>
              <a:rPr lang="en-GB" altLang="ko-KR" smtClean="0">
                <a:ea typeface="굴림" panose="020B0600000101010101" pitchFamily="50" charset="-127"/>
              </a:rPr>
              <a:t>On the average </a:t>
            </a:r>
            <a:r>
              <a:rPr lang="en-GB" altLang="ko-KR" i="1" smtClean="0">
                <a:ea typeface="굴림" panose="020B0600000101010101" pitchFamily="50" charset="-127"/>
              </a:rPr>
              <a:t>e</a:t>
            </a:r>
            <a:r>
              <a:rPr lang="en-GB" altLang="ko-KR" i="1" baseline="30000" smtClean="0">
                <a:ea typeface="굴림" panose="020B0600000101010101" pitchFamily="50" charset="-127"/>
              </a:rPr>
              <a:t>-1</a:t>
            </a:r>
            <a:r>
              <a:rPr lang="en-GB" altLang="ko-KR" i="1" smtClean="0">
                <a:ea typeface="굴림" panose="020B0600000101010101" pitchFamily="50" charset="-127"/>
              </a:rPr>
              <a:t> n </a:t>
            </a:r>
            <a:r>
              <a:rPr lang="en-GB" altLang="ko-KR" smtClean="0">
                <a:ea typeface="굴림" panose="020B0600000101010101" pitchFamily="50" charset="-127"/>
              </a:rPr>
              <a:t>= 0.369 </a:t>
            </a:r>
            <a:r>
              <a:rPr lang="en-GB" altLang="ko-KR" i="1" smtClean="0">
                <a:ea typeface="굴림" panose="020B0600000101010101" pitchFamily="50" charset="-127"/>
              </a:rPr>
              <a:t>n</a:t>
            </a:r>
            <a:r>
              <a:rPr lang="en-GB" altLang="ko-KR" smtClean="0">
                <a:ea typeface="굴림" panose="020B0600000101010101" pitchFamily="50" charset="-127"/>
              </a:rPr>
              <a:t> instances will be in the test set</a:t>
            </a:r>
          </a:p>
          <a:p>
            <a:pPr eaLnBrk="1" hangingPunct="1">
              <a:spcBef>
                <a:spcPct val="0"/>
              </a:spcBef>
              <a:spcAft>
                <a:spcPts val="1400"/>
              </a:spcAft>
            </a:pPr>
            <a:r>
              <a:rPr lang="en-GB" altLang="ko-KR" smtClean="0">
                <a:ea typeface="굴림" panose="020B0600000101010101" pitchFamily="50" charset="-127"/>
              </a:rPr>
              <a:t>Thus, on average we have 63.2% of instance in training set</a:t>
            </a:r>
          </a:p>
          <a:p>
            <a:pPr eaLnBrk="1" hangingPunct="1">
              <a:spcBef>
                <a:spcPct val="0"/>
              </a:spcBef>
              <a:spcAft>
                <a:spcPts val="1400"/>
              </a:spcAft>
            </a:pPr>
            <a:r>
              <a:rPr lang="en-GB" altLang="ko-KR" smtClean="0">
                <a:ea typeface="굴림" panose="020B0600000101010101" pitchFamily="50" charset="-127"/>
              </a:rPr>
              <a:t>Estimate error rate</a:t>
            </a:r>
          </a:p>
          <a:p>
            <a:pPr algn="ctr" eaLnBrk="1" hangingPunct="1">
              <a:spcBef>
                <a:spcPct val="0"/>
              </a:spcBef>
              <a:spcAft>
                <a:spcPts val="1400"/>
              </a:spcAft>
              <a:buClrTx/>
              <a:buSzTx/>
              <a:buFontTx/>
              <a:buNone/>
            </a:pPr>
            <a:r>
              <a:rPr lang="en-GB" altLang="ko-KR" i="1" smtClean="0">
                <a:ea typeface="굴림" panose="020B0600000101010101" pitchFamily="50" charset="-127"/>
              </a:rPr>
              <a:t>e</a:t>
            </a:r>
            <a:r>
              <a:rPr lang="en-GB" altLang="ko-KR" smtClean="0">
                <a:ea typeface="굴림" panose="020B0600000101010101" pitchFamily="50" charset="-127"/>
              </a:rPr>
              <a:t> = 0.632 </a:t>
            </a:r>
            <a:r>
              <a:rPr lang="en-GB" altLang="ko-KR" i="1" smtClean="0">
                <a:ea typeface="굴림" panose="020B0600000101010101" pitchFamily="50" charset="-127"/>
              </a:rPr>
              <a:t>e</a:t>
            </a:r>
            <a:r>
              <a:rPr lang="en-GB" altLang="ko-KR" i="1" baseline="-25000" smtClean="0">
                <a:ea typeface="굴림" panose="020B0600000101010101" pitchFamily="50" charset="-127"/>
              </a:rPr>
              <a:t>test</a:t>
            </a:r>
            <a:r>
              <a:rPr lang="en-GB" altLang="ko-KR" smtClean="0">
                <a:ea typeface="굴림" panose="020B0600000101010101" pitchFamily="50" charset="-127"/>
              </a:rPr>
              <a:t> + 0.368 </a:t>
            </a:r>
            <a:r>
              <a:rPr lang="en-GB" altLang="ko-KR" i="1" smtClean="0">
                <a:ea typeface="굴림" panose="020B0600000101010101" pitchFamily="50" charset="-127"/>
              </a:rPr>
              <a:t>e</a:t>
            </a:r>
            <a:r>
              <a:rPr lang="en-GB" altLang="ko-KR" i="1" baseline="-25000" smtClean="0">
                <a:ea typeface="굴림" panose="020B0600000101010101" pitchFamily="50" charset="-127"/>
              </a:rPr>
              <a:t>train</a:t>
            </a:r>
            <a:endParaRPr lang="en-GB" altLang="ko-KR" i="1" smtClean="0">
              <a:ea typeface="굴림" panose="020B0600000101010101" pitchFamily="50" charset="-127"/>
            </a:endParaRPr>
          </a:p>
        </p:txBody>
      </p:sp>
      <p:pic>
        <p:nvPicPr>
          <p:cNvPr id="1105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703638"/>
            <a:ext cx="80963"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09A9435C-9846-4165-A886-A609EFE27830}" type="slidenum">
              <a:rPr lang="en-US" altLang="ko-KR" sz="1600" smtClean="0"/>
              <a:pPr>
                <a:spcBef>
                  <a:spcPct val="0"/>
                </a:spcBef>
                <a:buClrTx/>
                <a:buSzTx/>
                <a:buFontTx/>
                <a:buNone/>
              </a:pPr>
              <a:t>12</a:t>
            </a:fld>
            <a:endParaRPr lang="en-US" altLang="ko-KR" sz="1600" smtClean="0"/>
          </a:p>
        </p:txBody>
      </p:sp>
      <p:sp>
        <p:nvSpPr>
          <p:cNvPr id="112643"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Accuracy of our Estimate?</a:t>
            </a:r>
          </a:p>
        </p:txBody>
      </p:sp>
      <p:sp>
        <p:nvSpPr>
          <p:cNvPr id="112644"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90000"/>
              </a:lnSpc>
              <a:spcBef>
                <a:spcPct val="0"/>
              </a:spcBef>
            </a:pPr>
            <a:r>
              <a:rPr lang="en-GB" altLang="ko-KR" smtClean="0">
                <a:ea typeface="굴림" panose="020B0600000101010101" pitchFamily="50" charset="-127"/>
              </a:rPr>
              <a:t>Suppose we observe </a:t>
            </a:r>
            <a:r>
              <a:rPr lang="en-GB" altLang="ko-KR" i="1" smtClean="0">
                <a:ea typeface="굴림" panose="020B0600000101010101" pitchFamily="50" charset="-127"/>
              </a:rPr>
              <a:t>s</a:t>
            </a:r>
            <a:r>
              <a:rPr lang="en-GB" altLang="ko-KR" smtClean="0">
                <a:ea typeface="굴림" panose="020B0600000101010101" pitchFamily="50" charset="-127"/>
              </a:rPr>
              <a:t> successes in a testing set of </a:t>
            </a:r>
            <a:r>
              <a:rPr lang="en-GB" altLang="ko-KR" i="1" smtClean="0">
                <a:ea typeface="굴림" panose="020B0600000101010101" pitchFamily="50" charset="-127"/>
              </a:rPr>
              <a:t>n</a:t>
            </a:r>
            <a:r>
              <a:rPr lang="en-GB" altLang="ko-KR" i="1" baseline="-25000" smtClean="0">
                <a:ea typeface="굴림" panose="020B0600000101010101" pitchFamily="50" charset="-127"/>
              </a:rPr>
              <a:t>test</a:t>
            </a:r>
            <a:r>
              <a:rPr lang="en-GB" altLang="ko-KR" smtClean="0">
                <a:ea typeface="굴림" panose="020B0600000101010101" pitchFamily="50" charset="-127"/>
              </a:rPr>
              <a:t> instances ...</a:t>
            </a:r>
          </a:p>
          <a:p>
            <a:pPr eaLnBrk="1" hangingPunct="1">
              <a:lnSpc>
                <a:spcPct val="90000"/>
              </a:lnSpc>
              <a:spcBef>
                <a:spcPct val="0"/>
              </a:spcBef>
            </a:pPr>
            <a:r>
              <a:rPr lang="en-GB" altLang="ko-KR" smtClean="0">
                <a:ea typeface="굴림" panose="020B0600000101010101" pitchFamily="50" charset="-127"/>
              </a:rPr>
              <a:t>We then estimate the success rate</a:t>
            </a:r>
          </a:p>
          <a:p>
            <a:pPr algn="ctr" eaLnBrk="1" hangingPunct="1">
              <a:lnSpc>
                <a:spcPct val="90000"/>
              </a:lnSpc>
              <a:spcBef>
                <a:spcPct val="0"/>
              </a:spcBef>
              <a:buClrTx/>
              <a:buSzTx/>
              <a:buFontTx/>
              <a:buNone/>
            </a:pPr>
            <a:r>
              <a:rPr lang="en-GB" altLang="ko-KR" i="1" smtClean="0">
                <a:ea typeface="굴림" panose="020B0600000101010101" pitchFamily="50" charset="-127"/>
              </a:rPr>
              <a:t>R</a:t>
            </a:r>
            <a:r>
              <a:rPr lang="en-GB" altLang="ko-KR" i="1" baseline="-25000" smtClean="0">
                <a:ea typeface="굴림" panose="020B0600000101010101" pitchFamily="50" charset="-127"/>
              </a:rPr>
              <a:t>success</a:t>
            </a:r>
            <a:r>
              <a:rPr lang="en-GB" altLang="ko-KR" i="1" smtClean="0">
                <a:ea typeface="굴림" panose="020B0600000101010101" pitchFamily="50" charset="-127"/>
              </a:rPr>
              <a:t>=s/ n</a:t>
            </a:r>
            <a:r>
              <a:rPr lang="en-GB" altLang="ko-KR" i="1" baseline="-25000" smtClean="0">
                <a:ea typeface="굴림" panose="020B0600000101010101" pitchFamily="50" charset="-127"/>
              </a:rPr>
              <a:t>test</a:t>
            </a:r>
            <a:r>
              <a:rPr lang="en-GB" altLang="ko-KR" i="1" smtClean="0">
                <a:ea typeface="굴림" panose="020B0600000101010101" pitchFamily="50" charset="-127"/>
              </a:rPr>
              <a:t>.</a:t>
            </a:r>
          </a:p>
          <a:p>
            <a:pPr eaLnBrk="1" hangingPunct="1">
              <a:lnSpc>
                <a:spcPct val="90000"/>
              </a:lnSpc>
              <a:spcBef>
                <a:spcPct val="0"/>
              </a:spcBef>
            </a:pPr>
            <a:r>
              <a:rPr lang="en-GB" altLang="ko-KR" smtClean="0">
                <a:ea typeface="굴림" panose="020B0600000101010101" pitchFamily="50" charset="-127"/>
              </a:rPr>
              <a:t>Each instance is either a success or failure (Bernoulli trial w/success probability </a:t>
            </a:r>
            <a:r>
              <a:rPr lang="en-GB" altLang="ko-KR" i="1" smtClean="0">
                <a:ea typeface="굴림" panose="020B0600000101010101" pitchFamily="50" charset="-127"/>
              </a:rPr>
              <a:t>p</a:t>
            </a:r>
            <a:r>
              <a:rPr lang="en-GB" altLang="ko-KR" smtClean="0">
                <a:ea typeface="굴림" panose="020B0600000101010101" pitchFamily="50" charset="-127"/>
              </a:rPr>
              <a:t>)</a:t>
            </a:r>
          </a:p>
          <a:p>
            <a:pPr lvl="1" eaLnBrk="1" hangingPunct="1">
              <a:lnSpc>
                <a:spcPct val="90000"/>
              </a:lnSpc>
              <a:spcBef>
                <a:spcPct val="0"/>
              </a:spcBef>
              <a:spcAft>
                <a:spcPts val="1125"/>
              </a:spcAft>
            </a:pPr>
            <a:r>
              <a:rPr lang="en-GB" altLang="ko-KR" smtClean="0">
                <a:ea typeface="굴림" panose="020B0600000101010101" pitchFamily="50" charset="-127"/>
              </a:rPr>
              <a:t>Mean </a:t>
            </a:r>
            <a:r>
              <a:rPr lang="en-GB" altLang="ko-KR" i="1" smtClean="0">
                <a:ea typeface="굴림" panose="020B0600000101010101" pitchFamily="50" charset="-127"/>
              </a:rPr>
              <a:t>p</a:t>
            </a:r>
          </a:p>
          <a:p>
            <a:pPr lvl="1" eaLnBrk="1" hangingPunct="1">
              <a:lnSpc>
                <a:spcPct val="90000"/>
              </a:lnSpc>
              <a:spcBef>
                <a:spcPct val="0"/>
              </a:spcBef>
              <a:spcAft>
                <a:spcPts val="1125"/>
              </a:spcAft>
            </a:pPr>
            <a:r>
              <a:rPr lang="en-GB" altLang="ko-KR" smtClean="0">
                <a:ea typeface="굴림" panose="020B0600000101010101" pitchFamily="50" charset="-127"/>
              </a:rPr>
              <a:t>Variance </a:t>
            </a:r>
            <a:r>
              <a:rPr lang="en-GB" altLang="ko-KR" i="1" smtClean="0">
                <a:ea typeface="굴림" panose="020B0600000101010101" pitchFamily="50" charset="-127"/>
              </a:rPr>
              <a:t>p</a:t>
            </a:r>
            <a:r>
              <a:rPr lang="en-GB" altLang="ko-KR" smtClean="0">
                <a:ea typeface="굴림" panose="020B0600000101010101" pitchFamily="50" charset="-127"/>
              </a:rPr>
              <a:t>(1-</a:t>
            </a:r>
            <a:r>
              <a:rPr lang="en-GB" altLang="ko-KR" i="1" smtClean="0">
                <a:ea typeface="굴림" panose="020B0600000101010101" pitchFamily="50" charset="-127"/>
              </a:rPr>
              <a:t>p</a:t>
            </a:r>
            <a:r>
              <a:rPr lang="en-GB" altLang="ko-KR" smtClean="0">
                <a:ea typeface="굴림" panose="020B0600000101010101" pitchFamily="50" charset="-127"/>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3200A0D2-92A1-47C1-93A7-2A745C30368F}" type="slidenum">
              <a:rPr lang="en-US" altLang="ko-KR" sz="1600" smtClean="0"/>
              <a:pPr>
                <a:spcBef>
                  <a:spcPct val="0"/>
                </a:spcBef>
                <a:buClrTx/>
                <a:buSzTx/>
                <a:buFontTx/>
                <a:buNone/>
              </a:pPr>
              <a:t>13</a:t>
            </a:fld>
            <a:endParaRPr lang="en-US" altLang="ko-KR" sz="1600" smtClean="0"/>
          </a:p>
        </p:txBody>
      </p:sp>
      <p:sp>
        <p:nvSpPr>
          <p:cNvPr id="114691"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Properties of Estimate</a:t>
            </a:r>
          </a:p>
        </p:txBody>
      </p:sp>
      <p:sp>
        <p:nvSpPr>
          <p:cNvPr id="114692"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pPr>
            <a:r>
              <a:rPr lang="en-GB" altLang="ko-KR" sz="3200" smtClean="0">
                <a:ea typeface="굴림" panose="020B0600000101010101" pitchFamily="50" charset="-127"/>
              </a:rPr>
              <a:t>We have</a:t>
            </a:r>
          </a:p>
          <a:p>
            <a:pPr algn="ctr" eaLnBrk="1" hangingPunct="1">
              <a:spcBef>
                <a:spcPct val="0"/>
              </a:spcBef>
              <a:buClrTx/>
              <a:buSzTx/>
              <a:buFontTx/>
              <a:buNone/>
            </a:pPr>
            <a:r>
              <a:rPr lang="en-GB" altLang="ko-KR" sz="3200" smtClean="0">
                <a:ea typeface="굴림" panose="020B0600000101010101" pitchFamily="50" charset="-127"/>
              </a:rPr>
              <a:t>E[</a:t>
            </a:r>
            <a:r>
              <a:rPr lang="en-GB" altLang="ko-KR" sz="3200" i="1" smtClean="0">
                <a:ea typeface="굴림" panose="020B0600000101010101" pitchFamily="50" charset="-127"/>
              </a:rPr>
              <a:t>R</a:t>
            </a:r>
            <a:r>
              <a:rPr lang="en-GB" altLang="ko-KR" i="1" baseline="-25000" smtClean="0">
                <a:ea typeface="굴림" panose="020B0600000101010101" pitchFamily="50" charset="-127"/>
              </a:rPr>
              <a:t>success</a:t>
            </a:r>
            <a:r>
              <a:rPr lang="en-GB" altLang="ko-KR" sz="3200" smtClean="0">
                <a:ea typeface="굴림" panose="020B0600000101010101" pitchFamily="50" charset="-127"/>
              </a:rPr>
              <a:t>]=</a:t>
            </a:r>
            <a:r>
              <a:rPr lang="en-GB" altLang="ko-KR" sz="3200" i="1" smtClean="0">
                <a:ea typeface="굴림" panose="020B0600000101010101" pitchFamily="50" charset="-127"/>
              </a:rPr>
              <a:t>p</a:t>
            </a:r>
          </a:p>
          <a:p>
            <a:pPr algn="ctr" eaLnBrk="1" hangingPunct="1">
              <a:spcBef>
                <a:spcPct val="0"/>
              </a:spcBef>
              <a:buClrTx/>
              <a:buSzTx/>
              <a:buFontTx/>
              <a:buNone/>
            </a:pPr>
            <a:r>
              <a:rPr lang="en-GB" altLang="ko-KR" sz="3200" smtClean="0">
                <a:ea typeface="굴림" panose="020B0600000101010101" pitchFamily="50" charset="-127"/>
              </a:rPr>
              <a:t>Var[</a:t>
            </a:r>
            <a:r>
              <a:rPr lang="en-GB" altLang="ko-KR" sz="3200" i="1" smtClean="0">
                <a:ea typeface="굴림" panose="020B0600000101010101" pitchFamily="50" charset="-127"/>
              </a:rPr>
              <a:t>R</a:t>
            </a:r>
            <a:r>
              <a:rPr lang="en-GB" altLang="ko-KR" i="1" baseline="-25000" smtClean="0">
                <a:ea typeface="굴림" panose="020B0600000101010101" pitchFamily="50" charset="-127"/>
              </a:rPr>
              <a:t>success</a:t>
            </a:r>
            <a:r>
              <a:rPr lang="en-GB" altLang="ko-KR" sz="3200" smtClean="0">
                <a:ea typeface="굴림" panose="020B0600000101010101" pitchFamily="50" charset="-127"/>
              </a:rPr>
              <a:t>]=</a:t>
            </a:r>
            <a:r>
              <a:rPr lang="en-GB" altLang="ko-KR" sz="3200" i="1" smtClean="0">
                <a:ea typeface="굴림" panose="020B0600000101010101" pitchFamily="50" charset="-127"/>
              </a:rPr>
              <a:t>p</a:t>
            </a:r>
            <a:r>
              <a:rPr lang="en-GB" altLang="ko-KR" sz="3200" smtClean="0">
                <a:ea typeface="굴림" panose="020B0600000101010101" pitchFamily="50" charset="-127"/>
              </a:rPr>
              <a:t>(1-</a:t>
            </a:r>
            <a:r>
              <a:rPr lang="en-GB" altLang="ko-KR" sz="3200" i="1" smtClean="0">
                <a:ea typeface="굴림" panose="020B0600000101010101" pitchFamily="50" charset="-127"/>
              </a:rPr>
              <a:t>p</a:t>
            </a:r>
            <a:r>
              <a:rPr lang="en-GB" altLang="ko-KR" sz="3200" smtClean="0">
                <a:ea typeface="굴림" panose="020B0600000101010101" pitchFamily="50" charset="-127"/>
              </a:rPr>
              <a:t>)/</a:t>
            </a:r>
            <a:r>
              <a:rPr lang="en-GB" altLang="ko-KR" sz="3200" i="1" smtClean="0">
                <a:ea typeface="굴림" panose="020B0600000101010101" pitchFamily="50" charset="-127"/>
              </a:rPr>
              <a:t>n</a:t>
            </a:r>
            <a:r>
              <a:rPr lang="en-GB" altLang="ko-KR" i="1" baseline="-25000" smtClean="0">
                <a:ea typeface="굴림" panose="020B0600000101010101" pitchFamily="50" charset="-127"/>
              </a:rPr>
              <a:t>test</a:t>
            </a:r>
            <a:endParaRPr lang="en-GB" altLang="ko-KR" sz="3200" i="1" smtClean="0">
              <a:ea typeface="굴림" panose="020B0600000101010101" pitchFamily="50" charset="-127"/>
            </a:endParaRPr>
          </a:p>
          <a:p>
            <a:pPr eaLnBrk="1" hangingPunct="1">
              <a:spcBef>
                <a:spcPct val="0"/>
              </a:spcBef>
              <a:buClrTx/>
              <a:buSzTx/>
              <a:buFontTx/>
              <a:buNone/>
            </a:pPr>
            <a:endParaRPr lang="en-GB" altLang="ko-KR" sz="3200" smtClean="0">
              <a:ea typeface="굴림" panose="020B0600000101010101" pitchFamily="50" charset="-127"/>
            </a:endParaRPr>
          </a:p>
          <a:p>
            <a:pPr eaLnBrk="1" hangingPunct="1">
              <a:spcBef>
                <a:spcPct val="0"/>
              </a:spcBef>
            </a:pPr>
            <a:r>
              <a:rPr lang="en-GB" altLang="ko-KR" sz="3200" smtClean="0">
                <a:ea typeface="굴림" panose="020B0600000101010101" pitchFamily="50" charset="-127"/>
              </a:rPr>
              <a:t>If </a:t>
            </a:r>
            <a:r>
              <a:rPr lang="en-GB" altLang="ko-KR" sz="3200" i="1" smtClean="0">
                <a:ea typeface="굴림" panose="020B0600000101010101" pitchFamily="50" charset="-127"/>
              </a:rPr>
              <a:t>n</a:t>
            </a:r>
            <a:r>
              <a:rPr lang="en-GB" altLang="ko-KR" sz="3200" i="1" baseline="-25000" smtClean="0">
                <a:ea typeface="굴림" panose="020B0600000101010101" pitchFamily="50" charset="-127"/>
              </a:rPr>
              <a:t>training</a:t>
            </a:r>
            <a:r>
              <a:rPr lang="en-GB" altLang="ko-KR" sz="3200" i="1" smtClean="0">
                <a:ea typeface="굴림" panose="020B0600000101010101" pitchFamily="50" charset="-127"/>
              </a:rPr>
              <a:t> </a:t>
            </a:r>
            <a:r>
              <a:rPr lang="en-GB" altLang="ko-KR" sz="3200" smtClean="0">
                <a:ea typeface="굴림" panose="020B0600000101010101" pitchFamily="50" charset="-127"/>
              </a:rPr>
              <a:t>is large enough the Central Limit Theorem (CLT) states that, approximately,</a:t>
            </a:r>
          </a:p>
          <a:p>
            <a:pPr eaLnBrk="1" hangingPunct="1">
              <a:spcBef>
                <a:spcPct val="0"/>
              </a:spcBef>
              <a:buClrTx/>
              <a:buSzTx/>
              <a:buFontTx/>
              <a:buNone/>
            </a:pPr>
            <a:endParaRPr lang="en-GB" altLang="ko-KR" sz="3200" smtClean="0">
              <a:ea typeface="굴림" panose="020B0600000101010101" pitchFamily="50" charset="-127"/>
            </a:endParaRPr>
          </a:p>
          <a:p>
            <a:pPr algn="ctr" eaLnBrk="1" hangingPunct="1">
              <a:spcBef>
                <a:spcPct val="0"/>
              </a:spcBef>
              <a:buClrTx/>
              <a:buSzTx/>
              <a:buFontTx/>
              <a:buNone/>
            </a:pPr>
            <a:r>
              <a:rPr lang="en-GB" altLang="ko-KR" sz="3200" i="1" smtClean="0">
                <a:ea typeface="굴림" panose="020B0600000101010101" pitchFamily="50" charset="-127"/>
              </a:rPr>
              <a:t>R</a:t>
            </a:r>
            <a:r>
              <a:rPr lang="en-GB" altLang="ko-KR" sz="3200" i="1" baseline="-25000" smtClean="0">
                <a:ea typeface="굴림" panose="020B0600000101010101" pitchFamily="50" charset="-127"/>
              </a:rPr>
              <a:t>success</a:t>
            </a:r>
            <a:r>
              <a:rPr lang="en-GB" altLang="ko-KR" sz="3200" smtClean="0">
                <a:ea typeface="굴림" panose="020B0600000101010101" pitchFamily="50" charset="-127"/>
              </a:rPr>
              <a:t>~Normal(</a:t>
            </a:r>
            <a:r>
              <a:rPr lang="en-GB" altLang="ko-KR" sz="3200" i="1" smtClean="0">
                <a:ea typeface="굴림" panose="020B0600000101010101" pitchFamily="50" charset="-127"/>
              </a:rPr>
              <a:t>p</a:t>
            </a:r>
            <a:r>
              <a:rPr lang="en-GB" altLang="ko-KR" sz="3200" smtClean="0">
                <a:ea typeface="굴림" panose="020B0600000101010101" pitchFamily="50" charset="-127"/>
              </a:rPr>
              <a:t>,</a:t>
            </a:r>
            <a:r>
              <a:rPr lang="en-GB" altLang="ko-KR" sz="3200" i="1" smtClean="0">
                <a:ea typeface="굴림" panose="020B0600000101010101" pitchFamily="50" charset="-127"/>
              </a:rPr>
              <a:t>p</a:t>
            </a:r>
            <a:r>
              <a:rPr lang="en-GB" altLang="ko-KR" sz="3200" smtClean="0">
                <a:ea typeface="굴림" panose="020B0600000101010101" pitchFamily="50" charset="-127"/>
              </a:rPr>
              <a:t>(1-</a:t>
            </a:r>
            <a:r>
              <a:rPr lang="en-GB" altLang="ko-KR" sz="3200" i="1" smtClean="0">
                <a:ea typeface="굴림" panose="020B0600000101010101" pitchFamily="50" charset="-127"/>
              </a:rPr>
              <a:t>p</a:t>
            </a:r>
            <a:r>
              <a:rPr lang="en-GB" altLang="ko-KR" sz="3200" smtClean="0">
                <a:ea typeface="굴림" panose="020B0600000101010101" pitchFamily="50" charset="-127"/>
              </a:rPr>
              <a:t>)/</a:t>
            </a:r>
            <a:r>
              <a:rPr lang="en-GB" altLang="ko-KR" sz="3200" i="1" smtClean="0">
                <a:ea typeface="굴림" panose="020B0600000101010101" pitchFamily="50" charset="-127"/>
              </a:rPr>
              <a:t>n</a:t>
            </a:r>
            <a:r>
              <a:rPr lang="en-GB" altLang="ko-KR" sz="3200" i="1" baseline="-25000" smtClean="0">
                <a:ea typeface="굴림" panose="020B0600000101010101" pitchFamily="50" charset="-127"/>
              </a:rPr>
              <a:t>test</a:t>
            </a:r>
            <a:r>
              <a:rPr lang="en-GB" altLang="ko-KR" sz="3200" smtClean="0">
                <a:ea typeface="굴림" panose="020B0600000101010101" pitchFamily="50" charset="-127"/>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0567A099-C2FE-4B86-A746-AF68533B96E3}" type="slidenum">
              <a:rPr lang="en-US" altLang="ko-KR" sz="1600" smtClean="0"/>
              <a:pPr>
                <a:spcBef>
                  <a:spcPct val="0"/>
                </a:spcBef>
                <a:buClrTx/>
                <a:buSzTx/>
                <a:buFontTx/>
                <a:buNone/>
              </a:pPr>
              <a:t>14</a:t>
            </a:fld>
            <a:endParaRPr lang="en-US" altLang="ko-KR" sz="1600" smtClean="0"/>
          </a:p>
        </p:txBody>
      </p:sp>
      <p:sp>
        <p:nvSpPr>
          <p:cNvPr id="116739"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Confidence Interval</a:t>
            </a:r>
          </a:p>
        </p:txBody>
      </p:sp>
      <p:sp>
        <p:nvSpPr>
          <p:cNvPr id="11674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ko-KR" smtClean="0">
                <a:ea typeface="굴림" panose="020B0600000101010101" pitchFamily="50" charset="-127"/>
              </a:rPr>
              <a:t>CI for normal</a:t>
            </a:r>
          </a:p>
          <a:p>
            <a:pPr eaLnBrk="1" hangingPunct="1"/>
            <a:endParaRPr lang="en-US" altLang="ko-KR" smtClean="0">
              <a:ea typeface="굴림" panose="020B0600000101010101" pitchFamily="50" charset="-127"/>
            </a:endParaRPr>
          </a:p>
          <a:p>
            <a:pPr eaLnBrk="1" hangingPunct="1"/>
            <a:endParaRPr lang="en-US" altLang="ko-KR" smtClean="0">
              <a:ea typeface="굴림" panose="020B0600000101010101" pitchFamily="50" charset="-127"/>
            </a:endParaRPr>
          </a:p>
          <a:p>
            <a:pPr eaLnBrk="1" hangingPunct="1"/>
            <a:r>
              <a:rPr lang="en-US" altLang="ko-KR" smtClean="0">
                <a:ea typeface="굴림" panose="020B0600000101010101" pitchFamily="50" charset="-127"/>
              </a:rPr>
              <a:t>CI for </a:t>
            </a:r>
            <a:r>
              <a:rPr lang="en-US" altLang="ko-KR" i="1" smtClean="0">
                <a:ea typeface="굴림" panose="020B0600000101010101" pitchFamily="50" charset="-127"/>
              </a:rPr>
              <a:t>p</a:t>
            </a:r>
            <a:endParaRPr lang="en-US" altLang="ko-KR" smtClean="0">
              <a:ea typeface="굴림" panose="020B0600000101010101" pitchFamily="50" charset="-127"/>
            </a:endParaRPr>
          </a:p>
        </p:txBody>
      </p:sp>
      <p:graphicFrame>
        <p:nvGraphicFramePr>
          <p:cNvPr id="116741" name="Object 4"/>
          <p:cNvGraphicFramePr>
            <a:graphicFrameLocks noChangeAspect="1"/>
          </p:cNvGraphicFramePr>
          <p:nvPr/>
        </p:nvGraphicFramePr>
        <p:xfrm>
          <a:off x="2782888" y="2741613"/>
          <a:ext cx="4648200" cy="1231900"/>
        </p:xfrm>
        <a:graphic>
          <a:graphicData uri="http://schemas.openxmlformats.org/presentationml/2006/ole">
            <mc:AlternateContent xmlns:mc="http://schemas.openxmlformats.org/markup-compatibility/2006">
              <mc:Choice xmlns:v="urn:schemas-microsoft-com:vml" Requires="v">
                <p:oleObj spid="_x0000_s116761" name="Equation" r:id="rId4" imgW="2005729" imgH="533169" progId="Equation.3">
                  <p:embed/>
                </p:oleObj>
              </mc:Choice>
              <mc:Fallback>
                <p:oleObj name="Equation" r:id="rId4" imgW="2005729" imgH="53316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8" y="2741613"/>
                        <a:ext cx="464820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2" name="Object 5"/>
          <p:cNvGraphicFramePr>
            <a:graphicFrameLocks noChangeAspect="1"/>
          </p:cNvGraphicFramePr>
          <p:nvPr/>
        </p:nvGraphicFramePr>
        <p:xfrm>
          <a:off x="1757363" y="4541838"/>
          <a:ext cx="6700837" cy="2116137"/>
        </p:xfrm>
        <a:graphic>
          <a:graphicData uri="http://schemas.openxmlformats.org/presentationml/2006/ole">
            <mc:AlternateContent xmlns:mc="http://schemas.openxmlformats.org/markup-compatibility/2006">
              <mc:Choice xmlns:v="urn:schemas-microsoft-com:vml" Requires="v">
                <p:oleObj spid="_x0000_s116762" name="Equation" r:id="rId6" imgW="2895600" imgH="914400" progId="Equation.3">
                  <p:embed/>
                </p:oleObj>
              </mc:Choice>
              <mc:Fallback>
                <p:oleObj name="Equation" r:id="rId6" imgW="2895600" imgH="914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7363" y="4541838"/>
                        <a:ext cx="6700837" cy="211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3" name="Text Box 6"/>
          <p:cNvSpPr txBox="1">
            <a:spLocks noChangeArrowheads="1"/>
          </p:cNvSpPr>
          <p:nvPr/>
        </p:nvSpPr>
        <p:spPr bwMode="auto">
          <a:xfrm>
            <a:off x="5924550" y="1878013"/>
            <a:ext cx="254635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826" tIns="53913" rIns="107826" bIns="53913">
            <a:spAutoFit/>
          </a:bodyPr>
          <a:lstStyle>
            <a:lvl1pPr defTabSz="1077913">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77913">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77913">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77913">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77913">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77913"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77913"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77913"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77913"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800">
                <a:latin typeface="Arial;Helvetica" charset="0"/>
                <a:ea typeface="굴림" panose="020B0600000101010101" pitchFamily="50" charset="-127"/>
              </a:rPr>
              <a:t>Look up in table</a:t>
            </a:r>
          </a:p>
        </p:txBody>
      </p:sp>
      <p:sp>
        <p:nvSpPr>
          <p:cNvPr id="116744" name="Rectangle 7"/>
          <p:cNvSpPr>
            <a:spLocks noChangeArrowheads="1"/>
          </p:cNvSpPr>
          <p:nvPr/>
        </p:nvSpPr>
        <p:spPr bwMode="auto">
          <a:xfrm>
            <a:off x="5943600" y="1827213"/>
            <a:ext cx="2571750" cy="549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ko-KR" altLang="en-US" sz="2400">
              <a:ea typeface="굴림" panose="020B0600000101010101" pitchFamily="50" charset="-127"/>
            </a:endParaRPr>
          </a:p>
        </p:txBody>
      </p:sp>
      <p:sp>
        <p:nvSpPr>
          <p:cNvPr id="116745" name="Line 8"/>
          <p:cNvSpPr>
            <a:spLocks noChangeShapeType="1"/>
          </p:cNvSpPr>
          <p:nvPr/>
        </p:nvSpPr>
        <p:spPr bwMode="auto">
          <a:xfrm>
            <a:off x="6564313" y="2376488"/>
            <a:ext cx="0" cy="730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16746" name="Text Box 9"/>
          <p:cNvSpPr txBox="1">
            <a:spLocks noChangeArrowheads="1"/>
          </p:cNvSpPr>
          <p:nvPr/>
        </p:nvSpPr>
        <p:spPr bwMode="auto">
          <a:xfrm>
            <a:off x="8320088" y="3065463"/>
            <a:ext cx="1019175"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826" tIns="53913" rIns="107826" bIns="53913">
            <a:spAutoFit/>
          </a:bodyPr>
          <a:lstStyle>
            <a:lvl1pPr defTabSz="1077913">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77913">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77913">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77913">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77913">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77913"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77913"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77913"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77913"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800">
                <a:latin typeface="Arial;Helvetica" charset="0"/>
                <a:ea typeface="굴림" panose="020B0600000101010101" pitchFamily="50" charset="-127"/>
              </a:rPr>
              <a:t>Level</a:t>
            </a:r>
          </a:p>
        </p:txBody>
      </p:sp>
      <p:sp>
        <p:nvSpPr>
          <p:cNvPr id="116747" name="Rectangle 10"/>
          <p:cNvSpPr>
            <a:spLocks noChangeArrowheads="1"/>
          </p:cNvSpPr>
          <p:nvPr/>
        </p:nvSpPr>
        <p:spPr bwMode="auto">
          <a:xfrm>
            <a:off x="8337550" y="3016250"/>
            <a:ext cx="976313" cy="639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ko-KR" altLang="en-US" sz="2400">
              <a:ea typeface="굴림" panose="020B0600000101010101" pitchFamily="50" charset="-127"/>
            </a:endParaRPr>
          </a:p>
        </p:txBody>
      </p:sp>
      <p:sp>
        <p:nvSpPr>
          <p:cNvPr id="116748" name="Line 11"/>
          <p:cNvSpPr>
            <a:spLocks noChangeShapeType="1"/>
          </p:cNvSpPr>
          <p:nvPr/>
        </p:nvSpPr>
        <p:spPr bwMode="auto">
          <a:xfrm flipH="1">
            <a:off x="7362825" y="3290888"/>
            <a:ext cx="974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E8D8DCCC-0A7E-4866-ACA7-2526335C801D}" type="slidenum">
              <a:rPr lang="en-US" altLang="ko-KR" sz="1600" smtClean="0"/>
              <a:pPr>
                <a:spcBef>
                  <a:spcPct val="0"/>
                </a:spcBef>
                <a:buClrTx/>
                <a:buSzTx/>
                <a:buFontTx/>
                <a:buNone/>
              </a:pPr>
              <a:t>15</a:t>
            </a:fld>
            <a:endParaRPr lang="en-US" altLang="ko-KR" sz="1600" smtClean="0"/>
          </a:p>
        </p:txBody>
      </p:sp>
      <p:sp>
        <p:nvSpPr>
          <p:cNvPr id="118787"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Comparing Algorithms</a:t>
            </a:r>
          </a:p>
        </p:txBody>
      </p:sp>
      <p:sp>
        <p:nvSpPr>
          <p:cNvPr id="118788"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pPr>
            <a:r>
              <a:rPr lang="en-GB" altLang="ko-KR" smtClean="0">
                <a:ea typeface="굴림" panose="020B0600000101010101" pitchFamily="50" charset="-127"/>
              </a:rPr>
              <a:t>Know how to evaluate the results of our data mining algorithms (classification)</a:t>
            </a:r>
          </a:p>
          <a:p>
            <a:pPr eaLnBrk="1" hangingPunct="1">
              <a:spcBef>
                <a:spcPct val="0"/>
              </a:spcBef>
            </a:pPr>
            <a:r>
              <a:rPr lang="en-GB" altLang="ko-KR" smtClean="0">
                <a:ea typeface="굴림" panose="020B0600000101010101" pitchFamily="50" charset="-127"/>
              </a:rPr>
              <a:t>How should we compare different algorithms?</a:t>
            </a:r>
          </a:p>
          <a:p>
            <a:pPr lvl="1" eaLnBrk="1" hangingPunct="1">
              <a:spcBef>
                <a:spcPct val="0"/>
              </a:spcBef>
              <a:spcAft>
                <a:spcPts val="1125"/>
              </a:spcAft>
            </a:pPr>
            <a:r>
              <a:rPr lang="en-GB" altLang="ko-KR" smtClean="0">
                <a:ea typeface="굴림" panose="020B0600000101010101" pitchFamily="50" charset="-127"/>
              </a:rPr>
              <a:t>Evaluate each algorithm</a:t>
            </a:r>
          </a:p>
          <a:p>
            <a:pPr lvl="1" eaLnBrk="1" hangingPunct="1">
              <a:spcBef>
                <a:spcPct val="0"/>
              </a:spcBef>
              <a:spcAft>
                <a:spcPts val="1125"/>
              </a:spcAft>
            </a:pPr>
            <a:r>
              <a:rPr lang="en-GB" altLang="ko-KR" smtClean="0">
                <a:ea typeface="굴림" panose="020B0600000101010101" pitchFamily="50" charset="-127"/>
              </a:rPr>
              <a:t>Rank</a:t>
            </a:r>
          </a:p>
          <a:p>
            <a:pPr lvl="1" eaLnBrk="1" hangingPunct="1">
              <a:spcBef>
                <a:spcPct val="0"/>
              </a:spcBef>
              <a:spcAft>
                <a:spcPts val="1125"/>
              </a:spcAft>
            </a:pPr>
            <a:r>
              <a:rPr lang="en-GB" altLang="ko-KR" smtClean="0">
                <a:ea typeface="굴림" panose="020B0600000101010101" pitchFamily="50" charset="-127"/>
              </a:rPr>
              <a:t>Select best one</a:t>
            </a:r>
          </a:p>
          <a:p>
            <a:pPr eaLnBrk="1" hangingPunct="1">
              <a:spcBef>
                <a:spcPct val="0"/>
              </a:spcBef>
            </a:pPr>
            <a:r>
              <a:rPr lang="en-GB" altLang="ko-KR" smtClean="0">
                <a:ea typeface="굴림" panose="020B0600000101010101" pitchFamily="50" charset="-127"/>
              </a:rPr>
              <a:t>Don't know if this ranking is reliable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0C91F779-A3B0-4730-B156-AF5EF0EC0996}" type="slidenum">
              <a:rPr lang="en-US" altLang="ko-KR" sz="1600" smtClean="0"/>
              <a:pPr>
                <a:spcBef>
                  <a:spcPct val="0"/>
                </a:spcBef>
                <a:buClrTx/>
                <a:buSzTx/>
                <a:buFontTx/>
                <a:buNone/>
              </a:pPr>
              <a:t>16</a:t>
            </a:fld>
            <a:endParaRPr lang="en-US" altLang="ko-KR" sz="1600" smtClean="0"/>
          </a:p>
        </p:txBody>
      </p:sp>
      <p:sp>
        <p:nvSpPr>
          <p:cNvPr id="120835"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Assessing Other Learning </a:t>
            </a:r>
          </a:p>
        </p:txBody>
      </p:sp>
      <p:sp>
        <p:nvSpPr>
          <p:cNvPr id="120836" name="Rectangle 3"/>
          <p:cNvSpPr>
            <a:spLocks noGrp="1" noChangeArrowheads="1"/>
          </p:cNvSpPr>
          <p:nvPr>
            <p:ph type="body" idx="1"/>
          </p:nvPr>
        </p:nvSpPr>
        <p:spPr>
          <a:xfrm>
            <a:off x="739775" y="2214563"/>
            <a:ext cx="8588375" cy="52720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z="3200" smtClean="0">
                <a:ea typeface="굴림" panose="020B0600000101010101" pitchFamily="50" charset="-127"/>
              </a:rPr>
              <a:t>Developed procedures for classification</a:t>
            </a:r>
          </a:p>
          <a:p>
            <a:pPr eaLnBrk="1" hangingPunct="1">
              <a:spcBef>
                <a:spcPct val="0"/>
              </a:spcBef>
              <a:spcAft>
                <a:spcPts val="1413"/>
              </a:spcAft>
            </a:pPr>
            <a:r>
              <a:rPr lang="en-GB" altLang="ko-KR" sz="3200" smtClean="0">
                <a:ea typeface="굴림" panose="020B0600000101010101" pitchFamily="50" charset="-127"/>
              </a:rPr>
              <a:t>Association rules</a:t>
            </a:r>
          </a:p>
          <a:p>
            <a:pPr lvl="1" eaLnBrk="1" hangingPunct="1">
              <a:spcBef>
                <a:spcPct val="0"/>
              </a:spcBef>
              <a:spcAft>
                <a:spcPts val="1125"/>
              </a:spcAft>
            </a:pPr>
            <a:r>
              <a:rPr lang="en-GB" altLang="ko-KR" sz="2700" smtClean="0">
                <a:ea typeface="굴림" panose="020B0600000101010101" pitchFamily="50" charset="-127"/>
              </a:rPr>
              <a:t>Evaluated based on accuracy</a:t>
            </a:r>
          </a:p>
          <a:p>
            <a:pPr lvl="1" eaLnBrk="1" hangingPunct="1">
              <a:spcBef>
                <a:spcPct val="0"/>
              </a:spcBef>
              <a:spcAft>
                <a:spcPts val="1125"/>
              </a:spcAft>
            </a:pPr>
            <a:r>
              <a:rPr lang="en-GB" altLang="ko-KR" sz="2700" smtClean="0">
                <a:ea typeface="굴림" panose="020B0600000101010101" pitchFamily="50" charset="-127"/>
              </a:rPr>
              <a:t>Same methods as for classification</a:t>
            </a:r>
          </a:p>
          <a:p>
            <a:pPr eaLnBrk="1" hangingPunct="1">
              <a:spcBef>
                <a:spcPct val="0"/>
              </a:spcBef>
              <a:spcAft>
                <a:spcPts val="1413"/>
              </a:spcAft>
            </a:pPr>
            <a:r>
              <a:rPr lang="en-GB" altLang="ko-KR" sz="3200" smtClean="0">
                <a:ea typeface="굴림" panose="020B0600000101010101" pitchFamily="50" charset="-127"/>
              </a:rPr>
              <a:t>Numerical prediction</a:t>
            </a:r>
          </a:p>
          <a:p>
            <a:pPr lvl="1" eaLnBrk="1" hangingPunct="1">
              <a:spcBef>
                <a:spcPct val="0"/>
              </a:spcBef>
              <a:spcAft>
                <a:spcPts val="1125"/>
              </a:spcAft>
            </a:pPr>
            <a:r>
              <a:rPr lang="en-GB" altLang="ko-KR" sz="2700" smtClean="0">
                <a:ea typeface="굴림" panose="020B0600000101010101" pitchFamily="50" charset="-127"/>
              </a:rPr>
              <a:t>Error rate no longer applies</a:t>
            </a:r>
          </a:p>
          <a:p>
            <a:pPr lvl="1" eaLnBrk="1" hangingPunct="1">
              <a:spcBef>
                <a:spcPct val="0"/>
              </a:spcBef>
              <a:spcAft>
                <a:spcPts val="1125"/>
              </a:spcAft>
            </a:pPr>
            <a:r>
              <a:rPr lang="en-GB" altLang="ko-KR" sz="2700" smtClean="0">
                <a:ea typeface="굴림" panose="020B0600000101010101" pitchFamily="50" charset="-127"/>
              </a:rPr>
              <a:t>Same principles</a:t>
            </a:r>
          </a:p>
          <a:p>
            <a:pPr lvl="2" eaLnBrk="1" hangingPunct="1">
              <a:spcBef>
                <a:spcPct val="0"/>
              </a:spcBef>
              <a:spcAft>
                <a:spcPts val="838"/>
              </a:spcAft>
            </a:pPr>
            <a:r>
              <a:rPr lang="en-GB" altLang="ko-KR" sz="2300" smtClean="0">
                <a:ea typeface="굴림" panose="020B0600000101010101" pitchFamily="50" charset="-127"/>
              </a:rPr>
              <a:t>use independent test set and hold-out procedures</a:t>
            </a:r>
          </a:p>
          <a:p>
            <a:pPr lvl="2" eaLnBrk="1" hangingPunct="1">
              <a:spcBef>
                <a:spcPct val="0"/>
              </a:spcBef>
              <a:spcAft>
                <a:spcPts val="838"/>
              </a:spcAft>
            </a:pPr>
            <a:r>
              <a:rPr lang="en-GB" altLang="ko-KR" sz="2300" smtClean="0">
                <a:ea typeface="굴림" panose="020B0600000101010101" pitchFamily="50" charset="-127"/>
              </a:rPr>
              <a:t>cross-validation or bootstrap</a:t>
            </a:r>
            <a:endParaRPr lang="en-GB" altLang="ko-KR" smtClean="0">
              <a:ea typeface="굴림" panose="020B0600000101010101" pitchFamily="50"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BA4DB34D-8090-472E-9288-B1B2C0A2D0A7}" type="slidenum">
              <a:rPr lang="en-US" altLang="ko-KR" sz="1600" smtClean="0"/>
              <a:pPr>
                <a:spcBef>
                  <a:spcPct val="0"/>
                </a:spcBef>
                <a:buClrTx/>
                <a:buSzTx/>
                <a:buFontTx/>
                <a:buNone/>
              </a:pPr>
              <a:t>17</a:t>
            </a:fld>
            <a:endParaRPr lang="en-US" altLang="ko-KR" sz="1600" smtClean="0"/>
          </a:p>
        </p:txBody>
      </p:sp>
      <p:sp>
        <p:nvSpPr>
          <p:cNvPr id="122883"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Measures of Effectiveness</a:t>
            </a:r>
          </a:p>
        </p:txBody>
      </p:sp>
      <p:sp>
        <p:nvSpPr>
          <p:cNvPr id="122884" name="Rectangle 3"/>
          <p:cNvSpPr>
            <a:spLocks noGrp="1" noChangeArrowheads="1"/>
          </p:cNvSpPr>
          <p:nvPr>
            <p:ph type="body" idx="1"/>
          </p:nvPr>
        </p:nvSpPr>
        <p:spPr>
          <a:xfrm>
            <a:off x="739775" y="2049463"/>
            <a:ext cx="8588375" cy="528955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mtClean="0">
                <a:ea typeface="굴림" panose="020B0600000101010101" pitchFamily="50" charset="-127"/>
              </a:rPr>
              <a:t>Need to compare:</a:t>
            </a:r>
          </a:p>
          <a:p>
            <a:pPr lvl="1" eaLnBrk="1" hangingPunct="1">
              <a:spcBef>
                <a:spcPct val="0"/>
              </a:spcBef>
              <a:spcAft>
                <a:spcPts val="1125"/>
              </a:spcAft>
            </a:pPr>
            <a:r>
              <a:rPr lang="en-GB" altLang="ko-KR" smtClean="0">
                <a:ea typeface="굴림" panose="020B0600000101010101" pitchFamily="50" charset="-127"/>
              </a:rPr>
              <a:t>Predicted values </a:t>
            </a:r>
            <a:r>
              <a:rPr lang="en-GB" altLang="ko-KR" i="1" smtClean="0">
                <a:ea typeface="굴림" panose="020B0600000101010101" pitchFamily="50" charset="-127"/>
              </a:rPr>
              <a:t>p</a:t>
            </a:r>
            <a:r>
              <a:rPr lang="en-GB" altLang="ko-KR" i="1" baseline="-25000" smtClean="0">
                <a:ea typeface="굴림" panose="020B0600000101010101" pitchFamily="50" charset="-127"/>
              </a:rPr>
              <a:t>1</a:t>
            </a:r>
            <a:r>
              <a:rPr lang="en-GB" altLang="ko-KR" i="1" smtClean="0">
                <a:ea typeface="굴림" panose="020B0600000101010101" pitchFamily="50" charset="-127"/>
              </a:rPr>
              <a:t>, p</a:t>
            </a:r>
            <a:r>
              <a:rPr lang="en-GB" altLang="ko-KR" i="1" baseline="-25000" smtClean="0">
                <a:ea typeface="굴림" panose="020B0600000101010101" pitchFamily="50" charset="-127"/>
              </a:rPr>
              <a:t>2</a:t>
            </a:r>
            <a:r>
              <a:rPr lang="en-GB" altLang="ko-KR" i="1" smtClean="0">
                <a:ea typeface="굴림" panose="020B0600000101010101" pitchFamily="50" charset="-127"/>
              </a:rPr>
              <a:t>,..., p</a:t>
            </a:r>
            <a:r>
              <a:rPr lang="en-GB" altLang="ko-KR" i="1" baseline="-25000" smtClean="0">
                <a:ea typeface="굴림" panose="020B0600000101010101" pitchFamily="50" charset="-127"/>
              </a:rPr>
              <a:t>n</a:t>
            </a:r>
            <a:r>
              <a:rPr lang="en-GB" altLang="ko-KR" smtClean="0">
                <a:ea typeface="굴림" panose="020B0600000101010101" pitchFamily="50" charset="-127"/>
              </a:rPr>
              <a:t>.</a:t>
            </a:r>
          </a:p>
          <a:p>
            <a:pPr lvl="1" eaLnBrk="1" hangingPunct="1">
              <a:spcBef>
                <a:spcPct val="0"/>
              </a:spcBef>
              <a:spcAft>
                <a:spcPts val="1125"/>
              </a:spcAft>
            </a:pPr>
            <a:r>
              <a:rPr lang="en-GB" altLang="ko-KR" smtClean="0">
                <a:ea typeface="굴림" panose="020B0600000101010101" pitchFamily="50" charset="-127"/>
              </a:rPr>
              <a:t>Actual values </a:t>
            </a:r>
            <a:r>
              <a:rPr lang="en-GB" altLang="ko-KR" i="1" smtClean="0">
                <a:ea typeface="굴림" panose="020B0600000101010101" pitchFamily="50" charset="-127"/>
              </a:rPr>
              <a:t>a</a:t>
            </a:r>
            <a:r>
              <a:rPr lang="en-GB" altLang="ko-KR" i="1" baseline="-25000" smtClean="0">
                <a:ea typeface="굴림" panose="020B0600000101010101" pitchFamily="50" charset="-127"/>
              </a:rPr>
              <a:t>1</a:t>
            </a:r>
            <a:r>
              <a:rPr lang="en-GB" altLang="ko-KR" smtClean="0">
                <a:ea typeface="굴림" panose="020B0600000101010101" pitchFamily="50" charset="-127"/>
              </a:rPr>
              <a:t>, </a:t>
            </a:r>
            <a:r>
              <a:rPr lang="en-GB" altLang="ko-KR" i="1" smtClean="0">
                <a:ea typeface="굴림" panose="020B0600000101010101" pitchFamily="50" charset="-127"/>
              </a:rPr>
              <a:t>a</a:t>
            </a:r>
            <a:r>
              <a:rPr lang="en-GB" altLang="ko-KR" i="1" baseline="-25000" smtClean="0">
                <a:ea typeface="굴림" panose="020B0600000101010101" pitchFamily="50" charset="-127"/>
              </a:rPr>
              <a:t>2</a:t>
            </a:r>
            <a:r>
              <a:rPr lang="en-GB" altLang="ko-KR" smtClean="0">
                <a:ea typeface="굴림" panose="020B0600000101010101" pitchFamily="50" charset="-127"/>
              </a:rPr>
              <a:t>,..., </a:t>
            </a:r>
            <a:r>
              <a:rPr lang="en-GB" altLang="ko-KR" i="1" smtClean="0">
                <a:ea typeface="굴림" panose="020B0600000101010101" pitchFamily="50" charset="-127"/>
              </a:rPr>
              <a:t>a</a:t>
            </a:r>
            <a:r>
              <a:rPr lang="en-GB" altLang="ko-KR" i="1" baseline="-25000" smtClean="0">
                <a:ea typeface="굴림" panose="020B0600000101010101" pitchFamily="50" charset="-127"/>
              </a:rPr>
              <a:t>n</a:t>
            </a:r>
            <a:r>
              <a:rPr lang="en-GB" altLang="ko-KR" smtClean="0">
                <a:ea typeface="굴림" panose="020B0600000101010101" pitchFamily="50" charset="-127"/>
              </a:rPr>
              <a:t>.</a:t>
            </a:r>
          </a:p>
          <a:p>
            <a:pPr eaLnBrk="1" hangingPunct="1">
              <a:spcBef>
                <a:spcPct val="0"/>
              </a:spcBef>
              <a:spcAft>
                <a:spcPts val="1413"/>
              </a:spcAft>
            </a:pPr>
            <a:r>
              <a:rPr lang="en-GB" altLang="ko-KR" smtClean="0">
                <a:ea typeface="굴림" panose="020B0600000101010101" pitchFamily="50" charset="-127"/>
              </a:rPr>
              <a:t>Most common measure</a:t>
            </a:r>
          </a:p>
          <a:p>
            <a:pPr lvl="1" eaLnBrk="1" hangingPunct="1">
              <a:spcBef>
                <a:spcPct val="0"/>
              </a:spcBef>
              <a:spcAft>
                <a:spcPts val="1125"/>
              </a:spcAft>
            </a:pPr>
            <a:r>
              <a:rPr lang="en-GB" altLang="ko-KR" smtClean="0">
                <a:ea typeface="굴림" panose="020B0600000101010101" pitchFamily="50" charset="-127"/>
              </a:rPr>
              <a:t>Mean-squared error</a:t>
            </a:r>
          </a:p>
        </p:txBody>
      </p:sp>
      <p:graphicFrame>
        <p:nvGraphicFramePr>
          <p:cNvPr id="122885" name="Object 4"/>
          <p:cNvGraphicFramePr>
            <a:graphicFrameLocks noChangeAspect="1"/>
          </p:cNvGraphicFramePr>
          <p:nvPr/>
        </p:nvGraphicFramePr>
        <p:xfrm>
          <a:off x="3690938" y="5364163"/>
          <a:ext cx="2419350" cy="1138237"/>
        </p:xfrm>
        <a:graphic>
          <a:graphicData uri="http://schemas.openxmlformats.org/presentationml/2006/ole">
            <mc:AlternateContent xmlns:mc="http://schemas.openxmlformats.org/markup-compatibility/2006">
              <mc:Choice xmlns:v="urn:schemas-microsoft-com:vml" Requires="v">
                <p:oleObj spid="_x0000_s122892" name="Equation" r:id="rId4" imgW="914400" imgH="431800" progId="Equation.3">
                  <p:embed/>
                </p:oleObj>
              </mc:Choice>
              <mc:Fallback>
                <p:oleObj name="Equation" r:id="rId4" imgW="9144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0938" y="5364163"/>
                        <a:ext cx="2419350"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B125CE86-38AE-454D-AAF7-8B0356C8AB10}" type="slidenum">
              <a:rPr lang="en-US" altLang="ko-KR" sz="1600" smtClean="0"/>
              <a:pPr>
                <a:spcBef>
                  <a:spcPct val="0"/>
                </a:spcBef>
                <a:buClrTx/>
                <a:buSzTx/>
                <a:buFontTx/>
                <a:buNone/>
              </a:pPr>
              <a:t>18</a:t>
            </a:fld>
            <a:endParaRPr lang="en-US" altLang="ko-KR" sz="1600" smtClean="0"/>
          </a:p>
        </p:txBody>
      </p:sp>
      <p:sp>
        <p:nvSpPr>
          <p:cNvPr id="124931"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Other Measures</a:t>
            </a:r>
          </a:p>
        </p:txBody>
      </p:sp>
      <p:sp>
        <p:nvSpPr>
          <p:cNvPr id="124932" name="Rectangle 3"/>
          <p:cNvSpPr>
            <a:spLocks noGrp="1" noChangeArrowheads="1"/>
          </p:cNvSpPr>
          <p:nvPr>
            <p:ph type="body" idx="1"/>
          </p:nvPr>
        </p:nvSpPr>
        <p:spPr/>
        <p:txBody>
          <a:bodyPr/>
          <a:lstStyle/>
          <a:p>
            <a:pPr eaLnBrk="1" hangingPunct="1">
              <a:spcBef>
                <a:spcPct val="0"/>
              </a:spcBef>
              <a:spcAft>
                <a:spcPts val="1125"/>
              </a:spcAft>
            </a:pPr>
            <a:r>
              <a:rPr lang="en-GB" altLang="ko-KR" smtClean="0">
                <a:ea typeface="굴림" panose="020B0600000101010101" pitchFamily="50" charset="-127"/>
              </a:rPr>
              <a:t>Mean absolute error</a:t>
            </a:r>
          </a:p>
          <a:p>
            <a:pPr lvl="1" eaLnBrk="1" hangingPunct="1">
              <a:spcBef>
                <a:spcPct val="0"/>
              </a:spcBef>
              <a:spcAft>
                <a:spcPts val="1125"/>
              </a:spcAft>
            </a:pPr>
            <a:endParaRPr lang="en-GB" altLang="ko-KR" smtClean="0">
              <a:ea typeface="굴림" panose="020B0600000101010101" pitchFamily="50" charset="-127"/>
            </a:endParaRPr>
          </a:p>
          <a:p>
            <a:pPr eaLnBrk="1" hangingPunct="1">
              <a:spcBef>
                <a:spcPct val="0"/>
              </a:spcBef>
              <a:spcAft>
                <a:spcPts val="1125"/>
              </a:spcAft>
            </a:pPr>
            <a:r>
              <a:rPr lang="en-GB" altLang="ko-KR" smtClean="0">
                <a:ea typeface="굴림" panose="020B0600000101010101" pitchFamily="50" charset="-127"/>
              </a:rPr>
              <a:t>Relative squared error</a:t>
            </a:r>
          </a:p>
          <a:p>
            <a:pPr lvl="1" eaLnBrk="1" hangingPunct="1">
              <a:spcBef>
                <a:spcPct val="0"/>
              </a:spcBef>
              <a:spcAft>
                <a:spcPts val="1125"/>
              </a:spcAft>
            </a:pPr>
            <a:endParaRPr lang="en-GB" altLang="ko-KR" smtClean="0">
              <a:ea typeface="굴림" panose="020B0600000101010101" pitchFamily="50" charset="-127"/>
            </a:endParaRPr>
          </a:p>
          <a:p>
            <a:pPr eaLnBrk="1" hangingPunct="1">
              <a:spcBef>
                <a:spcPct val="0"/>
              </a:spcBef>
              <a:spcAft>
                <a:spcPts val="1125"/>
              </a:spcAft>
            </a:pPr>
            <a:r>
              <a:rPr lang="en-GB" altLang="ko-KR" smtClean="0">
                <a:ea typeface="굴림" panose="020B0600000101010101" pitchFamily="50" charset="-127"/>
              </a:rPr>
              <a:t>Relative absolute error</a:t>
            </a:r>
          </a:p>
          <a:p>
            <a:pPr lvl="1" eaLnBrk="1" hangingPunct="1">
              <a:spcBef>
                <a:spcPct val="0"/>
              </a:spcBef>
              <a:spcAft>
                <a:spcPts val="1125"/>
              </a:spcAft>
            </a:pPr>
            <a:endParaRPr lang="en-GB" altLang="ko-KR" smtClean="0">
              <a:ea typeface="굴림" panose="020B0600000101010101" pitchFamily="50" charset="-127"/>
            </a:endParaRPr>
          </a:p>
          <a:p>
            <a:pPr eaLnBrk="1" hangingPunct="1">
              <a:spcBef>
                <a:spcPct val="0"/>
              </a:spcBef>
              <a:spcAft>
                <a:spcPts val="1125"/>
              </a:spcAft>
            </a:pPr>
            <a:r>
              <a:rPr lang="en-GB" altLang="ko-KR" smtClean="0">
                <a:ea typeface="굴림" panose="020B0600000101010101" pitchFamily="50" charset="-127"/>
              </a:rPr>
              <a:t>Correlation</a:t>
            </a:r>
            <a:endParaRPr lang="en-US" altLang="ko-KR" smtClean="0">
              <a:ea typeface="굴림" panose="020B0600000101010101" pitchFamily="50" charset="-127"/>
            </a:endParaRPr>
          </a:p>
        </p:txBody>
      </p:sp>
      <p:graphicFrame>
        <p:nvGraphicFramePr>
          <p:cNvPr id="124933" name="Object 4"/>
          <p:cNvGraphicFramePr>
            <a:graphicFrameLocks noChangeAspect="1"/>
          </p:cNvGraphicFramePr>
          <p:nvPr/>
        </p:nvGraphicFramePr>
        <p:xfrm>
          <a:off x="6130925" y="2057400"/>
          <a:ext cx="2251075" cy="1138238"/>
        </p:xfrm>
        <a:graphic>
          <a:graphicData uri="http://schemas.openxmlformats.org/presentationml/2006/ole">
            <mc:AlternateContent xmlns:mc="http://schemas.openxmlformats.org/markup-compatibility/2006">
              <mc:Choice xmlns:v="urn:schemas-microsoft-com:vml" Requires="v">
                <p:oleObj spid="_x0000_s124954" name="Equation" r:id="rId4" imgW="850531" imgH="431613" progId="Equation.3">
                  <p:embed/>
                </p:oleObj>
              </mc:Choice>
              <mc:Fallback>
                <p:oleObj name="Equation" r:id="rId4" imgW="850531"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0925" y="2057400"/>
                        <a:ext cx="2251075"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5"/>
          <p:cNvGraphicFramePr>
            <a:graphicFrameLocks noChangeAspect="1"/>
          </p:cNvGraphicFramePr>
          <p:nvPr/>
        </p:nvGraphicFramePr>
        <p:xfrm>
          <a:off x="6327775" y="3336925"/>
          <a:ext cx="2892425" cy="1552575"/>
        </p:xfrm>
        <a:graphic>
          <a:graphicData uri="http://schemas.openxmlformats.org/presentationml/2006/ole">
            <mc:AlternateContent xmlns:mc="http://schemas.openxmlformats.org/markup-compatibility/2006">
              <mc:Choice xmlns:v="urn:schemas-microsoft-com:vml" Requires="v">
                <p:oleObj spid="_x0000_s124955" name="Equation" r:id="rId6" imgW="1511300" imgH="812800" progId="Equation.3">
                  <p:embed/>
                </p:oleObj>
              </mc:Choice>
              <mc:Fallback>
                <p:oleObj name="Equation" r:id="rId6" imgW="1511300" imgH="812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3336925"/>
                        <a:ext cx="2892425"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5" name="Object 6"/>
          <p:cNvGraphicFramePr>
            <a:graphicFrameLocks noChangeAspect="1"/>
          </p:cNvGraphicFramePr>
          <p:nvPr/>
        </p:nvGraphicFramePr>
        <p:xfrm>
          <a:off x="5794375" y="5334000"/>
          <a:ext cx="2627313" cy="1554163"/>
        </p:xfrm>
        <a:graphic>
          <a:graphicData uri="http://schemas.openxmlformats.org/presentationml/2006/ole">
            <mc:AlternateContent xmlns:mc="http://schemas.openxmlformats.org/markup-compatibility/2006">
              <mc:Choice xmlns:v="urn:schemas-microsoft-com:vml" Requires="v">
                <p:oleObj spid="_x0000_s124956" name="Equation" r:id="rId8" imgW="1371600" imgH="812800" progId="Equation.3">
                  <p:embed/>
                </p:oleObj>
              </mc:Choice>
              <mc:Fallback>
                <p:oleObj name="Equation" r:id="rId8" imgW="1371600" imgH="812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4375" y="5334000"/>
                        <a:ext cx="2627313" cy="155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9D154355-D475-4F1C-B4C4-24CB00D63CDF}" type="slidenum">
              <a:rPr lang="en-US" altLang="ko-KR" sz="1600" smtClean="0"/>
              <a:pPr>
                <a:spcBef>
                  <a:spcPct val="0"/>
                </a:spcBef>
                <a:buClrTx/>
                <a:buSzTx/>
                <a:buFontTx/>
                <a:buNone/>
              </a:pPr>
              <a:t>19</a:t>
            </a:fld>
            <a:endParaRPr lang="en-US" altLang="ko-KR" sz="1600" smtClean="0"/>
          </a:p>
        </p:txBody>
      </p:sp>
      <p:sp>
        <p:nvSpPr>
          <p:cNvPr id="125955"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What to Do?</a:t>
            </a:r>
            <a:endParaRPr lang="en-GB" altLang="ko-KR" sz="2800" smtClean="0">
              <a:ea typeface="굴림" panose="020B0600000101010101" pitchFamily="50" charset="-127"/>
            </a:endParaRPr>
          </a:p>
        </p:txBody>
      </p:sp>
      <p:sp>
        <p:nvSpPr>
          <p:cNvPr id="125956"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90000"/>
              </a:lnSpc>
              <a:spcBef>
                <a:spcPct val="0"/>
              </a:spcBef>
              <a:spcAft>
                <a:spcPts val="1413"/>
              </a:spcAft>
            </a:pPr>
            <a:r>
              <a:rPr lang="ko-KR" altLang="en-GB" sz="3200" smtClean="0">
                <a:latin typeface="Times New Roman" panose="02020603050405020304" pitchFamily="18" charset="0"/>
                <a:ea typeface="굴림" panose="020B0600000101010101" pitchFamily="50" charset="-127"/>
              </a:rPr>
              <a:t>“</a:t>
            </a:r>
            <a:r>
              <a:rPr lang="en-GB" altLang="ko-KR" sz="3200" smtClean="0">
                <a:ea typeface="굴림" panose="020B0600000101010101" pitchFamily="50" charset="-127"/>
              </a:rPr>
              <a:t>Large</a:t>
            </a:r>
            <a:r>
              <a:rPr lang="en-GB" altLang="ko-KR" sz="3200" smtClean="0">
                <a:latin typeface="Times New Roman" panose="02020603050405020304" pitchFamily="18" charset="0"/>
                <a:ea typeface="굴림" panose="020B0600000101010101" pitchFamily="50" charset="-127"/>
              </a:rPr>
              <a:t>”</a:t>
            </a:r>
            <a:r>
              <a:rPr lang="en-GB" altLang="ko-KR" sz="3200" smtClean="0">
                <a:ea typeface="굴림" panose="020B0600000101010101" pitchFamily="50" charset="-127"/>
              </a:rPr>
              <a:t> amounts of data</a:t>
            </a:r>
          </a:p>
          <a:p>
            <a:pPr lvl="1" eaLnBrk="1" hangingPunct="1">
              <a:lnSpc>
                <a:spcPct val="90000"/>
              </a:lnSpc>
              <a:spcBef>
                <a:spcPct val="0"/>
              </a:spcBef>
              <a:spcAft>
                <a:spcPts val="1125"/>
              </a:spcAft>
            </a:pPr>
            <a:r>
              <a:rPr lang="en-GB" altLang="ko-KR" sz="2700" smtClean="0">
                <a:ea typeface="굴림" panose="020B0600000101010101" pitchFamily="50" charset="-127"/>
              </a:rPr>
              <a:t>Hold-out 1/3 of data for testing</a:t>
            </a:r>
          </a:p>
          <a:p>
            <a:pPr lvl="1" eaLnBrk="1" hangingPunct="1">
              <a:lnSpc>
                <a:spcPct val="90000"/>
              </a:lnSpc>
              <a:spcBef>
                <a:spcPct val="0"/>
              </a:spcBef>
              <a:spcAft>
                <a:spcPts val="1125"/>
              </a:spcAft>
            </a:pPr>
            <a:r>
              <a:rPr lang="en-GB" altLang="ko-KR" sz="2700" smtClean="0">
                <a:ea typeface="굴림" panose="020B0600000101010101" pitchFamily="50" charset="-127"/>
              </a:rPr>
              <a:t>Train a model on 2/3 of data</a:t>
            </a:r>
          </a:p>
          <a:p>
            <a:pPr lvl="1" eaLnBrk="1" hangingPunct="1">
              <a:lnSpc>
                <a:spcPct val="90000"/>
              </a:lnSpc>
              <a:spcBef>
                <a:spcPct val="0"/>
              </a:spcBef>
              <a:spcAft>
                <a:spcPts val="1125"/>
              </a:spcAft>
            </a:pPr>
            <a:r>
              <a:rPr lang="en-GB" altLang="ko-KR" sz="2700" smtClean="0">
                <a:ea typeface="굴림" panose="020B0600000101010101" pitchFamily="50" charset="-127"/>
              </a:rPr>
              <a:t>Estimate error (or success) rate and calculate CI</a:t>
            </a:r>
          </a:p>
          <a:p>
            <a:pPr eaLnBrk="1" hangingPunct="1">
              <a:lnSpc>
                <a:spcPct val="90000"/>
              </a:lnSpc>
              <a:spcBef>
                <a:spcPct val="0"/>
              </a:spcBef>
              <a:spcAft>
                <a:spcPts val="1413"/>
              </a:spcAft>
            </a:pPr>
            <a:r>
              <a:rPr lang="en-GB" altLang="ko-KR" sz="3200" smtClean="0">
                <a:latin typeface="Times New Roman" panose="02020603050405020304" pitchFamily="18" charset="0"/>
                <a:ea typeface="굴림" panose="020B0600000101010101" pitchFamily="50" charset="-127"/>
              </a:rPr>
              <a:t>“</a:t>
            </a:r>
            <a:r>
              <a:rPr lang="en-GB" altLang="ko-KR" sz="3200" smtClean="0">
                <a:ea typeface="굴림" panose="020B0600000101010101" pitchFamily="50" charset="-127"/>
              </a:rPr>
              <a:t>Moderate</a:t>
            </a:r>
            <a:r>
              <a:rPr lang="en-GB" altLang="ko-KR" sz="3200" smtClean="0">
                <a:latin typeface="Times New Roman" panose="02020603050405020304" pitchFamily="18" charset="0"/>
                <a:ea typeface="굴림" panose="020B0600000101010101" pitchFamily="50" charset="-127"/>
              </a:rPr>
              <a:t>”</a:t>
            </a:r>
            <a:r>
              <a:rPr lang="en-GB" altLang="ko-KR" sz="3200" smtClean="0">
                <a:ea typeface="굴림" panose="020B0600000101010101" pitchFamily="50" charset="-127"/>
              </a:rPr>
              <a:t> amounts of data</a:t>
            </a:r>
          </a:p>
          <a:p>
            <a:pPr lvl="1" eaLnBrk="1" hangingPunct="1">
              <a:lnSpc>
                <a:spcPct val="90000"/>
              </a:lnSpc>
              <a:spcBef>
                <a:spcPct val="0"/>
              </a:spcBef>
              <a:spcAft>
                <a:spcPts val="1125"/>
              </a:spcAft>
            </a:pPr>
            <a:r>
              <a:rPr lang="en-GB" altLang="ko-KR" sz="2700" smtClean="0">
                <a:ea typeface="굴림" panose="020B0600000101010101" pitchFamily="50" charset="-127"/>
              </a:rPr>
              <a:t>Estimate error rate:</a:t>
            </a:r>
          </a:p>
          <a:p>
            <a:pPr lvl="2" eaLnBrk="1" hangingPunct="1">
              <a:lnSpc>
                <a:spcPct val="90000"/>
              </a:lnSpc>
              <a:spcBef>
                <a:spcPct val="0"/>
              </a:spcBef>
              <a:spcAft>
                <a:spcPts val="838"/>
              </a:spcAft>
            </a:pPr>
            <a:r>
              <a:rPr lang="en-GB" altLang="ko-KR" sz="2300" smtClean="0">
                <a:ea typeface="굴림" panose="020B0600000101010101" pitchFamily="50" charset="-127"/>
              </a:rPr>
              <a:t>Use 10-fold </a:t>
            </a:r>
            <a:r>
              <a:rPr lang="en-GB" altLang="ko-KR" sz="2300" i="1" smtClean="0">
                <a:ea typeface="굴림" panose="020B0600000101010101" pitchFamily="50" charset="-127"/>
              </a:rPr>
              <a:t>cross-validation</a:t>
            </a:r>
            <a:r>
              <a:rPr lang="en-GB" altLang="ko-KR" sz="2300" smtClean="0">
                <a:ea typeface="굴림" panose="020B0600000101010101" pitchFamily="50" charset="-127"/>
              </a:rPr>
              <a:t> with stratification,</a:t>
            </a:r>
          </a:p>
          <a:p>
            <a:pPr lvl="2" eaLnBrk="1" hangingPunct="1">
              <a:lnSpc>
                <a:spcPct val="90000"/>
              </a:lnSpc>
              <a:spcBef>
                <a:spcPct val="0"/>
              </a:spcBef>
              <a:spcAft>
                <a:spcPts val="838"/>
              </a:spcAft>
            </a:pPr>
            <a:r>
              <a:rPr lang="en-GB" altLang="ko-KR" sz="2300" smtClean="0">
                <a:ea typeface="굴림" panose="020B0600000101010101" pitchFamily="50" charset="-127"/>
              </a:rPr>
              <a:t>or use </a:t>
            </a:r>
            <a:r>
              <a:rPr lang="en-GB" altLang="ko-KR" sz="2300" i="1" smtClean="0">
                <a:ea typeface="굴림" panose="020B0600000101010101" pitchFamily="50" charset="-127"/>
              </a:rPr>
              <a:t>bootstrap</a:t>
            </a:r>
            <a:r>
              <a:rPr lang="en-GB" altLang="ko-KR" sz="2300" smtClean="0">
                <a:ea typeface="굴림" panose="020B0600000101010101" pitchFamily="50" charset="-127"/>
              </a:rPr>
              <a:t>.</a:t>
            </a:r>
          </a:p>
          <a:p>
            <a:pPr lvl="1" eaLnBrk="1" hangingPunct="1">
              <a:lnSpc>
                <a:spcPct val="90000"/>
              </a:lnSpc>
              <a:spcBef>
                <a:spcPct val="0"/>
              </a:spcBef>
              <a:spcAft>
                <a:spcPts val="1125"/>
              </a:spcAft>
            </a:pPr>
            <a:r>
              <a:rPr lang="en-GB" altLang="ko-KR" sz="2700" smtClean="0">
                <a:ea typeface="굴림" panose="020B0600000101010101" pitchFamily="50" charset="-127"/>
              </a:rPr>
              <a:t>Train model on the entire data set</a:t>
            </a:r>
            <a:endParaRPr lang="en-GB" altLang="ko-KR" smtClean="0">
              <a:ea typeface="굴림" panose="020B0600000101010101" pitchFamily="50"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E43C04AD-32C5-4D87-AF36-8D2B2E271456}" type="slidenum">
              <a:rPr lang="en-US" altLang="ko-KR" sz="1600" smtClean="0"/>
              <a:pPr>
                <a:spcBef>
                  <a:spcPct val="0"/>
                </a:spcBef>
                <a:buClrTx/>
                <a:buSzTx/>
                <a:buFontTx/>
                <a:buNone/>
              </a:pPr>
              <a:t>2</a:t>
            </a:fld>
            <a:endParaRPr lang="en-US" altLang="ko-KR" sz="1600" smtClean="0"/>
          </a:p>
        </p:txBody>
      </p:sp>
      <p:sp>
        <p:nvSpPr>
          <p:cNvPr id="94211"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Evaluating the Learning</a:t>
            </a:r>
          </a:p>
        </p:txBody>
      </p:sp>
      <p:sp>
        <p:nvSpPr>
          <p:cNvPr id="94212"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15000"/>
              </a:lnSpc>
              <a:spcBef>
                <a:spcPct val="0"/>
              </a:spcBef>
              <a:spcAft>
                <a:spcPts val="1400"/>
              </a:spcAft>
            </a:pPr>
            <a:r>
              <a:rPr lang="en-GB" altLang="ko-KR" sz="3200" smtClean="0">
                <a:ea typeface="굴림" panose="020B0600000101010101" pitchFamily="50" charset="-127"/>
              </a:rPr>
              <a:t>Measure of performance</a:t>
            </a:r>
          </a:p>
          <a:p>
            <a:pPr lvl="1" eaLnBrk="1" hangingPunct="1">
              <a:lnSpc>
                <a:spcPct val="115000"/>
              </a:lnSpc>
              <a:spcBef>
                <a:spcPct val="0"/>
              </a:spcBef>
              <a:spcAft>
                <a:spcPts val="1113"/>
              </a:spcAft>
            </a:pPr>
            <a:r>
              <a:rPr lang="en-GB" altLang="ko-KR" sz="2700" smtClean="0">
                <a:ea typeface="굴림" panose="020B0600000101010101" pitchFamily="50" charset="-127"/>
              </a:rPr>
              <a:t>Classification: error rate</a:t>
            </a:r>
          </a:p>
          <a:p>
            <a:pPr eaLnBrk="1" hangingPunct="1">
              <a:lnSpc>
                <a:spcPct val="115000"/>
              </a:lnSpc>
              <a:spcBef>
                <a:spcPct val="0"/>
              </a:spcBef>
              <a:spcAft>
                <a:spcPts val="1400"/>
              </a:spcAft>
            </a:pPr>
            <a:r>
              <a:rPr lang="en-GB" altLang="ko-KR" sz="3200" smtClean="0">
                <a:ea typeface="굴림" panose="020B0600000101010101" pitchFamily="50" charset="-127"/>
              </a:rPr>
              <a:t>Resubstitution error</a:t>
            </a:r>
          </a:p>
          <a:p>
            <a:pPr lvl="1" eaLnBrk="1" hangingPunct="1">
              <a:lnSpc>
                <a:spcPct val="115000"/>
              </a:lnSpc>
              <a:spcBef>
                <a:spcPct val="0"/>
              </a:spcBef>
              <a:spcAft>
                <a:spcPts val="1113"/>
              </a:spcAft>
            </a:pPr>
            <a:r>
              <a:rPr lang="en-GB" altLang="ko-KR" sz="2700" smtClean="0">
                <a:ea typeface="굴림" panose="020B0600000101010101" pitchFamily="50" charset="-127"/>
              </a:rPr>
              <a:t>Performance on training set</a:t>
            </a:r>
          </a:p>
          <a:p>
            <a:pPr lvl="1" eaLnBrk="1" hangingPunct="1">
              <a:lnSpc>
                <a:spcPct val="115000"/>
              </a:lnSpc>
              <a:spcBef>
                <a:spcPct val="0"/>
              </a:spcBef>
              <a:spcAft>
                <a:spcPts val="1113"/>
              </a:spcAft>
            </a:pPr>
            <a:r>
              <a:rPr lang="en-GB" altLang="ko-KR" sz="2700" smtClean="0">
                <a:ea typeface="굴림" panose="020B0600000101010101" pitchFamily="50" charset="-127"/>
              </a:rPr>
              <a:t>Poor predictor of future performance</a:t>
            </a:r>
          </a:p>
          <a:p>
            <a:pPr lvl="1" eaLnBrk="1" hangingPunct="1">
              <a:lnSpc>
                <a:spcPct val="115000"/>
              </a:lnSpc>
              <a:spcBef>
                <a:spcPct val="0"/>
              </a:spcBef>
              <a:spcAft>
                <a:spcPts val="1113"/>
              </a:spcAft>
            </a:pPr>
            <a:r>
              <a:rPr lang="en-GB" altLang="ko-KR" sz="2700" smtClean="0">
                <a:ea typeface="굴림" panose="020B0600000101010101" pitchFamily="50" charset="-127"/>
              </a:rPr>
              <a:t>Overfitting</a:t>
            </a:r>
          </a:p>
          <a:p>
            <a:pPr lvl="1" eaLnBrk="1" hangingPunct="1">
              <a:lnSpc>
                <a:spcPct val="115000"/>
              </a:lnSpc>
              <a:spcBef>
                <a:spcPct val="0"/>
              </a:spcBef>
              <a:spcAft>
                <a:spcPts val="1113"/>
              </a:spcAft>
            </a:pPr>
            <a:r>
              <a:rPr lang="en-GB" altLang="ko-KR" sz="2700" smtClean="0">
                <a:ea typeface="굴림" panose="020B0600000101010101" pitchFamily="50" charset="-127"/>
              </a:rPr>
              <a:t>Useless for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620D2979-97AA-44F3-8A22-DF3A1168B887}"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20</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60771"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What's Going On?</a:t>
            </a:r>
          </a:p>
        </p:txBody>
      </p:sp>
      <p:sp>
        <p:nvSpPr>
          <p:cNvPr id="160772"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z="3200" dirty="0" smtClean="0">
                <a:ea typeface="굴림" panose="020B0600000101010101" pitchFamily="50" charset="-127"/>
              </a:rPr>
              <a:t>Many (most) data mining applications can be thought about as detecting </a:t>
            </a:r>
            <a:r>
              <a:rPr lang="en-GB" altLang="ko-KR" sz="3200" i="1" dirty="0" smtClean="0">
                <a:ea typeface="굴림" panose="020B0600000101010101" pitchFamily="50" charset="-127"/>
              </a:rPr>
              <a:t>exceptions</a:t>
            </a:r>
          </a:p>
          <a:p>
            <a:pPr lvl="2" eaLnBrk="1" hangingPunct="1">
              <a:spcBef>
                <a:spcPct val="0"/>
              </a:spcBef>
              <a:spcAft>
                <a:spcPts val="1125"/>
              </a:spcAft>
            </a:pPr>
            <a:r>
              <a:rPr lang="en-GB" altLang="ko-KR" sz="2300" dirty="0" smtClean="0">
                <a:ea typeface="굴림" panose="020B0600000101010101" pitchFamily="50" charset="-127"/>
              </a:rPr>
              <a:t>Ignoring the exceptions does not significantly increase the error rate!</a:t>
            </a:r>
          </a:p>
          <a:p>
            <a:pPr lvl="2" eaLnBrk="1" hangingPunct="1">
              <a:spcBef>
                <a:spcPct val="0"/>
              </a:spcBef>
              <a:spcAft>
                <a:spcPts val="1125"/>
              </a:spcAft>
            </a:pPr>
            <a:r>
              <a:rPr lang="en-GB" altLang="ko-KR" sz="2300" dirty="0" smtClean="0">
                <a:ea typeface="굴림" panose="020B0600000101010101" pitchFamily="50" charset="-127"/>
              </a:rPr>
              <a:t>Ignoring the exceptions often leads to a simple model!</a:t>
            </a:r>
          </a:p>
          <a:p>
            <a:pPr eaLnBrk="1" hangingPunct="1">
              <a:spcBef>
                <a:spcPct val="0"/>
              </a:spcBef>
              <a:spcAft>
                <a:spcPts val="1413"/>
              </a:spcAft>
            </a:pPr>
            <a:r>
              <a:rPr lang="en-GB" altLang="ko-KR" sz="3200" dirty="0" smtClean="0">
                <a:ea typeface="굴림" panose="020B0600000101010101" pitchFamily="50" charset="-127"/>
              </a:rPr>
              <a:t>Thus, we can find a model that we evaluate as good but completely misses the point</a:t>
            </a:r>
          </a:p>
          <a:p>
            <a:pPr eaLnBrk="1" hangingPunct="1">
              <a:spcBef>
                <a:spcPct val="0"/>
              </a:spcBef>
              <a:spcAft>
                <a:spcPts val="1413"/>
              </a:spcAft>
            </a:pPr>
            <a:r>
              <a:rPr lang="en-GB" altLang="ko-KR" sz="3200" dirty="0" smtClean="0">
                <a:ea typeface="굴림" panose="020B0600000101010101" pitchFamily="50" charset="-127"/>
              </a:rPr>
              <a:t>Need to account for the </a:t>
            </a:r>
            <a:r>
              <a:rPr lang="en-GB" altLang="ko-KR" sz="3200" i="1" dirty="0" smtClean="0">
                <a:ea typeface="굴림" panose="020B0600000101010101" pitchFamily="50" charset="-127"/>
              </a:rPr>
              <a:t>cost of error</a:t>
            </a:r>
            <a:r>
              <a:rPr lang="en-GB" altLang="ko-KR" sz="3200" dirty="0" smtClean="0">
                <a:ea typeface="굴림" panose="020B0600000101010101" pitchFamily="50" charset="-127"/>
              </a:rPr>
              <a:t>  types</a:t>
            </a:r>
          </a:p>
        </p:txBody>
      </p:sp>
    </p:spTree>
    <p:extLst>
      <p:ext uri="{BB962C8B-B14F-4D97-AF65-F5344CB8AC3E}">
        <p14:creationId xmlns:p14="http://schemas.microsoft.com/office/powerpoint/2010/main" val="2565606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F5C0A198-76FE-4D11-9F46-D0CBF91045E3}"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21</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62819"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z="4500" smtClean="0">
                <a:ea typeface="굴림" panose="020B0600000101010101" pitchFamily="50" charset="-127"/>
              </a:rPr>
              <a:t>Accounting for Cost of Errors</a:t>
            </a:r>
            <a:endParaRPr lang="en-GB" altLang="ko-KR" smtClean="0">
              <a:ea typeface="굴림" panose="020B0600000101010101" pitchFamily="50" charset="-127"/>
            </a:endParaRPr>
          </a:p>
        </p:txBody>
      </p:sp>
      <p:sp>
        <p:nvSpPr>
          <p:cNvPr id="162820"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z="3200" smtClean="0">
                <a:ea typeface="굴림" panose="020B0600000101010101" pitchFamily="50" charset="-127"/>
              </a:rPr>
              <a:t>Explicit modeling of the cost of each error</a:t>
            </a:r>
          </a:p>
          <a:p>
            <a:pPr lvl="1" eaLnBrk="1" hangingPunct="1">
              <a:spcBef>
                <a:spcPct val="0"/>
              </a:spcBef>
              <a:spcAft>
                <a:spcPts val="1125"/>
              </a:spcAft>
            </a:pPr>
            <a:r>
              <a:rPr lang="en-GB" altLang="ko-KR" sz="2700" smtClean="0">
                <a:ea typeface="굴림" panose="020B0600000101010101" pitchFamily="50" charset="-127"/>
              </a:rPr>
              <a:t>costs may not be known</a:t>
            </a:r>
          </a:p>
          <a:p>
            <a:pPr lvl="1" eaLnBrk="1" hangingPunct="1">
              <a:spcBef>
                <a:spcPct val="0"/>
              </a:spcBef>
              <a:spcAft>
                <a:spcPts val="1125"/>
              </a:spcAft>
            </a:pPr>
            <a:r>
              <a:rPr lang="en-GB" altLang="ko-KR" sz="2700" smtClean="0">
                <a:ea typeface="굴림" panose="020B0600000101010101" pitchFamily="50" charset="-127"/>
              </a:rPr>
              <a:t>often not practical</a:t>
            </a:r>
          </a:p>
          <a:p>
            <a:pPr eaLnBrk="1" hangingPunct="1">
              <a:spcBef>
                <a:spcPct val="0"/>
              </a:spcBef>
              <a:spcAft>
                <a:spcPts val="1413"/>
              </a:spcAft>
            </a:pPr>
            <a:r>
              <a:rPr lang="en-GB" altLang="ko-KR" sz="3200" smtClean="0">
                <a:ea typeface="굴림" panose="020B0600000101010101" pitchFamily="50" charset="-127"/>
              </a:rPr>
              <a:t>Look at trade-offs</a:t>
            </a:r>
          </a:p>
          <a:p>
            <a:pPr lvl="1" eaLnBrk="1" hangingPunct="1">
              <a:spcBef>
                <a:spcPct val="0"/>
              </a:spcBef>
              <a:spcAft>
                <a:spcPts val="1125"/>
              </a:spcAft>
            </a:pPr>
            <a:r>
              <a:rPr lang="en-GB" altLang="ko-KR" sz="2700" smtClean="0">
                <a:ea typeface="굴림" panose="020B0600000101010101" pitchFamily="50" charset="-127"/>
              </a:rPr>
              <a:t>visual inspection</a:t>
            </a:r>
          </a:p>
          <a:p>
            <a:pPr lvl="1" eaLnBrk="1" hangingPunct="1">
              <a:spcBef>
                <a:spcPct val="0"/>
              </a:spcBef>
              <a:spcAft>
                <a:spcPts val="1125"/>
              </a:spcAft>
            </a:pPr>
            <a:r>
              <a:rPr lang="en-GB" altLang="ko-KR" sz="2700" smtClean="0">
                <a:ea typeface="굴림" panose="020B0600000101010101" pitchFamily="50" charset="-127"/>
              </a:rPr>
              <a:t>semi-automated learning</a:t>
            </a:r>
          </a:p>
          <a:p>
            <a:pPr eaLnBrk="1" hangingPunct="1">
              <a:spcBef>
                <a:spcPct val="0"/>
              </a:spcBef>
              <a:spcAft>
                <a:spcPts val="1413"/>
              </a:spcAft>
            </a:pPr>
            <a:r>
              <a:rPr lang="en-GB" altLang="ko-KR" sz="3200" smtClean="0">
                <a:ea typeface="굴림" panose="020B0600000101010101" pitchFamily="50" charset="-127"/>
              </a:rPr>
              <a:t>Cost-sensitive learning</a:t>
            </a:r>
          </a:p>
          <a:p>
            <a:pPr lvl="1" eaLnBrk="1" hangingPunct="1">
              <a:spcBef>
                <a:spcPct val="0"/>
              </a:spcBef>
              <a:spcAft>
                <a:spcPts val="1125"/>
              </a:spcAft>
            </a:pPr>
            <a:r>
              <a:rPr lang="en-GB" altLang="ko-KR" sz="2700" smtClean="0">
                <a:ea typeface="굴림" panose="020B0600000101010101" pitchFamily="50" charset="-127"/>
              </a:rPr>
              <a:t>assign costs to classes </a:t>
            </a:r>
            <a:r>
              <a:rPr lang="en-GB" altLang="ko-KR" sz="2700" i="1" smtClean="0">
                <a:ea typeface="굴림" panose="020B0600000101010101" pitchFamily="50" charset="-127"/>
              </a:rPr>
              <a:t>a priori</a:t>
            </a:r>
          </a:p>
        </p:txBody>
      </p:sp>
    </p:spTree>
    <p:extLst>
      <p:ext uri="{BB962C8B-B14F-4D97-AF65-F5344CB8AC3E}">
        <p14:creationId xmlns:p14="http://schemas.microsoft.com/office/powerpoint/2010/main" val="1981686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8D8A5848-AC4C-493F-92D5-C5F5D97ACCE5}"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22</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64867"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Explicit Modeling of Cost</a:t>
            </a:r>
          </a:p>
        </p:txBody>
      </p:sp>
      <p:graphicFrame>
        <p:nvGraphicFramePr>
          <p:cNvPr id="164868" name="Object 3"/>
          <p:cNvGraphicFramePr>
            <a:graphicFrameLocks noChangeAspect="1"/>
          </p:cNvGraphicFramePr>
          <p:nvPr/>
        </p:nvGraphicFramePr>
        <p:xfrm>
          <a:off x="1492250" y="2209800"/>
          <a:ext cx="7058025" cy="4606925"/>
        </p:xfrm>
        <a:graphic>
          <a:graphicData uri="http://schemas.openxmlformats.org/presentationml/2006/ole">
            <mc:AlternateContent xmlns:mc="http://schemas.openxmlformats.org/markup-compatibility/2006">
              <mc:Choice xmlns:v="urn:schemas-microsoft-com:vml" Requires="v">
                <p:oleObj spid="_x0000_s125956" name="Document" r:id="rId4" imgW="6861048" imgH="4480560" progId="Word.Document.8">
                  <p:embed/>
                </p:oleObj>
              </mc:Choice>
              <mc:Fallback>
                <p:oleObj name="Document" r:id="rId4" imgW="6861048" imgH="4480560" progId="Word.Document.8">
                  <p:embed/>
                  <p:pic>
                    <p:nvPicPr>
                      <p:cNvPr id="16486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250" y="2209800"/>
                        <a:ext cx="7058025" cy="460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69" name="Text Box 4"/>
          <p:cNvSpPr txBox="1">
            <a:spLocks noChangeArrowheads="1"/>
          </p:cNvSpPr>
          <p:nvPr/>
        </p:nvSpPr>
        <p:spPr bwMode="auto">
          <a:xfrm>
            <a:off x="533400" y="2243138"/>
            <a:ext cx="3594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3200" b="1" i="1" u="none" strike="noStrike" kern="1200" cap="none" spc="0" normalizeH="0" baseline="0" noProof="0">
                <a:ln>
                  <a:noFill/>
                </a:ln>
                <a:solidFill>
                  <a:srgbClr val="000000"/>
                </a:solidFill>
                <a:effectLst/>
                <a:uLnTx/>
                <a:uFillTx/>
                <a:latin typeface="Times New Roman" panose="02020603050405020304" pitchFamily="18" charset="0"/>
                <a:ea typeface="굴림" panose="020B0600000101010101" pitchFamily="50" charset="-127"/>
                <a:cs typeface="Times New Roman" panose="02020603050405020304" pitchFamily="18" charset="0"/>
              </a:rPr>
              <a:t>Confusion Matrix</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3200" b="1" i="1" u="none" strike="noStrike" kern="1200" cap="none" spc="0" normalizeH="0" baseline="0" noProof="0">
                <a:ln>
                  <a:noFill/>
                </a:ln>
                <a:solidFill>
                  <a:srgbClr val="000000"/>
                </a:solidFill>
                <a:effectLst/>
                <a:uLnTx/>
                <a:uFillTx/>
                <a:latin typeface="Times New Roman" panose="02020603050405020304" pitchFamily="18" charset="0"/>
                <a:ea typeface="굴림" panose="020B0600000101010101" pitchFamily="50" charset="-127"/>
                <a:cs typeface="Times New Roman" panose="02020603050405020304" pitchFamily="18" charset="0"/>
              </a:rPr>
              <a:t>(Displayed in Weka)</a:t>
            </a:r>
            <a:endParaRPr kumimoji="0" lang="en-US" altLang="ko-KR" sz="3200" b="0" i="0" u="none" strike="noStrike" kern="1200" cap="none" spc="0" normalizeH="0" baseline="0" noProof="0">
              <a:ln>
                <a:noFill/>
              </a:ln>
              <a:solidFill>
                <a:srgbClr val="000000"/>
              </a:solidFill>
              <a:effectLst/>
              <a:uLnTx/>
              <a:uFillTx/>
              <a:latin typeface="Times New Roman" panose="02020603050405020304" pitchFamily="18" charset="0"/>
              <a:ea typeface="굴림" panose="020B0600000101010101" pitchFamily="50" charset="-127"/>
              <a:cs typeface="Times New Roman" panose="02020603050405020304" pitchFamily="18" charset="0"/>
            </a:endParaRPr>
          </a:p>
        </p:txBody>
      </p:sp>
    </p:spTree>
    <p:extLst>
      <p:ext uri="{BB962C8B-B14F-4D97-AF65-F5344CB8AC3E}">
        <p14:creationId xmlns:p14="http://schemas.microsoft.com/office/powerpoint/2010/main" val="406009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9B2A871D-097B-45FC-80A3-265DB159996E}"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23</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66915" name="Rectangle 2"/>
          <p:cNvSpPr>
            <a:spLocks noGrp="1" noChangeArrowheads="1"/>
          </p:cNvSpPr>
          <p:nvPr>
            <p:ph type="title"/>
          </p:nvPr>
        </p:nvSpPr>
        <p:spPr>
          <a:xfrm>
            <a:off x="1284288" y="357188"/>
            <a:ext cx="8570912" cy="1295400"/>
          </a:xfrm>
        </p:spPr>
        <p:txBody>
          <a:bodyPr/>
          <a:lstStyle/>
          <a:p>
            <a:pPr eaLnBrk="1" hangingPunct="1"/>
            <a:r>
              <a:rPr lang="en-NZ" altLang="ko-KR" smtClean="0">
                <a:ea typeface="굴림" panose="020B0600000101010101" pitchFamily="50" charset="-127"/>
              </a:rPr>
              <a:t>Lift charts</a:t>
            </a:r>
            <a:endParaRPr lang="en-AU" altLang="ko-KR" smtClean="0">
              <a:ea typeface="굴림" panose="020B0600000101010101" pitchFamily="50" charset="-127"/>
            </a:endParaRPr>
          </a:p>
        </p:txBody>
      </p:sp>
      <p:sp>
        <p:nvSpPr>
          <p:cNvPr id="166916" name="Rectangle 3"/>
          <p:cNvSpPr>
            <a:spLocks noGrp="1" noChangeArrowheads="1"/>
          </p:cNvSpPr>
          <p:nvPr>
            <p:ph type="body" idx="1"/>
          </p:nvPr>
        </p:nvSpPr>
        <p:spPr>
          <a:xfrm>
            <a:off x="673100" y="1927225"/>
            <a:ext cx="8713788" cy="4662488"/>
          </a:xfrm>
        </p:spPr>
        <p:txBody>
          <a:bodyPr/>
          <a:lstStyle/>
          <a:p>
            <a:pPr marL="533400" indent="-533400" defTabSz="914400" eaLnBrk="1" hangingPunct="1">
              <a:lnSpc>
                <a:spcPct val="90000"/>
              </a:lnSpc>
            </a:pPr>
            <a:r>
              <a:rPr lang="en-NZ" altLang="ko-KR" sz="3200" smtClean="0">
                <a:ea typeface="굴림" panose="020B0600000101010101" pitchFamily="50" charset="-127"/>
              </a:rPr>
              <a:t>In practice, costs are rarely known</a:t>
            </a:r>
          </a:p>
          <a:p>
            <a:pPr marL="533400" indent="-533400" defTabSz="914400" eaLnBrk="1" hangingPunct="1">
              <a:lnSpc>
                <a:spcPct val="90000"/>
              </a:lnSpc>
            </a:pPr>
            <a:r>
              <a:rPr lang="en-NZ" altLang="ko-KR" sz="3200" smtClean="0">
                <a:ea typeface="굴림" panose="020B0600000101010101" pitchFamily="50" charset="-127"/>
              </a:rPr>
              <a:t>Decisions are usually made by comparing possible scenarios</a:t>
            </a:r>
          </a:p>
          <a:p>
            <a:pPr marL="533400" indent="-533400" defTabSz="914400" eaLnBrk="1" hangingPunct="1">
              <a:lnSpc>
                <a:spcPct val="90000"/>
              </a:lnSpc>
            </a:pPr>
            <a:r>
              <a:rPr lang="en-NZ" altLang="ko-KR" sz="3200" smtClean="0">
                <a:ea typeface="굴림" panose="020B0600000101010101" pitchFamily="50" charset="-127"/>
              </a:rPr>
              <a:t>Example: promotional mailout to 1,000,000 households</a:t>
            </a:r>
          </a:p>
          <a:p>
            <a:pPr marL="1028700" lvl="1" indent="-457200" defTabSz="914400" eaLnBrk="1" hangingPunct="1">
              <a:lnSpc>
                <a:spcPct val="90000"/>
              </a:lnSpc>
              <a:buFont typeface="Times" panose="02020603050405020304" pitchFamily="18" charset="0"/>
              <a:buChar char="•"/>
            </a:pPr>
            <a:r>
              <a:rPr lang="en-NZ" altLang="ko-KR" sz="2700" smtClean="0">
                <a:ea typeface="굴림" panose="020B0600000101010101" pitchFamily="50" charset="-127"/>
              </a:rPr>
              <a:t>Mail to all; 0.1% respond (1000)</a:t>
            </a:r>
          </a:p>
          <a:p>
            <a:pPr marL="1028700" lvl="1" indent="-457200" defTabSz="914400" eaLnBrk="1" hangingPunct="1">
              <a:lnSpc>
                <a:spcPct val="90000"/>
              </a:lnSpc>
              <a:buFont typeface="Times" panose="02020603050405020304" pitchFamily="18" charset="0"/>
              <a:buChar char="•"/>
            </a:pPr>
            <a:r>
              <a:rPr lang="en-NZ" altLang="ko-KR" sz="2700" smtClean="0">
                <a:ea typeface="굴림" panose="020B0600000101010101" pitchFamily="50" charset="-127"/>
              </a:rPr>
              <a:t>Data mining tool identifies subset of 100,000 most promising, 0.4% of these respond (400)</a:t>
            </a:r>
            <a:br>
              <a:rPr lang="en-NZ" altLang="ko-KR" sz="2700" smtClean="0">
                <a:ea typeface="굴림" panose="020B0600000101010101" pitchFamily="50" charset="-127"/>
              </a:rPr>
            </a:br>
            <a:r>
              <a:rPr lang="en-NZ" altLang="ko-KR" sz="2000" i="1" smtClean="0">
                <a:ea typeface="굴림" panose="020B0600000101010101" pitchFamily="50" charset="-127"/>
              </a:rPr>
              <a:t>40% of responses for 10% of cost may pay off</a:t>
            </a:r>
          </a:p>
          <a:p>
            <a:pPr marL="1028700" lvl="1" indent="-457200" defTabSz="914400" eaLnBrk="1" hangingPunct="1">
              <a:lnSpc>
                <a:spcPct val="90000"/>
              </a:lnSpc>
              <a:buFont typeface="Times" panose="02020603050405020304" pitchFamily="18" charset="0"/>
              <a:buChar char="•"/>
            </a:pPr>
            <a:r>
              <a:rPr lang="en-NZ" altLang="ko-KR" sz="2700" smtClean="0">
                <a:ea typeface="굴림" panose="020B0600000101010101" pitchFamily="50" charset="-127"/>
              </a:rPr>
              <a:t>Identify subset of 400,000 most promising, 0.2% respond (800)</a:t>
            </a:r>
          </a:p>
          <a:p>
            <a:pPr marL="533400" indent="-533400" defTabSz="914400" eaLnBrk="1" hangingPunct="1">
              <a:lnSpc>
                <a:spcPct val="90000"/>
              </a:lnSpc>
            </a:pPr>
            <a:r>
              <a:rPr lang="en-NZ" altLang="ko-KR" sz="3200" smtClean="0">
                <a:ea typeface="굴림" panose="020B0600000101010101" pitchFamily="50" charset="-127"/>
              </a:rPr>
              <a:t>A </a:t>
            </a:r>
            <a:r>
              <a:rPr lang="en-NZ" altLang="ko-KR" sz="3200" i="1" smtClean="0">
                <a:ea typeface="굴림" panose="020B0600000101010101" pitchFamily="50" charset="-127"/>
              </a:rPr>
              <a:t>lift chart</a:t>
            </a:r>
            <a:r>
              <a:rPr lang="en-NZ" altLang="ko-KR" sz="3200" smtClean="0">
                <a:ea typeface="굴림" panose="020B0600000101010101" pitchFamily="50" charset="-127"/>
              </a:rPr>
              <a:t> allows a visual comparison </a:t>
            </a:r>
            <a:endParaRPr lang="en-AU" altLang="ko-KR" sz="3200" smtClean="0">
              <a:ea typeface="굴림" panose="020B0600000101010101" pitchFamily="50" charset="-127"/>
            </a:endParaRPr>
          </a:p>
        </p:txBody>
      </p:sp>
    </p:spTree>
    <p:extLst>
      <p:ext uri="{BB962C8B-B14F-4D97-AF65-F5344CB8AC3E}">
        <p14:creationId xmlns:p14="http://schemas.microsoft.com/office/powerpoint/2010/main" val="230015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8653DBE5-42A5-46C6-89E3-4F489FFB486B}"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24</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67939" name="Rectangle 2"/>
          <p:cNvSpPr>
            <a:spLocks noGrp="1" noChangeArrowheads="1"/>
          </p:cNvSpPr>
          <p:nvPr>
            <p:ph type="title"/>
          </p:nvPr>
        </p:nvSpPr>
        <p:spPr/>
        <p:txBody>
          <a:bodyPr/>
          <a:lstStyle/>
          <a:p>
            <a:pPr eaLnBrk="1" hangingPunct="1"/>
            <a:r>
              <a:rPr lang="en-NZ" altLang="ko-KR" smtClean="0">
                <a:ea typeface="굴림" panose="020B0600000101010101" pitchFamily="50" charset="-127"/>
              </a:rPr>
              <a:t>Generating a lift chart</a:t>
            </a:r>
            <a:endParaRPr lang="en-AU" altLang="ko-KR" smtClean="0">
              <a:ea typeface="굴림" panose="020B0600000101010101" pitchFamily="50" charset="-127"/>
            </a:endParaRPr>
          </a:p>
        </p:txBody>
      </p:sp>
      <p:sp>
        <p:nvSpPr>
          <p:cNvPr id="167940" name="Rectangle 3"/>
          <p:cNvSpPr>
            <a:spLocks noGrp="1" noChangeArrowheads="1"/>
          </p:cNvSpPr>
          <p:nvPr>
            <p:ph type="body" idx="1"/>
          </p:nvPr>
        </p:nvSpPr>
        <p:spPr>
          <a:xfrm>
            <a:off x="1301750" y="2286000"/>
            <a:ext cx="7864475" cy="4664075"/>
          </a:xfrm>
        </p:spPr>
        <p:txBody>
          <a:bodyPr/>
          <a:lstStyle/>
          <a:p>
            <a:pPr eaLnBrk="1" hangingPunct="1"/>
            <a:r>
              <a:rPr lang="en-NZ" altLang="ko-KR" sz="2800" smtClean="0">
                <a:ea typeface="굴림" panose="020B0600000101010101" pitchFamily="50" charset="-127"/>
              </a:rPr>
              <a:t>Sort instances according to predicted probability of being positive:</a:t>
            </a:r>
          </a:p>
          <a:p>
            <a:pPr eaLnBrk="1" hangingPunct="1"/>
            <a:endParaRPr lang="en-NZ" altLang="ko-KR" sz="2800" smtClean="0">
              <a:ea typeface="굴림" panose="020B0600000101010101" pitchFamily="50" charset="-127"/>
            </a:endParaRPr>
          </a:p>
          <a:p>
            <a:pPr eaLnBrk="1" hangingPunct="1"/>
            <a:endParaRPr lang="en-NZ" altLang="ko-KR" sz="2800" smtClean="0">
              <a:ea typeface="굴림" panose="020B0600000101010101" pitchFamily="50" charset="-127"/>
            </a:endParaRPr>
          </a:p>
          <a:p>
            <a:pPr eaLnBrk="1" hangingPunct="1"/>
            <a:endParaRPr lang="en-NZ" altLang="ko-KR" sz="2800" smtClean="0">
              <a:ea typeface="굴림" panose="020B0600000101010101" pitchFamily="50" charset="-127"/>
            </a:endParaRPr>
          </a:p>
          <a:p>
            <a:pPr eaLnBrk="1" hangingPunct="1"/>
            <a:endParaRPr lang="en-NZ" altLang="ko-KR" sz="2800" smtClean="0">
              <a:ea typeface="굴림" panose="020B0600000101010101" pitchFamily="50" charset="-127"/>
            </a:endParaRPr>
          </a:p>
          <a:p>
            <a:pPr eaLnBrk="1" hangingPunct="1"/>
            <a:endParaRPr lang="en-NZ" altLang="ko-KR" sz="2800" smtClean="0">
              <a:ea typeface="굴림" panose="020B0600000101010101" pitchFamily="50" charset="-127"/>
            </a:endParaRPr>
          </a:p>
          <a:p>
            <a:pPr eaLnBrk="1" hangingPunct="1"/>
            <a:endParaRPr lang="en-NZ" altLang="ko-KR" sz="2800" smtClean="0">
              <a:ea typeface="굴림" panose="020B0600000101010101" pitchFamily="50" charset="-127"/>
            </a:endParaRPr>
          </a:p>
          <a:p>
            <a:pPr eaLnBrk="1" hangingPunct="1"/>
            <a:r>
              <a:rPr lang="en-NZ" altLang="ko-KR" sz="2800" i="1" smtClean="0">
                <a:ea typeface="굴림" panose="020B0600000101010101" pitchFamily="50" charset="-127"/>
              </a:rPr>
              <a:t>x</a:t>
            </a:r>
            <a:r>
              <a:rPr lang="en-NZ" altLang="ko-KR" sz="2800" smtClean="0">
                <a:ea typeface="굴림" panose="020B0600000101010101" pitchFamily="50" charset="-127"/>
              </a:rPr>
              <a:t> axis is sample size</a:t>
            </a:r>
            <a:br>
              <a:rPr lang="en-NZ" altLang="ko-KR" sz="2800" smtClean="0">
                <a:ea typeface="굴림" panose="020B0600000101010101" pitchFamily="50" charset="-127"/>
              </a:rPr>
            </a:br>
            <a:r>
              <a:rPr lang="en-NZ" altLang="ko-KR" sz="2800" i="1" smtClean="0">
                <a:ea typeface="굴림" panose="020B0600000101010101" pitchFamily="50" charset="-127"/>
              </a:rPr>
              <a:t>y</a:t>
            </a:r>
            <a:r>
              <a:rPr lang="en-NZ" altLang="ko-KR" sz="2800" smtClean="0">
                <a:ea typeface="굴림" panose="020B0600000101010101" pitchFamily="50" charset="-127"/>
              </a:rPr>
              <a:t> axis is number of true positives</a:t>
            </a:r>
            <a:endParaRPr lang="en-AU" altLang="ko-KR" sz="2800" smtClean="0">
              <a:ea typeface="굴림" panose="020B0600000101010101" pitchFamily="50" charset="-127"/>
            </a:endParaRPr>
          </a:p>
        </p:txBody>
      </p:sp>
      <p:graphicFrame>
        <p:nvGraphicFramePr>
          <p:cNvPr id="165924" name="Group 36"/>
          <p:cNvGraphicFramePr>
            <a:graphicFrameLocks noGrp="1"/>
          </p:cNvGraphicFramePr>
          <p:nvPr/>
        </p:nvGraphicFramePr>
        <p:xfrm>
          <a:off x="1573213" y="3238500"/>
          <a:ext cx="6705600" cy="3171824"/>
        </p:xfrm>
        <a:graphic>
          <a:graphicData uri="http://schemas.openxmlformats.org/drawingml/2006/table">
            <a:tbl>
              <a:tblPr/>
              <a:tblGrid>
                <a:gridCol w="1257300">
                  <a:extLst>
                    <a:ext uri="{9D8B030D-6E8A-4147-A177-3AD203B41FA5}">
                      <a16:colId xmlns:a16="http://schemas.microsoft.com/office/drawing/2014/main" val="20000"/>
                    </a:ext>
                  </a:extLst>
                </a:gridCol>
                <a:gridCol w="32131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833459">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ko-KR" sz="1800" b="1"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1" i="0" u="none" strike="noStrike" cap="none" normalizeH="0" baseline="0" smtClean="0">
                          <a:ln>
                            <a:noFill/>
                          </a:ln>
                          <a:solidFill>
                            <a:schemeClr val="tx1"/>
                          </a:solidFill>
                          <a:effectLst/>
                          <a:latin typeface="Tahoma" pitchFamily="34" charset="0"/>
                          <a:ea typeface="굴림" pitchFamily="50" charset="-127"/>
                          <a:cs typeface="Times New Roman" pitchFamily="18" charset="0"/>
                        </a:rPr>
                        <a:t>Predicted probability</a:t>
                      </a:r>
                      <a:endParaRPr kumimoji="0" lang="en-AU" altLang="ko-KR" sz="2400" b="1"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w="12700" cap="flat" cmpd="sng" algn="ctr">
                      <a:solidFill>
                        <a:schemeClr val="tx1"/>
                      </a:solidFill>
                      <a:prstDash val="solid"/>
                      <a:miter lim="800000"/>
                      <a:headEnd type="none" w="sm" len="sm"/>
                      <a:tailEnd type="none" w="sm" len="sm"/>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1" i="0" u="none" strike="noStrike" cap="none" normalizeH="0" baseline="0" smtClean="0">
                          <a:ln>
                            <a:noFill/>
                          </a:ln>
                          <a:solidFill>
                            <a:schemeClr val="tx1"/>
                          </a:solidFill>
                          <a:effectLst/>
                          <a:latin typeface="Tahoma" pitchFamily="34" charset="0"/>
                          <a:ea typeface="굴림" pitchFamily="50" charset="-127"/>
                          <a:cs typeface="Times New Roman" pitchFamily="18" charset="0"/>
                        </a:rPr>
                        <a:t>Actual class</a:t>
                      </a:r>
                      <a:endParaRPr kumimoji="0" lang="en-AU" altLang="ko-KR" sz="2400" b="1"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67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1</a:t>
                      </a:r>
                      <a:endParaRPr kumimoji="0" lang="en-AU"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0.95</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w="12700" cap="flat" cmpd="sng" algn="ctr">
                      <a:solidFill>
                        <a:schemeClr val="tx1"/>
                      </a:solidFill>
                      <a:prstDash val="solid"/>
                      <a:miter lim="800000"/>
                      <a:headEnd type="none" w="sm" len="sm"/>
                      <a:tailEnd type="none" w="sm" len="sm"/>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Yes</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767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2</a:t>
                      </a:r>
                      <a:endParaRPr kumimoji="0" lang="en-AU"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0.93</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w="12700" cap="flat" cmpd="sng" algn="ctr">
                      <a:solidFill>
                        <a:schemeClr val="tx1"/>
                      </a:solidFill>
                      <a:prstDash val="solid"/>
                      <a:miter lim="800000"/>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Yes</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6767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3</a:t>
                      </a:r>
                      <a:endParaRPr kumimoji="0" lang="en-AU"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0.93</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w="12700" cap="flat" cmpd="sng" algn="ctr">
                      <a:solidFill>
                        <a:schemeClr val="tx1"/>
                      </a:solidFill>
                      <a:prstDash val="solid"/>
                      <a:miter lim="800000"/>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No</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6767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4</a:t>
                      </a:r>
                      <a:endParaRPr kumimoji="0" lang="en-AU"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0.88</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w="12700" cap="flat" cmpd="sng" algn="ctr">
                      <a:solidFill>
                        <a:schemeClr val="tx1"/>
                      </a:solidFill>
                      <a:prstDash val="solid"/>
                      <a:miter lim="800000"/>
                      <a:headEnd type="none" w="sm" len="sm"/>
                      <a:tailEnd type="none" w="sm" len="sm"/>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rPr>
                        <a:t>Yes</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6767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18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endParaRPr kumimoji="0" lang="en-AU" altLang="ko-KR" sz="18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w="12700" cap="flat" cmpd="sng" algn="ctr">
                      <a:solidFill>
                        <a:schemeClr val="tx1"/>
                      </a:solidFill>
                      <a:prstDash val="solid"/>
                      <a:miter lim="800000"/>
                      <a:headEnd type="none" w="sm" len="sm"/>
                      <a:tailEnd type="none" w="sm" len="sm"/>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NZ"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endParaRPr kumimoji="0" lang="en-AU" altLang="ko-KR" sz="2400" b="0" i="0" u="none" strike="noStrike" cap="none" normalizeH="0" baseline="0" smtClean="0">
                        <a:ln>
                          <a:noFill/>
                        </a:ln>
                        <a:solidFill>
                          <a:schemeClr val="tx1"/>
                        </a:solidFill>
                        <a:effectLst/>
                        <a:latin typeface="Tahoma" pitchFamily="34" charset="0"/>
                        <a:ea typeface="굴림" pitchFamily="50" charset="-127"/>
                        <a:cs typeface="Times New Roman" pitchFamily="18" charset="0"/>
                      </a:endParaRPr>
                    </a:p>
                  </a:txBody>
                  <a:tcPr marL="101882" marR="101882" marT="50944" marB="50944"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13828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3F62DE95-1F1D-4BB8-802A-6E5C5CBA0AD9}"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25</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68963" name="Rectangle 2"/>
          <p:cNvSpPr>
            <a:spLocks noGrp="1" noChangeArrowheads="1"/>
          </p:cNvSpPr>
          <p:nvPr>
            <p:ph type="title"/>
          </p:nvPr>
        </p:nvSpPr>
        <p:spPr>
          <a:xfrm>
            <a:off x="1141413" y="285750"/>
            <a:ext cx="8570912" cy="1295400"/>
          </a:xfrm>
        </p:spPr>
        <p:txBody>
          <a:bodyPr/>
          <a:lstStyle/>
          <a:p>
            <a:pPr eaLnBrk="1" hangingPunct="1"/>
            <a:r>
              <a:rPr lang="en-NZ" altLang="ko-KR" smtClean="0">
                <a:ea typeface="굴림" panose="020B0600000101010101" pitchFamily="50" charset="-127"/>
              </a:rPr>
              <a:t>A hypothetical lift chart</a:t>
            </a:r>
            <a:endParaRPr lang="en-AU" altLang="ko-KR" smtClean="0">
              <a:ea typeface="굴림" panose="020B0600000101010101" pitchFamily="50" charset="-127"/>
            </a:endParaRPr>
          </a:p>
        </p:txBody>
      </p:sp>
      <p:pic>
        <p:nvPicPr>
          <p:cNvPr id="16896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638" y="2132013"/>
            <a:ext cx="8047037"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5" name="Rectangle 4"/>
          <p:cNvSpPr>
            <a:spLocks noGrp="1" noChangeArrowheads="1"/>
          </p:cNvSpPr>
          <p:nvPr>
            <p:ph type="body" idx="1"/>
          </p:nvPr>
        </p:nvSpPr>
        <p:spPr>
          <a:xfrm>
            <a:off x="1089025" y="6902450"/>
            <a:ext cx="4778375" cy="604838"/>
          </a:xfrm>
          <a:noFill/>
          <a:extLst>
            <a:ext uri="{91240B29-F687-4F45-9708-019B960494DF}">
              <a14:hiddenLine xmlns:a14="http://schemas.microsoft.com/office/drawing/2010/main" w="12700">
                <a:solidFill>
                  <a:schemeClr val="tx1"/>
                </a:solidFill>
                <a:miter lim="800000"/>
                <a:headEnd/>
                <a:tailEnd/>
              </a14:hiddenLine>
            </a:ext>
          </a:extLst>
        </p:spPr>
        <p:txBody>
          <a:bodyPr lIns="100821" tIns="49526" rIns="100821" bIns="49526"/>
          <a:lstStyle/>
          <a:p>
            <a:pPr marL="0" indent="0" defTabSz="914400" eaLnBrk="1" hangingPunct="1">
              <a:buFont typeface="Wingdings" panose="05000000000000000000" pitchFamily="2" charset="2"/>
              <a:buNone/>
            </a:pPr>
            <a:r>
              <a:rPr lang="en-NZ" altLang="ko-KR" sz="2000" smtClean="0">
                <a:ea typeface="굴림" panose="020B0600000101010101" pitchFamily="50" charset="-127"/>
              </a:rPr>
              <a:t>40% of responses</a:t>
            </a:r>
            <a:br>
              <a:rPr lang="en-NZ" altLang="ko-KR" sz="2000" smtClean="0">
                <a:ea typeface="굴림" panose="020B0600000101010101" pitchFamily="50" charset="-127"/>
              </a:rPr>
            </a:br>
            <a:r>
              <a:rPr lang="en-NZ" altLang="ko-KR" sz="2000" smtClean="0">
                <a:ea typeface="굴림" panose="020B0600000101010101" pitchFamily="50" charset="-127"/>
              </a:rPr>
              <a:t>for 10% of cost</a:t>
            </a:r>
          </a:p>
        </p:txBody>
      </p:sp>
      <p:sp>
        <p:nvSpPr>
          <p:cNvPr id="168966" name="Rectangle 5"/>
          <p:cNvSpPr>
            <a:spLocks noChangeArrowheads="1"/>
          </p:cNvSpPr>
          <p:nvPr/>
        </p:nvSpPr>
        <p:spPr bwMode="auto">
          <a:xfrm>
            <a:off x="4191000" y="7027863"/>
            <a:ext cx="47783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821" tIns="49526" rIns="100821" bIns="49526"/>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NZ"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t>80% of responses</a:t>
            </a:r>
            <a:br>
              <a:rPr kumimoji="0" lang="en-NZ"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br>
            <a:r>
              <a:rPr kumimoji="0" lang="en-NZ" altLang="ko-KR" sz="20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t>for 40% of cost</a:t>
            </a:r>
          </a:p>
        </p:txBody>
      </p:sp>
      <p:sp>
        <p:nvSpPr>
          <p:cNvPr id="168967" name="Line 6"/>
          <p:cNvSpPr>
            <a:spLocks noChangeShapeType="1"/>
          </p:cNvSpPr>
          <p:nvPr/>
        </p:nvSpPr>
        <p:spPr bwMode="auto">
          <a:xfrm flipV="1">
            <a:off x="2765425" y="6211888"/>
            <a:ext cx="252413" cy="777875"/>
          </a:xfrm>
          <a:prstGeom prst="line">
            <a:avLst/>
          </a:prstGeom>
          <a:noFill/>
          <a:ln w="381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
        <p:nvSpPr>
          <p:cNvPr id="168968" name="Line 7"/>
          <p:cNvSpPr>
            <a:spLocks noChangeShapeType="1"/>
          </p:cNvSpPr>
          <p:nvPr/>
        </p:nvSpPr>
        <p:spPr bwMode="auto">
          <a:xfrm flipV="1">
            <a:off x="4694238" y="6470650"/>
            <a:ext cx="166687" cy="519113"/>
          </a:xfrm>
          <a:prstGeom prst="line">
            <a:avLst/>
          </a:prstGeom>
          <a:noFill/>
          <a:ln w="381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1525531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7B22FAD0-39C0-42CE-95BC-8DAA712D190A}"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26</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69987" name="Rectangle 2"/>
          <p:cNvSpPr>
            <a:spLocks noGrp="1" noChangeArrowheads="1"/>
          </p:cNvSpPr>
          <p:nvPr>
            <p:ph type="title"/>
          </p:nvPr>
        </p:nvSpPr>
        <p:spPr/>
        <p:txBody>
          <a:bodyPr/>
          <a:lstStyle/>
          <a:p>
            <a:pPr eaLnBrk="1" hangingPunct="1"/>
            <a:r>
              <a:rPr lang="en-NZ" altLang="ko-KR" smtClean="0">
                <a:ea typeface="굴림" panose="020B0600000101010101" pitchFamily="50" charset="-127"/>
              </a:rPr>
              <a:t>ROC curves</a:t>
            </a:r>
            <a:endParaRPr lang="en-AU" altLang="ko-KR" smtClean="0">
              <a:ea typeface="굴림" panose="020B0600000101010101" pitchFamily="50" charset="-127"/>
            </a:endParaRPr>
          </a:p>
        </p:txBody>
      </p:sp>
      <p:sp>
        <p:nvSpPr>
          <p:cNvPr id="169988" name="Rectangle 3"/>
          <p:cNvSpPr>
            <a:spLocks noGrp="1" noChangeArrowheads="1"/>
          </p:cNvSpPr>
          <p:nvPr>
            <p:ph type="body" idx="1"/>
          </p:nvPr>
        </p:nvSpPr>
        <p:spPr/>
        <p:txBody>
          <a:bodyPr/>
          <a:lstStyle/>
          <a:p>
            <a:pPr marL="457200" indent="-457200" defTabSz="914400" eaLnBrk="1" hangingPunct="1">
              <a:tabLst>
                <a:tab pos="7331075" algn="r"/>
              </a:tabLst>
            </a:pPr>
            <a:r>
              <a:rPr lang="en-NZ" altLang="ko-KR" sz="3200" i="1" smtClean="0">
                <a:ea typeface="굴림" panose="020B0600000101010101" pitchFamily="50" charset="-127"/>
              </a:rPr>
              <a:t>ROC curves</a:t>
            </a:r>
            <a:r>
              <a:rPr lang="en-NZ" altLang="ko-KR" sz="3200" smtClean="0">
                <a:ea typeface="굴림" panose="020B0600000101010101" pitchFamily="50" charset="-127"/>
              </a:rPr>
              <a:t> are similar to lift charts</a:t>
            </a:r>
          </a:p>
          <a:p>
            <a:pPr marL="1028700" lvl="1" indent="-457200" defTabSz="914400" eaLnBrk="1" hangingPunct="1">
              <a:tabLst>
                <a:tab pos="7331075" algn="r"/>
              </a:tabLst>
            </a:pPr>
            <a:r>
              <a:rPr lang="en-NZ" altLang="ko-KR" sz="2700" smtClean="0">
                <a:ea typeface="굴림" panose="020B0600000101010101" pitchFamily="50" charset="-127"/>
              </a:rPr>
              <a:t>Stands for </a:t>
            </a:r>
            <a:r>
              <a:rPr lang="en-NZ" altLang="ko-KR" sz="2700" smtClean="0">
                <a:latin typeface="Times New Roman" panose="02020603050405020304" pitchFamily="18" charset="0"/>
                <a:ea typeface="굴림" panose="020B0600000101010101" pitchFamily="50" charset="-127"/>
              </a:rPr>
              <a:t>“</a:t>
            </a:r>
            <a:r>
              <a:rPr lang="en-NZ" altLang="ko-KR" sz="2700" smtClean="0">
                <a:ea typeface="굴림" panose="020B0600000101010101" pitchFamily="50" charset="-127"/>
              </a:rPr>
              <a:t>receiver operating characteristic</a:t>
            </a:r>
            <a:r>
              <a:rPr lang="en-NZ" altLang="ko-KR" sz="2700" smtClean="0">
                <a:latin typeface="Times New Roman" panose="02020603050405020304" pitchFamily="18" charset="0"/>
                <a:ea typeface="굴림" panose="020B0600000101010101" pitchFamily="50" charset="-127"/>
              </a:rPr>
              <a:t>”</a:t>
            </a:r>
            <a:endParaRPr lang="en-NZ" altLang="ko-KR" sz="2700" smtClean="0">
              <a:ea typeface="굴림" panose="020B0600000101010101" pitchFamily="50" charset="-127"/>
            </a:endParaRPr>
          </a:p>
          <a:p>
            <a:pPr marL="1028700" lvl="1" indent="-457200" defTabSz="914400" eaLnBrk="1" hangingPunct="1">
              <a:tabLst>
                <a:tab pos="7331075" algn="r"/>
              </a:tabLst>
            </a:pPr>
            <a:r>
              <a:rPr lang="en-NZ" altLang="ko-KR" sz="2700" smtClean="0">
                <a:ea typeface="굴림" panose="020B0600000101010101" pitchFamily="50" charset="-127"/>
              </a:rPr>
              <a:t>Used in signal detection to show tradeoff between hit rate and false alarm rate over noisy channel</a:t>
            </a:r>
          </a:p>
          <a:p>
            <a:pPr marL="457200" indent="-457200" defTabSz="914400" eaLnBrk="1" hangingPunct="1">
              <a:tabLst>
                <a:tab pos="7331075" algn="r"/>
              </a:tabLst>
            </a:pPr>
            <a:r>
              <a:rPr lang="en-NZ" altLang="ko-KR" sz="3200" smtClean="0">
                <a:ea typeface="굴림" panose="020B0600000101010101" pitchFamily="50" charset="-127"/>
              </a:rPr>
              <a:t>Differences to lift chart:</a:t>
            </a:r>
          </a:p>
          <a:p>
            <a:pPr marL="1028700" lvl="1" indent="-457200" defTabSz="914400" eaLnBrk="1" hangingPunct="1">
              <a:tabLst>
                <a:tab pos="7331075" algn="r"/>
              </a:tabLst>
            </a:pPr>
            <a:r>
              <a:rPr lang="en-NZ" altLang="ko-KR" sz="2700" i="1" smtClean="0">
                <a:ea typeface="굴림" panose="020B0600000101010101" pitchFamily="50" charset="-127"/>
              </a:rPr>
              <a:t>y </a:t>
            </a:r>
            <a:r>
              <a:rPr lang="en-NZ" altLang="ko-KR" sz="2700" smtClean="0">
                <a:ea typeface="굴림" panose="020B0600000101010101" pitchFamily="50" charset="-127"/>
              </a:rPr>
              <a:t>axis shows percentage of true positives in sample </a:t>
            </a:r>
            <a:r>
              <a:rPr lang="en-NZ" altLang="ko-KR" sz="2000" i="1" smtClean="0">
                <a:ea typeface="굴림" panose="020B0600000101010101" pitchFamily="50" charset="-127"/>
              </a:rPr>
              <a:t>rather than absolute number</a:t>
            </a:r>
          </a:p>
          <a:p>
            <a:pPr marL="1028700" lvl="1" indent="-457200" defTabSz="914400" eaLnBrk="1" hangingPunct="1">
              <a:tabLst>
                <a:tab pos="7331075" algn="r"/>
              </a:tabLst>
            </a:pPr>
            <a:r>
              <a:rPr lang="en-NZ" altLang="ko-KR" sz="2700" i="1" smtClean="0">
                <a:ea typeface="굴림" panose="020B0600000101010101" pitchFamily="50" charset="-127"/>
              </a:rPr>
              <a:t>x</a:t>
            </a:r>
            <a:r>
              <a:rPr lang="en-NZ" altLang="ko-KR" sz="2700" smtClean="0">
                <a:ea typeface="굴림" panose="020B0600000101010101" pitchFamily="50" charset="-127"/>
              </a:rPr>
              <a:t> axis shows percentage of false positives in sample </a:t>
            </a:r>
            <a:r>
              <a:rPr lang="en-NZ" altLang="ko-KR" sz="2000" i="1" smtClean="0">
                <a:ea typeface="굴림" panose="020B0600000101010101" pitchFamily="50" charset="-127"/>
              </a:rPr>
              <a:t>rather than sample size</a:t>
            </a:r>
            <a:r>
              <a:rPr lang="en-NZ" altLang="ko-KR" sz="2700" smtClean="0">
                <a:ea typeface="굴림" panose="020B0600000101010101" pitchFamily="50" charset="-127"/>
              </a:rPr>
              <a:t> </a:t>
            </a:r>
            <a:endParaRPr lang="en-AU" altLang="ko-KR" sz="2700" smtClean="0">
              <a:ea typeface="굴림" panose="020B0600000101010101" pitchFamily="50" charset="-127"/>
            </a:endParaRPr>
          </a:p>
        </p:txBody>
      </p:sp>
    </p:spTree>
    <p:extLst>
      <p:ext uri="{BB962C8B-B14F-4D97-AF65-F5344CB8AC3E}">
        <p14:creationId xmlns:p14="http://schemas.microsoft.com/office/powerpoint/2010/main" val="4145582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CEB2CAAF-09CC-4837-91DD-01465C4BA4F1}"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27</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71011" name="Rectangle 2"/>
          <p:cNvSpPr>
            <a:spLocks noGrp="1" noChangeArrowheads="1"/>
          </p:cNvSpPr>
          <p:nvPr>
            <p:ph type="title"/>
          </p:nvPr>
        </p:nvSpPr>
        <p:spPr/>
        <p:txBody>
          <a:bodyPr/>
          <a:lstStyle/>
          <a:p>
            <a:pPr eaLnBrk="1" hangingPunct="1"/>
            <a:r>
              <a:rPr lang="en-NZ" altLang="ko-KR" smtClean="0">
                <a:ea typeface="굴림" panose="020B0600000101010101" pitchFamily="50" charset="-127"/>
              </a:rPr>
              <a:t>A sample ROC curve</a:t>
            </a:r>
            <a:endParaRPr lang="en-AU" altLang="ko-KR" smtClean="0">
              <a:ea typeface="굴림" panose="020B0600000101010101" pitchFamily="50" charset="-127"/>
            </a:endParaRPr>
          </a:p>
        </p:txBody>
      </p:sp>
      <p:pic>
        <p:nvPicPr>
          <p:cNvPr id="1710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388" y="2127250"/>
            <a:ext cx="7712075"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3" name="Rectangle 4"/>
          <p:cNvSpPr>
            <a:spLocks noGrp="1" noChangeArrowheads="1"/>
          </p:cNvSpPr>
          <p:nvPr>
            <p:ph type="body" idx="1"/>
          </p:nvPr>
        </p:nvSpPr>
        <p:spPr>
          <a:xfrm>
            <a:off x="1006475" y="6781800"/>
            <a:ext cx="6956425" cy="704850"/>
          </a:xfrm>
          <a:noFill/>
          <a:extLst>
            <a:ext uri="{91240B29-F687-4F45-9708-019B960494DF}">
              <a14:hiddenLine xmlns:a14="http://schemas.microsoft.com/office/drawing/2010/main" w="12700">
                <a:solidFill>
                  <a:schemeClr val="tx1"/>
                </a:solidFill>
                <a:miter lim="800000"/>
                <a:headEnd/>
                <a:tailEnd/>
              </a14:hiddenLine>
            </a:ext>
          </a:extLst>
        </p:spPr>
        <p:txBody>
          <a:bodyPr lIns="100821" tIns="49526" rIns="100821" bIns="49526"/>
          <a:lstStyle/>
          <a:p>
            <a:pPr marL="288925" indent="-288925" defTabSz="914400" eaLnBrk="1" hangingPunct="1"/>
            <a:r>
              <a:rPr lang="en-US" altLang="ko-KR" sz="2000" smtClean="0">
                <a:ea typeface="굴림" panose="020B0600000101010101" pitchFamily="50" charset="-127"/>
              </a:rPr>
              <a:t>Jagged curve—one set of test data</a:t>
            </a:r>
          </a:p>
          <a:p>
            <a:pPr marL="288925" indent="-288925" defTabSz="914400" eaLnBrk="1" hangingPunct="1"/>
            <a:r>
              <a:rPr lang="en-US" altLang="ko-KR" sz="2000" smtClean="0">
                <a:ea typeface="굴림" panose="020B0600000101010101" pitchFamily="50" charset="-127"/>
              </a:rPr>
              <a:t>Smooth curve—use cross-validation</a:t>
            </a:r>
            <a:endParaRPr lang="en-AU" altLang="ko-KR" sz="2000" smtClean="0">
              <a:ea typeface="굴림" panose="020B0600000101010101" pitchFamily="50" charset="-127"/>
            </a:endParaRPr>
          </a:p>
        </p:txBody>
      </p:sp>
    </p:spTree>
    <p:extLst>
      <p:ext uri="{BB962C8B-B14F-4D97-AF65-F5344CB8AC3E}">
        <p14:creationId xmlns:p14="http://schemas.microsoft.com/office/powerpoint/2010/main" val="3300299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2C288BEC-7BB5-46EE-9D25-561898BBF355}"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28</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72035"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Cross-validation and ROC curves</a:t>
            </a:r>
            <a:endParaRPr lang="en-AU" altLang="ko-KR" smtClean="0">
              <a:ea typeface="굴림" panose="020B0600000101010101" pitchFamily="50" charset="-127"/>
            </a:endParaRPr>
          </a:p>
        </p:txBody>
      </p:sp>
      <p:sp>
        <p:nvSpPr>
          <p:cNvPr id="172036" name="Rectangle 3"/>
          <p:cNvSpPr>
            <a:spLocks noGrp="1" noChangeArrowheads="1"/>
          </p:cNvSpPr>
          <p:nvPr>
            <p:ph type="body" idx="1"/>
          </p:nvPr>
        </p:nvSpPr>
        <p:spPr/>
        <p:txBody>
          <a:bodyPr/>
          <a:lstStyle/>
          <a:p>
            <a:pPr eaLnBrk="1" hangingPunct="1"/>
            <a:r>
              <a:rPr lang="en-US" altLang="ko-KR" sz="3200" smtClean="0">
                <a:ea typeface="굴림" panose="020B0600000101010101" pitchFamily="50" charset="-127"/>
              </a:rPr>
              <a:t>Simple method of getting a ROC curve using cross-validation:</a:t>
            </a:r>
          </a:p>
          <a:p>
            <a:pPr lvl="1" eaLnBrk="1" hangingPunct="1"/>
            <a:r>
              <a:rPr lang="en-US" altLang="ko-KR" sz="2700" smtClean="0">
                <a:ea typeface="굴림" panose="020B0600000101010101" pitchFamily="50" charset="-127"/>
              </a:rPr>
              <a:t>Collect probabilities for instances in test folds</a:t>
            </a:r>
          </a:p>
          <a:p>
            <a:pPr lvl="1" eaLnBrk="1" hangingPunct="1"/>
            <a:r>
              <a:rPr lang="en-US" altLang="ko-KR" sz="2700" smtClean="0">
                <a:ea typeface="굴림" panose="020B0600000101010101" pitchFamily="50" charset="-127"/>
              </a:rPr>
              <a:t>Sort instances according to probabilities</a:t>
            </a:r>
          </a:p>
          <a:p>
            <a:pPr eaLnBrk="1" hangingPunct="1"/>
            <a:r>
              <a:rPr lang="en-US" altLang="ko-KR" sz="3200" smtClean="0">
                <a:ea typeface="굴림" panose="020B0600000101010101" pitchFamily="50" charset="-127"/>
              </a:rPr>
              <a:t>This method is implemented in WEKA</a:t>
            </a:r>
          </a:p>
          <a:p>
            <a:pPr eaLnBrk="1" hangingPunct="1"/>
            <a:r>
              <a:rPr lang="en-US" altLang="ko-KR" sz="3200" smtClean="0">
                <a:ea typeface="굴림" panose="020B0600000101010101" pitchFamily="50" charset="-127"/>
              </a:rPr>
              <a:t>However, this is just one possibility</a:t>
            </a:r>
          </a:p>
          <a:p>
            <a:pPr lvl="1" eaLnBrk="1" hangingPunct="1"/>
            <a:r>
              <a:rPr lang="en-US" altLang="ko-KR" sz="2700" smtClean="0">
                <a:ea typeface="굴림" panose="020B0600000101010101" pitchFamily="50" charset="-127"/>
              </a:rPr>
              <a:t>The method described in the book generates an ROC curve for each fold and averages them </a:t>
            </a:r>
            <a:endParaRPr lang="en-AU" altLang="ko-KR" sz="2700" smtClean="0">
              <a:ea typeface="굴림" panose="020B0600000101010101" pitchFamily="50" charset="-127"/>
            </a:endParaRPr>
          </a:p>
        </p:txBody>
      </p:sp>
    </p:spTree>
    <p:extLst>
      <p:ext uri="{BB962C8B-B14F-4D97-AF65-F5344CB8AC3E}">
        <p14:creationId xmlns:p14="http://schemas.microsoft.com/office/powerpoint/2010/main" val="35762631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D6FDA513-3EB6-4FAA-8066-286E68FDC61D}"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29</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73059"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ROC curves for two schemes</a:t>
            </a:r>
            <a:endParaRPr lang="en-AU" altLang="ko-KR" smtClean="0">
              <a:ea typeface="굴림" panose="020B0600000101010101" pitchFamily="50" charset="-127"/>
            </a:endParaRPr>
          </a:p>
        </p:txBody>
      </p:sp>
      <p:pic>
        <p:nvPicPr>
          <p:cNvPr id="17306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0" y="2157413"/>
            <a:ext cx="7508875"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1" name="Rectangle 4"/>
          <p:cNvSpPr>
            <a:spLocks noGrp="1" noChangeArrowheads="1"/>
          </p:cNvSpPr>
          <p:nvPr>
            <p:ph type="body" idx="1"/>
          </p:nvPr>
        </p:nvSpPr>
        <p:spPr>
          <a:xfrm>
            <a:off x="1006475" y="6334125"/>
            <a:ext cx="8129588" cy="706438"/>
          </a:xfrm>
          <a:noFill/>
          <a:extLst>
            <a:ext uri="{91240B29-F687-4F45-9708-019B960494DF}">
              <a14:hiddenLine xmlns:a14="http://schemas.microsoft.com/office/drawing/2010/main" w="12700">
                <a:solidFill>
                  <a:schemeClr val="tx1"/>
                </a:solidFill>
                <a:miter lim="800000"/>
                <a:headEnd/>
                <a:tailEnd/>
              </a14:hiddenLine>
            </a:ext>
          </a:extLst>
        </p:spPr>
        <p:txBody>
          <a:bodyPr lIns="100821" tIns="49526" rIns="100821" bIns="49526"/>
          <a:lstStyle/>
          <a:p>
            <a:pPr marL="288925" indent="-288925" defTabSz="914400" eaLnBrk="1" hangingPunct="1"/>
            <a:r>
              <a:rPr lang="en-US" altLang="ko-KR" sz="2000" smtClean="0">
                <a:ea typeface="굴림" panose="020B0600000101010101" pitchFamily="50" charset="-127"/>
              </a:rPr>
              <a:t>For a small, focused sample, use method A</a:t>
            </a:r>
          </a:p>
          <a:p>
            <a:pPr marL="288925" indent="-288925" defTabSz="914400" eaLnBrk="1" hangingPunct="1"/>
            <a:r>
              <a:rPr lang="en-US" altLang="ko-KR" sz="2000" smtClean="0">
                <a:ea typeface="굴림" panose="020B0600000101010101" pitchFamily="50" charset="-127"/>
              </a:rPr>
              <a:t>For a larger one, use method B</a:t>
            </a:r>
          </a:p>
          <a:p>
            <a:pPr marL="288925" indent="-288925" defTabSz="914400" eaLnBrk="1" hangingPunct="1"/>
            <a:r>
              <a:rPr lang="en-US" altLang="ko-KR" sz="2000" smtClean="0">
                <a:ea typeface="굴림" panose="020B0600000101010101" pitchFamily="50" charset="-127"/>
              </a:rPr>
              <a:t>In between, choose between A and B with appropriate probabilities</a:t>
            </a:r>
            <a:endParaRPr lang="en-AU" altLang="ko-KR" sz="2000" smtClean="0">
              <a:ea typeface="굴림" panose="020B0600000101010101" pitchFamily="50" charset="-127"/>
            </a:endParaRPr>
          </a:p>
        </p:txBody>
      </p:sp>
    </p:spTree>
    <p:extLst>
      <p:ext uri="{BB962C8B-B14F-4D97-AF65-F5344CB8AC3E}">
        <p14:creationId xmlns:p14="http://schemas.microsoft.com/office/powerpoint/2010/main" val="202887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7D66AF07-1EA0-461B-B10B-3CAC65259AE1}" type="slidenum">
              <a:rPr lang="en-US" altLang="ko-KR" sz="1600" smtClean="0"/>
              <a:pPr>
                <a:spcBef>
                  <a:spcPct val="0"/>
                </a:spcBef>
                <a:buClrTx/>
                <a:buSzTx/>
                <a:buFontTx/>
                <a:buNone/>
              </a:pPr>
              <a:t>3</a:t>
            </a:fld>
            <a:endParaRPr lang="en-US" altLang="ko-KR" sz="1600" smtClean="0"/>
          </a:p>
        </p:txBody>
      </p:sp>
      <p:sp>
        <p:nvSpPr>
          <p:cNvPr id="96259"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Test Set</a:t>
            </a:r>
          </a:p>
        </p:txBody>
      </p:sp>
      <p:sp>
        <p:nvSpPr>
          <p:cNvPr id="96260" name="Rectangle 3"/>
          <p:cNvSpPr>
            <a:spLocks noGrp="1" noChangeArrowheads="1"/>
          </p:cNvSpPr>
          <p:nvPr>
            <p:ph type="body" idx="1"/>
          </p:nvPr>
        </p:nvSpPr>
        <p:spPr>
          <a:xfrm>
            <a:off x="1012825" y="2190750"/>
            <a:ext cx="8588375" cy="489585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15000"/>
              </a:lnSpc>
              <a:spcBef>
                <a:spcPct val="0"/>
              </a:spcBef>
              <a:spcAft>
                <a:spcPts val="1400"/>
              </a:spcAft>
            </a:pPr>
            <a:r>
              <a:rPr lang="en-GB" altLang="ko-KR" sz="3200" smtClean="0">
                <a:ea typeface="굴림" panose="020B0600000101010101" pitchFamily="50" charset="-127"/>
              </a:rPr>
              <a:t>Need a set of test instances</a:t>
            </a:r>
          </a:p>
          <a:p>
            <a:pPr lvl="1" eaLnBrk="1" hangingPunct="1">
              <a:lnSpc>
                <a:spcPct val="115000"/>
              </a:lnSpc>
              <a:spcBef>
                <a:spcPct val="0"/>
              </a:spcBef>
              <a:spcAft>
                <a:spcPts val="1113"/>
              </a:spcAft>
            </a:pPr>
            <a:r>
              <a:rPr lang="en-GB" altLang="ko-KR" sz="2700" smtClean="0">
                <a:ea typeface="굴림" panose="020B0600000101010101" pitchFamily="50" charset="-127"/>
              </a:rPr>
              <a:t>Independent of training set instances</a:t>
            </a:r>
          </a:p>
          <a:p>
            <a:pPr lvl="1" eaLnBrk="1" hangingPunct="1">
              <a:lnSpc>
                <a:spcPct val="115000"/>
              </a:lnSpc>
              <a:spcBef>
                <a:spcPct val="0"/>
              </a:spcBef>
              <a:spcAft>
                <a:spcPts val="1113"/>
              </a:spcAft>
            </a:pPr>
            <a:r>
              <a:rPr lang="en-GB" altLang="ko-KR" sz="2700" smtClean="0">
                <a:ea typeface="굴림" panose="020B0600000101010101" pitchFamily="50" charset="-127"/>
              </a:rPr>
              <a:t>Representative of underlying structure</a:t>
            </a:r>
          </a:p>
          <a:p>
            <a:pPr eaLnBrk="1" hangingPunct="1">
              <a:lnSpc>
                <a:spcPct val="115000"/>
              </a:lnSpc>
              <a:spcBef>
                <a:spcPct val="0"/>
              </a:spcBef>
              <a:spcAft>
                <a:spcPts val="1400"/>
              </a:spcAft>
            </a:pPr>
            <a:r>
              <a:rPr lang="en-GB" altLang="ko-KR" sz="3200" smtClean="0">
                <a:ea typeface="굴림" panose="020B0600000101010101" pitchFamily="50" charset="-127"/>
              </a:rPr>
              <a:t>Sometimes: validation data</a:t>
            </a:r>
          </a:p>
          <a:p>
            <a:pPr lvl="1" eaLnBrk="1" hangingPunct="1">
              <a:lnSpc>
                <a:spcPct val="115000"/>
              </a:lnSpc>
              <a:spcBef>
                <a:spcPct val="0"/>
              </a:spcBef>
              <a:spcAft>
                <a:spcPts val="1113"/>
              </a:spcAft>
            </a:pPr>
            <a:r>
              <a:rPr lang="en-GB" altLang="ko-KR" sz="2700" smtClean="0">
                <a:ea typeface="굴림" panose="020B0600000101010101" pitchFamily="50" charset="-127"/>
              </a:rPr>
              <a:t>Fine-tune parameters</a:t>
            </a:r>
          </a:p>
          <a:p>
            <a:pPr lvl="1" eaLnBrk="1" hangingPunct="1">
              <a:lnSpc>
                <a:spcPct val="115000"/>
              </a:lnSpc>
              <a:spcBef>
                <a:spcPct val="0"/>
              </a:spcBef>
              <a:spcAft>
                <a:spcPts val="1113"/>
              </a:spcAft>
            </a:pPr>
            <a:r>
              <a:rPr lang="en-GB" altLang="ko-KR" sz="2700" smtClean="0">
                <a:ea typeface="굴림" panose="020B0600000101010101" pitchFamily="50" charset="-127"/>
              </a:rPr>
              <a:t>Independent of training and test data</a:t>
            </a:r>
          </a:p>
          <a:p>
            <a:pPr eaLnBrk="1" hangingPunct="1">
              <a:lnSpc>
                <a:spcPct val="115000"/>
              </a:lnSpc>
              <a:spcBef>
                <a:spcPct val="0"/>
              </a:spcBef>
              <a:spcAft>
                <a:spcPts val="1400"/>
              </a:spcAft>
            </a:pPr>
            <a:r>
              <a:rPr lang="en-GB" altLang="ko-KR" sz="3200" smtClean="0">
                <a:ea typeface="굴림" panose="020B0600000101010101" pitchFamily="50" charset="-127"/>
              </a:rPr>
              <a:t>Plentiful data - no problem!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C9155A34-2FC7-4417-B4C0-0D03D601F907}"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30</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74083"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Cost Sensitive Learning</a:t>
            </a:r>
          </a:p>
        </p:txBody>
      </p:sp>
      <p:sp>
        <p:nvSpPr>
          <p:cNvPr id="174084" name="Rectangle 3"/>
          <p:cNvSpPr>
            <a:spLocks noGrp="1" noChangeArrowheads="1"/>
          </p:cNvSpPr>
          <p:nvPr>
            <p:ph type="body" idx="1"/>
          </p:nvPr>
        </p:nvSpPr>
        <p:spPr/>
        <p:txBody>
          <a:bodyPr/>
          <a:lstStyle/>
          <a:p>
            <a:pPr eaLnBrk="1" hangingPunct="1">
              <a:lnSpc>
                <a:spcPct val="125000"/>
              </a:lnSpc>
            </a:pPr>
            <a:r>
              <a:rPr lang="en-US" altLang="ko-KR" sz="2800" smtClean="0">
                <a:ea typeface="굴림" panose="020B0600000101010101" pitchFamily="50" charset="-127"/>
              </a:rPr>
              <a:t>Have used cost information to evaluate learning</a:t>
            </a:r>
          </a:p>
          <a:p>
            <a:pPr eaLnBrk="1" hangingPunct="1">
              <a:lnSpc>
                <a:spcPct val="125000"/>
              </a:lnSpc>
            </a:pPr>
            <a:r>
              <a:rPr lang="en-US" altLang="ko-KR" sz="2800" smtClean="0">
                <a:ea typeface="굴림" panose="020B0600000101010101" pitchFamily="50" charset="-127"/>
              </a:rPr>
              <a:t>Better: use cost information to learn</a:t>
            </a:r>
          </a:p>
          <a:p>
            <a:pPr eaLnBrk="1" hangingPunct="1">
              <a:lnSpc>
                <a:spcPct val="125000"/>
              </a:lnSpc>
            </a:pPr>
            <a:r>
              <a:rPr lang="en-US" altLang="ko-KR" sz="2800" smtClean="0">
                <a:ea typeface="굴림" panose="020B0600000101010101" pitchFamily="50" charset="-127"/>
              </a:rPr>
              <a:t>Simple idea:</a:t>
            </a:r>
          </a:p>
          <a:p>
            <a:pPr lvl="1" eaLnBrk="1" hangingPunct="1">
              <a:lnSpc>
                <a:spcPct val="125000"/>
              </a:lnSpc>
            </a:pPr>
            <a:r>
              <a:rPr lang="en-US" altLang="ko-KR" sz="2300" b="1" smtClean="0">
                <a:ea typeface="굴림" panose="020B0600000101010101" pitchFamily="50" charset="-127"/>
              </a:rPr>
              <a:t>Increase instances that demonstrate important behavior (e.g., classified as exceptions)</a:t>
            </a:r>
            <a:endParaRPr lang="en-US" altLang="ko-KR" sz="2300" smtClean="0">
              <a:ea typeface="굴림" panose="020B0600000101010101" pitchFamily="50" charset="-127"/>
            </a:endParaRPr>
          </a:p>
          <a:p>
            <a:pPr lvl="1" eaLnBrk="1" hangingPunct="1">
              <a:lnSpc>
                <a:spcPct val="125000"/>
              </a:lnSpc>
            </a:pPr>
            <a:r>
              <a:rPr lang="en-US" altLang="ko-KR" sz="2300" smtClean="0">
                <a:ea typeface="굴림" panose="020B0600000101010101" pitchFamily="50" charset="-127"/>
              </a:rPr>
              <a:t>Applies for any learning algorithm</a:t>
            </a:r>
          </a:p>
        </p:txBody>
      </p:sp>
    </p:spTree>
    <p:extLst>
      <p:ext uri="{BB962C8B-B14F-4D97-AF65-F5344CB8AC3E}">
        <p14:creationId xmlns:p14="http://schemas.microsoft.com/office/powerpoint/2010/main" val="697237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562B9125-AD95-465B-A8D6-F68F7A57E639}"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31</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76131"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Engineering the Output</a:t>
            </a:r>
          </a:p>
        </p:txBody>
      </p:sp>
      <p:sp>
        <p:nvSpPr>
          <p:cNvPr id="176132" name="Rectangle 3"/>
          <p:cNvSpPr>
            <a:spLocks noGrp="1" noChangeArrowheads="1"/>
          </p:cNvSpPr>
          <p:nvPr>
            <p:ph type="body" idx="1"/>
          </p:nvPr>
        </p:nvSpPr>
        <p:spPr>
          <a:xfrm>
            <a:off x="739775" y="2160588"/>
            <a:ext cx="8588375" cy="494823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z="3300" smtClean="0">
                <a:ea typeface="굴림" panose="020B0600000101010101" pitchFamily="50" charset="-127"/>
              </a:rPr>
              <a:t>Prediction base</a:t>
            </a:r>
            <a:r>
              <a:rPr lang="en-US" altLang="ko-KR" sz="3300" smtClean="0">
                <a:ea typeface="굴림" panose="020B0600000101010101" pitchFamily="50" charset="-127"/>
              </a:rPr>
              <a:t>d</a:t>
            </a:r>
            <a:r>
              <a:rPr lang="ko-KR" altLang="en-GB" sz="3300" smtClean="0">
                <a:ea typeface="굴림" panose="020B0600000101010101" pitchFamily="50" charset="-127"/>
              </a:rPr>
              <a:t> </a:t>
            </a:r>
            <a:r>
              <a:rPr lang="en-GB" altLang="ko-KR" sz="3300" smtClean="0">
                <a:ea typeface="굴림" panose="020B0600000101010101" pitchFamily="50" charset="-127"/>
              </a:rPr>
              <a:t>on one model</a:t>
            </a:r>
            <a:endParaRPr lang="en-GB" altLang="ko-KR" smtClean="0">
              <a:ea typeface="굴림" panose="020B0600000101010101" pitchFamily="50" charset="-127"/>
            </a:endParaRPr>
          </a:p>
          <a:p>
            <a:pPr lvl="1" eaLnBrk="1" hangingPunct="1">
              <a:spcBef>
                <a:spcPct val="0"/>
              </a:spcBef>
              <a:spcAft>
                <a:spcPts val="1125"/>
              </a:spcAft>
            </a:pPr>
            <a:r>
              <a:rPr lang="en-GB" altLang="ko-KR" sz="2800" smtClean="0">
                <a:ea typeface="굴림" panose="020B0600000101010101" pitchFamily="50" charset="-127"/>
              </a:rPr>
              <a:t>Model performs well on one training set, but poorly on others</a:t>
            </a:r>
          </a:p>
          <a:p>
            <a:pPr lvl="1" eaLnBrk="1" hangingPunct="1">
              <a:spcBef>
                <a:spcPct val="0"/>
              </a:spcBef>
              <a:spcAft>
                <a:spcPts val="1125"/>
              </a:spcAft>
            </a:pPr>
            <a:r>
              <a:rPr lang="en-GB" altLang="ko-KR" sz="2800" smtClean="0">
                <a:ea typeface="굴림" panose="020B0600000101010101" pitchFamily="50" charset="-127"/>
              </a:rPr>
              <a:t>New data becomes available </a:t>
            </a:r>
            <a:r>
              <a:rPr lang="en-GB" altLang="ko-KR" sz="2800" smtClean="0">
                <a:ea typeface="굴림" panose="020B0600000101010101" pitchFamily="50" charset="-127"/>
                <a:sym typeface="Symbol" panose="05050102010706020507" pitchFamily="18" charset="2"/>
              </a:rPr>
              <a:t> </a:t>
            </a:r>
            <a:r>
              <a:rPr lang="en-GB" altLang="ko-KR" sz="2800" smtClean="0">
                <a:ea typeface="굴림" panose="020B0600000101010101" pitchFamily="50" charset="-127"/>
              </a:rPr>
              <a:t>new model</a:t>
            </a:r>
          </a:p>
          <a:p>
            <a:pPr eaLnBrk="1" hangingPunct="1">
              <a:spcBef>
                <a:spcPct val="0"/>
              </a:spcBef>
              <a:spcAft>
                <a:spcPts val="1413"/>
              </a:spcAft>
            </a:pPr>
            <a:r>
              <a:rPr lang="en-GB" altLang="ko-KR" sz="3300" smtClean="0">
                <a:ea typeface="굴림" panose="020B0600000101010101" pitchFamily="50" charset="-127"/>
              </a:rPr>
              <a:t>Combine models</a:t>
            </a:r>
            <a:endParaRPr lang="en-GB" altLang="ko-KR" smtClean="0">
              <a:ea typeface="굴림" panose="020B0600000101010101" pitchFamily="50" charset="-127"/>
            </a:endParaRPr>
          </a:p>
          <a:p>
            <a:pPr lvl="1" eaLnBrk="1" hangingPunct="1">
              <a:spcBef>
                <a:spcPct val="0"/>
              </a:spcBef>
              <a:spcAft>
                <a:spcPts val="1125"/>
              </a:spcAft>
            </a:pPr>
            <a:r>
              <a:rPr lang="en-GB" altLang="ko-KR" sz="2800" smtClean="0">
                <a:ea typeface="굴림" panose="020B0600000101010101" pitchFamily="50" charset="-127"/>
              </a:rPr>
              <a:t>Bagging</a:t>
            </a:r>
          </a:p>
          <a:p>
            <a:pPr lvl="1" eaLnBrk="1" hangingPunct="1">
              <a:spcBef>
                <a:spcPct val="0"/>
              </a:spcBef>
              <a:spcAft>
                <a:spcPts val="1125"/>
              </a:spcAft>
            </a:pPr>
            <a:r>
              <a:rPr lang="en-GB" altLang="ko-KR" sz="2800" smtClean="0">
                <a:ea typeface="굴림" panose="020B0600000101010101" pitchFamily="50" charset="-127"/>
              </a:rPr>
              <a:t>Boosting</a:t>
            </a:r>
          </a:p>
          <a:p>
            <a:pPr lvl="1" eaLnBrk="1" hangingPunct="1">
              <a:spcBef>
                <a:spcPct val="0"/>
              </a:spcBef>
              <a:spcAft>
                <a:spcPts val="1125"/>
              </a:spcAft>
            </a:pPr>
            <a:r>
              <a:rPr lang="en-GB" altLang="ko-KR" sz="2800" smtClean="0">
                <a:ea typeface="굴림" panose="020B0600000101010101" pitchFamily="50" charset="-127"/>
              </a:rPr>
              <a:t>Stacking</a:t>
            </a:r>
            <a:endParaRPr lang="en-GB" altLang="ko-KR" smtClean="0">
              <a:ea typeface="굴림" panose="020B0600000101010101" pitchFamily="50" charset="-127"/>
            </a:endParaRPr>
          </a:p>
        </p:txBody>
      </p:sp>
      <p:sp>
        <p:nvSpPr>
          <p:cNvPr id="176133" name="WordArt 4"/>
          <p:cNvSpPr>
            <a:spLocks noChangeArrowheads="1" noChangeShapeType="1" noTextEdit="1"/>
          </p:cNvSpPr>
          <p:nvPr/>
        </p:nvSpPr>
        <p:spPr bwMode="auto">
          <a:xfrm>
            <a:off x="3194050" y="5259388"/>
            <a:ext cx="150813" cy="14779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ko-KR" sz="3600" b="0" i="0" u="none" strike="noStrike" kern="10" cap="none" spc="0" normalizeH="0" baseline="0" noProof="0">
                <a:ln>
                  <a:noFill/>
                </a:ln>
                <a:solidFill>
                  <a:srgbClr val="336699"/>
                </a:solidFill>
                <a:effectLst>
                  <a:outerShdw dist="45791" dir="2021404" algn="ctr" rotWithShape="0">
                    <a:srgbClr val="C0C0C0"/>
                  </a:outerShdw>
                </a:effectLst>
                <a:uLnTx/>
                <a:uFillTx/>
                <a:latin typeface="Times New Roman" panose="02020603050405020304" pitchFamily="18" charset="0"/>
                <a:ea typeface="+mn-ea"/>
                <a:cs typeface="Times New Roman" panose="02020603050405020304" pitchFamily="18" charset="0"/>
              </a:rPr>
              <a:t>}</a:t>
            </a:r>
            <a:endParaRPr kumimoji="0" lang="ko-KR" altLang="en-US" sz="3600" b="0" i="0" u="none" strike="noStrike" kern="10" cap="none" spc="0" normalizeH="0" baseline="0" noProof="0">
              <a:ln>
                <a:noFill/>
              </a:ln>
              <a:solidFill>
                <a:srgbClr val="336699"/>
              </a:solidFill>
              <a:effectLst>
                <a:outerShdw dist="45791" dir="2021404" algn="ctr" rotWithShape="0">
                  <a:srgbClr val="C0C0C0"/>
                </a:outerShdw>
              </a:effectLst>
              <a:uLnTx/>
              <a:uFillTx/>
              <a:latin typeface="Times New Roman" panose="02020603050405020304" pitchFamily="18" charset="0"/>
              <a:ea typeface="+mn-ea"/>
              <a:cs typeface="Times New Roman" panose="02020603050405020304" pitchFamily="18" charset="0"/>
            </a:endParaRPr>
          </a:p>
        </p:txBody>
      </p:sp>
      <p:sp>
        <p:nvSpPr>
          <p:cNvPr id="176134" name="Text Box 5"/>
          <p:cNvSpPr txBox="1">
            <a:spLocks noChangeArrowheads="1"/>
          </p:cNvSpPr>
          <p:nvPr/>
        </p:nvSpPr>
        <p:spPr bwMode="auto">
          <a:xfrm>
            <a:off x="3344863" y="5784850"/>
            <a:ext cx="601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rPr>
              <a:t>Improve prediction but complicate structure</a:t>
            </a:r>
          </a:p>
        </p:txBody>
      </p:sp>
    </p:spTree>
    <p:extLst>
      <p:ext uri="{BB962C8B-B14F-4D97-AF65-F5344CB8AC3E}">
        <p14:creationId xmlns:p14="http://schemas.microsoft.com/office/powerpoint/2010/main" val="1707161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03D62498-B219-417A-80AE-0667D6B71718}"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32</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78179"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Bagging</a:t>
            </a:r>
          </a:p>
        </p:txBody>
      </p:sp>
      <p:sp>
        <p:nvSpPr>
          <p:cNvPr id="178180"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90000"/>
              </a:lnSpc>
              <a:spcBef>
                <a:spcPct val="0"/>
              </a:spcBef>
              <a:spcAft>
                <a:spcPts val="1413"/>
              </a:spcAft>
            </a:pPr>
            <a:r>
              <a:rPr lang="en-GB" altLang="ko-KR" sz="3300" smtClean="0">
                <a:ea typeface="굴림" panose="020B0600000101010101" pitchFamily="50" charset="-127"/>
              </a:rPr>
              <a:t>Bias: error despite all the data in the world!</a:t>
            </a:r>
          </a:p>
          <a:p>
            <a:pPr eaLnBrk="1" hangingPunct="1">
              <a:lnSpc>
                <a:spcPct val="90000"/>
              </a:lnSpc>
              <a:spcBef>
                <a:spcPct val="0"/>
              </a:spcBef>
              <a:spcAft>
                <a:spcPts val="1413"/>
              </a:spcAft>
            </a:pPr>
            <a:r>
              <a:rPr lang="en-GB" altLang="ko-KR" sz="3300" smtClean="0">
                <a:ea typeface="굴림" panose="020B0600000101010101" pitchFamily="50" charset="-127"/>
              </a:rPr>
              <a:t>Variance: error due to limited data</a:t>
            </a:r>
          </a:p>
          <a:p>
            <a:pPr eaLnBrk="1" hangingPunct="1">
              <a:lnSpc>
                <a:spcPct val="90000"/>
              </a:lnSpc>
              <a:spcBef>
                <a:spcPct val="0"/>
              </a:spcBef>
              <a:spcAft>
                <a:spcPts val="1413"/>
              </a:spcAft>
            </a:pPr>
            <a:r>
              <a:rPr lang="en-GB" altLang="ko-KR" sz="3300" smtClean="0">
                <a:ea typeface="굴림" panose="020B0600000101010101" pitchFamily="50" charset="-127"/>
              </a:rPr>
              <a:t>Intuitive idea of bagging:</a:t>
            </a:r>
            <a:endParaRPr lang="en-GB" altLang="ko-KR" smtClean="0">
              <a:ea typeface="굴림" panose="020B0600000101010101" pitchFamily="50" charset="-127"/>
            </a:endParaRPr>
          </a:p>
          <a:p>
            <a:pPr lvl="1" eaLnBrk="1" hangingPunct="1">
              <a:lnSpc>
                <a:spcPct val="90000"/>
              </a:lnSpc>
              <a:spcBef>
                <a:spcPct val="0"/>
              </a:spcBef>
              <a:spcAft>
                <a:spcPts val="1125"/>
              </a:spcAft>
            </a:pPr>
            <a:r>
              <a:rPr lang="en-GB" altLang="ko-KR" sz="2800" smtClean="0">
                <a:ea typeface="굴림" panose="020B0600000101010101" pitchFamily="50" charset="-127"/>
              </a:rPr>
              <a:t>Assume we have several data sets</a:t>
            </a:r>
          </a:p>
          <a:p>
            <a:pPr lvl="1" eaLnBrk="1" hangingPunct="1">
              <a:lnSpc>
                <a:spcPct val="90000"/>
              </a:lnSpc>
              <a:spcBef>
                <a:spcPct val="0"/>
              </a:spcBef>
              <a:spcAft>
                <a:spcPts val="1125"/>
              </a:spcAft>
            </a:pPr>
            <a:r>
              <a:rPr lang="en-GB" altLang="ko-KR" sz="2800" smtClean="0">
                <a:ea typeface="굴림" panose="020B0600000101010101" pitchFamily="50" charset="-127"/>
              </a:rPr>
              <a:t>Apply learning algorithm to each set</a:t>
            </a:r>
          </a:p>
          <a:p>
            <a:pPr lvl="1" eaLnBrk="1" hangingPunct="1">
              <a:lnSpc>
                <a:spcPct val="90000"/>
              </a:lnSpc>
              <a:spcBef>
                <a:spcPct val="0"/>
              </a:spcBef>
              <a:spcAft>
                <a:spcPts val="1125"/>
              </a:spcAft>
            </a:pPr>
            <a:r>
              <a:rPr lang="en-GB" altLang="ko-KR" sz="2800" smtClean="0">
                <a:ea typeface="굴림" panose="020B0600000101010101" pitchFamily="50" charset="-127"/>
              </a:rPr>
              <a:t>Vote on the prediction (classification/numeric)</a:t>
            </a:r>
            <a:endParaRPr lang="en-GB" altLang="ko-KR" smtClean="0">
              <a:ea typeface="굴림" panose="020B0600000101010101" pitchFamily="50" charset="-127"/>
            </a:endParaRPr>
          </a:p>
          <a:p>
            <a:pPr eaLnBrk="1" hangingPunct="1">
              <a:lnSpc>
                <a:spcPct val="90000"/>
              </a:lnSpc>
              <a:spcBef>
                <a:spcPct val="0"/>
              </a:spcBef>
              <a:spcAft>
                <a:spcPts val="1413"/>
              </a:spcAft>
            </a:pPr>
            <a:r>
              <a:rPr lang="en-GB" altLang="ko-KR" sz="3300" smtClean="0">
                <a:ea typeface="굴림" panose="020B0600000101010101" pitchFamily="50" charset="-127"/>
              </a:rPr>
              <a:t>What type of error does this reduce?</a:t>
            </a:r>
          </a:p>
          <a:p>
            <a:pPr eaLnBrk="1" hangingPunct="1">
              <a:lnSpc>
                <a:spcPct val="90000"/>
              </a:lnSpc>
              <a:spcBef>
                <a:spcPct val="0"/>
              </a:spcBef>
              <a:spcAft>
                <a:spcPts val="1413"/>
              </a:spcAft>
            </a:pPr>
            <a:r>
              <a:rPr lang="en-GB" altLang="ko-KR" sz="3300" smtClean="0">
                <a:ea typeface="굴림" panose="020B0600000101010101" pitchFamily="50" charset="-127"/>
              </a:rPr>
              <a:t>When is this beneficial?</a:t>
            </a:r>
          </a:p>
        </p:txBody>
      </p:sp>
    </p:spTree>
    <p:extLst>
      <p:ext uri="{BB962C8B-B14F-4D97-AF65-F5344CB8AC3E}">
        <p14:creationId xmlns:p14="http://schemas.microsoft.com/office/powerpoint/2010/main" val="4184264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74B64EBD-E041-4354-9F92-45196AFB7BF0}"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33</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80227"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u="sng" smtClean="0">
                <a:ea typeface="굴림" panose="020B0600000101010101" pitchFamily="50" charset="-127"/>
              </a:rPr>
              <a:t>B</a:t>
            </a:r>
            <a:r>
              <a:rPr lang="en-GB" altLang="ko-KR" smtClean="0">
                <a:ea typeface="굴림" panose="020B0600000101010101" pitchFamily="50" charset="-127"/>
              </a:rPr>
              <a:t>ootstrap </a:t>
            </a:r>
            <a:r>
              <a:rPr lang="en-GB" altLang="ko-KR" u="sng" smtClean="0">
                <a:ea typeface="굴림" panose="020B0600000101010101" pitchFamily="50" charset="-127"/>
              </a:rPr>
              <a:t>Agg</a:t>
            </a:r>
            <a:r>
              <a:rPr lang="en-GB" altLang="ko-KR" smtClean="0">
                <a:ea typeface="굴림" panose="020B0600000101010101" pitchFamily="50" charset="-127"/>
              </a:rPr>
              <a:t>regat</a:t>
            </a:r>
            <a:r>
              <a:rPr lang="en-GB" altLang="ko-KR" u="sng" smtClean="0">
                <a:ea typeface="굴림" panose="020B0600000101010101" pitchFamily="50" charset="-127"/>
              </a:rPr>
              <a:t>ing</a:t>
            </a:r>
          </a:p>
        </p:txBody>
      </p:sp>
      <p:sp>
        <p:nvSpPr>
          <p:cNvPr id="180228"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90000"/>
              </a:lnSpc>
              <a:spcBef>
                <a:spcPct val="0"/>
              </a:spcBef>
              <a:spcAft>
                <a:spcPts val="1413"/>
              </a:spcAft>
            </a:pPr>
            <a:r>
              <a:rPr lang="en-GB" altLang="ko-KR" smtClean="0">
                <a:ea typeface="굴림" panose="020B0600000101010101" pitchFamily="50" charset="-127"/>
              </a:rPr>
              <a:t>In practice: only one training data set</a:t>
            </a:r>
          </a:p>
          <a:p>
            <a:pPr eaLnBrk="1" hangingPunct="1">
              <a:lnSpc>
                <a:spcPct val="90000"/>
              </a:lnSpc>
              <a:spcBef>
                <a:spcPct val="0"/>
              </a:spcBef>
              <a:spcAft>
                <a:spcPts val="1413"/>
              </a:spcAft>
            </a:pPr>
            <a:r>
              <a:rPr lang="en-GB" altLang="ko-KR" smtClean="0">
                <a:ea typeface="굴림" panose="020B0600000101010101" pitchFamily="50" charset="-127"/>
              </a:rPr>
              <a:t>Create many sets from one</a:t>
            </a:r>
          </a:p>
          <a:p>
            <a:pPr lvl="1" eaLnBrk="1" hangingPunct="1">
              <a:lnSpc>
                <a:spcPct val="90000"/>
              </a:lnSpc>
              <a:spcBef>
                <a:spcPct val="0"/>
              </a:spcBef>
              <a:spcAft>
                <a:spcPts val="1125"/>
              </a:spcAft>
            </a:pPr>
            <a:r>
              <a:rPr lang="en-GB" altLang="ko-KR" smtClean="0">
                <a:ea typeface="굴림" panose="020B0600000101010101" pitchFamily="50" charset="-127"/>
              </a:rPr>
              <a:t>Sample with replacement (remember the bootstrap)</a:t>
            </a:r>
          </a:p>
          <a:p>
            <a:pPr eaLnBrk="1" hangingPunct="1">
              <a:lnSpc>
                <a:spcPct val="90000"/>
              </a:lnSpc>
              <a:spcBef>
                <a:spcPct val="0"/>
              </a:spcBef>
              <a:spcAft>
                <a:spcPts val="1413"/>
              </a:spcAft>
            </a:pPr>
            <a:r>
              <a:rPr lang="en-GB" altLang="ko-KR" smtClean="0">
                <a:ea typeface="굴림" panose="020B0600000101010101" pitchFamily="50" charset="-127"/>
              </a:rPr>
              <a:t>Does this work?</a:t>
            </a:r>
          </a:p>
          <a:p>
            <a:pPr lvl="1" eaLnBrk="1" hangingPunct="1">
              <a:lnSpc>
                <a:spcPct val="90000"/>
              </a:lnSpc>
              <a:spcBef>
                <a:spcPct val="0"/>
              </a:spcBef>
              <a:spcAft>
                <a:spcPts val="1125"/>
              </a:spcAft>
            </a:pPr>
            <a:r>
              <a:rPr lang="en-GB" altLang="ko-KR" smtClean="0">
                <a:ea typeface="굴림" panose="020B0600000101010101" pitchFamily="50" charset="-127"/>
              </a:rPr>
              <a:t>Often given improvements in predictive performance</a:t>
            </a:r>
          </a:p>
          <a:p>
            <a:pPr lvl="1" eaLnBrk="1" hangingPunct="1">
              <a:lnSpc>
                <a:spcPct val="90000"/>
              </a:lnSpc>
              <a:spcBef>
                <a:spcPct val="0"/>
              </a:spcBef>
              <a:spcAft>
                <a:spcPts val="1125"/>
              </a:spcAft>
            </a:pPr>
            <a:r>
              <a:rPr lang="en-GB" altLang="ko-KR" smtClean="0">
                <a:ea typeface="굴림" panose="020B0600000101010101" pitchFamily="50" charset="-127"/>
              </a:rPr>
              <a:t>Never degeneration in performance</a:t>
            </a:r>
          </a:p>
        </p:txBody>
      </p:sp>
    </p:spTree>
    <p:extLst>
      <p:ext uri="{BB962C8B-B14F-4D97-AF65-F5344CB8AC3E}">
        <p14:creationId xmlns:p14="http://schemas.microsoft.com/office/powerpoint/2010/main" val="2884982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0784A1C3-D991-47AF-850E-0E260AC9E8BE}"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34</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82275"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Boosting</a:t>
            </a:r>
          </a:p>
        </p:txBody>
      </p:sp>
      <p:sp>
        <p:nvSpPr>
          <p:cNvPr id="182276" name="Rectangle 3"/>
          <p:cNvSpPr>
            <a:spLocks noGrp="1" noChangeArrowheads="1"/>
          </p:cNvSpPr>
          <p:nvPr>
            <p:ph type="body" idx="1"/>
          </p:nvPr>
        </p:nvSpPr>
        <p:spPr>
          <a:xfrm>
            <a:off x="503238" y="2284413"/>
            <a:ext cx="8996362" cy="472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z="3300" smtClean="0">
                <a:ea typeface="굴림" panose="020B0600000101010101" pitchFamily="50" charset="-127"/>
              </a:rPr>
              <a:t>Assume a stable learning procedure</a:t>
            </a:r>
            <a:endParaRPr lang="en-GB" altLang="ko-KR" smtClean="0">
              <a:ea typeface="굴림" panose="020B0600000101010101" pitchFamily="50" charset="-127"/>
            </a:endParaRPr>
          </a:p>
          <a:p>
            <a:pPr lvl="1" eaLnBrk="1" hangingPunct="1">
              <a:spcBef>
                <a:spcPct val="0"/>
              </a:spcBef>
              <a:spcAft>
                <a:spcPts val="1125"/>
              </a:spcAft>
            </a:pPr>
            <a:r>
              <a:rPr lang="en-GB" altLang="ko-KR" sz="2800" smtClean="0">
                <a:ea typeface="굴림" panose="020B0600000101010101" pitchFamily="50" charset="-127"/>
              </a:rPr>
              <a:t>Low variance</a:t>
            </a:r>
          </a:p>
          <a:p>
            <a:pPr lvl="1" eaLnBrk="1" hangingPunct="1">
              <a:spcBef>
                <a:spcPct val="0"/>
              </a:spcBef>
              <a:spcAft>
                <a:spcPts val="1125"/>
              </a:spcAft>
            </a:pPr>
            <a:r>
              <a:rPr lang="en-GB" altLang="ko-KR" sz="2800" smtClean="0">
                <a:ea typeface="굴림" panose="020B0600000101010101" pitchFamily="50" charset="-127"/>
              </a:rPr>
              <a:t>Bagging does very little</a:t>
            </a:r>
            <a:endParaRPr lang="en-GB" altLang="ko-KR" smtClean="0">
              <a:ea typeface="굴림" panose="020B0600000101010101" pitchFamily="50" charset="-127"/>
            </a:endParaRPr>
          </a:p>
          <a:p>
            <a:pPr eaLnBrk="1" hangingPunct="1">
              <a:spcBef>
                <a:spcPct val="0"/>
              </a:spcBef>
              <a:spcAft>
                <a:spcPts val="1413"/>
              </a:spcAft>
            </a:pPr>
            <a:r>
              <a:rPr lang="en-GB" altLang="ko-KR" sz="3300" smtClean="0">
                <a:ea typeface="굴림" panose="020B0600000101010101" pitchFamily="50" charset="-127"/>
              </a:rPr>
              <a:t>Combine structurally different models</a:t>
            </a:r>
            <a:endParaRPr lang="en-GB" altLang="ko-KR" smtClean="0">
              <a:ea typeface="굴림" panose="020B0600000101010101" pitchFamily="50" charset="-127"/>
            </a:endParaRPr>
          </a:p>
          <a:p>
            <a:pPr eaLnBrk="1" hangingPunct="1">
              <a:spcBef>
                <a:spcPct val="0"/>
              </a:spcBef>
              <a:spcAft>
                <a:spcPts val="1413"/>
              </a:spcAft>
            </a:pPr>
            <a:r>
              <a:rPr lang="en-GB" altLang="ko-KR" sz="3300" smtClean="0">
                <a:ea typeface="굴림" panose="020B0600000101010101" pitchFamily="50" charset="-127"/>
              </a:rPr>
              <a:t>Intuitive motivation:</a:t>
            </a:r>
            <a:endParaRPr lang="en-GB" altLang="ko-KR" smtClean="0">
              <a:ea typeface="굴림" panose="020B0600000101010101" pitchFamily="50" charset="-127"/>
            </a:endParaRPr>
          </a:p>
          <a:p>
            <a:pPr lvl="1" eaLnBrk="1" hangingPunct="1">
              <a:spcBef>
                <a:spcPct val="0"/>
              </a:spcBef>
              <a:spcAft>
                <a:spcPts val="1125"/>
              </a:spcAft>
            </a:pPr>
            <a:r>
              <a:rPr lang="en-GB" altLang="ko-KR" sz="2800" smtClean="0">
                <a:ea typeface="굴림" panose="020B0600000101010101" pitchFamily="50" charset="-127"/>
              </a:rPr>
              <a:t>Any given model may be good for a subset of the training data</a:t>
            </a:r>
          </a:p>
          <a:p>
            <a:pPr lvl="1" eaLnBrk="1" hangingPunct="1">
              <a:spcBef>
                <a:spcPct val="0"/>
              </a:spcBef>
              <a:spcAft>
                <a:spcPts val="1125"/>
              </a:spcAft>
            </a:pPr>
            <a:r>
              <a:rPr lang="en-GB" altLang="ko-KR" sz="2800" smtClean="0">
                <a:ea typeface="굴림" panose="020B0600000101010101" pitchFamily="50" charset="-127"/>
              </a:rPr>
              <a:t>Encourage models to explain part of the data</a:t>
            </a:r>
            <a:endParaRPr lang="en-GB" altLang="ko-KR" smtClean="0">
              <a:ea typeface="굴림" panose="020B0600000101010101" pitchFamily="50" charset="-127"/>
            </a:endParaRPr>
          </a:p>
        </p:txBody>
      </p:sp>
    </p:spTree>
    <p:extLst>
      <p:ext uri="{BB962C8B-B14F-4D97-AF65-F5344CB8AC3E}">
        <p14:creationId xmlns:p14="http://schemas.microsoft.com/office/powerpoint/2010/main" val="3928168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DD267E09-8DFB-4765-8CCD-62A932A239B3}"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35</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84323"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AdaBoost.M1</a:t>
            </a:r>
          </a:p>
        </p:txBody>
      </p:sp>
      <p:sp>
        <p:nvSpPr>
          <p:cNvPr id="184324" name="Rectangle 3"/>
          <p:cNvSpPr>
            <a:spLocks noGrp="1" noChangeArrowheads="1"/>
          </p:cNvSpPr>
          <p:nvPr>
            <p:ph type="body" idx="1"/>
          </p:nvPr>
        </p:nvSpPr>
        <p:spPr>
          <a:xfrm>
            <a:off x="739775" y="2314575"/>
            <a:ext cx="8588375" cy="530542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90000"/>
              </a:lnSpc>
              <a:spcBef>
                <a:spcPct val="0"/>
              </a:spcBef>
              <a:spcAft>
                <a:spcPts val="1413"/>
              </a:spcAft>
            </a:pPr>
            <a:r>
              <a:rPr lang="en-GB" altLang="ko-KR" sz="3000" dirty="0" smtClean="0">
                <a:ea typeface="굴림" panose="020B0600000101010101" pitchFamily="50" charset="-127"/>
              </a:rPr>
              <a:t>Generate models:</a:t>
            </a:r>
          </a:p>
          <a:p>
            <a:pPr lvl="1" eaLnBrk="1" hangingPunct="1">
              <a:lnSpc>
                <a:spcPct val="90000"/>
              </a:lnSpc>
              <a:spcBef>
                <a:spcPct val="0"/>
              </a:spcBef>
              <a:spcAft>
                <a:spcPts val="1125"/>
              </a:spcAft>
            </a:pPr>
            <a:r>
              <a:rPr lang="en-GB" altLang="ko-KR" sz="2800" dirty="0" smtClean="0">
                <a:ea typeface="굴림" panose="020B0600000101010101" pitchFamily="50" charset="-127"/>
              </a:rPr>
              <a:t>Assign equal weight to each training instance</a:t>
            </a:r>
          </a:p>
          <a:p>
            <a:pPr lvl="1" eaLnBrk="1" hangingPunct="1">
              <a:lnSpc>
                <a:spcPct val="90000"/>
              </a:lnSpc>
              <a:spcBef>
                <a:spcPct val="0"/>
              </a:spcBef>
              <a:spcAft>
                <a:spcPts val="1125"/>
              </a:spcAft>
            </a:pPr>
            <a:r>
              <a:rPr lang="en-GB" altLang="ko-KR" sz="2800" dirty="0" smtClean="0">
                <a:ea typeface="굴림" panose="020B0600000101010101" pitchFamily="50" charset="-127"/>
              </a:rPr>
              <a:t>Iterate:</a:t>
            </a:r>
          </a:p>
          <a:p>
            <a:pPr lvl="2" eaLnBrk="1" hangingPunct="1">
              <a:lnSpc>
                <a:spcPct val="90000"/>
              </a:lnSpc>
              <a:spcBef>
                <a:spcPct val="0"/>
              </a:spcBef>
              <a:spcAft>
                <a:spcPts val="838"/>
              </a:spcAft>
            </a:pPr>
            <a:r>
              <a:rPr lang="en-GB" altLang="ko-KR" sz="2900" dirty="0" smtClean="0">
                <a:ea typeface="굴림" panose="020B0600000101010101" pitchFamily="50" charset="-127"/>
              </a:rPr>
              <a:t>Apply learning algorithm and store model</a:t>
            </a:r>
          </a:p>
          <a:p>
            <a:pPr lvl="2" eaLnBrk="1" hangingPunct="1">
              <a:lnSpc>
                <a:spcPct val="90000"/>
              </a:lnSpc>
              <a:spcBef>
                <a:spcPct val="0"/>
              </a:spcBef>
              <a:spcAft>
                <a:spcPts val="838"/>
              </a:spcAft>
            </a:pPr>
            <a:r>
              <a:rPr lang="en-GB" altLang="ko-KR" sz="2900" i="1" dirty="0" smtClean="0">
                <a:ea typeface="굴림" panose="020B0600000101010101" pitchFamily="50" charset="-127"/>
              </a:rPr>
              <a:t>e</a:t>
            </a:r>
            <a:r>
              <a:rPr lang="en-GB" altLang="ko-KR" sz="2900" dirty="0" smtClean="0">
                <a:ea typeface="굴림" panose="020B0600000101010101" pitchFamily="50" charset="-127"/>
              </a:rPr>
              <a:t> </a:t>
            </a:r>
            <a:r>
              <a:rPr lang="en-GB" altLang="ko-KR" sz="2900" dirty="0" smtClean="0">
                <a:latin typeface="Times New Roman" panose="02020603050405020304" pitchFamily="18" charset="0"/>
                <a:ea typeface="굴림" panose="020B0600000101010101" pitchFamily="50" charset="-127"/>
              </a:rPr>
              <a:t>¬</a:t>
            </a:r>
            <a:r>
              <a:rPr lang="en-GB" altLang="ko-KR" sz="2900" dirty="0" smtClean="0">
                <a:ea typeface="굴림" panose="020B0600000101010101" pitchFamily="50" charset="-127"/>
              </a:rPr>
              <a:t> error</a:t>
            </a:r>
          </a:p>
          <a:p>
            <a:pPr lvl="2" eaLnBrk="1" hangingPunct="1">
              <a:lnSpc>
                <a:spcPct val="90000"/>
              </a:lnSpc>
              <a:spcBef>
                <a:spcPct val="0"/>
              </a:spcBef>
              <a:spcAft>
                <a:spcPts val="838"/>
              </a:spcAft>
            </a:pPr>
            <a:r>
              <a:rPr lang="en-GB" altLang="ko-KR" sz="2900" dirty="0" smtClean="0">
                <a:ea typeface="굴림" panose="020B0600000101010101" pitchFamily="50" charset="-127"/>
              </a:rPr>
              <a:t>If </a:t>
            </a:r>
            <a:r>
              <a:rPr lang="en-GB" altLang="ko-KR" sz="2900" i="1" dirty="0" smtClean="0">
                <a:ea typeface="굴림" panose="020B0600000101010101" pitchFamily="50" charset="-127"/>
              </a:rPr>
              <a:t>e</a:t>
            </a:r>
            <a:r>
              <a:rPr lang="en-GB" altLang="ko-KR" sz="2900" dirty="0" smtClean="0">
                <a:ea typeface="굴림" panose="020B0600000101010101" pitchFamily="50" charset="-127"/>
              </a:rPr>
              <a:t> = 0 or </a:t>
            </a:r>
            <a:r>
              <a:rPr lang="en-GB" altLang="ko-KR" sz="2900" i="1" dirty="0" smtClean="0">
                <a:ea typeface="굴림" panose="020B0600000101010101" pitchFamily="50" charset="-127"/>
              </a:rPr>
              <a:t>e</a:t>
            </a:r>
            <a:r>
              <a:rPr lang="en-GB" altLang="ko-KR" sz="2900" dirty="0" smtClean="0">
                <a:ea typeface="굴림" panose="020B0600000101010101" pitchFamily="50" charset="-127"/>
              </a:rPr>
              <a:t> &gt; 0.5 terminate</a:t>
            </a:r>
          </a:p>
          <a:p>
            <a:pPr lvl="2" eaLnBrk="1" hangingPunct="1">
              <a:lnSpc>
                <a:spcPct val="90000"/>
              </a:lnSpc>
              <a:spcBef>
                <a:spcPct val="0"/>
              </a:spcBef>
              <a:spcAft>
                <a:spcPts val="838"/>
              </a:spcAft>
            </a:pPr>
            <a:r>
              <a:rPr lang="en-GB" altLang="ko-KR" sz="2900" dirty="0" smtClean="0">
                <a:ea typeface="굴림" panose="020B0600000101010101" pitchFamily="50" charset="-127"/>
              </a:rPr>
              <a:t>For every instance:</a:t>
            </a:r>
          </a:p>
          <a:p>
            <a:pPr eaLnBrk="1" hangingPunct="1">
              <a:lnSpc>
                <a:spcPct val="90000"/>
              </a:lnSpc>
              <a:spcBef>
                <a:spcPct val="0"/>
              </a:spcBef>
              <a:spcAft>
                <a:spcPts val="563"/>
              </a:spcAft>
              <a:buClrTx/>
              <a:buSzTx/>
              <a:buFontTx/>
              <a:buNone/>
            </a:pPr>
            <a:r>
              <a:rPr lang="en-GB" altLang="ko-KR" sz="3000" dirty="0" smtClean="0">
                <a:ea typeface="굴림" panose="020B0600000101010101" pitchFamily="50" charset="-127"/>
              </a:rPr>
              <a:t>If classified correctly multiply weight by </a:t>
            </a:r>
            <a:r>
              <a:rPr lang="en-GB" altLang="ko-KR" sz="3000" i="1" dirty="0" smtClean="0">
                <a:ea typeface="굴림" panose="020B0600000101010101" pitchFamily="50" charset="-127"/>
              </a:rPr>
              <a:t>e</a:t>
            </a:r>
            <a:r>
              <a:rPr lang="en-GB" altLang="ko-KR" sz="3000" dirty="0" smtClean="0">
                <a:ea typeface="굴림" panose="020B0600000101010101" pitchFamily="50" charset="-127"/>
              </a:rPr>
              <a:t>/(1-</a:t>
            </a:r>
            <a:r>
              <a:rPr lang="en-GB" altLang="ko-KR" sz="3000" i="1" dirty="0" smtClean="0">
                <a:ea typeface="굴림" panose="020B0600000101010101" pitchFamily="50" charset="-127"/>
              </a:rPr>
              <a:t>e</a:t>
            </a:r>
            <a:r>
              <a:rPr lang="en-GB" altLang="ko-KR" sz="3000" dirty="0" smtClean="0">
                <a:ea typeface="굴림" panose="020B0600000101010101" pitchFamily="50" charset="-127"/>
              </a:rPr>
              <a:t>)</a:t>
            </a:r>
          </a:p>
          <a:p>
            <a:pPr lvl="2" eaLnBrk="1" hangingPunct="1">
              <a:lnSpc>
                <a:spcPct val="90000"/>
              </a:lnSpc>
              <a:spcBef>
                <a:spcPct val="0"/>
              </a:spcBef>
              <a:spcAft>
                <a:spcPts val="838"/>
              </a:spcAft>
            </a:pPr>
            <a:r>
              <a:rPr lang="en-GB" altLang="ko-KR" sz="2900" dirty="0" smtClean="0">
                <a:ea typeface="굴림" panose="020B0600000101010101" pitchFamily="50" charset="-127"/>
              </a:rPr>
              <a:t>Normalize weight</a:t>
            </a:r>
          </a:p>
          <a:p>
            <a:pPr lvl="1" eaLnBrk="1" hangingPunct="1">
              <a:lnSpc>
                <a:spcPct val="90000"/>
              </a:lnSpc>
              <a:spcBef>
                <a:spcPct val="0"/>
              </a:spcBef>
              <a:spcAft>
                <a:spcPts val="1125"/>
              </a:spcAft>
            </a:pPr>
            <a:r>
              <a:rPr lang="en-GB" altLang="ko-KR" sz="2800" dirty="0" smtClean="0">
                <a:ea typeface="굴림" panose="020B0600000101010101" pitchFamily="50" charset="-127"/>
              </a:rPr>
              <a:t>Until STOP</a:t>
            </a:r>
          </a:p>
        </p:txBody>
      </p:sp>
    </p:spTree>
    <p:extLst>
      <p:ext uri="{BB962C8B-B14F-4D97-AF65-F5344CB8AC3E}">
        <p14:creationId xmlns:p14="http://schemas.microsoft.com/office/powerpoint/2010/main" val="4106104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8EEE64AB-ACCF-45FC-9A96-0D9AB8439152}"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36</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86371"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AdaBoost.M1</a:t>
            </a:r>
          </a:p>
        </p:txBody>
      </p:sp>
      <p:sp>
        <p:nvSpPr>
          <p:cNvPr id="186372"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z="3200" smtClean="0">
                <a:ea typeface="굴림" panose="020B0600000101010101" pitchFamily="50" charset="-127"/>
              </a:rPr>
              <a:t>Classification:</a:t>
            </a:r>
          </a:p>
          <a:p>
            <a:pPr lvl="1" eaLnBrk="1" hangingPunct="1">
              <a:spcBef>
                <a:spcPct val="0"/>
              </a:spcBef>
              <a:spcAft>
                <a:spcPts val="1125"/>
              </a:spcAft>
            </a:pPr>
            <a:r>
              <a:rPr lang="en-GB" altLang="ko-KR" smtClean="0">
                <a:ea typeface="굴림" panose="020B0600000101010101" pitchFamily="50" charset="-127"/>
              </a:rPr>
              <a:t>Assign zero weight to each class</a:t>
            </a:r>
          </a:p>
          <a:p>
            <a:pPr lvl="1" eaLnBrk="1" hangingPunct="1">
              <a:spcBef>
                <a:spcPct val="0"/>
              </a:spcBef>
              <a:spcAft>
                <a:spcPts val="1125"/>
              </a:spcAft>
            </a:pPr>
            <a:r>
              <a:rPr lang="en-GB" altLang="ko-KR" smtClean="0">
                <a:ea typeface="굴림" panose="020B0600000101010101" pitchFamily="50" charset="-127"/>
              </a:rPr>
              <a:t>For every model:</a:t>
            </a:r>
          </a:p>
          <a:p>
            <a:pPr lvl="2" eaLnBrk="1" hangingPunct="1">
              <a:spcBef>
                <a:spcPct val="0"/>
              </a:spcBef>
              <a:spcAft>
                <a:spcPts val="838"/>
              </a:spcAft>
            </a:pPr>
            <a:r>
              <a:rPr lang="en-GB" altLang="ko-KR" sz="3200" smtClean="0">
                <a:ea typeface="굴림" panose="020B0600000101010101" pitchFamily="50" charset="-127"/>
              </a:rPr>
              <a:t>Add </a:t>
            </a:r>
          </a:p>
          <a:p>
            <a:pPr lvl="2" eaLnBrk="1" hangingPunct="1">
              <a:spcBef>
                <a:spcPct val="0"/>
              </a:spcBef>
              <a:spcAft>
                <a:spcPts val="838"/>
              </a:spcAft>
            </a:pPr>
            <a:endParaRPr lang="en-GB" altLang="ko-KR" sz="3200" smtClean="0">
              <a:ea typeface="굴림" panose="020B0600000101010101" pitchFamily="50" charset="-127"/>
            </a:endParaRPr>
          </a:p>
          <a:p>
            <a:pPr lvl="2" eaLnBrk="1" hangingPunct="1">
              <a:spcBef>
                <a:spcPct val="0"/>
              </a:spcBef>
              <a:spcAft>
                <a:spcPts val="838"/>
              </a:spcAft>
              <a:buFont typeface="Wingdings" panose="05000000000000000000" pitchFamily="2" charset="2"/>
              <a:buNone/>
            </a:pPr>
            <a:r>
              <a:rPr lang="en-GB" altLang="ko-KR" sz="3200" smtClean="0">
                <a:ea typeface="굴림" panose="020B0600000101010101" pitchFamily="50" charset="-127"/>
              </a:rPr>
              <a:t>	to class predicted by model</a:t>
            </a:r>
          </a:p>
          <a:p>
            <a:pPr lvl="1" eaLnBrk="1" hangingPunct="1">
              <a:spcBef>
                <a:spcPct val="0"/>
              </a:spcBef>
              <a:spcAft>
                <a:spcPts val="1125"/>
              </a:spcAft>
            </a:pPr>
            <a:r>
              <a:rPr lang="en-GB" altLang="ko-KR" smtClean="0">
                <a:ea typeface="굴림" panose="020B0600000101010101" pitchFamily="50" charset="-127"/>
              </a:rPr>
              <a:t>Return class with highest weight</a:t>
            </a:r>
          </a:p>
        </p:txBody>
      </p:sp>
      <p:graphicFrame>
        <p:nvGraphicFramePr>
          <p:cNvPr id="186373" name="Object 4"/>
          <p:cNvGraphicFramePr>
            <a:graphicFrameLocks noChangeAspect="1"/>
          </p:cNvGraphicFramePr>
          <p:nvPr/>
        </p:nvGraphicFramePr>
        <p:xfrm>
          <a:off x="3163888" y="4373563"/>
          <a:ext cx="2032000" cy="796925"/>
        </p:xfrm>
        <a:graphic>
          <a:graphicData uri="http://schemas.openxmlformats.org/presentationml/2006/ole">
            <mc:AlternateContent xmlns:mc="http://schemas.openxmlformats.org/markup-compatibility/2006">
              <mc:Choice xmlns:v="urn:schemas-microsoft-com:vml" Requires="v">
                <p:oleObj spid="_x0000_s126980" name="Equation" r:id="rId4" imgW="774364" imgH="304668" progId="Equation.3">
                  <p:embed/>
                </p:oleObj>
              </mc:Choice>
              <mc:Fallback>
                <p:oleObj name="Equation" r:id="rId4" imgW="774364" imgH="304668" progId="Equation.3">
                  <p:embed/>
                  <p:pic>
                    <p:nvPicPr>
                      <p:cNvPr id="18637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888" y="4373563"/>
                        <a:ext cx="20320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5971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Number Placeholder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E6B60D22-DB8A-412A-B32F-A794A62363F7}" type="slidenum">
              <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37</a:t>
            </a:fld>
            <a:endPar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endParaRPr>
          </a:p>
        </p:txBody>
      </p:sp>
      <p:sp>
        <p:nvSpPr>
          <p:cNvPr id="188419"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A toy example</a:t>
            </a:r>
            <a:endParaRPr lang="en-US" altLang="zh-CN" smtClean="0">
              <a:ea typeface="SimSun" panose="02010600030101010101" pitchFamily="2" charset="-122"/>
            </a:endParaRPr>
          </a:p>
        </p:txBody>
      </p:sp>
      <p:pic>
        <p:nvPicPr>
          <p:cNvPr id="188420"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2850" y="2590800"/>
            <a:ext cx="3735388" cy="3886200"/>
          </a:xfrm>
          <a:noFill/>
          <a:extLst>
            <a:ext uri="{909E8E84-426E-40DD-AFC4-6F175D3DCCD1}">
              <a14:hiddenFill xmlns:a14="http://schemas.microsoft.com/office/drawing/2010/main">
                <a:solidFill>
                  <a:srgbClr val="FFFFFF"/>
                </a:solidFill>
              </a14:hiddenFill>
            </a:ext>
          </a:extLst>
        </p:spPr>
      </p:pic>
      <p:sp>
        <p:nvSpPr>
          <p:cNvPr id="188421" name="Rectangle 6"/>
          <p:cNvSpPr>
            <a:spLocks noChangeArrowheads="1"/>
          </p:cNvSpPr>
          <p:nvPr/>
        </p:nvSpPr>
        <p:spPr bwMode="auto">
          <a:xfrm>
            <a:off x="5173663" y="2878138"/>
            <a:ext cx="3519487"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nchor="ctr" anchorCtr="1"/>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Training set: 10 points </a:t>
            </a:r>
            <a:r>
              <a:rPr kumimoji="0" lang="en-US" altLang="zh-CN" sz="18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(represented by plus or minus)</a:t>
            </a:r>
            <a:br>
              <a:rPr kumimoji="0" lang="en-US" altLang="zh-CN" sz="18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b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Original Status: Equal Weights for all training samples</a:t>
            </a:r>
          </a:p>
        </p:txBody>
      </p:sp>
    </p:spTree>
    <p:extLst>
      <p:ext uri="{BB962C8B-B14F-4D97-AF65-F5344CB8AC3E}">
        <p14:creationId xmlns:p14="http://schemas.microsoft.com/office/powerpoint/2010/main" val="11934032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Number Placeholder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3988C114-DE44-43F1-88B5-037E29BA1E11}" type="slidenum">
              <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38</a:t>
            </a:fld>
            <a:endPar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endParaRPr>
          </a:p>
        </p:txBody>
      </p:sp>
      <p:sp>
        <p:nvSpPr>
          <p:cNvPr id="190467"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A toy example(cont’d)</a:t>
            </a:r>
            <a:endParaRPr lang="en-US" altLang="zh-CN" smtClean="0">
              <a:ea typeface="SimSun" panose="02010600030101010101" pitchFamily="2" charset="-122"/>
            </a:endParaRPr>
          </a:p>
        </p:txBody>
      </p:sp>
      <p:sp>
        <p:nvSpPr>
          <p:cNvPr id="190468" name="Rectangle 4"/>
          <p:cNvSpPr>
            <a:spLocks noChangeArrowheads="1"/>
          </p:cNvSpPr>
          <p:nvPr/>
        </p:nvSpPr>
        <p:spPr bwMode="auto">
          <a:xfrm>
            <a:off x="1089025" y="6118225"/>
            <a:ext cx="771207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nchor="ctr" anchorCtr="1"/>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Round 1: Three “plus” points are not correctly classified;</a:t>
            </a:r>
            <a:b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b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They are given higher weights.</a:t>
            </a:r>
          </a:p>
        </p:txBody>
      </p:sp>
      <p:pic>
        <p:nvPicPr>
          <p:cNvPr id="190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8" y="2085975"/>
            <a:ext cx="7208837"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54290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Number Placeholder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A02CD19E-D7F0-4A9C-8905-144C8EF7B69D}" type="slidenum">
              <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39</a:t>
            </a:fld>
            <a:endPar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endParaRPr>
          </a:p>
        </p:txBody>
      </p:sp>
      <p:sp>
        <p:nvSpPr>
          <p:cNvPr id="192515"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A toy example(cont’d)</a:t>
            </a:r>
            <a:endParaRPr lang="en-US" altLang="zh-CN" smtClean="0">
              <a:ea typeface="SimSun" panose="02010600030101010101" pitchFamily="2" charset="-122"/>
            </a:endParaRPr>
          </a:p>
        </p:txBody>
      </p:sp>
      <p:pic>
        <p:nvPicPr>
          <p:cNvPr id="19251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2225675"/>
            <a:ext cx="7858125"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7" name="Rectangle 8"/>
          <p:cNvSpPr>
            <a:spLocks noChangeArrowheads="1"/>
          </p:cNvSpPr>
          <p:nvPr/>
        </p:nvSpPr>
        <p:spPr bwMode="auto">
          <a:xfrm>
            <a:off x="1089025" y="5699125"/>
            <a:ext cx="771207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nchor="ctr" anchorCtr="1"/>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Round 2: Three “minus” points are not correctly classified;</a:t>
            </a:r>
            <a:b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b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They are given higher weights.</a:t>
            </a:r>
          </a:p>
        </p:txBody>
      </p:sp>
    </p:spTree>
    <p:extLst>
      <p:ext uri="{BB962C8B-B14F-4D97-AF65-F5344CB8AC3E}">
        <p14:creationId xmlns:p14="http://schemas.microsoft.com/office/powerpoint/2010/main" val="4566875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D9379091-486C-46EF-A5A3-B01F11678B8B}" type="slidenum">
              <a:rPr lang="en-US" altLang="ko-KR" sz="1600" smtClean="0"/>
              <a:pPr>
                <a:spcBef>
                  <a:spcPct val="0"/>
                </a:spcBef>
                <a:buClrTx/>
                <a:buSzTx/>
                <a:buFontTx/>
                <a:buNone/>
              </a:pPr>
              <a:t>4</a:t>
            </a:fld>
            <a:endParaRPr lang="en-US" altLang="ko-KR" sz="1600" smtClean="0"/>
          </a:p>
        </p:txBody>
      </p:sp>
      <p:sp>
        <p:nvSpPr>
          <p:cNvPr id="98307"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Holdout Procedures</a:t>
            </a:r>
          </a:p>
        </p:txBody>
      </p:sp>
      <p:sp>
        <p:nvSpPr>
          <p:cNvPr id="98308" name="Rectangle 3"/>
          <p:cNvSpPr>
            <a:spLocks noGrp="1" noChangeArrowheads="1"/>
          </p:cNvSpPr>
          <p:nvPr>
            <p:ph type="body" idx="1"/>
          </p:nvPr>
        </p:nvSpPr>
        <p:spPr>
          <a:xfrm>
            <a:off x="936625" y="2266950"/>
            <a:ext cx="8588375" cy="489585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15000"/>
              </a:lnSpc>
              <a:spcBef>
                <a:spcPct val="0"/>
              </a:spcBef>
              <a:spcAft>
                <a:spcPts val="1400"/>
              </a:spcAft>
            </a:pPr>
            <a:r>
              <a:rPr lang="en-GB" altLang="ko-KR" sz="3200" smtClean="0">
                <a:ea typeface="굴림" panose="020B0600000101010101" pitchFamily="50" charset="-127"/>
              </a:rPr>
              <a:t>Common case: data set large but limited</a:t>
            </a:r>
          </a:p>
          <a:p>
            <a:pPr eaLnBrk="1" hangingPunct="1">
              <a:lnSpc>
                <a:spcPct val="115000"/>
              </a:lnSpc>
              <a:spcBef>
                <a:spcPct val="0"/>
              </a:spcBef>
              <a:spcAft>
                <a:spcPts val="1400"/>
              </a:spcAft>
            </a:pPr>
            <a:r>
              <a:rPr lang="en-GB" altLang="ko-KR" sz="3200" smtClean="0">
                <a:ea typeface="굴림" panose="020B0600000101010101" pitchFamily="50" charset="-127"/>
              </a:rPr>
              <a:t>Usual procedure:</a:t>
            </a:r>
          </a:p>
          <a:p>
            <a:pPr lvl="1" eaLnBrk="1" hangingPunct="1">
              <a:lnSpc>
                <a:spcPct val="115000"/>
              </a:lnSpc>
              <a:spcBef>
                <a:spcPct val="0"/>
              </a:spcBef>
              <a:spcAft>
                <a:spcPts val="1113"/>
              </a:spcAft>
            </a:pPr>
            <a:r>
              <a:rPr lang="en-GB" altLang="ko-KR" sz="2700" smtClean="0">
                <a:ea typeface="굴림" panose="020B0600000101010101" pitchFamily="50" charset="-127"/>
              </a:rPr>
              <a:t>Reserve some data for testing</a:t>
            </a:r>
          </a:p>
          <a:p>
            <a:pPr lvl="1" eaLnBrk="1" hangingPunct="1">
              <a:lnSpc>
                <a:spcPct val="115000"/>
              </a:lnSpc>
              <a:spcBef>
                <a:spcPct val="0"/>
              </a:spcBef>
              <a:spcAft>
                <a:spcPts val="1113"/>
              </a:spcAft>
            </a:pPr>
            <a:r>
              <a:rPr lang="en-GB" altLang="ko-KR" sz="2700" smtClean="0">
                <a:ea typeface="굴림" panose="020B0600000101010101" pitchFamily="50" charset="-127"/>
              </a:rPr>
              <a:t>Use remaining data for training</a:t>
            </a:r>
          </a:p>
          <a:p>
            <a:pPr eaLnBrk="1" hangingPunct="1">
              <a:lnSpc>
                <a:spcPct val="115000"/>
              </a:lnSpc>
              <a:spcBef>
                <a:spcPct val="0"/>
              </a:spcBef>
              <a:spcAft>
                <a:spcPts val="1400"/>
              </a:spcAft>
            </a:pPr>
            <a:r>
              <a:rPr lang="en-GB" altLang="ko-KR" sz="3200" smtClean="0">
                <a:ea typeface="굴림" panose="020B0600000101010101" pitchFamily="50" charset="-127"/>
              </a:rPr>
              <a:t>Problems:</a:t>
            </a:r>
          </a:p>
          <a:p>
            <a:pPr lvl="1" eaLnBrk="1" hangingPunct="1">
              <a:lnSpc>
                <a:spcPct val="115000"/>
              </a:lnSpc>
              <a:spcBef>
                <a:spcPct val="0"/>
              </a:spcBef>
              <a:spcAft>
                <a:spcPts val="1113"/>
              </a:spcAft>
            </a:pPr>
            <a:r>
              <a:rPr lang="en-GB" altLang="ko-KR" sz="2700" smtClean="0">
                <a:ea typeface="굴림" panose="020B0600000101010101" pitchFamily="50" charset="-127"/>
              </a:rPr>
              <a:t>Want both sets as large as possible</a:t>
            </a:r>
          </a:p>
          <a:p>
            <a:pPr lvl="1" eaLnBrk="1" hangingPunct="1">
              <a:lnSpc>
                <a:spcPct val="115000"/>
              </a:lnSpc>
              <a:spcBef>
                <a:spcPct val="0"/>
              </a:spcBef>
              <a:spcAft>
                <a:spcPts val="1113"/>
              </a:spcAft>
            </a:pPr>
            <a:r>
              <a:rPr lang="en-GB" altLang="ko-KR" sz="2700" smtClean="0">
                <a:ea typeface="굴림" panose="020B0600000101010101" pitchFamily="50" charset="-127"/>
              </a:rPr>
              <a:t>Want both sets to be representitive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39BA1CCD-D22E-4818-9BC6-7B32A05EBF74}" type="slidenum">
              <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40</a:t>
            </a:fld>
            <a:endPar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endParaRPr>
          </a:p>
        </p:txBody>
      </p:sp>
      <p:sp>
        <p:nvSpPr>
          <p:cNvPr id="194563"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A toy example(cont’d)</a:t>
            </a:r>
            <a:endParaRPr lang="en-US" altLang="zh-CN" smtClean="0">
              <a:ea typeface="SimSun" panose="02010600030101010101" pitchFamily="2" charset="-122"/>
            </a:endParaRPr>
          </a:p>
        </p:txBody>
      </p:sp>
      <p:sp>
        <p:nvSpPr>
          <p:cNvPr id="194564" name="Rectangle 4"/>
          <p:cNvSpPr>
            <a:spLocks noChangeArrowheads="1"/>
          </p:cNvSpPr>
          <p:nvPr/>
        </p:nvSpPr>
        <p:spPr bwMode="auto">
          <a:xfrm>
            <a:off x="565150" y="5699125"/>
            <a:ext cx="93599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nchor="ctr" anchorCtr="1"/>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Round 3: One “minus” and two “plus” points are not correctly classified;</a:t>
            </a:r>
            <a:b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b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They are given higher weights.</a:t>
            </a:r>
          </a:p>
        </p:txBody>
      </p:sp>
      <p:pic>
        <p:nvPicPr>
          <p:cNvPr id="1945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328863"/>
            <a:ext cx="7810500"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23433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C1C885D2-3C68-49B1-9D88-52EDDDF57696}" type="slidenum">
              <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41</a:t>
            </a:fld>
            <a:endParaRPr kumimoji="0" lang="en-US" altLang="ko-KR" sz="1600" b="0" i="0" u="none" strike="noStrike" kern="120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cs typeface="Times New Roman" panose="02020603050405020304" pitchFamily="18" charset="0"/>
            </a:endParaRPr>
          </a:p>
        </p:txBody>
      </p:sp>
      <p:sp>
        <p:nvSpPr>
          <p:cNvPr id="196611"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A toy example(cont’d)</a:t>
            </a:r>
            <a:endParaRPr lang="en-US" altLang="zh-CN" smtClean="0">
              <a:ea typeface="SimSun" panose="02010600030101010101" pitchFamily="2" charset="-122"/>
            </a:endParaRPr>
          </a:p>
        </p:txBody>
      </p:sp>
      <p:sp>
        <p:nvSpPr>
          <p:cNvPr id="196612" name="Rectangle 3"/>
          <p:cNvSpPr>
            <a:spLocks noChangeArrowheads="1"/>
          </p:cNvSpPr>
          <p:nvPr/>
        </p:nvSpPr>
        <p:spPr bwMode="auto">
          <a:xfrm>
            <a:off x="1296988" y="6550025"/>
            <a:ext cx="771207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nchor="ctr" anchorCtr="1"/>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2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cs typeface="Times New Roman" panose="02020603050405020304" pitchFamily="18" charset="0"/>
              </a:rPr>
              <a:t>Final Classifier: integrate the three “weak” classifiers and obtain a final strong classifier.</a:t>
            </a:r>
          </a:p>
        </p:txBody>
      </p:sp>
      <p:pic>
        <p:nvPicPr>
          <p:cNvPr id="196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085975"/>
            <a:ext cx="8154987"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437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8F612157-9038-4EFE-BFC6-BDA5635D083A}"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42</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198659"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Performance Analysis</a:t>
            </a:r>
          </a:p>
        </p:txBody>
      </p:sp>
      <p:sp>
        <p:nvSpPr>
          <p:cNvPr id="198660" name="Rectangle 3"/>
          <p:cNvSpPr>
            <a:spLocks noGrp="1" noChangeArrowheads="1"/>
          </p:cNvSpPr>
          <p:nvPr>
            <p:ph type="body" idx="1"/>
          </p:nvPr>
        </p:nvSpPr>
        <p:spPr>
          <a:xfrm>
            <a:off x="708025" y="2301875"/>
            <a:ext cx="8916988" cy="49149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90000"/>
              </a:lnSpc>
              <a:spcBef>
                <a:spcPct val="0"/>
              </a:spcBef>
              <a:spcAft>
                <a:spcPts val="1413"/>
              </a:spcAft>
            </a:pPr>
            <a:r>
              <a:rPr lang="en-GB" altLang="ko-KR" sz="3300" smtClean="0">
                <a:ea typeface="굴림" panose="020B0600000101010101" pitchFamily="50" charset="-127"/>
              </a:rPr>
              <a:t>Error of combined classifier converges to zero at an exponential rate (very fast)</a:t>
            </a:r>
            <a:endParaRPr lang="en-GB" altLang="ko-KR" smtClean="0">
              <a:ea typeface="굴림" panose="020B0600000101010101" pitchFamily="50" charset="-127"/>
            </a:endParaRPr>
          </a:p>
          <a:p>
            <a:pPr lvl="1" eaLnBrk="1" hangingPunct="1">
              <a:lnSpc>
                <a:spcPct val="90000"/>
              </a:lnSpc>
              <a:spcBef>
                <a:spcPct val="0"/>
              </a:spcBef>
              <a:spcAft>
                <a:spcPts val="1125"/>
              </a:spcAft>
            </a:pPr>
            <a:r>
              <a:rPr lang="en-GB" altLang="ko-KR" sz="2800" smtClean="0">
                <a:ea typeface="굴림" panose="020B0600000101010101" pitchFamily="50" charset="-127"/>
              </a:rPr>
              <a:t>Questionable value due to possible overfitting</a:t>
            </a:r>
            <a:endParaRPr lang="en-GB" altLang="ko-KR" smtClean="0">
              <a:ea typeface="굴림" panose="020B0600000101010101" pitchFamily="50" charset="-127"/>
            </a:endParaRPr>
          </a:p>
          <a:p>
            <a:pPr lvl="1" eaLnBrk="1" hangingPunct="1">
              <a:lnSpc>
                <a:spcPct val="90000"/>
              </a:lnSpc>
              <a:spcBef>
                <a:spcPct val="0"/>
              </a:spcBef>
              <a:spcAft>
                <a:spcPts val="1125"/>
              </a:spcAft>
            </a:pPr>
            <a:r>
              <a:rPr lang="en-GB" altLang="ko-KR" sz="2800" smtClean="0">
                <a:ea typeface="굴림" panose="020B0600000101010101" pitchFamily="50" charset="-127"/>
              </a:rPr>
              <a:t>Must use independent test data</a:t>
            </a:r>
            <a:endParaRPr lang="en-GB" altLang="ko-KR" smtClean="0">
              <a:ea typeface="굴림" panose="020B0600000101010101" pitchFamily="50" charset="-127"/>
            </a:endParaRPr>
          </a:p>
          <a:p>
            <a:pPr eaLnBrk="1" hangingPunct="1">
              <a:lnSpc>
                <a:spcPct val="90000"/>
              </a:lnSpc>
              <a:spcBef>
                <a:spcPct val="0"/>
              </a:spcBef>
              <a:spcAft>
                <a:spcPts val="1413"/>
              </a:spcAft>
            </a:pPr>
            <a:r>
              <a:rPr lang="en-GB" altLang="ko-KR" sz="3300" smtClean="0">
                <a:ea typeface="굴림" panose="020B0600000101010101" pitchFamily="50" charset="-127"/>
              </a:rPr>
              <a:t>Fails on test data if</a:t>
            </a:r>
            <a:endParaRPr lang="en-GB" altLang="ko-KR" smtClean="0">
              <a:ea typeface="굴림" panose="020B0600000101010101" pitchFamily="50" charset="-127"/>
            </a:endParaRPr>
          </a:p>
          <a:p>
            <a:pPr lvl="1" eaLnBrk="1" hangingPunct="1">
              <a:lnSpc>
                <a:spcPct val="90000"/>
              </a:lnSpc>
              <a:spcBef>
                <a:spcPct val="0"/>
              </a:spcBef>
              <a:spcAft>
                <a:spcPts val="1125"/>
              </a:spcAft>
            </a:pPr>
            <a:r>
              <a:rPr lang="en-GB" altLang="ko-KR" sz="2800" smtClean="0">
                <a:ea typeface="굴림" panose="020B0600000101010101" pitchFamily="50" charset="-127"/>
              </a:rPr>
              <a:t>Classifier more complex than training data justifies</a:t>
            </a:r>
          </a:p>
          <a:p>
            <a:pPr lvl="1" eaLnBrk="1" hangingPunct="1">
              <a:lnSpc>
                <a:spcPct val="90000"/>
              </a:lnSpc>
              <a:spcBef>
                <a:spcPct val="0"/>
              </a:spcBef>
              <a:spcAft>
                <a:spcPts val="1125"/>
              </a:spcAft>
            </a:pPr>
            <a:r>
              <a:rPr lang="en-GB" altLang="ko-KR" sz="2800" smtClean="0">
                <a:ea typeface="굴림" panose="020B0600000101010101" pitchFamily="50" charset="-127"/>
              </a:rPr>
              <a:t>Training error become too large too quickly</a:t>
            </a:r>
          </a:p>
          <a:p>
            <a:pPr eaLnBrk="1" hangingPunct="1">
              <a:lnSpc>
                <a:spcPct val="90000"/>
              </a:lnSpc>
              <a:spcBef>
                <a:spcPct val="0"/>
              </a:spcBef>
              <a:spcAft>
                <a:spcPts val="1413"/>
              </a:spcAft>
            </a:pPr>
            <a:r>
              <a:rPr lang="en-GB" altLang="ko-KR" sz="3300" smtClean="0">
                <a:ea typeface="굴림" panose="020B0600000101010101" pitchFamily="50" charset="-127"/>
              </a:rPr>
              <a:t>Must achieve balance between model complexity and the fit to the data</a:t>
            </a:r>
            <a:endParaRPr lang="en-GB" altLang="ko-KR" smtClean="0">
              <a:ea typeface="굴림" panose="020B0600000101010101" pitchFamily="50" charset="-127"/>
            </a:endParaRPr>
          </a:p>
        </p:txBody>
      </p:sp>
    </p:spTree>
    <p:extLst>
      <p:ext uri="{BB962C8B-B14F-4D97-AF65-F5344CB8AC3E}">
        <p14:creationId xmlns:p14="http://schemas.microsoft.com/office/powerpoint/2010/main" val="1247513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BFC2E37E-9FF9-4791-861C-1D52DC5A4A38}"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43</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200707"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Fitting versus Overfitting</a:t>
            </a:r>
          </a:p>
        </p:txBody>
      </p:sp>
      <p:sp>
        <p:nvSpPr>
          <p:cNvPr id="200708" name="Rectangle 3"/>
          <p:cNvSpPr>
            <a:spLocks noGrp="1" noChangeArrowheads="1"/>
          </p:cNvSpPr>
          <p:nvPr>
            <p:ph type="body" idx="1"/>
          </p:nvPr>
        </p:nvSpPr>
        <p:spPr>
          <a:xfrm>
            <a:off x="739775" y="2159000"/>
            <a:ext cx="8588375" cy="52324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z="2900" smtClean="0">
                <a:ea typeface="굴림" panose="020B0600000101010101" pitchFamily="50" charset="-127"/>
              </a:rPr>
              <a:t>Overfitting very difficult to assess here</a:t>
            </a:r>
            <a:endParaRPr lang="en-GB" altLang="ko-KR" sz="3200" smtClean="0">
              <a:ea typeface="굴림" panose="020B0600000101010101" pitchFamily="50" charset="-127"/>
            </a:endParaRPr>
          </a:p>
          <a:p>
            <a:pPr lvl="1" eaLnBrk="1" hangingPunct="1">
              <a:spcBef>
                <a:spcPct val="0"/>
              </a:spcBef>
              <a:spcAft>
                <a:spcPts val="1125"/>
              </a:spcAft>
            </a:pPr>
            <a:r>
              <a:rPr lang="en-GB" altLang="ko-KR" sz="2400" smtClean="0">
                <a:ea typeface="굴림" panose="020B0600000101010101" pitchFamily="50" charset="-127"/>
              </a:rPr>
              <a:t>Assume we have reached zero error</a:t>
            </a:r>
          </a:p>
          <a:p>
            <a:pPr lvl="1" eaLnBrk="1" hangingPunct="1">
              <a:spcBef>
                <a:spcPct val="0"/>
              </a:spcBef>
              <a:spcAft>
                <a:spcPts val="1125"/>
              </a:spcAft>
            </a:pPr>
            <a:r>
              <a:rPr lang="en-GB" altLang="ko-KR" sz="2400" smtClean="0">
                <a:ea typeface="굴림" panose="020B0600000101010101" pitchFamily="50" charset="-127"/>
              </a:rPr>
              <a:t>May be beneficial to continue boosting!</a:t>
            </a:r>
          </a:p>
          <a:p>
            <a:pPr lvl="1" eaLnBrk="1" hangingPunct="1">
              <a:spcBef>
                <a:spcPct val="0"/>
              </a:spcBef>
              <a:spcAft>
                <a:spcPts val="1125"/>
              </a:spcAft>
            </a:pPr>
            <a:r>
              <a:rPr lang="en-GB" altLang="ko-KR" sz="2400" smtClean="0">
                <a:ea typeface="굴림" panose="020B0600000101010101" pitchFamily="50" charset="-127"/>
              </a:rPr>
              <a:t>Occam's razor?</a:t>
            </a:r>
          </a:p>
          <a:p>
            <a:pPr eaLnBrk="1" hangingPunct="1">
              <a:spcBef>
                <a:spcPct val="0"/>
              </a:spcBef>
              <a:spcAft>
                <a:spcPts val="1413"/>
              </a:spcAft>
            </a:pPr>
            <a:r>
              <a:rPr lang="en-GB" altLang="ko-KR" sz="2900" smtClean="0">
                <a:ea typeface="굴림" panose="020B0600000101010101" pitchFamily="50" charset="-127"/>
              </a:rPr>
              <a:t>Build complex models from simple ones</a:t>
            </a:r>
          </a:p>
          <a:p>
            <a:pPr eaLnBrk="1" hangingPunct="1">
              <a:spcBef>
                <a:spcPct val="0"/>
              </a:spcBef>
              <a:spcAft>
                <a:spcPts val="1413"/>
              </a:spcAft>
            </a:pPr>
            <a:r>
              <a:rPr lang="en-GB" altLang="ko-KR" sz="2900" smtClean="0">
                <a:ea typeface="굴림" panose="020B0600000101010101" pitchFamily="50" charset="-127"/>
              </a:rPr>
              <a:t>Boosting offers very significant improvement</a:t>
            </a:r>
          </a:p>
          <a:p>
            <a:pPr lvl="1" eaLnBrk="1" hangingPunct="1">
              <a:spcBef>
                <a:spcPct val="0"/>
              </a:spcBef>
              <a:spcAft>
                <a:spcPts val="1125"/>
              </a:spcAft>
            </a:pPr>
            <a:r>
              <a:rPr lang="en-GB" altLang="ko-KR" sz="2400" smtClean="0">
                <a:ea typeface="굴림" panose="020B0600000101010101" pitchFamily="50" charset="-127"/>
              </a:rPr>
              <a:t>Can hope for more improvement than bagging</a:t>
            </a:r>
            <a:endParaRPr lang="en-GB" altLang="ko-KR" sz="2700" smtClean="0">
              <a:ea typeface="굴림" panose="020B0600000101010101" pitchFamily="50" charset="-127"/>
            </a:endParaRPr>
          </a:p>
          <a:p>
            <a:pPr eaLnBrk="1" hangingPunct="1">
              <a:spcBef>
                <a:spcPct val="0"/>
              </a:spcBef>
              <a:spcAft>
                <a:spcPts val="1413"/>
              </a:spcAft>
            </a:pPr>
            <a:r>
              <a:rPr lang="en-GB" altLang="ko-KR" sz="2900" smtClean="0">
                <a:ea typeface="굴림" panose="020B0600000101010101" pitchFamily="50" charset="-127"/>
              </a:rPr>
              <a:t>Can degenerate performance</a:t>
            </a:r>
            <a:endParaRPr lang="en-GB" altLang="ko-KR" sz="3200" smtClean="0">
              <a:ea typeface="굴림" panose="020B0600000101010101" pitchFamily="50" charset="-127"/>
            </a:endParaRPr>
          </a:p>
          <a:p>
            <a:pPr lvl="1" eaLnBrk="1" hangingPunct="1">
              <a:spcBef>
                <a:spcPct val="0"/>
              </a:spcBef>
              <a:spcAft>
                <a:spcPts val="1125"/>
              </a:spcAft>
            </a:pPr>
            <a:r>
              <a:rPr lang="en-GB" altLang="ko-KR" sz="2400" smtClean="0">
                <a:ea typeface="굴림" panose="020B0600000101010101" pitchFamily="50" charset="-127"/>
              </a:rPr>
              <a:t>Never happens with bagging</a:t>
            </a:r>
            <a:endParaRPr lang="en-GB" altLang="ko-KR" sz="2700" smtClean="0">
              <a:ea typeface="굴림" panose="020B0600000101010101" pitchFamily="50" charset="-127"/>
            </a:endParaRPr>
          </a:p>
        </p:txBody>
      </p:sp>
    </p:spTree>
    <p:extLst>
      <p:ext uri="{BB962C8B-B14F-4D97-AF65-F5344CB8AC3E}">
        <p14:creationId xmlns:p14="http://schemas.microsoft.com/office/powerpoint/2010/main" val="260891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9E26A2F1-D271-4670-87E8-891FF399B962}"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44</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202755"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Stacking</a:t>
            </a:r>
          </a:p>
        </p:txBody>
      </p:sp>
      <p:sp>
        <p:nvSpPr>
          <p:cNvPr id="202756" name="Rectangle 3"/>
          <p:cNvSpPr>
            <a:spLocks noGrp="1" noChangeArrowheads="1"/>
          </p:cNvSpPr>
          <p:nvPr>
            <p:ph type="body" idx="1"/>
          </p:nvPr>
        </p:nvSpPr>
        <p:spPr>
          <a:xfrm>
            <a:off x="1301750" y="2286000"/>
            <a:ext cx="8548688" cy="26828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mtClean="0">
                <a:ea typeface="굴림" panose="020B0600000101010101" pitchFamily="50" charset="-127"/>
              </a:rPr>
              <a:t>Models of different types</a:t>
            </a:r>
          </a:p>
          <a:p>
            <a:pPr eaLnBrk="1" hangingPunct="1">
              <a:spcBef>
                <a:spcPct val="0"/>
              </a:spcBef>
              <a:spcAft>
                <a:spcPts val="1413"/>
              </a:spcAft>
            </a:pPr>
            <a:r>
              <a:rPr lang="en-GB" altLang="ko-KR" smtClean="0">
                <a:ea typeface="굴림" panose="020B0600000101010101" pitchFamily="50" charset="-127"/>
              </a:rPr>
              <a:t>Meta learner:</a:t>
            </a:r>
          </a:p>
          <a:p>
            <a:pPr lvl="1" eaLnBrk="1" hangingPunct="1">
              <a:spcBef>
                <a:spcPct val="0"/>
              </a:spcBef>
              <a:spcAft>
                <a:spcPts val="1125"/>
              </a:spcAft>
            </a:pPr>
            <a:r>
              <a:rPr lang="en-GB" altLang="ko-KR" smtClean="0">
                <a:ea typeface="굴림" panose="020B0600000101010101" pitchFamily="50" charset="-127"/>
              </a:rPr>
              <a:t>Learn which learning algorithms are good</a:t>
            </a:r>
          </a:p>
          <a:p>
            <a:pPr lvl="1" eaLnBrk="1" hangingPunct="1">
              <a:spcBef>
                <a:spcPct val="0"/>
              </a:spcBef>
              <a:spcAft>
                <a:spcPts val="1125"/>
              </a:spcAft>
            </a:pPr>
            <a:r>
              <a:rPr lang="en-GB" altLang="ko-KR" smtClean="0">
                <a:ea typeface="굴림" panose="020B0600000101010101" pitchFamily="50" charset="-127"/>
              </a:rPr>
              <a:t>Combine learning algorithms intelligently</a:t>
            </a:r>
          </a:p>
        </p:txBody>
      </p:sp>
      <p:sp>
        <p:nvSpPr>
          <p:cNvPr id="202757" name="Rectangle 4"/>
          <p:cNvSpPr>
            <a:spLocks noChangeArrowheads="1"/>
          </p:cNvSpPr>
          <p:nvPr/>
        </p:nvSpPr>
        <p:spPr bwMode="auto">
          <a:xfrm>
            <a:off x="2205038" y="5405438"/>
            <a:ext cx="1747837" cy="180181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ctr" defTabSz="914400" rtl="0" eaLnBrk="0" fontAlgn="base" latinLnBrk="0" hangingPunct="0">
              <a:lnSpc>
                <a:spcPct val="160000"/>
              </a:lnSpc>
              <a:spcBef>
                <a:spcPct val="0"/>
              </a:spcBef>
              <a:spcAft>
                <a:spcPct val="0"/>
              </a:spcAft>
              <a:buClrTx/>
              <a:buSzTx/>
              <a:buFontTx/>
              <a:buNone/>
              <a:tabLst/>
              <a:defRPr/>
            </a:pPr>
            <a:r>
              <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rPr>
              <a:t>Decision Tree</a:t>
            </a:r>
          </a:p>
          <a:p>
            <a:pPr marL="0" marR="0" lvl="0" indent="0" algn="ctr" defTabSz="914400" rtl="0" eaLnBrk="0" fontAlgn="base" latinLnBrk="0" hangingPunct="0">
              <a:lnSpc>
                <a:spcPct val="160000"/>
              </a:lnSpc>
              <a:spcBef>
                <a:spcPct val="0"/>
              </a:spcBef>
              <a:spcAft>
                <a:spcPct val="0"/>
              </a:spcAft>
              <a:buClrTx/>
              <a:buSzTx/>
              <a:buFontTx/>
              <a:buNone/>
              <a:tabLst/>
              <a:defRPr/>
            </a:pPr>
            <a:r>
              <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rPr>
              <a:t>Naïve Bayes</a:t>
            </a:r>
          </a:p>
          <a:p>
            <a:pPr marL="0" marR="0" lvl="0" indent="0" algn="ctr" defTabSz="914400" rtl="0" eaLnBrk="0" fontAlgn="base" latinLnBrk="0" hangingPunct="0">
              <a:lnSpc>
                <a:spcPct val="160000"/>
              </a:lnSpc>
              <a:spcBef>
                <a:spcPct val="0"/>
              </a:spcBef>
              <a:spcAft>
                <a:spcPct val="0"/>
              </a:spcAft>
              <a:buClrTx/>
              <a:buSzTx/>
              <a:buFontTx/>
              <a:buNone/>
              <a:tabLst/>
              <a:defRPr/>
            </a:pPr>
            <a:r>
              <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rPr>
              <a:t>Instance-Based</a:t>
            </a:r>
            <a:endParaRPr kumimoji="0" lang="en-US" altLang="ko-KR" sz="24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02758" name="Text Box 5"/>
          <p:cNvSpPr txBox="1">
            <a:spLocks noChangeArrowheads="1"/>
          </p:cNvSpPr>
          <p:nvPr/>
        </p:nvSpPr>
        <p:spPr bwMode="auto">
          <a:xfrm>
            <a:off x="2052638" y="4935538"/>
            <a:ext cx="21161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rPr>
              <a:t>Level-0 Models</a:t>
            </a:r>
          </a:p>
        </p:txBody>
      </p:sp>
      <p:sp>
        <p:nvSpPr>
          <p:cNvPr id="202759" name="Rectangle 6"/>
          <p:cNvSpPr>
            <a:spLocks noChangeArrowheads="1"/>
          </p:cNvSpPr>
          <p:nvPr/>
        </p:nvSpPr>
        <p:spPr bwMode="auto">
          <a:xfrm>
            <a:off x="5626100" y="5405438"/>
            <a:ext cx="1749425" cy="180181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ctr" defTabSz="914400" rtl="0" eaLnBrk="0" fontAlgn="base" latinLnBrk="0" hangingPunct="0">
              <a:lnSpc>
                <a:spcPct val="160000"/>
              </a:lnSpc>
              <a:spcBef>
                <a:spcPct val="0"/>
              </a:spcBef>
              <a:spcAft>
                <a:spcPct val="0"/>
              </a:spcAft>
              <a:buClrTx/>
              <a:buSzTx/>
              <a:buFontTx/>
              <a:buNone/>
              <a:tabLst/>
              <a:defRPr/>
            </a:pPr>
            <a:r>
              <a:rPr kumimoji="0" lang="en-US" altLang="ko-KR" sz="22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rPr>
              <a:t>Meta Learner</a:t>
            </a:r>
            <a:endParaRPr kumimoji="0" lang="en-US" altLang="ko-KR" sz="24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endParaRPr>
          </a:p>
        </p:txBody>
      </p:sp>
      <p:sp>
        <p:nvSpPr>
          <p:cNvPr id="202760" name="Text Box 7"/>
          <p:cNvSpPr txBox="1">
            <a:spLocks noChangeArrowheads="1"/>
          </p:cNvSpPr>
          <p:nvPr/>
        </p:nvSpPr>
        <p:spPr bwMode="auto">
          <a:xfrm>
            <a:off x="5549900" y="4935538"/>
            <a:ext cx="19970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a:ln>
                  <a:noFill/>
                </a:ln>
                <a:solidFill>
                  <a:srgbClr val="000000"/>
                </a:solidFill>
                <a:effectLst/>
                <a:uLnTx/>
                <a:uFillTx/>
                <a:latin typeface="Arial;Helvetica" charset="0"/>
                <a:ea typeface="굴림" panose="020B0600000101010101" pitchFamily="50" charset="-127"/>
                <a:cs typeface="Times New Roman" panose="02020603050405020304" pitchFamily="18" charset="0"/>
              </a:rPr>
              <a:t>Level-1 Model</a:t>
            </a:r>
          </a:p>
        </p:txBody>
      </p:sp>
      <p:sp>
        <p:nvSpPr>
          <p:cNvPr id="202761" name="Line 8"/>
          <p:cNvSpPr>
            <a:spLocks noChangeShapeType="1"/>
          </p:cNvSpPr>
          <p:nvPr/>
        </p:nvSpPr>
        <p:spPr bwMode="auto">
          <a:xfrm>
            <a:off x="4029075" y="6345238"/>
            <a:ext cx="14446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2255114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3E67755E-CB7C-4074-92EC-F5DE882FE279}"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45</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204803" name="Rectangle 2"/>
          <p:cNvSpPr>
            <a:spLocks noGrp="1" noChangeArrowheads="1"/>
          </p:cNvSpPr>
          <p:nvPr>
            <p:ph type="title"/>
          </p:nvPr>
        </p:nvSpPr>
        <p:spPr>
          <a:xfrm>
            <a:off x="1266825" y="700088"/>
            <a:ext cx="8570913" cy="1298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Meta Learning</a:t>
            </a:r>
          </a:p>
        </p:txBody>
      </p:sp>
      <p:sp>
        <p:nvSpPr>
          <p:cNvPr id="204804" name="Rectangle 3"/>
          <p:cNvSpPr>
            <a:spLocks noGrp="1" noChangeArrowheads="1"/>
          </p:cNvSpPr>
          <p:nvPr>
            <p:ph type="body" idx="1"/>
          </p:nvPr>
        </p:nvSpPr>
        <p:spPr>
          <a:xfrm>
            <a:off x="503238" y="2206625"/>
            <a:ext cx="8996362" cy="47275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ct val="0"/>
              </a:spcBef>
              <a:spcAft>
                <a:spcPts val="1413"/>
              </a:spcAft>
            </a:pPr>
            <a:r>
              <a:rPr lang="en-GB" altLang="ko-KR" sz="2900" smtClean="0">
                <a:ea typeface="굴림" panose="020B0600000101010101" pitchFamily="50" charset="-127"/>
              </a:rPr>
              <a:t>Holdout part of the training set</a:t>
            </a:r>
          </a:p>
          <a:p>
            <a:pPr eaLnBrk="1" hangingPunct="1">
              <a:spcBef>
                <a:spcPct val="0"/>
              </a:spcBef>
              <a:spcAft>
                <a:spcPts val="1413"/>
              </a:spcAft>
            </a:pPr>
            <a:r>
              <a:rPr lang="en-GB" altLang="ko-KR" sz="2900" smtClean="0">
                <a:ea typeface="굴림" panose="020B0600000101010101" pitchFamily="50" charset="-127"/>
              </a:rPr>
              <a:t>Use remaining data for training level-0 methods</a:t>
            </a:r>
          </a:p>
          <a:p>
            <a:pPr eaLnBrk="1" hangingPunct="1">
              <a:spcBef>
                <a:spcPct val="0"/>
              </a:spcBef>
              <a:spcAft>
                <a:spcPts val="1413"/>
              </a:spcAft>
            </a:pPr>
            <a:r>
              <a:rPr lang="en-GB" altLang="ko-KR" sz="2900" smtClean="0">
                <a:ea typeface="굴림" panose="020B0600000101010101" pitchFamily="50" charset="-127"/>
              </a:rPr>
              <a:t>Use holdout data to train level-1 learning</a:t>
            </a:r>
          </a:p>
          <a:p>
            <a:pPr eaLnBrk="1" hangingPunct="1">
              <a:spcBef>
                <a:spcPct val="0"/>
              </a:spcBef>
              <a:spcAft>
                <a:spcPts val="1413"/>
              </a:spcAft>
            </a:pPr>
            <a:r>
              <a:rPr lang="en-GB" altLang="ko-KR" sz="2900" smtClean="0">
                <a:ea typeface="굴림" panose="020B0600000101010101" pitchFamily="50" charset="-127"/>
              </a:rPr>
              <a:t>Retrain level-0 algorithms with all the data</a:t>
            </a:r>
          </a:p>
          <a:p>
            <a:pPr eaLnBrk="1" hangingPunct="1">
              <a:spcBef>
                <a:spcPct val="0"/>
              </a:spcBef>
              <a:spcAft>
                <a:spcPts val="1413"/>
              </a:spcAft>
            </a:pPr>
            <a:r>
              <a:rPr lang="en-GB" altLang="ko-KR" sz="2900" smtClean="0">
                <a:ea typeface="굴림" panose="020B0600000101010101" pitchFamily="50" charset="-127"/>
              </a:rPr>
              <a:t>Comments:</a:t>
            </a:r>
            <a:endParaRPr lang="en-GB" altLang="ko-KR" sz="3200" smtClean="0">
              <a:ea typeface="굴림" panose="020B0600000101010101" pitchFamily="50" charset="-127"/>
            </a:endParaRPr>
          </a:p>
          <a:p>
            <a:pPr lvl="1" eaLnBrk="1" hangingPunct="1">
              <a:spcBef>
                <a:spcPct val="0"/>
              </a:spcBef>
              <a:spcAft>
                <a:spcPts val="1125"/>
              </a:spcAft>
            </a:pPr>
            <a:r>
              <a:rPr lang="en-GB" altLang="ko-KR" sz="2400" smtClean="0">
                <a:ea typeface="굴림" panose="020B0600000101010101" pitchFamily="50" charset="-127"/>
              </a:rPr>
              <a:t>Level-1 learning: use very simple algorithm (e.g., linear model)</a:t>
            </a:r>
          </a:p>
          <a:p>
            <a:pPr lvl="1" eaLnBrk="1" hangingPunct="1">
              <a:spcBef>
                <a:spcPct val="0"/>
              </a:spcBef>
              <a:spcAft>
                <a:spcPts val="1125"/>
              </a:spcAft>
            </a:pPr>
            <a:r>
              <a:rPr lang="en-GB" altLang="ko-KR" sz="2400" smtClean="0">
                <a:ea typeface="굴림" panose="020B0600000101010101" pitchFamily="50" charset="-127"/>
              </a:rPr>
              <a:t>Can use cross-validation to allow level-1 algorithms to train on all the data</a:t>
            </a:r>
          </a:p>
        </p:txBody>
      </p:sp>
    </p:spTree>
    <p:extLst>
      <p:ext uri="{BB962C8B-B14F-4D97-AF65-F5344CB8AC3E}">
        <p14:creationId xmlns:p14="http://schemas.microsoft.com/office/powerpoint/2010/main" val="3179977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marL="0" marR="0" lvl="0" indent="0" algn="r" defTabSz="1019175" rtl="0" eaLnBrk="1" fontAlgn="base" latinLnBrk="0" hangingPunct="1">
              <a:lnSpc>
                <a:spcPct val="100000"/>
              </a:lnSpc>
              <a:spcBef>
                <a:spcPct val="0"/>
              </a:spcBef>
              <a:spcAft>
                <a:spcPct val="0"/>
              </a:spcAft>
              <a:buClrTx/>
              <a:buSzTx/>
              <a:buFontTx/>
              <a:buNone/>
              <a:tabLst/>
              <a:defRPr/>
            </a:pPr>
            <a:fld id="{CEC2C5DF-741D-46CB-8A11-877939ED0752}" type="slidenum">
              <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rPr>
              <a:pPr marL="0" marR="0" lvl="0" indent="0" algn="r" defTabSz="1019175" rtl="0" eaLnBrk="1" fontAlgn="base" latinLnBrk="0" hangingPunct="1">
                <a:lnSpc>
                  <a:spcPct val="100000"/>
                </a:lnSpc>
                <a:spcBef>
                  <a:spcPct val="0"/>
                </a:spcBef>
                <a:spcAft>
                  <a:spcPct val="0"/>
                </a:spcAft>
                <a:buClrTx/>
                <a:buSzTx/>
                <a:buFontTx/>
                <a:buNone/>
                <a:tabLst/>
                <a:defRPr/>
              </a:pPr>
              <a:t>46</a:t>
            </a:fld>
            <a:endParaRPr kumimoji="0" lang="en-US" altLang="ko-KR" sz="1600" b="0" i="0" u="none" strike="noStrike" kern="1200" cap="none" spc="0" normalizeH="0" baseline="0" noProof="0" smtClean="0">
              <a:ln>
                <a:noFill/>
              </a:ln>
              <a:solidFill>
                <a:srgbClr val="000000"/>
              </a:solidFill>
              <a:effectLst/>
              <a:uLnTx/>
              <a:uFillTx/>
              <a:latin typeface="Tahoma" panose="020B0604030504040204" pitchFamily="34" charset="0"/>
              <a:ea typeface="굴림" panose="020B0600000101010101" pitchFamily="50" charset="-127"/>
              <a:cs typeface="Times New Roman" panose="02020603050405020304" pitchFamily="18" charset="0"/>
            </a:endParaRPr>
          </a:p>
        </p:txBody>
      </p:sp>
      <p:sp>
        <p:nvSpPr>
          <p:cNvPr id="206851"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Supervised Learning</a:t>
            </a:r>
          </a:p>
        </p:txBody>
      </p:sp>
      <p:sp>
        <p:nvSpPr>
          <p:cNvPr id="206852" name="Rectangle 3"/>
          <p:cNvSpPr>
            <a:spLocks noGrp="1" noChangeArrowheads="1"/>
          </p:cNvSpPr>
          <p:nvPr>
            <p:ph type="body" idx="1"/>
          </p:nvPr>
        </p:nvSpPr>
        <p:spPr/>
        <p:txBody>
          <a:bodyPr/>
          <a:lstStyle/>
          <a:p>
            <a:pPr eaLnBrk="1" hangingPunct="1">
              <a:lnSpc>
                <a:spcPct val="90000"/>
              </a:lnSpc>
            </a:pPr>
            <a:r>
              <a:rPr lang="en-US" altLang="ko-KR" smtClean="0">
                <a:ea typeface="굴림" panose="020B0600000101010101" pitchFamily="50" charset="-127"/>
              </a:rPr>
              <a:t>Two types of learning</a:t>
            </a:r>
          </a:p>
          <a:p>
            <a:pPr lvl="1" eaLnBrk="1" hangingPunct="1">
              <a:lnSpc>
                <a:spcPct val="90000"/>
              </a:lnSpc>
            </a:pPr>
            <a:r>
              <a:rPr lang="en-US" altLang="ko-KR" smtClean="0">
                <a:ea typeface="굴림" panose="020B0600000101010101" pitchFamily="50" charset="-127"/>
              </a:rPr>
              <a:t>Classification</a:t>
            </a:r>
          </a:p>
          <a:p>
            <a:pPr lvl="1" eaLnBrk="1" hangingPunct="1">
              <a:lnSpc>
                <a:spcPct val="90000"/>
              </a:lnSpc>
            </a:pPr>
            <a:r>
              <a:rPr lang="en-US" altLang="ko-KR" smtClean="0">
                <a:ea typeface="굴림" panose="020B0600000101010101" pitchFamily="50" charset="-127"/>
              </a:rPr>
              <a:t>Numerical prediction</a:t>
            </a:r>
          </a:p>
          <a:p>
            <a:pPr eaLnBrk="1" hangingPunct="1">
              <a:lnSpc>
                <a:spcPct val="90000"/>
              </a:lnSpc>
            </a:pPr>
            <a:r>
              <a:rPr lang="en-US" altLang="ko-KR" smtClean="0">
                <a:ea typeface="굴림" panose="020B0600000101010101" pitchFamily="50" charset="-127"/>
              </a:rPr>
              <a:t>Classification learning algorithms</a:t>
            </a:r>
          </a:p>
          <a:p>
            <a:pPr lvl="1" eaLnBrk="1" hangingPunct="1">
              <a:lnSpc>
                <a:spcPct val="90000"/>
              </a:lnSpc>
            </a:pPr>
            <a:r>
              <a:rPr lang="en-US" altLang="ko-KR" smtClean="0">
                <a:ea typeface="굴림" panose="020B0600000101010101" pitchFamily="50" charset="-127"/>
              </a:rPr>
              <a:t>Decision trees</a:t>
            </a:r>
          </a:p>
          <a:p>
            <a:pPr lvl="1" eaLnBrk="1" hangingPunct="1">
              <a:lnSpc>
                <a:spcPct val="90000"/>
              </a:lnSpc>
            </a:pPr>
            <a:r>
              <a:rPr lang="en-US" altLang="ko-KR" smtClean="0">
                <a:ea typeface="굴림" panose="020B0600000101010101" pitchFamily="50" charset="-127"/>
              </a:rPr>
              <a:t>Na</a:t>
            </a:r>
            <a:r>
              <a:rPr lang="en-US" altLang="ko-KR" smtClean="0">
                <a:latin typeface="Times New Roman" panose="02020603050405020304" pitchFamily="18" charset="0"/>
                <a:ea typeface="굴림" panose="020B0600000101010101" pitchFamily="50" charset="-127"/>
              </a:rPr>
              <a:t>ï</a:t>
            </a:r>
            <a:r>
              <a:rPr lang="en-US" altLang="ko-KR" smtClean="0">
                <a:ea typeface="굴림" panose="020B0600000101010101" pitchFamily="50" charset="-127"/>
              </a:rPr>
              <a:t>ve Bayes</a:t>
            </a:r>
          </a:p>
          <a:p>
            <a:pPr lvl="1" eaLnBrk="1" hangingPunct="1">
              <a:lnSpc>
                <a:spcPct val="90000"/>
              </a:lnSpc>
            </a:pPr>
            <a:r>
              <a:rPr lang="en-US" altLang="ko-KR" smtClean="0">
                <a:ea typeface="굴림" panose="020B0600000101010101" pitchFamily="50" charset="-127"/>
              </a:rPr>
              <a:t>Instance-based learning</a:t>
            </a:r>
          </a:p>
          <a:p>
            <a:pPr lvl="1" eaLnBrk="1" hangingPunct="1">
              <a:lnSpc>
                <a:spcPct val="90000"/>
              </a:lnSpc>
            </a:pPr>
            <a:r>
              <a:rPr lang="en-US" altLang="ko-KR" smtClean="0">
                <a:ea typeface="굴림" panose="020B0600000101010101" pitchFamily="50" charset="-127"/>
              </a:rPr>
              <a:t>Many others are part of Weka, browse!</a:t>
            </a:r>
          </a:p>
        </p:txBody>
      </p:sp>
    </p:spTree>
    <p:extLst>
      <p:ext uri="{BB962C8B-B14F-4D97-AF65-F5344CB8AC3E}">
        <p14:creationId xmlns:p14="http://schemas.microsoft.com/office/powerpoint/2010/main" val="97564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465E5DE3-9E65-49DF-892C-7A663CE31C52}" type="slidenum">
              <a:rPr lang="en-US" altLang="ko-KR" sz="1600" smtClean="0"/>
              <a:pPr>
                <a:spcBef>
                  <a:spcPct val="0"/>
                </a:spcBef>
                <a:buClrTx/>
                <a:buSzTx/>
                <a:buFontTx/>
                <a:buNone/>
              </a:pPr>
              <a:t>5</a:t>
            </a:fld>
            <a:endParaRPr lang="en-US" altLang="ko-KR" sz="1600" smtClean="0"/>
          </a:p>
        </p:txBody>
      </p:sp>
      <p:sp>
        <p:nvSpPr>
          <p:cNvPr id="100355"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"Smart" Holdout</a:t>
            </a:r>
          </a:p>
        </p:txBody>
      </p:sp>
      <p:sp>
        <p:nvSpPr>
          <p:cNvPr id="100356"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15000"/>
              </a:lnSpc>
              <a:spcBef>
                <a:spcPct val="0"/>
              </a:spcBef>
              <a:spcAft>
                <a:spcPts val="1400"/>
              </a:spcAft>
            </a:pPr>
            <a:r>
              <a:rPr lang="en-GB" altLang="ko-KR" sz="3200" smtClean="0">
                <a:ea typeface="굴림" panose="020B0600000101010101" pitchFamily="50" charset="-127"/>
              </a:rPr>
              <a:t>Simple check:  Are the proportions of classes about the same in each data set?</a:t>
            </a:r>
          </a:p>
          <a:p>
            <a:pPr eaLnBrk="1" hangingPunct="1">
              <a:lnSpc>
                <a:spcPct val="115000"/>
              </a:lnSpc>
              <a:spcBef>
                <a:spcPct val="0"/>
              </a:spcBef>
              <a:spcAft>
                <a:spcPts val="1400"/>
              </a:spcAft>
            </a:pPr>
            <a:r>
              <a:rPr lang="en-GB" altLang="ko-KR" sz="3200" smtClean="0">
                <a:ea typeface="굴림" panose="020B0600000101010101" pitchFamily="50" charset="-127"/>
              </a:rPr>
              <a:t>Stratified holdout</a:t>
            </a:r>
          </a:p>
          <a:p>
            <a:pPr lvl="1" eaLnBrk="1" hangingPunct="1">
              <a:lnSpc>
                <a:spcPct val="115000"/>
              </a:lnSpc>
              <a:spcBef>
                <a:spcPct val="0"/>
              </a:spcBef>
              <a:spcAft>
                <a:spcPts val="1113"/>
              </a:spcAft>
            </a:pPr>
            <a:r>
              <a:rPr lang="en-GB" altLang="ko-KR" sz="2400" smtClean="0">
                <a:ea typeface="굴림" panose="020B0600000101010101" pitchFamily="50" charset="-127"/>
              </a:rPr>
              <a:t>Guarantee that classes are (approximately) proportionally represented</a:t>
            </a:r>
          </a:p>
          <a:p>
            <a:pPr eaLnBrk="1" hangingPunct="1">
              <a:lnSpc>
                <a:spcPct val="115000"/>
              </a:lnSpc>
              <a:spcBef>
                <a:spcPct val="0"/>
              </a:spcBef>
              <a:spcAft>
                <a:spcPts val="1400"/>
              </a:spcAft>
            </a:pPr>
            <a:r>
              <a:rPr lang="en-GB" altLang="ko-KR" sz="3200" smtClean="0">
                <a:ea typeface="굴림" panose="020B0600000101010101" pitchFamily="50" charset="-127"/>
              </a:rPr>
              <a:t>Repeated holdout</a:t>
            </a:r>
          </a:p>
          <a:p>
            <a:pPr lvl="1" eaLnBrk="1" hangingPunct="1">
              <a:lnSpc>
                <a:spcPct val="115000"/>
              </a:lnSpc>
              <a:spcBef>
                <a:spcPct val="0"/>
              </a:spcBef>
              <a:spcAft>
                <a:spcPts val="1113"/>
              </a:spcAft>
            </a:pPr>
            <a:r>
              <a:rPr lang="en-GB" altLang="ko-KR" sz="2400" smtClean="0">
                <a:ea typeface="굴림" panose="020B0600000101010101" pitchFamily="50" charset="-127"/>
              </a:rPr>
              <a:t>Randomly select holdout set several times and average the error rate estimates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E2096F5E-1493-4F23-85DD-94B3A44AA515}" type="slidenum">
              <a:rPr lang="en-US" altLang="ko-KR" sz="1600" smtClean="0"/>
              <a:pPr>
                <a:spcBef>
                  <a:spcPct val="0"/>
                </a:spcBef>
                <a:buClrTx/>
                <a:buSzTx/>
                <a:buFontTx/>
                <a:buNone/>
              </a:pPr>
              <a:t>6</a:t>
            </a:fld>
            <a:endParaRPr lang="en-US" altLang="ko-KR" sz="1600" smtClean="0"/>
          </a:p>
        </p:txBody>
      </p:sp>
      <p:sp>
        <p:nvSpPr>
          <p:cNvPr id="102403"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z="4500" smtClean="0">
                <a:ea typeface="굴림" panose="020B0600000101010101" pitchFamily="50" charset="-127"/>
              </a:rPr>
              <a:t>Holdout w/ Cross-Validation</a:t>
            </a:r>
            <a:endParaRPr lang="en-GB" altLang="ko-KR" smtClean="0">
              <a:ea typeface="굴림" panose="020B0600000101010101" pitchFamily="50" charset="-127"/>
            </a:endParaRPr>
          </a:p>
        </p:txBody>
      </p:sp>
      <p:sp>
        <p:nvSpPr>
          <p:cNvPr id="102404" name="Rectangle 3"/>
          <p:cNvSpPr>
            <a:spLocks noGrp="1" noChangeArrowheads="1"/>
          </p:cNvSpPr>
          <p:nvPr>
            <p:ph type="body" idx="1"/>
          </p:nvPr>
        </p:nvSpPr>
        <p:spPr>
          <a:xfrm>
            <a:off x="860425" y="2133600"/>
            <a:ext cx="8588375" cy="489585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05000"/>
              </a:lnSpc>
              <a:spcBef>
                <a:spcPct val="0"/>
              </a:spcBef>
              <a:spcAft>
                <a:spcPts val="1400"/>
              </a:spcAft>
            </a:pPr>
            <a:r>
              <a:rPr lang="en-GB" altLang="ko-KR" smtClean="0">
                <a:ea typeface="굴림" panose="020B0600000101010101" pitchFamily="50" charset="-127"/>
              </a:rPr>
              <a:t>Cross-validation</a:t>
            </a:r>
          </a:p>
          <a:p>
            <a:pPr lvl="1" eaLnBrk="1" hangingPunct="1">
              <a:lnSpc>
                <a:spcPct val="105000"/>
              </a:lnSpc>
              <a:spcBef>
                <a:spcPct val="0"/>
              </a:spcBef>
              <a:spcAft>
                <a:spcPts val="1113"/>
              </a:spcAft>
            </a:pPr>
            <a:r>
              <a:rPr lang="en-GB" altLang="ko-KR" sz="2700" smtClean="0">
                <a:ea typeface="굴림" panose="020B0600000101010101" pitchFamily="50" charset="-127"/>
              </a:rPr>
              <a:t>Fixed number of partitions of the data (</a:t>
            </a:r>
            <a:r>
              <a:rPr lang="en-GB" altLang="ko-KR" sz="2700" i="1" smtClean="0">
                <a:ea typeface="굴림" panose="020B0600000101010101" pitchFamily="50" charset="-127"/>
              </a:rPr>
              <a:t>folds</a:t>
            </a:r>
            <a:r>
              <a:rPr lang="en-GB" altLang="ko-KR" sz="2700" smtClean="0">
                <a:ea typeface="굴림" panose="020B0600000101010101" pitchFamily="50" charset="-127"/>
              </a:rPr>
              <a:t>)</a:t>
            </a:r>
          </a:p>
          <a:p>
            <a:pPr lvl="1" eaLnBrk="1" hangingPunct="1">
              <a:lnSpc>
                <a:spcPct val="105000"/>
              </a:lnSpc>
              <a:spcBef>
                <a:spcPct val="0"/>
              </a:spcBef>
              <a:spcAft>
                <a:spcPts val="1113"/>
              </a:spcAft>
            </a:pPr>
            <a:r>
              <a:rPr lang="en-GB" altLang="ko-KR" sz="2700" smtClean="0">
                <a:ea typeface="굴림" panose="020B0600000101010101" pitchFamily="50" charset="-127"/>
              </a:rPr>
              <a:t>In turn: each partition used for testing and remaining instances for training</a:t>
            </a:r>
          </a:p>
          <a:p>
            <a:pPr lvl="1" eaLnBrk="1" hangingPunct="1">
              <a:lnSpc>
                <a:spcPct val="105000"/>
              </a:lnSpc>
              <a:spcBef>
                <a:spcPct val="0"/>
              </a:spcBef>
              <a:spcAft>
                <a:spcPts val="1113"/>
              </a:spcAft>
            </a:pPr>
            <a:r>
              <a:rPr lang="en-GB" altLang="ko-KR" sz="2700" smtClean="0">
                <a:ea typeface="굴림" panose="020B0600000101010101" pitchFamily="50" charset="-127"/>
              </a:rPr>
              <a:t>May use stratification and randomization</a:t>
            </a:r>
          </a:p>
          <a:p>
            <a:pPr lvl="1" eaLnBrk="1" hangingPunct="1">
              <a:lnSpc>
                <a:spcPct val="105000"/>
              </a:lnSpc>
              <a:spcBef>
                <a:spcPct val="0"/>
              </a:spcBef>
              <a:spcAft>
                <a:spcPts val="1113"/>
              </a:spcAft>
            </a:pPr>
            <a:r>
              <a:rPr lang="en-GB" altLang="ko-KR" sz="2700" smtClean="0">
                <a:ea typeface="굴림" panose="020B0600000101010101" pitchFamily="50" charset="-127"/>
              </a:rPr>
              <a:t>Standard practice:</a:t>
            </a:r>
          </a:p>
          <a:p>
            <a:pPr lvl="2" eaLnBrk="1" hangingPunct="1">
              <a:lnSpc>
                <a:spcPct val="105000"/>
              </a:lnSpc>
              <a:spcBef>
                <a:spcPct val="0"/>
              </a:spcBef>
              <a:spcAft>
                <a:spcPts val="825"/>
              </a:spcAft>
            </a:pPr>
            <a:r>
              <a:rPr lang="en-GB" altLang="ko-KR" sz="2300" smtClean="0">
                <a:ea typeface="굴림" panose="020B0600000101010101" pitchFamily="50" charset="-127"/>
              </a:rPr>
              <a:t>Stratified tenfold cross-validation</a:t>
            </a:r>
          </a:p>
          <a:p>
            <a:pPr lvl="2" eaLnBrk="1" hangingPunct="1">
              <a:lnSpc>
                <a:spcPct val="105000"/>
              </a:lnSpc>
              <a:spcBef>
                <a:spcPct val="0"/>
              </a:spcBef>
              <a:spcAft>
                <a:spcPts val="825"/>
              </a:spcAft>
            </a:pPr>
            <a:r>
              <a:rPr lang="en-GB" altLang="ko-KR" sz="2300" smtClean="0">
                <a:ea typeface="굴림" panose="020B0600000101010101" pitchFamily="50" charset="-127"/>
              </a:rPr>
              <a:t>Instances divided randomly into the ten partitions</a:t>
            </a:r>
            <a:endParaRPr lang="en-GB" altLang="ko-KR" smtClean="0">
              <a:ea typeface="굴림" panose="020B0600000101010101" pitchFamily="50"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슬라이드 번호 개체 틀 4"/>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D8BBA7BD-0AB5-4C47-A511-33BF0FB70B3F}" type="slidenum">
              <a:rPr lang="en-US" altLang="ko-KR" sz="1600" smtClean="0"/>
              <a:pPr>
                <a:spcBef>
                  <a:spcPct val="0"/>
                </a:spcBef>
                <a:buClrTx/>
                <a:buSzTx/>
                <a:buFontTx/>
                <a:buNone/>
              </a:pPr>
              <a:t>7</a:t>
            </a:fld>
            <a:endParaRPr lang="en-US" altLang="ko-KR" sz="1600" smtClean="0"/>
          </a:p>
        </p:txBody>
      </p:sp>
      <p:sp>
        <p:nvSpPr>
          <p:cNvPr id="104451"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Cross Validation</a:t>
            </a:r>
          </a:p>
        </p:txBody>
      </p:sp>
      <p:grpSp>
        <p:nvGrpSpPr>
          <p:cNvPr id="104452" name="Group 15"/>
          <p:cNvGrpSpPr>
            <a:grpSpLocks/>
          </p:cNvGrpSpPr>
          <p:nvPr/>
        </p:nvGrpSpPr>
        <p:grpSpPr bwMode="auto">
          <a:xfrm>
            <a:off x="1828800" y="2016125"/>
            <a:ext cx="8077200" cy="228600"/>
            <a:chOff x="816" y="1728"/>
            <a:chExt cx="2400" cy="192"/>
          </a:xfrm>
        </p:grpSpPr>
        <p:sp>
          <p:nvSpPr>
            <p:cNvPr id="104488" name="Line 3"/>
            <p:cNvSpPr>
              <a:spLocks noChangeShapeType="1"/>
            </p:cNvSpPr>
            <p:nvPr/>
          </p:nvSpPr>
          <p:spPr bwMode="auto">
            <a:xfrm>
              <a:off x="816" y="1824"/>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9" name="Line 4"/>
            <p:cNvSpPr>
              <a:spLocks noChangeShapeType="1"/>
            </p:cNvSpPr>
            <p:nvPr/>
          </p:nvSpPr>
          <p:spPr bwMode="auto">
            <a:xfrm>
              <a:off x="81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0" name="Line 5"/>
            <p:cNvSpPr>
              <a:spLocks noChangeShapeType="1"/>
            </p:cNvSpPr>
            <p:nvPr/>
          </p:nvSpPr>
          <p:spPr bwMode="auto">
            <a:xfrm>
              <a:off x="105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1" name="Line 6"/>
            <p:cNvSpPr>
              <a:spLocks noChangeShapeType="1"/>
            </p:cNvSpPr>
            <p:nvPr/>
          </p:nvSpPr>
          <p:spPr bwMode="auto">
            <a:xfrm>
              <a:off x="129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2" name="Line 7"/>
            <p:cNvSpPr>
              <a:spLocks noChangeShapeType="1"/>
            </p:cNvSpPr>
            <p:nvPr/>
          </p:nvSpPr>
          <p:spPr bwMode="auto">
            <a:xfrm>
              <a:off x="153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3" name="Line 8"/>
            <p:cNvSpPr>
              <a:spLocks noChangeShapeType="1"/>
            </p:cNvSpPr>
            <p:nvPr/>
          </p:nvSpPr>
          <p:spPr bwMode="auto">
            <a:xfrm>
              <a:off x="177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4" name="Line 9"/>
            <p:cNvSpPr>
              <a:spLocks noChangeShapeType="1"/>
            </p:cNvSpPr>
            <p:nvPr/>
          </p:nvSpPr>
          <p:spPr bwMode="auto">
            <a:xfrm>
              <a:off x="201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5" name="Line 10"/>
            <p:cNvSpPr>
              <a:spLocks noChangeShapeType="1"/>
            </p:cNvSpPr>
            <p:nvPr/>
          </p:nvSpPr>
          <p:spPr bwMode="auto">
            <a:xfrm>
              <a:off x="225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6" name="Line 11"/>
            <p:cNvSpPr>
              <a:spLocks noChangeShapeType="1"/>
            </p:cNvSpPr>
            <p:nvPr/>
          </p:nvSpPr>
          <p:spPr bwMode="auto">
            <a:xfrm>
              <a:off x="249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7" name="Line 12"/>
            <p:cNvSpPr>
              <a:spLocks noChangeShapeType="1"/>
            </p:cNvSpPr>
            <p:nvPr/>
          </p:nvSpPr>
          <p:spPr bwMode="auto">
            <a:xfrm>
              <a:off x="273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8" name="Line 13"/>
            <p:cNvSpPr>
              <a:spLocks noChangeShapeType="1"/>
            </p:cNvSpPr>
            <p:nvPr/>
          </p:nvSpPr>
          <p:spPr bwMode="auto">
            <a:xfrm>
              <a:off x="297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99" name="Line 14"/>
            <p:cNvSpPr>
              <a:spLocks noChangeShapeType="1"/>
            </p:cNvSpPr>
            <p:nvPr/>
          </p:nvSpPr>
          <p:spPr bwMode="auto">
            <a:xfrm>
              <a:off x="321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04453" name="Rectangle 16"/>
          <p:cNvSpPr>
            <a:spLocks noChangeArrowheads="1"/>
          </p:cNvSpPr>
          <p:nvPr/>
        </p:nvSpPr>
        <p:spPr bwMode="auto">
          <a:xfrm>
            <a:off x="1828800" y="3387725"/>
            <a:ext cx="838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ko-KR" altLang="en-US" sz="2400">
              <a:ea typeface="굴림" panose="020B0600000101010101" pitchFamily="50" charset="-127"/>
            </a:endParaRPr>
          </a:p>
        </p:txBody>
      </p:sp>
      <p:sp>
        <p:nvSpPr>
          <p:cNvPr id="104454" name="Rectangle 17"/>
          <p:cNvSpPr>
            <a:spLocks noChangeArrowheads="1"/>
          </p:cNvSpPr>
          <p:nvPr/>
        </p:nvSpPr>
        <p:spPr bwMode="auto">
          <a:xfrm>
            <a:off x="2667000" y="2473325"/>
            <a:ext cx="7239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ko-KR" altLang="en-US" sz="2400">
              <a:ea typeface="굴림" panose="020B0600000101010101" pitchFamily="50" charset="-127"/>
            </a:endParaRPr>
          </a:p>
        </p:txBody>
      </p:sp>
      <p:sp>
        <p:nvSpPr>
          <p:cNvPr id="104455" name="Text Box 18"/>
          <p:cNvSpPr txBox="1">
            <a:spLocks noChangeArrowheads="1"/>
          </p:cNvSpPr>
          <p:nvPr/>
        </p:nvSpPr>
        <p:spPr bwMode="auto">
          <a:xfrm>
            <a:off x="5318125" y="2743200"/>
            <a:ext cx="321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Train on 90% of the data</a:t>
            </a:r>
          </a:p>
        </p:txBody>
      </p:sp>
      <p:sp>
        <p:nvSpPr>
          <p:cNvPr id="104456" name="Text Box 19"/>
          <p:cNvSpPr txBox="1">
            <a:spLocks noChangeArrowheads="1"/>
          </p:cNvSpPr>
          <p:nvPr/>
        </p:nvSpPr>
        <p:spPr bwMode="auto">
          <a:xfrm>
            <a:off x="4022725" y="3311525"/>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Model</a:t>
            </a:r>
          </a:p>
        </p:txBody>
      </p:sp>
      <p:sp>
        <p:nvSpPr>
          <p:cNvPr id="104457" name="Freeform 20"/>
          <p:cNvSpPr>
            <a:spLocks/>
          </p:cNvSpPr>
          <p:nvPr/>
        </p:nvSpPr>
        <p:spPr bwMode="auto">
          <a:xfrm>
            <a:off x="5181600" y="3159125"/>
            <a:ext cx="1727200" cy="381000"/>
          </a:xfrm>
          <a:custGeom>
            <a:avLst/>
            <a:gdLst>
              <a:gd name="T0" fmla="*/ 2147483646 w 1088"/>
              <a:gd name="T1" fmla="*/ 0 h 240"/>
              <a:gd name="T2" fmla="*/ 2147483646 w 1088"/>
              <a:gd name="T3" fmla="*/ 2147483646 h 240"/>
              <a:gd name="T4" fmla="*/ 2147483646 w 1088"/>
              <a:gd name="T5" fmla="*/ 2147483646 h 240"/>
              <a:gd name="T6" fmla="*/ 0 w 1088"/>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8" h="240">
                <a:moveTo>
                  <a:pt x="1056" y="0"/>
                </a:moveTo>
                <a:cubicBezTo>
                  <a:pt x="1072" y="8"/>
                  <a:pt x="1088" y="16"/>
                  <a:pt x="1008" y="48"/>
                </a:cubicBezTo>
                <a:cubicBezTo>
                  <a:pt x="928" y="80"/>
                  <a:pt x="744" y="160"/>
                  <a:pt x="576" y="192"/>
                </a:cubicBezTo>
                <a:cubicBezTo>
                  <a:pt x="408" y="224"/>
                  <a:pt x="204" y="232"/>
                  <a:pt x="0" y="2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58" name="Line 21"/>
          <p:cNvSpPr>
            <a:spLocks noChangeShapeType="1"/>
          </p:cNvSpPr>
          <p:nvPr/>
        </p:nvSpPr>
        <p:spPr bwMode="auto">
          <a:xfrm flipH="1">
            <a:off x="2895600" y="3540125"/>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59" name="Text Box 22"/>
          <p:cNvSpPr txBox="1">
            <a:spLocks noChangeArrowheads="1"/>
          </p:cNvSpPr>
          <p:nvPr/>
        </p:nvSpPr>
        <p:spPr bwMode="auto">
          <a:xfrm>
            <a:off x="1812925" y="3657600"/>
            <a:ext cx="1724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Test on 10%</a:t>
            </a:r>
          </a:p>
          <a:p>
            <a:pPr>
              <a:spcBef>
                <a:spcPct val="0"/>
              </a:spcBef>
              <a:buClrTx/>
              <a:buSzTx/>
              <a:buFontTx/>
              <a:buNone/>
            </a:pPr>
            <a:r>
              <a:rPr lang="en-US" altLang="ko-KR" sz="2400">
                <a:latin typeface="Times New Roman" panose="02020603050405020304" pitchFamily="18" charset="0"/>
                <a:ea typeface="굴림" panose="020B0600000101010101" pitchFamily="50" charset="-127"/>
              </a:rPr>
              <a:t>of the data</a:t>
            </a:r>
          </a:p>
        </p:txBody>
      </p:sp>
      <p:sp>
        <p:nvSpPr>
          <p:cNvPr id="104460" name="Freeform 23"/>
          <p:cNvSpPr>
            <a:spLocks/>
          </p:cNvSpPr>
          <p:nvPr/>
        </p:nvSpPr>
        <p:spPr bwMode="auto">
          <a:xfrm>
            <a:off x="3581400" y="4225925"/>
            <a:ext cx="1905000" cy="177800"/>
          </a:xfrm>
          <a:custGeom>
            <a:avLst/>
            <a:gdLst>
              <a:gd name="T0" fmla="*/ 0 w 1200"/>
              <a:gd name="T1" fmla="*/ 0 h 112"/>
              <a:gd name="T2" fmla="*/ 2147483646 w 1200"/>
              <a:gd name="T3" fmla="*/ 2147483646 h 112"/>
              <a:gd name="T4" fmla="*/ 2147483646 w 1200"/>
              <a:gd name="T5" fmla="*/ 2147483646 h 112"/>
              <a:gd name="T6" fmla="*/ 0 60000 65536"/>
              <a:gd name="T7" fmla="*/ 0 60000 65536"/>
              <a:gd name="T8" fmla="*/ 0 60000 65536"/>
            </a:gdLst>
            <a:ahLst/>
            <a:cxnLst>
              <a:cxn ang="T6">
                <a:pos x="T0" y="T1"/>
              </a:cxn>
              <a:cxn ang="T7">
                <a:pos x="T2" y="T3"/>
              </a:cxn>
              <a:cxn ang="T8">
                <a:pos x="T4" y="T5"/>
              </a:cxn>
            </a:cxnLst>
            <a:rect l="0" t="0" r="r" b="b"/>
            <a:pathLst>
              <a:path w="1200" h="112">
                <a:moveTo>
                  <a:pt x="0" y="0"/>
                </a:moveTo>
                <a:cubicBezTo>
                  <a:pt x="212" y="40"/>
                  <a:pt x="424" y="80"/>
                  <a:pt x="624" y="96"/>
                </a:cubicBezTo>
                <a:cubicBezTo>
                  <a:pt x="824" y="112"/>
                  <a:pt x="1012" y="104"/>
                  <a:pt x="1200" y="9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61" name="Text Box 24"/>
          <p:cNvSpPr txBox="1">
            <a:spLocks noChangeArrowheads="1"/>
          </p:cNvSpPr>
          <p:nvPr/>
        </p:nvSpPr>
        <p:spPr bwMode="auto">
          <a:xfrm>
            <a:off x="5546725" y="4114800"/>
            <a:ext cx="167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Error rate </a:t>
            </a:r>
            <a:r>
              <a:rPr lang="en-US" altLang="ko-KR" sz="2400" i="1">
                <a:latin typeface="Times New Roman" panose="02020603050405020304" pitchFamily="18" charset="0"/>
                <a:ea typeface="굴림" panose="020B0600000101010101" pitchFamily="50" charset="-127"/>
              </a:rPr>
              <a:t>e</a:t>
            </a:r>
            <a:r>
              <a:rPr lang="en-US" altLang="ko-KR" sz="2400" baseline="-25000">
                <a:latin typeface="Times New Roman" panose="02020603050405020304" pitchFamily="18" charset="0"/>
                <a:ea typeface="굴림" panose="020B0600000101010101" pitchFamily="50" charset="-127"/>
              </a:rPr>
              <a:t>1</a:t>
            </a:r>
            <a:endParaRPr lang="en-US" altLang="ko-KR" sz="2400">
              <a:latin typeface="Times New Roman" panose="02020603050405020304" pitchFamily="18" charset="0"/>
              <a:ea typeface="굴림" panose="020B0600000101010101" pitchFamily="50" charset="-127"/>
            </a:endParaRPr>
          </a:p>
        </p:txBody>
      </p:sp>
      <p:grpSp>
        <p:nvGrpSpPr>
          <p:cNvPr id="104462" name="Group 38"/>
          <p:cNvGrpSpPr>
            <a:grpSpLocks/>
          </p:cNvGrpSpPr>
          <p:nvPr/>
        </p:nvGrpSpPr>
        <p:grpSpPr bwMode="auto">
          <a:xfrm>
            <a:off x="1844675" y="4606925"/>
            <a:ext cx="8077200" cy="228600"/>
            <a:chOff x="816" y="1728"/>
            <a:chExt cx="2400" cy="192"/>
          </a:xfrm>
        </p:grpSpPr>
        <p:sp>
          <p:nvSpPr>
            <p:cNvPr id="104476" name="Line 39"/>
            <p:cNvSpPr>
              <a:spLocks noChangeShapeType="1"/>
            </p:cNvSpPr>
            <p:nvPr/>
          </p:nvSpPr>
          <p:spPr bwMode="auto">
            <a:xfrm>
              <a:off x="816" y="1824"/>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77" name="Line 40"/>
            <p:cNvSpPr>
              <a:spLocks noChangeShapeType="1"/>
            </p:cNvSpPr>
            <p:nvPr/>
          </p:nvSpPr>
          <p:spPr bwMode="auto">
            <a:xfrm>
              <a:off x="81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78" name="Line 41"/>
            <p:cNvSpPr>
              <a:spLocks noChangeShapeType="1"/>
            </p:cNvSpPr>
            <p:nvPr/>
          </p:nvSpPr>
          <p:spPr bwMode="auto">
            <a:xfrm>
              <a:off x="105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79" name="Line 42"/>
            <p:cNvSpPr>
              <a:spLocks noChangeShapeType="1"/>
            </p:cNvSpPr>
            <p:nvPr/>
          </p:nvSpPr>
          <p:spPr bwMode="auto">
            <a:xfrm>
              <a:off x="129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0" name="Line 43"/>
            <p:cNvSpPr>
              <a:spLocks noChangeShapeType="1"/>
            </p:cNvSpPr>
            <p:nvPr/>
          </p:nvSpPr>
          <p:spPr bwMode="auto">
            <a:xfrm>
              <a:off x="153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1" name="Line 44"/>
            <p:cNvSpPr>
              <a:spLocks noChangeShapeType="1"/>
            </p:cNvSpPr>
            <p:nvPr/>
          </p:nvSpPr>
          <p:spPr bwMode="auto">
            <a:xfrm>
              <a:off x="177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2" name="Line 45"/>
            <p:cNvSpPr>
              <a:spLocks noChangeShapeType="1"/>
            </p:cNvSpPr>
            <p:nvPr/>
          </p:nvSpPr>
          <p:spPr bwMode="auto">
            <a:xfrm>
              <a:off x="201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3" name="Line 46"/>
            <p:cNvSpPr>
              <a:spLocks noChangeShapeType="1"/>
            </p:cNvSpPr>
            <p:nvPr/>
          </p:nvSpPr>
          <p:spPr bwMode="auto">
            <a:xfrm>
              <a:off x="225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4" name="Line 47"/>
            <p:cNvSpPr>
              <a:spLocks noChangeShapeType="1"/>
            </p:cNvSpPr>
            <p:nvPr/>
          </p:nvSpPr>
          <p:spPr bwMode="auto">
            <a:xfrm>
              <a:off x="249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5" name="Line 48"/>
            <p:cNvSpPr>
              <a:spLocks noChangeShapeType="1"/>
            </p:cNvSpPr>
            <p:nvPr/>
          </p:nvSpPr>
          <p:spPr bwMode="auto">
            <a:xfrm>
              <a:off x="273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6" name="Line 49"/>
            <p:cNvSpPr>
              <a:spLocks noChangeShapeType="1"/>
            </p:cNvSpPr>
            <p:nvPr/>
          </p:nvSpPr>
          <p:spPr bwMode="auto">
            <a:xfrm>
              <a:off x="297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87" name="Line 50"/>
            <p:cNvSpPr>
              <a:spLocks noChangeShapeType="1"/>
            </p:cNvSpPr>
            <p:nvPr/>
          </p:nvSpPr>
          <p:spPr bwMode="auto">
            <a:xfrm>
              <a:off x="3216"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04463" name="Rectangle 51"/>
          <p:cNvSpPr>
            <a:spLocks noChangeArrowheads="1"/>
          </p:cNvSpPr>
          <p:nvPr/>
        </p:nvSpPr>
        <p:spPr bwMode="auto">
          <a:xfrm>
            <a:off x="1844675" y="5029200"/>
            <a:ext cx="838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ko-KR" altLang="en-US" sz="2400">
              <a:ea typeface="굴림" panose="020B0600000101010101" pitchFamily="50" charset="-127"/>
            </a:endParaRPr>
          </a:p>
        </p:txBody>
      </p:sp>
      <p:sp>
        <p:nvSpPr>
          <p:cNvPr id="104464" name="Rectangle 52"/>
          <p:cNvSpPr>
            <a:spLocks noChangeArrowheads="1"/>
          </p:cNvSpPr>
          <p:nvPr/>
        </p:nvSpPr>
        <p:spPr bwMode="auto">
          <a:xfrm>
            <a:off x="3505200" y="5029200"/>
            <a:ext cx="6416675" cy="263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ko-KR" altLang="en-US" sz="2400">
              <a:ea typeface="굴림" panose="020B0600000101010101" pitchFamily="50" charset="-127"/>
            </a:endParaRPr>
          </a:p>
        </p:txBody>
      </p:sp>
      <p:sp>
        <p:nvSpPr>
          <p:cNvPr id="104465" name="Text Box 53"/>
          <p:cNvSpPr txBox="1">
            <a:spLocks noChangeArrowheads="1"/>
          </p:cNvSpPr>
          <p:nvPr/>
        </p:nvSpPr>
        <p:spPr bwMode="auto">
          <a:xfrm>
            <a:off x="5334000" y="5334000"/>
            <a:ext cx="321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Train on 90% of the data</a:t>
            </a:r>
          </a:p>
        </p:txBody>
      </p:sp>
      <p:sp>
        <p:nvSpPr>
          <p:cNvPr id="104466" name="Text Box 54"/>
          <p:cNvSpPr txBox="1">
            <a:spLocks noChangeArrowheads="1"/>
          </p:cNvSpPr>
          <p:nvPr/>
        </p:nvSpPr>
        <p:spPr bwMode="auto">
          <a:xfrm>
            <a:off x="4038600" y="5902325"/>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Model</a:t>
            </a:r>
          </a:p>
        </p:txBody>
      </p:sp>
      <p:sp>
        <p:nvSpPr>
          <p:cNvPr id="104467" name="Freeform 55"/>
          <p:cNvSpPr>
            <a:spLocks/>
          </p:cNvSpPr>
          <p:nvPr/>
        </p:nvSpPr>
        <p:spPr bwMode="auto">
          <a:xfrm>
            <a:off x="5197475" y="5749925"/>
            <a:ext cx="1727200" cy="381000"/>
          </a:xfrm>
          <a:custGeom>
            <a:avLst/>
            <a:gdLst>
              <a:gd name="T0" fmla="*/ 2147483646 w 1088"/>
              <a:gd name="T1" fmla="*/ 0 h 240"/>
              <a:gd name="T2" fmla="*/ 2147483646 w 1088"/>
              <a:gd name="T3" fmla="*/ 2147483646 h 240"/>
              <a:gd name="T4" fmla="*/ 2147483646 w 1088"/>
              <a:gd name="T5" fmla="*/ 2147483646 h 240"/>
              <a:gd name="T6" fmla="*/ 0 w 1088"/>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8" h="240">
                <a:moveTo>
                  <a:pt x="1056" y="0"/>
                </a:moveTo>
                <a:cubicBezTo>
                  <a:pt x="1072" y="8"/>
                  <a:pt x="1088" y="16"/>
                  <a:pt x="1008" y="48"/>
                </a:cubicBezTo>
                <a:cubicBezTo>
                  <a:pt x="928" y="80"/>
                  <a:pt x="744" y="160"/>
                  <a:pt x="576" y="192"/>
                </a:cubicBezTo>
                <a:cubicBezTo>
                  <a:pt x="408" y="224"/>
                  <a:pt x="204" y="232"/>
                  <a:pt x="0" y="2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68" name="Line 56"/>
          <p:cNvSpPr>
            <a:spLocks noChangeShapeType="1"/>
          </p:cNvSpPr>
          <p:nvPr/>
        </p:nvSpPr>
        <p:spPr bwMode="auto">
          <a:xfrm flipH="1" flipV="1">
            <a:off x="3657600" y="6096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69" name="Text Box 57"/>
          <p:cNvSpPr txBox="1">
            <a:spLocks noChangeArrowheads="1"/>
          </p:cNvSpPr>
          <p:nvPr/>
        </p:nvSpPr>
        <p:spPr bwMode="auto">
          <a:xfrm>
            <a:off x="1828800" y="6248400"/>
            <a:ext cx="1724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Test on 10%</a:t>
            </a:r>
          </a:p>
          <a:p>
            <a:pPr>
              <a:spcBef>
                <a:spcPct val="0"/>
              </a:spcBef>
              <a:buClrTx/>
              <a:buSzTx/>
              <a:buFontTx/>
              <a:buNone/>
            </a:pPr>
            <a:r>
              <a:rPr lang="en-US" altLang="ko-KR" sz="2400">
                <a:latin typeface="Times New Roman" panose="02020603050405020304" pitchFamily="18" charset="0"/>
                <a:ea typeface="굴림" panose="020B0600000101010101" pitchFamily="50" charset="-127"/>
              </a:rPr>
              <a:t>of the data</a:t>
            </a:r>
          </a:p>
        </p:txBody>
      </p:sp>
      <p:sp>
        <p:nvSpPr>
          <p:cNvPr id="104470" name="Freeform 58"/>
          <p:cNvSpPr>
            <a:spLocks/>
          </p:cNvSpPr>
          <p:nvPr/>
        </p:nvSpPr>
        <p:spPr bwMode="auto">
          <a:xfrm>
            <a:off x="3597275" y="6816725"/>
            <a:ext cx="1905000" cy="177800"/>
          </a:xfrm>
          <a:custGeom>
            <a:avLst/>
            <a:gdLst>
              <a:gd name="T0" fmla="*/ 0 w 1200"/>
              <a:gd name="T1" fmla="*/ 0 h 112"/>
              <a:gd name="T2" fmla="*/ 2147483646 w 1200"/>
              <a:gd name="T3" fmla="*/ 2147483646 h 112"/>
              <a:gd name="T4" fmla="*/ 2147483646 w 1200"/>
              <a:gd name="T5" fmla="*/ 2147483646 h 112"/>
              <a:gd name="T6" fmla="*/ 0 60000 65536"/>
              <a:gd name="T7" fmla="*/ 0 60000 65536"/>
              <a:gd name="T8" fmla="*/ 0 60000 65536"/>
            </a:gdLst>
            <a:ahLst/>
            <a:cxnLst>
              <a:cxn ang="T6">
                <a:pos x="T0" y="T1"/>
              </a:cxn>
              <a:cxn ang="T7">
                <a:pos x="T2" y="T3"/>
              </a:cxn>
              <a:cxn ang="T8">
                <a:pos x="T4" y="T5"/>
              </a:cxn>
            </a:cxnLst>
            <a:rect l="0" t="0" r="r" b="b"/>
            <a:pathLst>
              <a:path w="1200" h="112">
                <a:moveTo>
                  <a:pt x="0" y="0"/>
                </a:moveTo>
                <a:cubicBezTo>
                  <a:pt x="212" y="40"/>
                  <a:pt x="424" y="80"/>
                  <a:pt x="624" y="96"/>
                </a:cubicBezTo>
                <a:cubicBezTo>
                  <a:pt x="824" y="112"/>
                  <a:pt x="1012" y="104"/>
                  <a:pt x="1200" y="9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4471" name="Text Box 59"/>
          <p:cNvSpPr txBox="1">
            <a:spLocks noChangeArrowheads="1"/>
          </p:cNvSpPr>
          <p:nvPr/>
        </p:nvSpPr>
        <p:spPr bwMode="auto">
          <a:xfrm>
            <a:off x="5562600" y="6705600"/>
            <a:ext cx="167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Error rate </a:t>
            </a:r>
            <a:r>
              <a:rPr lang="en-US" altLang="ko-KR" sz="2400" i="1">
                <a:latin typeface="Times New Roman" panose="02020603050405020304" pitchFamily="18" charset="0"/>
                <a:ea typeface="굴림" panose="020B0600000101010101" pitchFamily="50" charset="-127"/>
              </a:rPr>
              <a:t>e</a:t>
            </a:r>
            <a:r>
              <a:rPr lang="en-US" altLang="ko-KR" sz="2400" baseline="-25000">
                <a:latin typeface="Times New Roman" panose="02020603050405020304" pitchFamily="18" charset="0"/>
                <a:ea typeface="굴림" panose="020B0600000101010101" pitchFamily="50" charset="-127"/>
              </a:rPr>
              <a:t>2</a:t>
            </a:r>
            <a:endParaRPr lang="en-US" altLang="ko-KR" sz="2400">
              <a:latin typeface="Times New Roman" panose="02020603050405020304" pitchFamily="18" charset="0"/>
              <a:ea typeface="굴림" panose="020B0600000101010101" pitchFamily="50" charset="-127"/>
            </a:endParaRPr>
          </a:p>
        </p:txBody>
      </p:sp>
      <p:sp>
        <p:nvSpPr>
          <p:cNvPr id="104472" name="Rectangle 60"/>
          <p:cNvSpPr>
            <a:spLocks noChangeArrowheads="1"/>
          </p:cNvSpPr>
          <p:nvPr/>
        </p:nvSpPr>
        <p:spPr bwMode="auto">
          <a:xfrm>
            <a:off x="2667000" y="6019800"/>
            <a:ext cx="838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ko-KR" altLang="en-US" sz="2400">
              <a:ea typeface="굴림" panose="020B0600000101010101" pitchFamily="50" charset="-127"/>
            </a:endParaRPr>
          </a:p>
        </p:txBody>
      </p:sp>
      <p:sp>
        <p:nvSpPr>
          <p:cNvPr id="104473" name="Text Box 61"/>
          <p:cNvSpPr txBox="1">
            <a:spLocks noChangeArrowheads="1"/>
          </p:cNvSpPr>
          <p:nvPr/>
        </p:nvSpPr>
        <p:spPr bwMode="auto">
          <a:xfrm>
            <a:off x="593725" y="1946275"/>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Fold 1</a:t>
            </a:r>
          </a:p>
        </p:txBody>
      </p:sp>
      <p:sp>
        <p:nvSpPr>
          <p:cNvPr id="104474" name="Text Box 62"/>
          <p:cNvSpPr txBox="1">
            <a:spLocks noChangeArrowheads="1"/>
          </p:cNvSpPr>
          <p:nvPr/>
        </p:nvSpPr>
        <p:spPr bwMode="auto">
          <a:xfrm>
            <a:off x="609600" y="44196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ko-KR" sz="2400">
                <a:latin typeface="Times New Roman" panose="02020603050405020304" pitchFamily="18" charset="0"/>
                <a:ea typeface="굴림" panose="020B0600000101010101" pitchFamily="50" charset="-127"/>
              </a:rPr>
              <a:t>Fold 2</a:t>
            </a:r>
          </a:p>
        </p:txBody>
      </p:sp>
      <p:sp>
        <p:nvSpPr>
          <p:cNvPr id="104475" name="Line 63"/>
          <p:cNvSpPr>
            <a:spLocks noChangeShapeType="1"/>
          </p:cNvSpPr>
          <p:nvPr/>
        </p:nvSpPr>
        <p:spPr bwMode="auto">
          <a:xfrm>
            <a:off x="7848600" y="7086600"/>
            <a:ext cx="15240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B27DE2D5-A058-4C1A-B367-88C92DDAEAA2}" type="slidenum">
              <a:rPr lang="en-US" altLang="ko-KR" sz="1600" smtClean="0"/>
              <a:pPr>
                <a:spcBef>
                  <a:spcPct val="0"/>
                </a:spcBef>
                <a:buClrTx/>
                <a:buSzTx/>
                <a:buFontTx/>
                <a:buNone/>
              </a:pPr>
              <a:t>8</a:t>
            </a:fld>
            <a:endParaRPr lang="en-US" altLang="ko-KR" sz="1600" smtClean="0"/>
          </a:p>
        </p:txBody>
      </p:sp>
      <p:sp>
        <p:nvSpPr>
          <p:cNvPr id="105475"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Cross-Validation</a:t>
            </a:r>
          </a:p>
        </p:txBody>
      </p:sp>
      <p:sp>
        <p:nvSpPr>
          <p:cNvPr id="105476" name="Rectangle 3"/>
          <p:cNvSpPr>
            <a:spLocks noGrp="1" noChangeArrowheads="1"/>
          </p:cNvSpPr>
          <p:nvPr>
            <p:ph type="body" idx="1"/>
          </p:nvPr>
        </p:nvSpPr>
        <p:spPr/>
        <p:txBody>
          <a:bodyPr/>
          <a:lstStyle/>
          <a:p>
            <a:pPr eaLnBrk="1" hangingPunct="1"/>
            <a:r>
              <a:rPr lang="en-US" altLang="ko-KR" sz="3200" smtClean="0">
                <a:ea typeface="굴림" panose="020B0600000101010101" pitchFamily="50" charset="-127"/>
              </a:rPr>
              <a:t>Final estimate of error</a:t>
            </a:r>
          </a:p>
          <a:p>
            <a:pPr eaLnBrk="1" hangingPunct="1"/>
            <a:endParaRPr lang="en-US" altLang="ko-KR" sz="3200" smtClean="0">
              <a:ea typeface="굴림" panose="020B0600000101010101" pitchFamily="50" charset="-127"/>
            </a:endParaRPr>
          </a:p>
          <a:p>
            <a:pPr eaLnBrk="1" hangingPunct="1"/>
            <a:endParaRPr lang="en-US" altLang="ko-KR" sz="3200" smtClean="0">
              <a:ea typeface="굴림" panose="020B0600000101010101" pitchFamily="50" charset="-127"/>
            </a:endParaRPr>
          </a:p>
          <a:p>
            <a:pPr eaLnBrk="1" hangingPunct="1"/>
            <a:r>
              <a:rPr lang="en-US" altLang="ko-KR" sz="3200" smtClean="0">
                <a:ea typeface="굴림" panose="020B0600000101010101" pitchFamily="50" charset="-127"/>
              </a:rPr>
              <a:t>Quality of estimate</a:t>
            </a:r>
          </a:p>
        </p:txBody>
      </p:sp>
      <p:graphicFrame>
        <p:nvGraphicFramePr>
          <p:cNvPr id="105477" name="Object 4"/>
          <p:cNvGraphicFramePr>
            <a:graphicFrameLocks noChangeAspect="1"/>
          </p:cNvGraphicFramePr>
          <p:nvPr/>
        </p:nvGraphicFramePr>
        <p:xfrm>
          <a:off x="3962400" y="2819400"/>
          <a:ext cx="1905000" cy="1074738"/>
        </p:xfrm>
        <a:graphic>
          <a:graphicData uri="http://schemas.openxmlformats.org/presentationml/2006/ole">
            <mc:AlternateContent xmlns:mc="http://schemas.openxmlformats.org/markup-compatibility/2006">
              <mc:Choice xmlns:v="urn:schemas-microsoft-com:vml" Requires="v">
                <p:oleObj spid="_x0000_s105493" name="Equation" r:id="rId4" imgW="761669" imgH="431613" progId="Equation.3">
                  <p:embed/>
                </p:oleObj>
              </mc:Choice>
              <mc:Fallback>
                <p:oleObj name="Equation" r:id="rId4" imgW="761669"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819400"/>
                        <a:ext cx="1905000"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5"/>
          <p:cNvGraphicFramePr>
            <a:graphicFrameLocks noChangeAspect="1"/>
          </p:cNvGraphicFramePr>
          <p:nvPr/>
        </p:nvGraphicFramePr>
        <p:xfrm>
          <a:off x="2743200" y="4800600"/>
          <a:ext cx="4127500" cy="1839913"/>
        </p:xfrm>
        <a:graphic>
          <a:graphicData uri="http://schemas.openxmlformats.org/presentationml/2006/ole">
            <mc:AlternateContent xmlns:mc="http://schemas.openxmlformats.org/markup-compatibility/2006">
              <mc:Choice xmlns:v="urn:schemas-microsoft-com:vml" Requires="v">
                <p:oleObj spid="_x0000_s105494" name="Equation" r:id="rId6" imgW="1651000" imgH="736600" progId="Equation.3">
                  <p:embed/>
                </p:oleObj>
              </mc:Choice>
              <mc:Fallback>
                <p:oleObj name="Equation" r:id="rId6" imgW="1651000" imgH="736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800600"/>
                        <a:ext cx="4127500" cy="183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슬라이드 번호 개체 틀 5"/>
          <p:cNvSpPr>
            <a:spLocks noGrp="1"/>
          </p:cNvSpPr>
          <p:nvPr>
            <p:ph type="sldNum" sz="quarter" idx="12"/>
          </p:nvPr>
        </p:nvSpPr>
        <p:spPr>
          <a:noFill/>
        </p:spPr>
        <p:txBody>
          <a:bodyPr/>
          <a:lstStyle>
            <a:lvl1pPr defTabSz="1019175">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cs typeface="Times New Roman" panose="02020603050405020304" pitchFamily="18" charset="0"/>
              </a:defRPr>
            </a:lvl1pPr>
            <a:lvl2pPr marL="742950" indent="-285750" defTabSz="1019175">
              <a:spcBef>
                <a:spcPct val="20000"/>
              </a:spcBef>
              <a:buClr>
                <a:schemeClr val="hlink"/>
              </a:buClr>
              <a:buSzPct val="55000"/>
              <a:buFont typeface="Wingdings" panose="05000000000000000000" pitchFamily="2" charset="2"/>
              <a:buChar char="n"/>
              <a:defRPr sz="3100">
                <a:solidFill>
                  <a:schemeClr val="tx1"/>
                </a:solidFill>
                <a:latin typeface="Tahoma" panose="020B0604030504040204" pitchFamily="34" charset="0"/>
                <a:cs typeface="Times New Roman" panose="02020603050405020304" pitchFamily="18" charset="0"/>
              </a:defRPr>
            </a:lvl2pPr>
            <a:lvl3pPr marL="1143000" indent="-228600" defTabSz="1019175">
              <a:spcBef>
                <a:spcPct val="20000"/>
              </a:spcBef>
              <a:buClr>
                <a:schemeClr val="folHlink"/>
              </a:buClr>
              <a:buSzPct val="50000"/>
              <a:buFont typeface="Wingdings" panose="05000000000000000000" pitchFamily="2" charset="2"/>
              <a:buChar char="n"/>
              <a:defRPr sz="2700">
                <a:solidFill>
                  <a:schemeClr val="tx1"/>
                </a:solidFill>
                <a:latin typeface="Tahoma" panose="020B0604030504040204" pitchFamily="34" charset="0"/>
                <a:cs typeface="Times New Roman" panose="02020603050405020304" pitchFamily="18" charset="0"/>
              </a:defRPr>
            </a:lvl3pPr>
            <a:lvl4pPr marL="1600200" indent="-228600" defTabSz="1019175">
              <a:spcBef>
                <a:spcPct val="20000"/>
              </a:spcBef>
              <a:buClr>
                <a:schemeClr val="accent2"/>
              </a:buClr>
              <a:buSzPct val="55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4pPr>
            <a:lvl5pPr marL="2057400" indent="-228600" defTabSz="1019175">
              <a:spcBef>
                <a:spcPct val="20000"/>
              </a:spcBef>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5pPr>
            <a:lvl6pPr marL="25146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6pPr>
            <a:lvl7pPr marL="29718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7pPr>
            <a:lvl8pPr marL="34290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8pPr>
            <a:lvl9pPr marL="3886200" indent="-228600" defTabSz="1019175" eaLnBrk="0" fontAlgn="base" hangingPunct="0">
              <a:spcBef>
                <a:spcPct val="20000"/>
              </a:spcBef>
              <a:spcAft>
                <a:spcPct val="0"/>
              </a:spcAft>
              <a:buClr>
                <a:schemeClr val="accent1"/>
              </a:buClr>
              <a:buSzPct val="50000"/>
              <a:buFont typeface="Wingdings" panose="05000000000000000000" pitchFamily="2" charset="2"/>
              <a:buChar char="n"/>
              <a:defRPr sz="22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56D9A921-DDE3-4462-9522-E80B26F66C4D}" type="slidenum">
              <a:rPr lang="en-US" altLang="ko-KR" sz="1600" smtClean="0"/>
              <a:pPr>
                <a:spcBef>
                  <a:spcPct val="0"/>
                </a:spcBef>
                <a:buClrTx/>
                <a:buSzTx/>
                <a:buFontTx/>
                <a:buNone/>
              </a:pPr>
              <a:t>9</a:t>
            </a:fld>
            <a:endParaRPr lang="en-US" altLang="ko-KR" sz="1600" smtClean="0"/>
          </a:p>
        </p:txBody>
      </p:sp>
      <p:sp>
        <p:nvSpPr>
          <p:cNvPr id="106499" name="Rectangle 2"/>
          <p:cNvSpPr>
            <a:spLocks noGrp="1" noChangeArrowheads="1"/>
          </p:cNvSpPr>
          <p:nvPr>
            <p:ph type="title"/>
          </p:nvPr>
        </p:nvSpPr>
        <p:spPr>
          <a:xfrm>
            <a:off x="1266825" y="698500"/>
            <a:ext cx="8570913" cy="129698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hangingPunct="1"/>
            <a:r>
              <a:rPr lang="en-GB" altLang="ko-KR" smtClean="0">
                <a:ea typeface="굴림" panose="020B0600000101010101" pitchFamily="50" charset="-127"/>
              </a:rPr>
              <a:t>Leave-One-Out Holdout</a:t>
            </a:r>
          </a:p>
        </p:txBody>
      </p:sp>
      <p:sp>
        <p:nvSpPr>
          <p:cNvPr id="106500" name="Rectangle 3"/>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15000"/>
              </a:lnSpc>
              <a:spcBef>
                <a:spcPct val="0"/>
              </a:spcBef>
              <a:spcAft>
                <a:spcPts val="1400"/>
              </a:spcAft>
            </a:pPr>
            <a:r>
              <a:rPr lang="en-GB" altLang="ko-KR" i="1" dirty="0" smtClean="0">
                <a:ea typeface="굴림" panose="020B0600000101010101" pitchFamily="50" charset="-127"/>
              </a:rPr>
              <a:t>n</a:t>
            </a:r>
            <a:r>
              <a:rPr lang="en-GB" altLang="ko-KR" dirty="0" smtClean="0">
                <a:ea typeface="굴림" panose="020B0600000101010101" pitchFamily="50" charset="-127"/>
              </a:rPr>
              <a:t>-Fold Cross-Validation (</a:t>
            </a:r>
            <a:r>
              <a:rPr lang="en-GB" altLang="ko-KR" i="1" dirty="0" smtClean="0">
                <a:ea typeface="굴림" panose="020B0600000101010101" pitchFamily="50" charset="-127"/>
              </a:rPr>
              <a:t>n</a:t>
            </a:r>
            <a:r>
              <a:rPr lang="en-GB" altLang="ko-KR" dirty="0" smtClean="0">
                <a:ea typeface="굴림" panose="020B0600000101010101" pitchFamily="50" charset="-127"/>
              </a:rPr>
              <a:t> instance set)</a:t>
            </a:r>
          </a:p>
          <a:p>
            <a:pPr eaLnBrk="1" hangingPunct="1">
              <a:lnSpc>
                <a:spcPct val="115000"/>
              </a:lnSpc>
              <a:spcBef>
                <a:spcPct val="0"/>
              </a:spcBef>
              <a:spcAft>
                <a:spcPts val="1400"/>
              </a:spcAft>
            </a:pPr>
            <a:r>
              <a:rPr lang="en-GB" altLang="ko-KR" dirty="0" smtClean="0">
                <a:ea typeface="굴림" panose="020B0600000101010101" pitchFamily="50" charset="-127"/>
              </a:rPr>
              <a:t>Use all but one instance for testing</a:t>
            </a:r>
          </a:p>
          <a:p>
            <a:pPr lvl="1" eaLnBrk="1" hangingPunct="1">
              <a:lnSpc>
                <a:spcPct val="115000"/>
              </a:lnSpc>
              <a:spcBef>
                <a:spcPct val="0"/>
              </a:spcBef>
              <a:spcAft>
                <a:spcPts val="1113"/>
              </a:spcAft>
            </a:pPr>
            <a:r>
              <a:rPr lang="en-GB" altLang="ko-KR" dirty="0" smtClean="0">
                <a:ea typeface="굴림" panose="020B0600000101010101" pitchFamily="50" charset="-127"/>
              </a:rPr>
              <a:t>Maximum use of the data</a:t>
            </a:r>
          </a:p>
          <a:p>
            <a:pPr lvl="1" eaLnBrk="1" hangingPunct="1">
              <a:lnSpc>
                <a:spcPct val="115000"/>
              </a:lnSpc>
              <a:spcBef>
                <a:spcPct val="0"/>
              </a:spcBef>
              <a:spcAft>
                <a:spcPts val="1113"/>
              </a:spcAft>
            </a:pPr>
            <a:r>
              <a:rPr lang="en-GB" altLang="ko-KR" dirty="0" smtClean="0">
                <a:ea typeface="굴림" panose="020B0600000101010101" pitchFamily="50" charset="-127"/>
              </a:rPr>
              <a:t>Deterministic</a:t>
            </a:r>
          </a:p>
          <a:p>
            <a:pPr lvl="1" eaLnBrk="1" hangingPunct="1">
              <a:lnSpc>
                <a:spcPct val="115000"/>
              </a:lnSpc>
              <a:spcBef>
                <a:spcPct val="0"/>
              </a:spcBef>
              <a:spcAft>
                <a:spcPts val="1113"/>
              </a:spcAft>
            </a:pPr>
            <a:r>
              <a:rPr lang="en-GB" altLang="ko-KR" dirty="0" smtClean="0">
                <a:ea typeface="굴림" panose="020B0600000101010101" pitchFamily="50" charset="-127"/>
              </a:rPr>
              <a:t>High computational cost</a:t>
            </a:r>
          </a:p>
          <a:p>
            <a:pPr lvl="1" eaLnBrk="1" hangingPunct="1">
              <a:lnSpc>
                <a:spcPct val="115000"/>
              </a:lnSpc>
              <a:spcBef>
                <a:spcPct val="0"/>
              </a:spcBef>
              <a:spcAft>
                <a:spcPts val="1113"/>
              </a:spcAft>
            </a:pPr>
            <a:r>
              <a:rPr lang="en-GB" altLang="ko-KR" dirty="0" smtClean="0">
                <a:ea typeface="굴림" panose="020B0600000101010101" pitchFamily="50" charset="-127"/>
              </a:rPr>
              <a:t>Non-stratified sample</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9391729</TotalTime>
  <Words>4463</Words>
  <Application>Microsoft Office PowerPoint</Application>
  <PresentationFormat>사용자 지정</PresentationFormat>
  <Paragraphs>431</Paragraphs>
  <Slides>46</Slides>
  <Notes>45</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2</vt:i4>
      </vt:variant>
      <vt:variant>
        <vt:lpstr>슬라이드 제목</vt:lpstr>
      </vt:variant>
      <vt:variant>
        <vt:i4>46</vt:i4>
      </vt:variant>
    </vt:vector>
  </HeadingPairs>
  <TitlesOfParts>
    <vt:vector size="59" baseType="lpstr">
      <vt:lpstr>Arial;Helvetica</vt:lpstr>
      <vt:lpstr>SimSun</vt:lpstr>
      <vt:lpstr>굴림</vt:lpstr>
      <vt:lpstr>맑은 고딕</vt:lpstr>
      <vt:lpstr>Arial</vt:lpstr>
      <vt:lpstr>Symbol</vt:lpstr>
      <vt:lpstr>Tahoma</vt:lpstr>
      <vt:lpstr>Times</vt:lpstr>
      <vt:lpstr>Times New Roman</vt:lpstr>
      <vt:lpstr>Wingdings</vt:lpstr>
      <vt:lpstr>Blends</vt:lpstr>
      <vt:lpstr>Equation</vt:lpstr>
      <vt:lpstr>Document</vt:lpstr>
      <vt:lpstr>Supervised Learning-Part 2</vt:lpstr>
      <vt:lpstr>Evaluating the Learning</vt:lpstr>
      <vt:lpstr>Test Set</vt:lpstr>
      <vt:lpstr>Holdout Procedures</vt:lpstr>
      <vt:lpstr>"Smart" Holdout</vt:lpstr>
      <vt:lpstr>Holdout w/ Cross-Validation</vt:lpstr>
      <vt:lpstr>Cross Validation</vt:lpstr>
      <vt:lpstr>Cross-Validation</vt:lpstr>
      <vt:lpstr>Leave-One-Out Holdout</vt:lpstr>
      <vt:lpstr>Bootstrap</vt:lpstr>
      <vt:lpstr>0.632 Bootstrap</vt:lpstr>
      <vt:lpstr>Accuracy of our Estimate?</vt:lpstr>
      <vt:lpstr>Properties of Estimate</vt:lpstr>
      <vt:lpstr>Confidence Interval</vt:lpstr>
      <vt:lpstr>Comparing Algorithms</vt:lpstr>
      <vt:lpstr>Assessing Other Learning </vt:lpstr>
      <vt:lpstr>Measures of Effectiveness</vt:lpstr>
      <vt:lpstr>Other Measures</vt:lpstr>
      <vt:lpstr>What to Do?</vt:lpstr>
      <vt:lpstr>What's Going On?</vt:lpstr>
      <vt:lpstr>Accounting for Cost of Errors</vt:lpstr>
      <vt:lpstr>Explicit Modeling of Cost</vt:lpstr>
      <vt:lpstr>Lift charts</vt:lpstr>
      <vt:lpstr>Generating a lift chart</vt:lpstr>
      <vt:lpstr>A hypothetical lift chart</vt:lpstr>
      <vt:lpstr>ROC curves</vt:lpstr>
      <vt:lpstr>A sample ROC curve</vt:lpstr>
      <vt:lpstr>Cross-validation and ROC curves</vt:lpstr>
      <vt:lpstr>ROC curves for two schemes</vt:lpstr>
      <vt:lpstr>Cost Sensitive Learning</vt:lpstr>
      <vt:lpstr>Engineering the Output</vt:lpstr>
      <vt:lpstr>Bagging</vt:lpstr>
      <vt:lpstr>Bootstrap Aggregating</vt:lpstr>
      <vt:lpstr>Boosting</vt:lpstr>
      <vt:lpstr>AdaBoost.M1</vt:lpstr>
      <vt:lpstr>AdaBoost.M1</vt:lpstr>
      <vt:lpstr>A toy example</vt:lpstr>
      <vt:lpstr>A toy example(cont’d)</vt:lpstr>
      <vt:lpstr>A toy example(cont’d)</vt:lpstr>
      <vt:lpstr>A toy example(cont’d)</vt:lpstr>
      <vt:lpstr>A toy example(cont’d)</vt:lpstr>
      <vt:lpstr>Performance Analysis</vt:lpstr>
      <vt:lpstr>Fitting versus Overfitting</vt:lpstr>
      <vt:lpstr>Stacking</vt:lpstr>
      <vt:lpstr>Meta Learning</vt:lpstr>
      <vt:lpstr>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is the Data?</dc:title>
  <dc:creator>Admin</dc:creator>
  <cp:lastModifiedBy>Jaekyung Yang</cp:lastModifiedBy>
  <cp:revision>122</cp:revision>
  <cp:lastPrinted>2001-09-19T19:46:43Z</cp:lastPrinted>
  <dcterms:created xsi:type="dcterms:W3CDTF">2000-08-26T17:51:07Z</dcterms:created>
  <dcterms:modified xsi:type="dcterms:W3CDTF">2020-09-29T06:47:21Z</dcterms:modified>
</cp:coreProperties>
</file>