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495" r:id="rId1"/>
  </p:sldMasterIdLst>
  <p:notesMasterIdLst>
    <p:notesMasterId r:id="rId24"/>
  </p:notesMasterIdLst>
  <p:handoutMasterIdLst>
    <p:handoutMasterId r:id="rId25"/>
  </p:handoutMasterIdLst>
  <p:sldIdLst>
    <p:sldId id="256" r:id="rId2"/>
    <p:sldId id="527" r:id="rId3"/>
    <p:sldId id="486" r:id="rId4"/>
    <p:sldId id="504" r:id="rId5"/>
    <p:sldId id="510" r:id="rId6"/>
    <p:sldId id="506" r:id="rId7"/>
    <p:sldId id="507" r:id="rId8"/>
    <p:sldId id="505" r:id="rId9"/>
    <p:sldId id="508" r:id="rId10"/>
    <p:sldId id="509" r:id="rId11"/>
    <p:sldId id="511" r:id="rId12"/>
    <p:sldId id="501" r:id="rId13"/>
    <p:sldId id="515" r:id="rId14"/>
    <p:sldId id="514" r:id="rId15"/>
    <p:sldId id="517" r:id="rId16"/>
    <p:sldId id="525" r:id="rId17"/>
    <p:sldId id="521" r:id="rId18"/>
    <p:sldId id="519" r:id="rId19"/>
    <p:sldId id="518" r:id="rId20"/>
    <p:sldId id="520" r:id="rId21"/>
    <p:sldId id="528" r:id="rId22"/>
    <p:sldId id="418" r:id="rId23"/>
  </p:sldIdLst>
  <p:sldSz cx="12192000" cy="6858000"/>
  <p:notesSz cx="6858000" cy="9144000"/>
  <p:embeddedFontLst>
    <p:embeddedFont>
      <p:font typeface="DJB Miss Molly Brown" panose="020B0604020202020204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99FF"/>
    <a:srgbClr val="22BBEA"/>
    <a:srgbClr val="FFFF75"/>
    <a:srgbClr val="FFFFCC"/>
    <a:srgbClr val="FFFF99"/>
    <a:srgbClr val="F79646"/>
    <a:srgbClr val="FB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3969" autoAdjust="0"/>
  </p:normalViewPr>
  <p:slideViewPr>
    <p:cSldViewPr>
      <p:cViewPr varScale="1">
        <p:scale>
          <a:sx n="73" d="100"/>
          <a:sy n="73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3232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E865079-E553-453F-B2FE-3E53F67718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E7103D-D5CA-44D0-BB33-B09EC937CC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F95858-A199-4D6C-93E0-1DBB63CC9659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2715D2-EEA8-4B16-A274-54DEE0FDA2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528B1B-062D-4737-9BC9-D875E51CAA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D69D6B-EA93-4174-B601-7C070D5A310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3003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721C760-B182-4899-8BE4-5448014A4A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C5A99-3918-4DA6-8919-864C7EE25C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998B8E1-B1C4-418D-8C34-7528EBB8CD2E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F9048AF2-0ECE-4D27-B605-5B372C10D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C5C0629F-6785-45CF-9B1C-8F67B6983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12884C-F790-429F-95A8-9E4E4E3FF9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754304-9780-4D92-905F-32B35FD0B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B0E692-8327-4E88-8A9A-52EBBE6E039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35126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Open the </a:t>
            </a:r>
            <a:r>
              <a:rPr lang="fr-FR" dirty="0" err="1"/>
              <a:t>link</a:t>
            </a:r>
            <a:r>
              <a:rPr lang="fr-FR" dirty="0"/>
              <a:t> and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demo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 the CSS style to show the </a:t>
            </a:r>
            <a:r>
              <a:rPr lang="fr-FR" dirty="0" err="1"/>
              <a:t>effect</a:t>
            </a:r>
            <a:r>
              <a:rPr lang="fr-FR" dirty="0"/>
              <a:t> of HTML </a:t>
            </a:r>
            <a:r>
              <a:rPr lang="fr-FR" dirty="0" err="1"/>
              <a:t>alone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0E692-8327-4E88-8A9A-52EBBE6E039C}" type="slidenum">
              <a:rPr lang="fr-FR" altLang="en-US" smtClean="0"/>
              <a:pPr>
                <a:defRPr/>
              </a:pPr>
              <a:t>12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1325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Here</a:t>
            </a:r>
            <a:r>
              <a:rPr lang="fr-FR" dirty="0"/>
              <a:t>, show how to start, </a:t>
            </a:r>
            <a:r>
              <a:rPr lang="fr-FR" dirty="0" err="1"/>
              <a:t>create</a:t>
            </a:r>
            <a:r>
              <a:rPr lang="fr-FR" dirty="0"/>
              <a:t> CSS file in a </a:t>
            </a:r>
            <a:r>
              <a:rPr lang="fr-FR" dirty="0" err="1"/>
              <a:t>other</a:t>
            </a:r>
            <a:r>
              <a:rPr lang="fr-FR" dirty="0"/>
              <a:t> folder and show how to </a:t>
            </a:r>
            <a:r>
              <a:rPr lang="fr-FR" dirty="0" err="1"/>
              <a:t>link</a:t>
            </a:r>
            <a:r>
              <a:rPr lang="fr-FR" dirty="0"/>
              <a:t> HTML to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0E692-8327-4E88-8A9A-52EBBE6E039C}" type="slidenum">
              <a:rPr lang="fr-FR" altLang="en-US" smtClean="0"/>
              <a:pPr>
                <a:defRPr/>
              </a:pPr>
              <a:t>17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0689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34DCE-1502-4E61-B639-CC44A90D144B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25421-D893-4010-9771-F64689E97F5B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5493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80D0C-567A-413D-8AD8-9640528EF845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C477-F810-4542-94CA-0DA6DF6F5731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41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DD6F4-B401-49E5-A8C7-EE14D32779CE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ADE6-293E-4A53-BEFD-6F7879F924EC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73696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lphine\AppData\Local\Microsoft\Windows\Temporary Internet Files\Content.IE5\TDBO9OWE\templat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775520" y="5228431"/>
            <a:ext cx="8544949" cy="504056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1775520" y="4797400"/>
            <a:ext cx="8544587" cy="431800"/>
          </a:xfrm>
        </p:spPr>
        <p:txBody>
          <a:bodyPr anchor="ctr"/>
          <a:lstStyle>
            <a:lvl1pPr marL="0" indent="0">
              <a:buNone/>
              <a:defRPr sz="1600" b="1"/>
            </a:lvl1pPr>
            <a:lvl2pPr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1"/>
          </p:nvPr>
        </p:nvSpPr>
        <p:spPr>
          <a:xfrm>
            <a:off x="1775521" y="5767686"/>
            <a:ext cx="8544983" cy="431800"/>
          </a:xfrm>
        </p:spPr>
        <p:txBody>
          <a:bodyPr/>
          <a:lstStyle>
            <a:lvl1pPr marL="0" indent="0">
              <a:buNone/>
              <a:defRPr sz="2000" i="1">
                <a:solidFill>
                  <a:srgbClr val="22BBEA"/>
                </a:solidFill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77546581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elphine\AppData\Local\Microsoft\Windows\Temporary Internet Files\Content.IE5\7733ZZ00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A077810B-E427-4A44-96B6-91E09A0D12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14013" y="6381750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AB21D3A-9149-42A3-AB93-AB03ED6A1FDF}" type="slidenum">
              <a:rPr lang="fr-FR" altLang="en-US" sz="1400" smtClean="0">
                <a:solidFill>
                  <a:srgbClr val="22BBEA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fr-FR" altLang="en-US" sz="1600">
              <a:solidFill>
                <a:srgbClr val="22BBEA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3266" y="2714998"/>
            <a:ext cx="9549407" cy="1146051"/>
          </a:xfrm>
        </p:spPr>
        <p:txBody>
          <a:bodyPr/>
          <a:lstStyle>
            <a:lvl1pPr algn="ctr">
              <a:defRPr sz="2800" b="1" cap="all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31968" y="4077072"/>
            <a:ext cx="9552000" cy="504056"/>
          </a:xfrm>
        </p:spPr>
        <p:txBody>
          <a:bodyPr anchor="ctr"/>
          <a:lstStyle>
            <a:lvl1pPr marL="0" indent="0" algn="ctr">
              <a:buNone/>
              <a:defRPr sz="2000" i="1">
                <a:solidFill>
                  <a:srgbClr val="22BBEA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6073575"/>
      </p:ext>
    </p:extLst>
  </p:cSld>
  <p:clrMapOvr>
    <a:masterClrMapping/>
  </p:clrMapOvr>
  <p:transition spd="slow">
    <p:cover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elphine\AppData\Local\Microsoft\Windows\Temporary Internet Files\Content.IE5\7733ZZ00\template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998FE4A5-ED4C-434E-9E47-557FD33D29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514013" y="6381750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50567617-A932-4A3B-8A89-29091E7DEA2E}" type="slidenum">
              <a:rPr lang="fr-FR" altLang="en-US" sz="1400" smtClean="0">
                <a:solidFill>
                  <a:srgbClr val="22BBEA"/>
                </a:solidFill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fr-FR" altLang="en-US" sz="1600">
              <a:solidFill>
                <a:srgbClr val="22BBEA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060849"/>
            <a:ext cx="4794944" cy="4065315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07968" y="2060849"/>
            <a:ext cx="4794944" cy="4065315"/>
          </a:xfrm>
        </p:spPr>
        <p:txBody>
          <a:bodyPr>
            <a:normAutofit/>
          </a:bodyPr>
          <a:lstStyle>
            <a:lvl1pPr algn="just">
              <a:defRPr sz="2400"/>
            </a:lvl1pPr>
            <a:lvl2pPr algn="just">
              <a:defRPr sz="20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609600" y="781746"/>
            <a:ext cx="8846773" cy="940966"/>
          </a:xfrm>
        </p:spPr>
        <p:txBody>
          <a:bodyPr>
            <a:noAutofit/>
          </a:bodyPr>
          <a:lstStyle>
            <a:lvl1pPr>
              <a:defRPr sz="2800" b="1" baseline="0">
                <a:solidFill>
                  <a:srgbClr val="22BBEA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19717702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710BD-242B-4ECB-BF09-C74A4E252EAE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A6E6A-5C2C-4C93-BE47-DA731A28EDF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30474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23A13-E331-4474-B750-18439CB72911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48956-3AD3-4B13-BA58-25774C4AFD18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8050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AE69A-A837-49F5-BE9A-61E120E8B40C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A69DA-B2F4-4353-A4B1-51732ED6366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229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5A6FA-C93F-435C-AF0E-76F192EC5C2A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80FE0-21C9-434E-B265-EB3AA8A7E683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40888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8B98-42BC-4251-83F9-4F599B21BE71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FB9E0-64EF-4AB9-9078-DB6B4DA3EF4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9743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2ADD5-6B65-4A68-A7C6-580E52A724F9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5CA93-21F7-41D3-8818-EC61C91A4CF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36828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5049-4023-45BA-85A3-DC2122CBA70B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C22F-270F-487E-88ED-9A9DEC370E5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1562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DF6C6-6315-4741-8341-7E6F3FEC01F6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E2848-054E-449B-A9EF-3FDF1B514FBD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5001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6CCDC95-974A-4CD6-B2A9-28536E800CF9}" type="datetimeFigureOut">
              <a:rPr lang="fr-FR"/>
              <a:pPr>
                <a:defRPr/>
              </a:pPr>
              <a:t>23/07/2024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C2262BD-1F96-405D-8514-ED00A10903B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0" r:id="rId1"/>
    <p:sldLayoutId id="2147484511" r:id="rId2"/>
    <p:sldLayoutId id="2147484512" r:id="rId3"/>
    <p:sldLayoutId id="2147484513" r:id="rId4"/>
    <p:sldLayoutId id="2147484514" r:id="rId5"/>
    <p:sldLayoutId id="2147484515" r:id="rId6"/>
    <p:sldLayoutId id="2147484516" r:id="rId7"/>
    <p:sldLayoutId id="2147484517" r:id="rId8"/>
    <p:sldLayoutId id="2147484518" r:id="rId9"/>
    <p:sldLayoutId id="2147484519" r:id="rId10"/>
    <p:sldLayoutId id="2147484520" r:id="rId11"/>
    <p:sldLayoutId id="2147484521" r:id="rId12"/>
    <p:sldLayoutId id="2147484522" r:id="rId13"/>
    <p:sldLayoutId id="2147484523" r:id="rId14"/>
  </p:sldLayoutIdLst>
  <p:transition spd="slow">
    <p:cover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w3schools.com/cssref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3" y="1824038"/>
            <a:ext cx="740410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>
                <a:solidFill>
                  <a:schemeClr val="bg1"/>
                </a:solidFill>
              </a:rPr>
              <a:t>BE STYLED WITH CSS</a:t>
            </a:r>
            <a:endParaRPr lang="en-US" altLang="fr-FR" sz="600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8996EEDA-4C9E-4BA1-83AE-612A78D79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981075"/>
            <a:ext cx="5614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fr-FR" altLang="en-US" sz="3200" b="1" dirty="0" err="1">
                <a:latin typeface="+mn-lt"/>
                <a:cs typeface="Arial" panose="020B0604020202020204" pitchFamily="34" charset="0"/>
              </a:rPr>
              <a:t>Draw</a:t>
            </a:r>
            <a:r>
              <a:rPr lang="fr-FR" altLang="en-US" sz="3200" b="1" dirty="0">
                <a:latin typeface="+mn-lt"/>
                <a:cs typeface="Arial" panose="020B0604020202020204" pitchFamily="34" charset="0"/>
              </a:rPr>
              <a:t> </a:t>
            </a:r>
            <a:r>
              <a:rPr lang="fr-FR" altLang="en-US" sz="3200" b="1" dirty="0" err="1">
                <a:latin typeface="+mn-lt"/>
                <a:cs typeface="Arial" panose="020B0604020202020204" pitchFamily="34" charset="0"/>
              </a:rPr>
              <a:t>nested</a:t>
            </a:r>
            <a:r>
              <a:rPr lang="fr-FR" altLang="en-US" sz="3200" b="1" dirty="0">
                <a:latin typeface="+mn-lt"/>
                <a:cs typeface="Arial" panose="020B0604020202020204" pitchFamily="34" charset="0"/>
              </a:rPr>
              <a:t> </a:t>
            </a:r>
            <a:r>
              <a:rPr lang="fr-FR" altLang="en-US" sz="3200" b="1" dirty="0" err="1">
                <a:latin typeface="+mn-lt"/>
                <a:cs typeface="Arial" panose="020B0604020202020204" pitchFamily="34" charset="0"/>
              </a:rPr>
              <a:t>elements</a:t>
            </a:r>
            <a:r>
              <a:rPr lang="fr-FR" altLang="en-US" sz="3200" b="1" dirty="0">
                <a:latin typeface="+mn-lt"/>
                <a:cs typeface="Arial" panose="020B0604020202020204" pitchFamily="34" charset="0"/>
              </a:rPr>
              <a:t> graph</a:t>
            </a:r>
            <a:endParaRPr lang="en-US" altLang="en-US" sz="32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024063"/>
            <a:ext cx="8642350" cy="467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429CE-C2A5-4BF9-9028-FBAF9D218039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149115" y="1096963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125"/>
            <a:ext cx="306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Box 8"/>
          <p:cNvSpPr txBox="1">
            <a:spLocks noChangeArrowheads="1"/>
          </p:cNvSpPr>
          <p:nvPr/>
        </p:nvSpPr>
        <p:spPr bwMode="auto">
          <a:xfrm>
            <a:off x="911225" y="1074738"/>
            <a:ext cx="631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6CD8AF22-D65F-4B18-A486-45A43378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922" y="581026"/>
            <a:ext cx="67571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4000" dirty="0">
                <a:latin typeface="+mn-lt"/>
                <a:cs typeface="Arial" panose="020B0604020202020204" pitchFamily="34" charset="0"/>
              </a:rPr>
              <a:t>Draw nested elements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FCA0D-BE47-4A22-845B-CF58F493E640}"/>
              </a:ext>
            </a:extLst>
          </p:cNvPr>
          <p:cNvSpPr txBox="1"/>
          <p:nvPr/>
        </p:nvSpPr>
        <p:spPr>
          <a:xfrm>
            <a:off x="4708251" y="2784152"/>
            <a:ext cx="792163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E75A8-2805-46FF-B4D8-7141E1E6DCBF}"/>
              </a:ext>
            </a:extLst>
          </p:cNvPr>
          <p:cNvSpPr txBox="1"/>
          <p:nvPr/>
        </p:nvSpPr>
        <p:spPr>
          <a:xfrm>
            <a:off x="2692126" y="3442965"/>
            <a:ext cx="792163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A1D79-12B0-45D1-A5C5-5CE556224C2C}"/>
              </a:ext>
            </a:extLst>
          </p:cNvPr>
          <p:cNvSpPr txBox="1"/>
          <p:nvPr/>
        </p:nvSpPr>
        <p:spPr>
          <a:xfrm>
            <a:off x="5357539" y="3419152"/>
            <a:ext cx="790575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A07DC-E9A5-4A18-BDA7-D55C465C7163}"/>
              </a:ext>
            </a:extLst>
          </p:cNvPr>
          <p:cNvSpPr txBox="1"/>
          <p:nvPr/>
        </p:nvSpPr>
        <p:spPr>
          <a:xfrm>
            <a:off x="2692126" y="4422452"/>
            <a:ext cx="792163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A1FDB-FBB5-40DD-A1C9-415D88E9ADD5}"/>
              </a:ext>
            </a:extLst>
          </p:cNvPr>
          <p:cNvSpPr txBox="1"/>
          <p:nvPr/>
        </p:nvSpPr>
        <p:spPr>
          <a:xfrm>
            <a:off x="4244701" y="4357365"/>
            <a:ext cx="792163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BFB69-DB9D-4AC1-B463-5FC9B02253F8}"/>
              </a:ext>
            </a:extLst>
          </p:cNvPr>
          <p:cNvSpPr txBox="1"/>
          <p:nvPr/>
        </p:nvSpPr>
        <p:spPr>
          <a:xfrm>
            <a:off x="5309914" y="4335140"/>
            <a:ext cx="792162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err="1">
                <a:solidFill>
                  <a:schemeClr val="tx1"/>
                </a:solidFill>
              </a:rPr>
              <a:t>img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C6BE0-C82F-4608-A9BA-1F44EF7CC776}"/>
              </a:ext>
            </a:extLst>
          </p:cNvPr>
          <p:cNvSpPr txBox="1"/>
          <p:nvPr/>
        </p:nvSpPr>
        <p:spPr>
          <a:xfrm>
            <a:off x="6268764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C0688-58EC-4624-AC75-B9A84F9789E8}"/>
              </a:ext>
            </a:extLst>
          </p:cNvPr>
          <p:cNvSpPr txBox="1"/>
          <p:nvPr/>
        </p:nvSpPr>
        <p:spPr>
          <a:xfrm>
            <a:off x="6268764" y="5017765"/>
            <a:ext cx="792162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2D679-89CD-4F27-897D-C807DC0A0C6D}"/>
              </a:ext>
            </a:extLst>
          </p:cNvPr>
          <p:cNvSpPr txBox="1"/>
          <p:nvPr/>
        </p:nvSpPr>
        <p:spPr>
          <a:xfrm>
            <a:off x="7300639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F498B-7354-4CDB-A089-E79E96FB1D32}"/>
              </a:ext>
            </a:extLst>
          </p:cNvPr>
          <p:cNvSpPr txBox="1"/>
          <p:nvPr/>
        </p:nvSpPr>
        <p:spPr>
          <a:xfrm>
            <a:off x="8237264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4B39C-F24E-4D94-9C1B-E0A09016E49A}"/>
              </a:ext>
            </a:extLst>
          </p:cNvPr>
          <p:cNvSpPr txBox="1"/>
          <p:nvPr/>
        </p:nvSpPr>
        <p:spPr>
          <a:xfrm>
            <a:off x="8237264" y="5017765"/>
            <a:ext cx="792162" cy="369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0C517-B4B6-40F1-AABA-7BDF524EC34B}"/>
              </a:ext>
            </a:extLst>
          </p:cNvPr>
          <p:cNvSpPr txBox="1"/>
          <p:nvPr/>
        </p:nvSpPr>
        <p:spPr>
          <a:xfrm>
            <a:off x="9173889" y="4330377"/>
            <a:ext cx="792162" cy="3698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schemeClr val="tx1"/>
                </a:solidFill>
              </a:rPr>
              <a:t>h3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0366DB-00AE-4B7D-BB55-FD242A10F6A1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089001" y="3152452"/>
            <a:ext cx="2014538" cy="29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9F9728-AEF3-4625-9470-5B973092E01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103539" y="3152452"/>
            <a:ext cx="649287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8078B6-4394-4770-87D6-3513975B5BD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089001" y="3811265"/>
            <a:ext cx="0" cy="611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440488-28C0-4247-BDF4-434B1039914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4639989" y="3789040"/>
            <a:ext cx="1112837" cy="56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02B531-2F79-4FBF-B623-45530504478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05201" y="3789040"/>
            <a:ext cx="47625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E60C81-4776-42B1-B539-5611AA330CB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5752826" y="3789040"/>
            <a:ext cx="912813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07C726-DBB7-400B-B68B-BB43837A402A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5752826" y="3789040"/>
            <a:ext cx="1944688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D3EC31-119E-4943-ABD9-2A5CA5DF0197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5752826" y="3789040"/>
            <a:ext cx="2879725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6125DC-3D1E-43CF-9C2D-E73E47F2CEA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5752826" y="3789040"/>
            <a:ext cx="3816350" cy="541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9E000B-F249-4482-8A3A-FC7198C4FA7E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665639" y="4700265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48FE2A-2666-4EA1-8D0E-41D4ED4343F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632551" y="4700265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83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4" name="TextBox 30"/>
          <p:cNvSpPr txBox="1">
            <a:spLocks noChangeArrowheads="1"/>
          </p:cNvSpPr>
          <p:nvPr/>
        </p:nvSpPr>
        <p:spPr bwMode="auto">
          <a:xfrm>
            <a:off x="188913" y="1116013"/>
            <a:ext cx="566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19485" name="Picture 3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474663"/>
            <a:ext cx="6080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6" name="TextBox 38"/>
          <p:cNvSpPr txBox="1">
            <a:spLocks noChangeArrowheads="1"/>
          </p:cNvSpPr>
          <p:nvPr/>
        </p:nvSpPr>
        <p:spPr bwMode="auto">
          <a:xfrm>
            <a:off x="892175" y="1116013"/>
            <a:ext cx="5603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DF705-118A-D5F0-D5F1-1DD287E758E2}"/>
              </a:ext>
            </a:extLst>
          </p:cNvPr>
          <p:cNvSpPr txBox="1"/>
          <p:nvPr/>
        </p:nvSpPr>
        <p:spPr>
          <a:xfrm>
            <a:off x="0" y="0"/>
            <a:ext cx="1991544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9976B162-7584-4BD9-A70A-C4E541DFFF14}"/>
              </a:ext>
            </a:extLst>
          </p:cNvPr>
          <p:cNvSpPr/>
          <p:nvPr/>
        </p:nvSpPr>
        <p:spPr>
          <a:xfrm>
            <a:off x="4295800" y="3690456"/>
            <a:ext cx="3279775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8" name="TextBox 1"/>
          <p:cNvSpPr txBox="1">
            <a:spLocks noChangeArrowheads="1"/>
          </p:cNvSpPr>
          <p:nvPr/>
        </p:nvSpPr>
        <p:spPr bwMode="auto">
          <a:xfrm>
            <a:off x="2715419" y="578677"/>
            <a:ext cx="71425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None/>
            </a:pPr>
            <a:r>
              <a:rPr lang="en-US" altLang="en-US" sz="4000" dirty="0"/>
              <a:t>CSS makes the life more beautiful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8738C-8A6F-4C93-9767-BF4789A77B4A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B831C-987F-43A1-9990-C6C7A7C7E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BDC45-3466-4540-A7B9-FF84D2CC5C42}"/>
              </a:ext>
            </a:extLst>
          </p:cNvPr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52593E-1F9B-41EC-AEBC-859B6A75482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90963B-D538-47CD-88A1-AFF0C986008B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The Fundamental Elements of Web Development: HTML, CSS, and JavaScript">
            <a:extLst>
              <a:ext uri="{FF2B5EF4-FFF2-40B4-BE49-F238E27FC236}">
                <a16:creationId xmlns:a16="http://schemas.microsoft.com/office/drawing/2014/main" id="{E04F8DBD-89B4-82DE-4B6F-6502E2DC8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9" r="34960"/>
          <a:stretch/>
        </p:blipFill>
        <p:spPr bwMode="auto">
          <a:xfrm>
            <a:off x="8495008" y="1583549"/>
            <a:ext cx="1569740" cy="48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Fundamental Elements of Web Development: HTML, CSS, and JavaScript">
            <a:extLst>
              <a:ext uri="{FF2B5EF4-FFF2-40B4-BE49-F238E27FC236}">
                <a16:creationId xmlns:a16="http://schemas.microsoft.com/office/drawing/2014/main" id="{825DA194-B3EF-8DC7-86BA-825B47BC9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32"/>
          <a:stretch/>
        </p:blipFill>
        <p:spPr bwMode="auto">
          <a:xfrm>
            <a:off x="1666840" y="1381277"/>
            <a:ext cx="2028838" cy="510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3902050" y="242554"/>
            <a:ext cx="42155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400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Let’s decorate code</a:t>
            </a:r>
            <a:endParaRPr lang="en-US" altLang="en-US" sz="4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579" name="TextBox 1"/>
          <p:cNvSpPr txBox="1">
            <a:spLocks noChangeArrowheads="1"/>
          </p:cNvSpPr>
          <p:nvPr/>
        </p:nvSpPr>
        <p:spPr bwMode="auto">
          <a:xfrm>
            <a:off x="1613311" y="3077960"/>
            <a:ext cx="3618594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body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background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22BBEA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black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h1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  <a:r>
              <a:rPr lang="fr-FR" altLang="en-US" sz="2000" dirty="0" err="1">
                <a:solidFill>
                  <a:srgbClr val="7030A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color</a:t>
            </a:r>
            <a:r>
              <a:rPr lang="fr-FR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 : </a:t>
            </a:r>
            <a:r>
              <a:rPr lang="fr-FR" altLang="en-US" sz="2000" dirty="0" err="1">
                <a:solidFill>
                  <a:srgbClr val="3399FF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blue</a:t>
            </a:r>
            <a:r>
              <a:rPr lang="fr-FR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  <a:endParaRPr lang="en-US" altLang="en-US" sz="2000" dirty="0">
              <a:latin typeface="Consolas" panose="020B0609020204030204" pitchFamily="49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P{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Color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dirty="0">
                <a:solidFill>
                  <a:srgbClr val="3399FF"/>
                </a:solidFill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Red</a:t>
            </a: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ea typeface="Verdana" panose="020B060403050404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64D6758-4F1A-4198-9733-ACD6C011970A}"/>
              </a:ext>
            </a:extLst>
          </p:cNvPr>
          <p:cNvCxnSpPr>
            <a:cxnSpLocks/>
          </p:cNvCxnSpPr>
          <p:nvPr/>
        </p:nvCxnSpPr>
        <p:spPr>
          <a:xfrm flipH="1">
            <a:off x="4295800" y="1860556"/>
            <a:ext cx="2774659" cy="15684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6893F6-9452-4A8F-81B3-7F5AC8962671}"/>
              </a:ext>
            </a:extLst>
          </p:cNvPr>
          <p:cNvSpPr txBox="1"/>
          <p:nvPr/>
        </p:nvSpPr>
        <p:spPr>
          <a:xfrm>
            <a:off x="2736295" y="899729"/>
            <a:ext cx="6719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A CSS Syntax rule consists of a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selector</a:t>
            </a:r>
            <a:r>
              <a:rPr lang="en-US" sz="2800" dirty="0">
                <a:latin typeface="+mn-lt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+mn-lt"/>
              </a:rPr>
              <a:t>property</a:t>
            </a:r>
            <a:r>
              <a:rPr lang="en-US" sz="2800" dirty="0">
                <a:latin typeface="+mn-lt"/>
              </a:rPr>
              <a:t>, and its </a:t>
            </a:r>
            <a:r>
              <a:rPr lang="en-US" sz="2800" dirty="0">
                <a:solidFill>
                  <a:srgbClr val="3399FF"/>
                </a:solidFill>
                <a:latin typeface="+mn-lt"/>
              </a:rPr>
              <a:t>value</a:t>
            </a:r>
            <a:endParaRPr lang="en-US" sz="2800" b="1" dirty="0">
              <a:solidFill>
                <a:srgbClr val="3399FF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27BE7-95B0-4600-A2DB-CD90ADFDB6C0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cxnSp>
        <p:nvCxnSpPr>
          <p:cNvPr id="4" name="Curved Connector 13">
            <a:extLst>
              <a:ext uri="{FF2B5EF4-FFF2-40B4-BE49-F238E27FC236}">
                <a16:creationId xmlns:a16="http://schemas.microsoft.com/office/drawing/2014/main" id="{5F677FE7-ADF8-220F-4B55-60371B42C70F}"/>
              </a:ext>
            </a:extLst>
          </p:cNvPr>
          <p:cNvCxnSpPr>
            <a:cxnSpLocks/>
          </p:cNvCxnSpPr>
          <p:nvPr/>
        </p:nvCxnSpPr>
        <p:spPr>
          <a:xfrm flipH="1">
            <a:off x="3071664" y="1797777"/>
            <a:ext cx="1923155" cy="128018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E80929F-AC2D-36B1-541E-48A25AC2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26" y="2794621"/>
            <a:ext cx="45624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Curved Connector 13">
            <a:extLst>
              <a:ext uri="{FF2B5EF4-FFF2-40B4-BE49-F238E27FC236}">
                <a16:creationId xmlns:a16="http://schemas.microsoft.com/office/drawing/2014/main" id="{B6B4E76B-CE24-8E46-DCE8-99E26FAEA99C}"/>
              </a:ext>
            </a:extLst>
          </p:cNvPr>
          <p:cNvCxnSpPr>
            <a:cxnSpLocks/>
          </p:cNvCxnSpPr>
          <p:nvPr/>
        </p:nvCxnSpPr>
        <p:spPr>
          <a:xfrm>
            <a:off x="4856030" y="4338619"/>
            <a:ext cx="1968434" cy="14517"/>
          </a:xfrm>
          <a:prstGeom prst="straightConnector1">
            <a:avLst/>
          </a:prstGeom>
          <a:ln w="762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3071813" y="2271713"/>
            <a:ext cx="51603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    color : red;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961907" y="4969781"/>
            <a:ext cx="19442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Select the </a:t>
            </a:r>
            <a:r>
              <a:rPr lang="en-US" altLang="en-US" sz="2400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element</a:t>
            </a: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 you want to style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C0E64EF9-0E8C-46A8-8BDC-63B605B483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34795" y="3280187"/>
            <a:ext cx="2033960" cy="1035443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7052130" y="4814888"/>
            <a:ext cx="22113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Set the </a:t>
            </a:r>
            <a:r>
              <a:rPr lang="en-US" altLang="en-US" sz="2400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color</a:t>
            </a: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 of paragraph in red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ACF31E40-4284-48C7-8FEA-FA01C8AD69C0}"/>
              </a:ext>
            </a:extLst>
          </p:cNvPr>
          <p:cNvCxnSpPr>
            <a:cxnSpLocks/>
            <a:stCxn id="25607" idx="0"/>
          </p:cNvCxnSpPr>
          <p:nvPr/>
        </p:nvCxnSpPr>
        <p:spPr>
          <a:xfrm rot="5400000" flipH="1" flipV="1">
            <a:off x="4730518" y="4094664"/>
            <a:ext cx="1419224" cy="183148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TextBox 1"/>
          <p:cNvSpPr txBox="1">
            <a:spLocks noChangeArrowheads="1"/>
          </p:cNvSpPr>
          <p:nvPr/>
        </p:nvSpPr>
        <p:spPr bwMode="auto">
          <a:xfrm>
            <a:off x="4111706" y="4895850"/>
            <a:ext cx="24736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Specify the </a:t>
            </a:r>
            <a:r>
              <a:rPr lang="en-US" altLang="en-US" sz="2400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property</a:t>
            </a: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 you want to style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6D3A1B1-7CF0-4CBA-89F1-B7960B9EFDBE}"/>
              </a:ext>
            </a:extLst>
          </p:cNvPr>
          <p:cNvCxnSpPr>
            <a:cxnSpLocks/>
            <a:stCxn id="25605" idx="0"/>
          </p:cNvCxnSpPr>
          <p:nvPr/>
        </p:nvCxnSpPr>
        <p:spPr>
          <a:xfrm rot="16200000" flipV="1">
            <a:off x="7111737" y="3768801"/>
            <a:ext cx="1338262" cy="753912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TextBox 1"/>
          <p:cNvSpPr txBox="1">
            <a:spLocks noChangeArrowheads="1"/>
          </p:cNvSpPr>
          <p:nvPr/>
        </p:nvSpPr>
        <p:spPr bwMode="auto">
          <a:xfrm>
            <a:off x="3303921" y="341618"/>
            <a:ext cx="55841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4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Write you first rule in CSS</a:t>
            </a:r>
          </a:p>
        </p:txBody>
      </p:sp>
      <p:cxnSp>
        <p:nvCxnSpPr>
          <p:cNvPr id="15" name="Curved Connector 11">
            <a:extLst>
              <a:ext uri="{FF2B5EF4-FFF2-40B4-BE49-F238E27FC236}">
                <a16:creationId xmlns:a16="http://schemas.microsoft.com/office/drawing/2014/main" id="{5FA3EC1A-BF04-4731-AA0F-ED6FCC3C8733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238639" y="2671417"/>
            <a:ext cx="623616" cy="1"/>
          </a:xfrm>
          <a:prstGeom prst="curvedConnector3">
            <a:avLst>
              <a:gd name="adj1" fmla="val 50000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>
            <a:extLst>
              <a:ext uri="{FF2B5EF4-FFF2-40B4-BE49-F238E27FC236}">
                <a16:creationId xmlns:a16="http://schemas.microsoft.com/office/drawing/2014/main" id="{4D580CB2-5674-491F-B8AD-82B1614D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709" y="1529346"/>
            <a:ext cx="2403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There is a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colon here</a:t>
            </a:r>
            <a:endParaRPr lang="en-US" alt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1C797BF5-FC44-4B66-B778-D55882C47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36" y="2085800"/>
            <a:ext cx="2701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There is a semi-colon at the end</a:t>
            </a:r>
            <a:endParaRPr lang="en-US" alt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urved Connector 15">
            <a:extLst>
              <a:ext uri="{FF2B5EF4-FFF2-40B4-BE49-F238E27FC236}">
                <a16:creationId xmlns:a16="http://schemas.microsoft.com/office/drawing/2014/main" id="{90D2D83D-659A-49F3-A5F5-CA8C1E6CE90A}"/>
              </a:ext>
            </a:extLst>
          </p:cNvPr>
          <p:cNvCxnSpPr>
            <a:cxnSpLocks/>
          </p:cNvCxnSpPr>
          <p:nvPr/>
        </p:nvCxnSpPr>
        <p:spPr>
          <a:xfrm flipH="1">
            <a:off x="8043819" y="2537841"/>
            <a:ext cx="1240362" cy="75644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DB5C3EC-1CFC-4D1C-443A-FADF0A89D0C0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FEAD21-AA70-47D5-8C9D-610CAED90731}"/>
              </a:ext>
            </a:extLst>
          </p:cNvPr>
          <p:cNvSpPr/>
          <p:nvPr/>
        </p:nvSpPr>
        <p:spPr>
          <a:xfrm>
            <a:off x="2855913" y="2246313"/>
            <a:ext cx="6628738" cy="3108543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eaLnBrk="1" hangingPunct="1"/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pPr eaLnBrk="1" hangingPunct="1"/>
            <a:r>
              <a:rPr lang="fr-FR" altLang="en-US" sz="2800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fr-FR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 { background-</a:t>
            </a:r>
            <a:r>
              <a:rPr lang="fr-FR" altLang="en-US" sz="2800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fr-FR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r-FR" altLang="en-US" sz="2800" dirty="0" err="1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fr-FR" altLang="en-US" sz="2800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eaLnBrk="1" hangingPunct="1"/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fr-FR" altLang="en-US" sz="2800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&lt;style&gt;</a:t>
            </a:r>
          </a:p>
          <a:p>
            <a:pPr eaLnBrk="1" hangingPunct="1"/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fr-FR" altLang="en-US" sz="2800" b="1" dirty="0" err="1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fr-FR" altLang="en-US" sz="2800" b="1" dirty="0">
                <a:solidFill>
                  <a:srgbClr val="333F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/>
            <a:endParaRPr lang="fr-FR" altLang="en-US" sz="2800" dirty="0">
              <a:solidFill>
                <a:srgbClr val="333F5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endParaRPr lang="en-US" altLang="en-US" sz="2800" dirty="0">
              <a:solidFill>
                <a:srgbClr val="333F5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2038350" y="692150"/>
            <a:ext cx="49089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2400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Add your CSS code to your HTML page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1BA4D3A-DF11-4AFC-A305-E3CB7317C17D}"/>
              </a:ext>
            </a:extLst>
          </p:cNvPr>
          <p:cNvCxnSpPr>
            <a:stCxn id="27651" idx="2"/>
          </p:cNvCxnSpPr>
          <p:nvPr/>
        </p:nvCxnSpPr>
        <p:spPr>
          <a:xfrm>
            <a:off x="4492804" y="1153815"/>
            <a:ext cx="2355671" cy="1987848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D0F452A-41E2-43C5-91EC-092738CF894C}"/>
              </a:ext>
            </a:extLst>
          </p:cNvPr>
          <p:cNvCxnSpPr/>
          <p:nvPr/>
        </p:nvCxnSpPr>
        <p:spPr>
          <a:xfrm flipH="1" flipV="1">
            <a:off x="5375275" y="3595688"/>
            <a:ext cx="1625600" cy="141763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4" name="TextBox 19"/>
          <p:cNvSpPr txBox="1">
            <a:spLocks noChangeArrowheads="1"/>
          </p:cNvSpPr>
          <p:nvPr/>
        </p:nvSpPr>
        <p:spPr bwMode="auto">
          <a:xfrm rot="-717683">
            <a:off x="4543425" y="5130800"/>
            <a:ext cx="4608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Inside the &lt;style&gt; HTML element, you write in CSS code !</a:t>
            </a: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A069E-71CC-4250-AE6C-DDEB4A1C36A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276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8"/>
          <p:cNvSpPr txBox="1">
            <a:spLocks noChangeArrowheads="1"/>
          </p:cNvSpPr>
          <p:nvPr/>
        </p:nvSpPr>
        <p:spPr bwMode="auto">
          <a:xfrm>
            <a:off x="188913" y="1096963"/>
            <a:ext cx="566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125"/>
            <a:ext cx="306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TextBox 11"/>
          <p:cNvSpPr txBox="1">
            <a:spLocks noChangeArrowheads="1"/>
          </p:cNvSpPr>
          <p:nvPr/>
        </p:nvSpPr>
        <p:spPr bwMode="auto">
          <a:xfrm>
            <a:off x="911225" y="1074738"/>
            <a:ext cx="631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0A42D1-ED75-44AA-B29C-B8EBE0AAEB56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0D3F06E-66B6-4242-943B-1E82A431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338614"/>
            <a:ext cx="54180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3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3 ways  to set your CSS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F1895-4A0C-4BC0-AF72-9A08BF6CDC34}"/>
              </a:ext>
            </a:extLst>
          </p:cNvPr>
          <p:cNvSpPr txBox="1"/>
          <p:nvPr/>
        </p:nvSpPr>
        <p:spPr>
          <a:xfrm>
            <a:off x="1691613" y="1340768"/>
            <a:ext cx="99821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2400" b="1" dirty="0"/>
              <a:t> INLINE </a:t>
            </a:r>
            <a:r>
              <a:rPr lang="fr-FR" sz="2400" dirty="0"/>
              <a:t>: </a:t>
            </a:r>
          </a:p>
          <a:p>
            <a:pPr lvl="1"/>
            <a:r>
              <a:rPr lang="fr-FR" sz="2400" dirty="0"/>
              <a:t>I white CSS </a:t>
            </a:r>
            <a:r>
              <a:rPr lang="fr-FR" sz="2400" dirty="0" err="1"/>
              <a:t>inside</a:t>
            </a:r>
            <a:r>
              <a:rPr lang="fr-FR" sz="2400" dirty="0"/>
              <a:t> the tag </a:t>
            </a:r>
            <a:r>
              <a:rPr lang="fr-FR" sz="2400" dirty="0" err="1"/>
              <a:t>inside</a:t>
            </a:r>
            <a:r>
              <a:rPr lang="fr-FR" sz="2400" dirty="0"/>
              <a:t> the HTML file</a:t>
            </a:r>
          </a:p>
          <a:p>
            <a:pPr lvl="1"/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&lt;h1 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style="</a:t>
            </a:r>
            <a:r>
              <a:rPr lang="fr-FR" alt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color:blue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; font-size:14px;"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&gt;This </a:t>
            </a:r>
            <a:r>
              <a:rPr lang="fr-FR" alt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my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fr-FR" alt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&lt;/h1&gt;</a:t>
            </a:r>
            <a:endParaRPr lang="fr-FR" sz="20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fr-FR" sz="2400" dirty="0"/>
          </a:p>
          <a:p>
            <a:pPr marL="342900" indent="-342900">
              <a:buAutoNum type="arabicPeriod"/>
            </a:pPr>
            <a:r>
              <a:rPr lang="fr-FR" sz="2400" b="1" dirty="0"/>
              <a:t> BLOCK / </a:t>
            </a:r>
            <a:r>
              <a:rPr lang="fr-FR" sz="2400" b="1" dirty="0" err="1"/>
              <a:t>Internal</a:t>
            </a:r>
            <a:r>
              <a:rPr lang="fr-FR" sz="2400" b="1" dirty="0"/>
              <a:t> CSS </a:t>
            </a:r>
            <a:r>
              <a:rPr lang="fr-FR" sz="2400" dirty="0"/>
              <a:t>: </a:t>
            </a:r>
          </a:p>
          <a:p>
            <a:pPr lvl="1"/>
            <a:r>
              <a:rPr lang="fr-FR" sz="2400" dirty="0"/>
              <a:t>use the tag </a:t>
            </a:r>
            <a:r>
              <a:rPr lang="fr-FR" sz="2400" b="1" dirty="0"/>
              <a:t>&lt;style&gt; </a:t>
            </a:r>
            <a:r>
              <a:rPr lang="fr-FR" sz="2400" dirty="0" err="1"/>
              <a:t>inside</a:t>
            </a:r>
            <a:r>
              <a:rPr lang="fr-FR" sz="2400" dirty="0"/>
              <a:t> </a:t>
            </a:r>
            <a:r>
              <a:rPr lang="fr-FR" sz="2400" dirty="0" err="1"/>
              <a:t>my</a:t>
            </a:r>
            <a:r>
              <a:rPr lang="fr-FR" sz="2400" dirty="0"/>
              <a:t> HTML file, </a:t>
            </a:r>
            <a:r>
              <a:rPr lang="fr-FR" sz="2400" dirty="0" err="1"/>
              <a:t>inside</a:t>
            </a:r>
            <a:r>
              <a:rPr lang="fr-FR" sz="2400" dirty="0"/>
              <a:t> &lt;</a:t>
            </a:r>
            <a:r>
              <a:rPr lang="fr-FR" sz="2400" dirty="0" err="1"/>
              <a:t>head</a:t>
            </a:r>
            <a:r>
              <a:rPr lang="fr-FR" sz="2400" dirty="0"/>
              <a:t>&gt;</a:t>
            </a:r>
          </a:p>
          <a:p>
            <a:pPr lvl="1"/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head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&gt; </a:t>
            </a:r>
          </a:p>
          <a:p>
            <a:pPr lvl="1"/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	&lt;style&gt; h1 {</a:t>
            </a:r>
            <a:r>
              <a:rPr lang="fr-FR" alt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color:blue</a:t>
            </a:r>
            <a:r>
              <a:rPr lang="fr-FR" alt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; font-size:14px;} &lt;/style&gt; </a:t>
            </a:r>
          </a:p>
          <a:p>
            <a:pPr lvl="1"/>
            <a:r>
              <a:rPr 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head</a:t>
            </a:r>
            <a:r>
              <a:rPr lang="fr-FR" sz="2400" dirty="0">
                <a:solidFill>
                  <a:srgbClr val="00B0F0"/>
                </a:solidFill>
                <a:latin typeface="Consolas" panose="020B0609020204030204" pitchFamily="49" charset="0"/>
              </a:rPr>
              <a:t>&gt;</a:t>
            </a:r>
            <a:endParaRPr lang="fr-FR" sz="20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fr-FR" sz="2400" dirty="0"/>
          </a:p>
          <a:p>
            <a:pPr marL="342900" indent="-342900">
              <a:buAutoNum type="arabicPeriod"/>
            </a:pPr>
            <a:r>
              <a:rPr lang="fr-FR" sz="2400" b="1" dirty="0"/>
              <a:t>EXTERNAL</a:t>
            </a:r>
            <a:r>
              <a:rPr lang="fr-FR" sz="2400" dirty="0"/>
              <a:t> :</a:t>
            </a:r>
          </a:p>
          <a:p>
            <a:pPr lvl="1"/>
            <a:r>
              <a:rPr lang="fr-FR" sz="2400" dirty="0"/>
              <a:t>I use an </a:t>
            </a:r>
            <a:r>
              <a:rPr lang="fr-FR" sz="2400" dirty="0" err="1"/>
              <a:t>other</a:t>
            </a:r>
            <a:r>
              <a:rPr lang="fr-FR" sz="2400" dirty="0"/>
              <a:t> file : </a:t>
            </a:r>
            <a:r>
              <a:rPr lang="fr-FR" sz="2400" b="1" dirty="0">
                <a:solidFill>
                  <a:srgbClr val="00FF00"/>
                </a:solidFill>
              </a:rPr>
              <a:t>style.css</a:t>
            </a:r>
          </a:p>
        </p:txBody>
      </p:sp>
    </p:spTree>
    <p:extLst>
      <p:ext uri="{BB962C8B-B14F-4D97-AF65-F5344CB8AC3E}">
        <p14:creationId xmlns:p14="http://schemas.microsoft.com/office/powerpoint/2010/main" val="60776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4D22CC-A7ED-4A9D-9A13-219A678D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873" y="297548"/>
            <a:ext cx="4521511" cy="5955646"/>
          </a:xfrm>
          <a:prstGeom prst="rect">
            <a:avLst/>
          </a:prstGeom>
        </p:spPr>
      </p:pic>
      <p:sp>
        <p:nvSpPr>
          <p:cNvPr id="31746" name="TextBox 9"/>
          <p:cNvSpPr txBox="1">
            <a:spLocks noChangeArrowheads="1"/>
          </p:cNvSpPr>
          <p:nvPr/>
        </p:nvSpPr>
        <p:spPr bwMode="auto">
          <a:xfrm>
            <a:off x="239713" y="1738467"/>
            <a:ext cx="628833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Group of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Check CSS documentation on the WEB: </a:t>
            </a: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4"/>
              </a:rPr>
              <a:t>http://www.w3schools.com/cssref/</a:t>
            </a:r>
            <a:endParaRPr lang="en-US" altLang="en-US" sz="2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Write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your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code in </a:t>
            </a:r>
            <a:r>
              <a:rPr lang="fr-FR" alt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 </a:t>
            </a:r>
            <a:r>
              <a:rPr lang="fr-FR" altLang="en-US" sz="2400" b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separate</a:t>
            </a:r>
            <a:r>
              <a:rPr lang="fr-FR" alt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files 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external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method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Verdana" panose="020B0604030504040204" pitchFamily="34" charset="0"/>
              <a:buAutoNum type="arabicPeriod"/>
            </a:pP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Explain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your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results</a:t>
            </a:r>
            <a:r>
              <a:rPr lang="fr-FR" alt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to </a:t>
            </a:r>
            <a:r>
              <a:rPr lang="fr-FR" altLang="en-US" sz="24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others</a:t>
            </a:r>
            <a:endParaRPr lang="fr-FR" altLang="en-US" sz="2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B83-420D-4082-97E2-C9D2B8838362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/>
              <a:t>20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175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10"/>
          <p:cNvSpPr txBox="1">
            <a:spLocks noChangeArrowheads="1"/>
          </p:cNvSpPr>
          <p:nvPr/>
        </p:nvSpPr>
        <p:spPr bwMode="auto">
          <a:xfrm>
            <a:off x="969963" y="1090613"/>
            <a:ext cx="28098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2</a:t>
            </a:r>
          </a:p>
        </p:txBody>
      </p:sp>
      <p:pic>
        <p:nvPicPr>
          <p:cNvPr id="31752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482600"/>
            <a:ext cx="306387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5DB351-7311-4586-97CF-55ACC0610D1D}"/>
              </a:ext>
            </a:extLst>
          </p:cNvPr>
          <p:cNvCxnSpPr>
            <a:cxnSpLocks/>
          </p:cNvCxnSpPr>
          <p:nvPr/>
        </p:nvCxnSpPr>
        <p:spPr>
          <a:xfrm flipH="1">
            <a:off x="10128448" y="267756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6F0361-5E8E-4EC4-BE48-64BBEA197C3D}"/>
              </a:ext>
            </a:extLst>
          </p:cNvPr>
          <p:cNvSpPr txBox="1"/>
          <p:nvPr/>
        </p:nvSpPr>
        <p:spPr>
          <a:xfrm>
            <a:off x="11047078" y="24928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F1C181-0842-4275-B613-D2453CA4C5C2}"/>
              </a:ext>
            </a:extLst>
          </p:cNvPr>
          <p:cNvCxnSpPr>
            <a:cxnSpLocks/>
          </p:cNvCxnSpPr>
          <p:nvPr/>
        </p:nvCxnSpPr>
        <p:spPr>
          <a:xfrm flipH="1">
            <a:off x="10128448" y="375891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45C3C9-17B6-4DAE-9F4F-0B12813B47BB}"/>
              </a:ext>
            </a:extLst>
          </p:cNvPr>
          <p:cNvSpPr txBox="1"/>
          <p:nvPr/>
        </p:nvSpPr>
        <p:spPr>
          <a:xfrm>
            <a:off x="11047078" y="35742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764E21-8BE0-4FD7-8120-281D7ACFBC28}"/>
              </a:ext>
            </a:extLst>
          </p:cNvPr>
          <p:cNvCxnSpPr>
            <a:cxnSpLocks/>
          </p:cNvCxnSpPr>
          <p:nvPr/>
        </p:nvCxnSpPr>
        <p:spPr>
          <a:xfrm flipH="1" flipV="1">
            <a:off x="10128448" y="5373216"/>
            <a:ext cx="699695" cy="396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6BE8-6F24-4EB8-8ABE-71BFF46D5C87}"/>
              </a:ext>
            </a:extLst>
          </p:cNvPr>
          <p:cNvSpPr txBox="1"/>
          <p:nvPr/>
        </p:nvSpPr>
        <p:spPr>
          <a:xfrm>
            <a:off x="9737585" y="5769480"/>
            <a:ext cx="2121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Quote</a:t>
            </a:r>
            <a:r>
              <a:rPr lang="fr-FR" dirty="0"/>
              <a:t> + </a:t>
            </a:r>
          </a:p>
          <a:p>
            <a:pPr algn="ctr"/>
            <a:r>
              <a:rPr lang="fr-FR" dirty="0"/>
              <a:t>Font </a:t>
            </a:r>
            <a:r>
              <a:rPr lang="fr-FR" dirty="0" err="1"/>
              <a:t>family</a:t>
            </a:r>
            <a:r>
              <a:rPr lang="fr-FR" dirty="0"/>
              <a:t> = fantasy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B8A5FF-3CCE-4B29-B688-DB70D716E4BA}"/>
              </a:ext>
            </a:extLst>
          </p:cNvPr>
          <p:cNvCxnSpPr>
            <a:cxnSpLocks/>
          </p:cNvCxnSpPr>
          <p:nvPr/>
        </p:nvCxnSpPr>
        <p:spPr>
          <a:xfrm flipV="1">
            <a:off x="7108005" y="5592586"/>
            <a:ext cx="428155" cy="82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004C4C-2401-46FE-A2EC-9AC3BCDED906}"/>
              </a:ext>
            </a:extLst>
          </p:cNvPr>
          <p:cNvSpPr txBox="1"/>
          <p:nvPr/>
        </p:nvSpPr>
        <p:spPr>
          <a:xfrm>
            <a:off x="6639242" y="6415811"/>
            <a:ext cx="304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Background </a:t>
            </a:r>
            <a:r>
              <a:rPr lang="fr-FR" dirty="0" err="1"/>
              <a:t>color</a:t>
            </a:r>
            <a:r>
              <a:rPr lang="fr-FR" dirty="0"/>
              <a:t> = chartreuse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D8BD9B6-AD34-4743-8A8E-BEE8DC24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3" y="5791529"/>
            <a:ext cx="5716216" cy="92333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 Unicode MS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rel="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stylesheet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href="stylesheet.css"&gt;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8CC22-B30C-4348-8BA6-4841C6C36297}"/>
              </a:ext>
            </a:extLst>
          </p:cNvPr>
          <p:cNvSpPr txBox="1"/>
          <p:nvPr/>
        </p:nvSpPr>
        <p:spPr>
          <a:xfrm>
            <a:off x="5225356" y="5560696"/>
            <a:ext cx="8226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37790-D972-4347-AC2C-00E22F4A359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983551" y="2016896"/>
            <a:ext cx="552608" cy="64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546236-BBC7-400E-B990-724DE532FA06}"/>
              </a:ext>
            </a:extLst>
          </p:cNvPr>
          <p:cNvSpPr txBox="1"/>
          <p:nvPr/>
        </p:nvSpPr>
        <p:spPr>
          <a:xfrm>
            <a:off x="4223792" y="1832230"/>
            <a:ext cx="2759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Background </a:t>
            </a:r>
            <a:r>
              <a:rPr lang="fr-FR" dirty="0" err="1"/>
              <a:t>color</a:t>
            </a:r>
            <a:r>
              <a:rPr lang="fr-FR" dirty="0"/>
              <a:t> = bisque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6D71E1-8021-447D-BC50-D06352170849}"/>
              </a:ext>
            </a:extLst>
          </p:cNvPr>
          <p:cNvSpPr/>
          <p:nvPr/>
        </p:nvSpPr>
        <p:spPr>
          <a:xfrm>
            <a:off x="2888148" y="628948"/>
            <a:ext cx="2443741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 {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color : red;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9">
            <a:extLst>
              <a:ext uri="{FF2B5EF4-FFF2-40B4-BE49-F238E27FC236}">
                <a16:creationId xmlns:a16="http://schemas.microsoft.com/office/drawing/2014/main" id="{B901FA11-0DCC-44A0-B838-49DD41DB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" y="2406272"/>
            <a:ext cx="1183295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marL="457200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+mn-lt"/>
                <a:cs typeface="Arial" panose="020B0604020202020204" pitchFamily="34" charset="0"/>
              </a:rPr>
              <a:t>Get the folder aerobic and edit </a:t>
            </a:r>
            <a:r>
              <a:rPr lang="en-US" sz="3200" b="1" dirty="0">
                <a:latin typeface="+mn-lt"/>
                <a:cs typeface="Arial" panose="020B0604020202020204" pitchFamily="34" charset="0"/>
              </a:rPr>
              <a:t>aerobic.html </a:t>
            </a:r>
            <a:r>
              <a:rPr lang="en-US" sz="3200" dirty="0">
                <a:latin typeface="+mn-lt"/>
                <a:cs typeface="Arial" panose="020B0604020202020204" pitchFamily="34" charset="0"/>
              </a:rPr>
              <a:t>and </a:t>
            </a:r>
            <a:r>
              <a:rPr lang="en-US" sz="3200" b="1" dirty="0">
                <a:latin typeface="+mn-lt"/>
                <a:cs typeface="Arial" panose="020B0604020202020204" pitchFamily="34" charset="0"/>
              </a:rPr>
              <a:t>fans.html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None/>
              <a:defRPr/>
            </a:pPr>
            <a:endParaRPr lang="en-US" sz="3200" dirty="0">
              <a:latin typeface="+mn-lt"/>
              <a:cs typeface="Arial" panose="020B0604020202020204" pitchFamily="34" charset="0"/>
            </a:endParaRPr>
          </a:p>
          <a:p>
            <a:pPr marL="457200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+mn-lt"/>
                <a:cs typeface="Arial" panose="020B0604020202020204" pitchFamily="34" charset="0"/>
              </a:rPr>
              <a:t>Add a style element to :</a:t>
            </a:r>
          </a:p>
          <a:p>
            <a:pPr marL="1200150" lvl="1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Display paragraphs in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BLUE</a:t>
            </a:r>
            <a:endParaRPr lang="en-US" sz="2800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marL="1200150" lvl="1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Display H1 in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RED </a:t>
            </a:r>
          </a:p>
          <a:p>
            <a:pPr marL="1200150" lvl="1" indent="-457200"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Display H2 in </a:t>
            </a:r>
            <a:r>
              <a:rPr lang="en-US" sz="2800" dirty="0">
                <a:solidFill>
                  <a:srgbClr val="92D050"/>
                </a:solidFill>
                <a:latin typeface="+mn-lt"/>
                <a:cs typeface="Arial" panose="020B0604020202020204" pitchFamily="34" charset="0"/>
              </a:rPr>
              <a:t>GREEN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7FF92-257E-40C9-83EF-48537BAA41AA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63563"/>
            <a:ext cx="465137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49225" y="1096963"/>
            <a:ext cx="6461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10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92125"/>
            <a:ext cx="3063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911225" y="1074738"/>
            <a:ext cx="6318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A1943E6A-37BB-4325-8399-6FFDD756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720" y="242353"/>
            <a:ext cx="61535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None/>
            </a:pPr>
            <a:r>
              <a:rPr lang="en-US" altLang="en-US" sz="36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Let’s learn the internal methods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9"/>
          <p:cNvSpPr txBox="1">
            <a:spLocks noChangeArrowheads="1"/>
          </p:cNvSpPr>
          <p:nvPr/>
        </p:nvSpPr>
        <p:spPr bwMode="auto">
          <a:xfrm>
            <a:off x="3633788" y="2571750"/>
            <a:ext cx="677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Can I display 2 paragraphs in different colors ?</a:t>
            </a:r>
          </a:p>
        </p:txBody>
      </p:sp>
      <p:sp>
        <p:nvSpPr>
          <p:cNvPr id="29699" name="TextBox 10"/>
          <p:cNvSpPr txBox="1">
            <a:spLocks noChangeArrowheads="1"/>
          </p:cNvSpPr>
          <p:nvPr/>
        </p:nvSpPr>
        <p:spPr bwMode="auto">
          <a:xfrm>
            <a:off x="3808413" y="4005263"/>
            <a:ext cx="64277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Why do we need 2 languages ? We cannot do everything with HTML ?</a:t>
            </a:r>
          </a:p>
        </p:txBody>
      </p:sp>
      <p:sp>
        <p:nvSpPr>
          <p:cNvPr id="29700" name="AutoShape 2" descr="Image result for man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9701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97088"/>
            <a:ext cx="1023938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727450"/>
            <a:ext cx="114776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28752-5E9A-44AA-93D2-3435A025A8C9}"/>
              </a:ext>
            </a:extLst>
          </p:cNvPr>
          <p:cNvSpPr txBox="1"/>
          <p:nvPr/>
        </p:nvSpPr>
        <p:spPr>
          <a:xfrm>
            <a:off x="0" y="0"/>
            <a:ext cx="1725613" cy="3698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EXPLORE</a:t>
            </a:r>
          </a:p>
        </p:txBody>
      </p:sp>
      <p:pic>
        <p:nvPicPr>
          <p:cNvPr id="2970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87375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269875" y="1185863"/>
            <a:ext cx="56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603250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603250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8" name="TextBox 13"/>
          <p:cNvSpPr txBox="1">
            <a:spLocks noChangeArrowheads="1"/>
          </p:cNvSpPr>
          <p:nvPr/>
        </p:nvSpPr>
        <p:spPr bwMode="auto">
          <a:xfrm>
            <a:off x="1200150" y="12446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2</a:t>
            </a:r>
            <a:endParaRPr lang="en-US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924814" y="1966545"/>
            <a:ext cx="9283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What is a </a:t>
            </a:r>
            <a:r>
              <a:rPr lang="en-US" sz="2800" b="1" dirty="0"/>
              <a:t>CSS rule </a:t>
            </a:r>
            <a:r>
              <a:rPr lang="en-US" sz="28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your CSS rules to add color, fonts, borders to your ugly HTML!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9"/>
          <p:cNvSpPr txBox="1">
            <a:spLocks noChangeArrowheads="1"/>
          </p:cNvSpPr>
          <p:nvPr/>
        </p:nvSpPr>
        <p:spPr bwMode="auto">
          <a:xfrm>
            <a:off x="3633788" y="2571750"/>
            <a:ext cx="677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can we know the list of all CSS properties ? </a:t>
            </a:r>
          </a:p>
        </p:txBody>
      </p:sp>
      <p:sp>
        <p:nvSpPr>
          <p:cNvPr id="30723" name="AutoShape 2" descr="Image result for man icon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072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97088"/>
            <a:ext cx="1023938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8"/>
          <p:cNvSpPr>
            <a:spLocks noChangeArrowheads="1"/>
          </p:cNvSpPr>
          <p:nvPr/>
        </p:nvSpPr>
        <p:spPr bwMode="auto">
          <a:xfrm rot="-1085351">
            <a:off x="4206875" y="4265613"/>
            <a:ext cx="48958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 color : red;  }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9DBCAD4B-728F-4DEF-A9BC-309889B243FE}"/>
              </a:ext>
            </a:extLst>
          </p:cNvPr>
          <p:cNvCxnSpPr/>
          <p:nvPr/>
        </p:nvCxnSpPr>
        <p:spPr>
          <a:xfrm flipH="1" flipV="1">
            <a:off x="6037263" y="4919663"/>
            <a:ext cx="274637" cy="67786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7" name="TextBox 1"/>
          <p:cNvSpPr txBox="1">
            <a:spLocks noChangeArrowheads="1"/>
          </p:cNvSpPr>
          <p:nvPr/>
        </p:nvSpPr>
        <p:spPr bwMode="auto">
          <a:xfrm rot="-1173913">
            <a:off x="5610225" y="561340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property </a:t>
            </a:r>
            <a:endParaRPr lang="en-US" altLang="en-US" sz="2400" b="1">
              <a:solidFill>
                <a:srgbClr val="FF0000"/>
              </a:solidFill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28" name="TextBox 1"/>
          <p:cNvSpPr txBox="1">
            <a:spLocks noChangeArrowheads="1"/>
          </p:cNvSpPr>
          <p:nvPr/>
        </p:nvSpPr>
        <p:spPr bwMode="auto">
          <a:xfrm rot="-1173913">
            <a:off x="4224338" y="609600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element</a:t>
            </a:r>
            <a:endParaRPr lang="en-US" altLang="en-US" sz="2400" b="1" dirty="0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29" name="TextBox 1"/>
          <p:cNvSpPr txBox="1">
            <a:spLocks noChangeArrowheads="1"/>
          </p:cNvSpPr>
          <p:nvPr/>
        </p:nvSpPr>
        <p:spPr bwMode="auto">
          <a:xfrm rot="-1173913">
            <a:off x="6996113" y="5111750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value</a:t>
            </a:r>
            <a:endParaRPr lang="en-US" altLang="en-US" sz="2400" b="1">
              <a:latin typeface="+mn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30" name="TextBox 5"/>
          <p:cNvSpPr txBox="1">
            <a:spLocks noChangeArrowheads="1"/>
          </p:cNvSpPr>
          <p:nvPr/>
        </p:nvSpPr>
        <p:spPr bwMode="auto">
          <a:xfrm>
            <a:off x="5146675" y="3017838"/>
            <a:ext cx="363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hlinkClick r:id="rId3"/>
              </a:rPr>
              <a:t>http://www.w3schools.com/cssref/</a:t>
            </a:r>
            <a:endParaRPr lang="en-US" altLang="en-US" sz="180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urved Connector 9">
            <a:extLst>
              <a:ext uri="{FF2B5EF4-FFF2-40B4-BE49-F238E27FC236}">
                <a16:creationId xmlns:a16="http://schemas.microsoft.com/office/drawing/2014/main" id="{55D95A4F-5255-4801-BCD2-D24DAB62B7B3}"/>
              </a:ext>
            </a:extLst>
          </p:cNvPr>
          <p:cNvCxnSpPr/>
          <p:nvPr/>
        </p:nvCxnSpPr>
        <p:spPr>
          <a:xfrm flipH="1" flipV="1">
            <a:off x="4635500" y="5486400"/>
            <a:ext cx="274638" cy="67786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9">
            <a:extLst>
              <a:ext uri="{FF2B5EF4-FFF2-40B4-BE49-F238E27FC236}">
                <a16:creationId xmlns:a16="http://schemas.microsoft.com/office/drawing/2014/main" id="{1C433276-652D-4AA8-82AF-A4DF988D788B}"/>
              </a:ext>
            </a:extLst>
          </p:cNvPr>
          <p:cNvCxnSpPr/>
          <p:nvPr/>
        </p:nvCxnSpPr>
        <p:spPr>
          <a:xfrm flipH="1" flipV="1">
            <a:off x="7362825" y="4521200"/>
            <a:ext cx="274638" cy="67786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B3A9CC-3200-470F-9055-9E7462667671}"/>
              </a:ext>
            </a:extLst>
          </p:cNvPr>
          <p:cNvSpPr txBox="1"/>
          <p:nvPr/>
        </p:nvSpPr>
        <p:spPr>
          <a:xfrm>
            <a:off x="0" y="0"/>
            <a:ext cx="1725613" cy="3698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EXPLORE</a:t>
            </a:r>
          </a:p>
        </p:txBody>
      </p:sp>
      <p:pic>
        <p:nvPicPr>
          <p:cNvPr id="3073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587375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TextBox 15"/>
          <p:cNvSpPr txBox="1">
            <a:spLocks noChangeArrowheads="1"/>
          </p:cNvSpPr>
          <p:nvPr/>
        </p:nvSpPr>
        <p:spPr bwMode="auto">
          <a:xfrm>
            <a:off x="269875" y="1185863"/>
            <a:ext cx="56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5 MIN</a:t>
            </a:r>
            <a:endParaRPr lang="en-US" altLang="en-US" sz="1200">
              <a:solidFill>
                <a:srgbClr val="FF0000"/>
              </a:solidFill>
            </a:endParaRPr>
          </a:p>
        </p:txBody>
      </p:sp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603250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603250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8" name="TextBox 18"/>
          <p:cNvSpPr txBox="1">
            <a:spLocks noChangeArrowheads="1"/>
          </p:cNvSpPr>
          <p:nvPr/>
        </p:nvSpPr>
        <p:spPr bwMode="auto">
          <a:xfrm>
            <a:off x="1200150" y="12446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2</a:t>
            </a:r>
            <a:endParaRPr lang="en-US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YOU KNOW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919536" y="2521059"/>
            <a:ext cx="9283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What is a </a:t>
            </a:r>
            <a:r>
              <a:rPr lang="en-US" sz="2800" b="1" dirty="0"/>
              <a:t>CSS rule </a:t>
            </a:r>
            <a:r>
              <a:rPr lang="en-US" sz="28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Create your CSS rules to add color, fonts, borders to your ugly HTML!</a:t>
            </a:r>
          </a:p>
        </p:txBody>
      </p:sp>
    </p:spTree>
    <p:extLst>
      <p:ext uri="{BB962C8B-B14F-4D97-AF65-F5344CB8AC3E}">
        <p14:creationId xmlns:p14="http://schemas.microsoft.com/office/powerpoint/2010/main" val="5425866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1919288" y="2755900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pic>
        <p:nvPicPr>
          <p:cNvPr id="34819" name="Picture 2" descr="https://cdn4.iconfinder.com/data/icons/Pretty_office_icon_part_2/256/Brief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TextBox 25"/>
          <p:cNvSpPr txBox="1">
            <a:spLocks noChangeArrowheads="1"/>
          </p:cNvSpPr>
          <p:nvPr/>
        </p:nvSpPr>
        <p:spPr bwMode="auto">
          <a:xfrm>
            <a:off x="1936750" y="3746500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Read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3F2FC47-E1F6-4CFB-8D17-0FBE477B3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4508500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>
                <a:latin typeface="Calibri Light" panose="020F0302020204030204" pitchFamily="34" charset="0"/>
              </a:rPr>
              <a:t>homework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F8A1844-DC42-48EC-9790-FA063A64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5322888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348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1B3AC-C979-4765-94E8-7828FBE0FF5F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3482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TextBox 11"/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4119563" y="3690938"/>
            <a:ext cx="3708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Back to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homework…</a:t>
            </a:r>
          </a:p>
        </p:txBody>
      </p:sp>
      <p:pic>
        <p:nvPicPr>
          <p:cNvPr id="10243" name="Picture 2" descr="https://cdn4.iconfinder.com/data/icons/Pretty_office_icon_part_2/256/Brief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1255713"/>
            <a:ext cx="2473325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99E35-5F6A-4933-B564-4265281DE1F7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855913" y="1844675"/>
            <a:ext cx="5761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HTML code is composed of </a:t>
            </a:r>
            <a:r>
              <a:rPr lang="en-US" altLang="en-US" sz="4000" b="1" dirty="0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elements</a:t>
            </a:r>
            <a:endParaRPr lang="en-US" altLang="en-US" sz="6000" b="1" dirty="0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071813" y="3716338"/>
            <a:ext cx="60610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&gt;content&lt;/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2293" name="TextBox 1"/>
          <p:cNvSpPr txBox="1">
            <a:spLocks noChangeArrowheads="1"/>
          </p:cNvSpPr>
          <p:nvPr/>
        </p:nvSpPr>
        <p:spPr bwMode="auto">
          <a:xfrm>
            <a:off x="3203575" y="5157788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Start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295C624-76F3-40ED-837E-49F9C099967A}"/>
              </a:ext>
            </a:extLst>
          </p:cNvPr>
          <p:cNvCxnSpPr>
            <a:stCxn id="12293" idx="0"/>
          </p:cNvCxnSpPr>
          <p:nvPr/>
        </p:nvCxnSpPr>
        <p:spPr>
          <a:xfrm rot="5400000" flipH="1" flipV="1">
            <a:off x="3675856" y="4622007"/>
            <a:ext cx="855663" cy="2159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1"/>
          <p:cNvSpPr txBox="1">
            <a:spLocks noChangeArrowheads="1"/>
          </p:cNvSpPr>
          <p:nvPr/>
        </p:nvSpPr>
        <p:spPr bwMode="auto">
          <a:xfrm>
            <a:off x="7010400" y="513397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End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45F5795-9ECE-4A2E-9ED1-6F28C27042AE}"/>
              </a:ext>
            </a:extLst>
          </p:cNvPr>
          <p:cNvCxnSpPr>
            <a:stCxn id="12295" idx="0"/>
          </p:cNvCxnSpPr>
          <p:nvPr/>
        </p:nvCxnSpPr>
        <p:spPr>
          <a:xfrm rot="5400000" flipH="1" flipV="1">
            <a:off x="7482682" y="4598194"/>
            <a:ext cx="855662" cy="2159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B6AB58-485C-E424-D6DC-751BB0E3327E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855913" y="1844675"/>
            <a:ext cx="5761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HTML code is composed of </a:t>
            </a:r>
            <a:r>
              <a:rPr lang="en-US" altLang="en-US" sz="4000" b="1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elements</a:t>
            </a:r>
            <a:endParaRPr lang="en-US" altLang="en-US" sz="60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878138" y="3716338"/>
            <a:ext cx="65135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attribute=“value”/&gt;</a:t>
            </a:r>
          </a:p>
        </p:txBody>
      </p:sp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3203575" y="5157788"/>
            <a:ext cx="158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Start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09662CB-2E28-4305-9A04-584555165F8B}"/>
              </a:ext>
            </a:extLst>
          </p:cNvPr>
          <p:cNvCxnSpPr>
            <a:stCxn id="13317" idx="0"/>
          </p:cNvCxnSpPr>
          <p:nvPr/>
        </p:nvCxnSpPr>
        <p:spPr>
          <a:xfrm rot="5400000" flipH="1" flipV="1">
            <a:off x="3675856" y="4622007"/>
            <a:ext cx="855663" cy="2159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9" name="TextBox 1"/>
          <p:cNvSpPr txBox="1">
            <a:spLocks noChangeArrowheads="1"/>
          </p:cNvSpPr>
          <p:nvPr/>
        </p:nvSpPr>
        <p:spPr bwMode="auto">
          <a:xfrm>
            <a:off x="8599488" y="513397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End tag</a:t>
            </a:r>
            <a:endParaRPr lang="en-US" altLang="en-US" sz="2400" b="1"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F9F992B-56E4-4C38-983C-8826F7969B86}"/>
              </a:ext>
            </a:extLst>
          </p:cNvPr>
          <p:cNvCxnSpPr>
            <a:stCxn id="13319" idx="0"/>
          </p:cNvCxnSpPr>
          <p:nvPr/>
        </p:nvCxnSpPr>
        <p:spPr>
          <a:xfrm rot="16200000" flipV="1">
            <a:off x="8733631" y="4475957"/>
            <a:ext cx="833437" cy="482600"/>
          </a:xfrm>
          <a:prstGeom prst="curvedConnector3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95A9A3-6DE8-0DC2-B831-EAF09243334C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/>
          <p:cNvSpPr txBox="1">
            <a:spLocks noChangeArrowheads="1"/>
          </p:cNvSpPr>
          <p:nvPr/>
        </p:nvSpPr>
        <p:spPr bwMode="auto">
          <a:xfrm>
            <a:off x="2423592" y="2459504"/>
            <a:ext cx="79208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6000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How </a:t>
            </a:r>
            <a:r>
              <a:rPr lang="en-US" altLang="en-US" sz="6000" b="1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many</a:t>
            </a:r>
            <a:r>
              <a:rPr lang="en-US" altLang="en-US" sz="6000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 HTML elements do you know ?</a:t>
            </a:r>
            <a:endParaRPr lang="en-US" altLang="en-US" sz="8800" b="1" dirty="0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F7991-2EDB-CFE2-8AE8-B9C2D536D26B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91AB03D-6840-4890-9708-13E3C1820FA3}"/>
              </a:ext>
            </a:extLst>
          </p:cNvPr>
          <p:cNvSpPr/>
          <p:nvPr/>
        </p:nvSpPr>
        <p:spPr>
          <a:xfrm>
            <a:off x="5532907" y="1260475"/>
            <a:ext cx="925512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2C7E51-E7E8-4303-B284-6EF9321D0169}"/>
              </a:ext>
            </a:extLst>
          </p:cNvPr>
          <p:cNvSpPr/>
          <p:nvPr/>
        </p:nvSpPr>
        <p:spPr>
          <a:xfrm>
            <a:off x="3852214" y="1530350"/>
            <a:ext cx="925512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556700-208D-4D9B-9B45-2AD2523B67A5}"/>
              </a:ext>
            </a:extLst>
          </p:cNvPr>
          <p:cNvSpPr/>
          <p:nvPr/>
        </p:nvSpPr>
        <p:spPr>
          <a:xfrm>
            <a:off x="1880076" y="3999706"/>
            <a:ext cx="1368425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6BA224-E214-4F8D-A2E9-E1C53E5E82EC}"/>
              </a:ext>
            </a:extLst>
          </p:cNvPr>
          <p:cNvSpPr/>
          <p:nvPr/>
        </p:nvSpPr>
        <p:spPr>
          <a:xfrm>
            <a:off x="8688288" y="2314575"/>
            <a:ext cx="923925" cy="627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&lt;q&gt;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25DA5D-26B7-4F10-96AB-704F25EF2B6F}"/>
              </a:ext>
            </a:extLst>
          </p:cNvPr>
          <p:cNvSpPr/>
          <p:nvPr/>
        </p:nvSpPr>
        <p:spPr>
          <a:xfrm>
            <a:off x="4859338" y="5403850"/>
            <a:ext cx="1293812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3DAE7C-2139-4FC1-B95D-14201956AFEE}"/>
              </a:ext>
            </a:extLst>
          </p:cNvPr>
          <p:cNvSpPr/>
          <p:nvPr/>
        </p:nvSpPr>
        <p:spPr>
          <a:xfrm>
            <a:off x="7213600" y="1685925"/>
            <a:ext cx="923925" cy="62865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E57031-3CEB-47CD-984D-280311DEB5F2}"/>
              </a:ext>
            </a:extLst>
          </p:cNvPr>
          <p:cNvSpPr/>
          <p:nvPr/>
        </p:nvSpPr>
        <p:spPr>
          <a:xfrm>
            <a:off x="7721600" y="4775200"/>
            <a:ext cx="1293813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A13A33-E05D-4709-8E8B-D75154142AF2}"/>
              </a:ext>
            </a:extLst>
          </p:cNvPr>
          <p:cNvSpPr/>
          <p:nvPr/>
        </p:nvSpPr>
        <p:spPr>
          <a:xfrm>
            <a:off x="2251075" y="2471737"/>
            <a:ext cx="1054100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D11D98-9505-46B5-A888-A992E9127202}"/>
              </a:ext>
            </a:extLst>
          </p:cNvPr>
          <p:cNvSpPr/>
          <p:nvPr/>
        </p:nvSpPr>
        <p:spPr>
          <a:xfrm>
            <a:off x="3305175" y="5038725"/>
            <a:ext cx="1366838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D0E3D4-96E6-4634-BD1C-62368D5D0C60}"/>
              </a:ext>
            </a:extLst>
          </p:cNvPr>
          <p:cNvSpPr/>
          <p:nvPr/>
        </p:nvSpPr>
        <p:spPr>
          <a:xfrm>
            <a:off x="8928100" y="3736975"/>
            <a:ext cx="925513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&lt;b&gt;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645FE6-536C-4E48-B3A7-BBE0D98772FE}"/>
              </a:ext>
            </a:extLst>
          </p:cNvPr>
          <p:cNvSpPr/>
          <p:nvPr/>
        </p:nvSpPr>
        <p:spPr>
          <a:xfrm>
            <a:off x="6453188" y="5276850"/>
            <a:ext cx="923925" cy="627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</a:p>
        </p:txBody>
      </p:sp>
      <p:sp>
        <p:nvSpPr>
          <p:cNvPr id="15375" name="TextBox 1"/>
          <p:cNvSpPr txBox="1">
            <a:spLocks noChangeArrowheads="1"/>
          </p:cNvSpPr>
          <p:nvPr/>
        </p:nvSpPr>
        <p:spPr bwMode="auto">
          <a:xfrm>
            <a:off x="3170238" y="3284538"/>
            <a:ext cx="57610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How many HTML elements do you know ?</a:t>
            </a:r>
            <a:endParaRPr lang="en-US" altLang="en-US" sz="60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3D568-7512-5DC8-D5D5-B6D22F0780CD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2855913" y="1844675"/>
            <a:ext cx="57388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HTML elements can be </a:t>
            </a:r>
            <a:r>
              <a:rPr lang="en-US" altLang="en-US" sz="4000" b="1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nested</a:t>
            </a:r>
            <a:endParaRPr lang="en-US" altLang="en-US" sz="60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70238" y="3860800"/>
            <a:ext cx="53832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altLang="en-US" sz="32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Hello &lt;/</a:t>
            </a:r>
            <a:r>
              <a:rPr lang="en-US" altLang="en-US" sz="3200">
                <a:solidFill>
                  <a:srgbClr val="C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en-US" sz="3200">
                <a:solidFill>
                  <a:srgbClr val="92D05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3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B6A9D060-D4A7-49C3-B7D2-490407F0C1CB}"/>
              </a:ext>
            </a:extLst>
          </p:cNvPr>
          <p:cNvSpPr/>
          <p:nvPr/>
        </p:nvSpPr>
        <p:spPr>
          <a:xfrm rot="16200000">
            <a:off x="5488781" y="3285332"/>
            <a:ext cx="360363" cy="2952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400728-2CEB-4AF0-B9D6-5C5E0F0DAAB5}"/>
              </a:ext>
            </a:extLst>
          </p:cNvPr>
          <p:cNvSpPr/>
          <p:nvPr/>
        </p:nvSpPr>
        <p:spPr>
          <a:xfrm rot="16200000">
            <a:off x="5427663" y="3013075"/>
            <a:ext cx="593725" cy="472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E2BA5-ABE0-6D8C-49E6-918C645846D7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"/>
          <p:cNvSpPr txBox="1">
            <a:spLocks noChangeArrowheads="1"/>
          </p:cNvSpPr>
          <p:nvPr/>
        </p:nvSpPr>
        <p:spPr bwMode="auto">
          <a:xfrm>
            <a:off x="4006850" y="1282700"/>
            <a:ext cx="4319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3200" b="1">
                <a:solidFill>
                  <a:srgbClr val="92D050"/>
                </a:solidFill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Nested elements graph</a:t>
            </a:r>
            <a:endParaRPr lang="en-US" altLang="en-US" sz="3200" b="1">
              <a:solidFill>
                <a:srgbClr val="92D050"/>
              </a:solidFill>
              <a:latin typeface="DJB Miss Molly Brown" pitchFamily="2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TextBox 17"/>
          <p:cNvSpPr txBox="1">
            <a:spLocks noChangeArrowheads="1"/>
          </p:cNvSpPr>
          <p:nvPr/>
        </p:nvSpPr>
        <p:spPr bwMode="auto">
          <a:xfrm>
            <a:off x="2212975" y="2492375"/>
            <a:ext cx="3586163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&lt;html&gt;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&lt;title&gt;</a:t>
            </a: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Musings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&lt;/title&gt;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&lt;p&gt;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To quote Buckaroo,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&lt;q&gt;</a:t>
            </a: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The only reason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for time is so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that everything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doesn’t happen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at once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.&lt;/q&gt;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&lt;/p&gt;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&lt;/body&gt;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6EA195-17A1-4C69-8412-88CA374C0710}"/>
              </a:ext>
            </a:extLst>
          </p:cNvPr>
          <p:cNvSpPr/>
          <p:nvPr/>
        </p:nvSpPr>
        <p:spPr>
          <a:xfrm>
            <a:off x="5189538" y="3830638"/>
            <a:ext cx="977900" cy="6477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pic>
        <p:nvPicPr>
          <p:cNvPr id="174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819400"/>
            <a:ext cx="3724275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548E1C-2556-B066-2F56-26206A00DD85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7836</TotalTime>
  <Words>738</Words>
  <Application>Microsoft Office PowerPoint</Application>
  <PresentationFormat>Widescreen</PresentationFormat>
  <Paragraphs>187</Paragraphs>
  <Slides>22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Wingdings</vt:lpstr>
      <vt:lpstr>Arial</vt:lpstr>
      <vt:lpstr>Courier New</vt:lpstr>
      <vt:lpstr>DJB Miss Molly Brown</vt:lpstr>
      <vt:lpstr>Verdana</vt:lpstr>
      <vt:lpstr>Consolas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Delphine</dc:creator>
  <cp:lastModifiedBy>Sinh.Ern</cp:lastModifiedBy>
  <cp:revision>611</cp:revision>
  <dcterms:created xsi:type="dcterms:W3CDTF">2011-10-12T18:06:17Z</dcterms:created>
  <dcterms:modified xsi:type="dcterms:W3CDTF">2024-07-22T20:19:54Z</dcterms:modified>
</cp:coreProperties>
</file>