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5"/>
  </p:notesMasterIdLst>
  <p:handoutMasterIdLst>
    <p:handoutMasterId r:id="rId36"/>
  </p:handoutMasterIdLst>
  <p:sldIdLst>
    <p:sldId id="514" r:id="rId2"/>
    <p:sldId id="511" r:id="rId3"/>
    <p:sldId id="512" r:id="rId4"/>
    <p:sldId id="513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41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CCFFFF"/>
    <a:srgbClr val="006600"/>
    <a:srgbClr val="FFFFCC"/>
    <a:srgbClr val="FFFF66"/>
    <a:srgbClr val="FFFF99"/>
    <a:srgbClr val="99FF99"/>
    <a:srgbClr val="66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2" autoAdjust="0"/>
    <p:restoredTop sz="86775" autoAdjust="0"/>
  </p:normalViewPr>
  <p:slideViewPr>
    <p:cSldViewPr snapToGrid="0">
      <p:cViewPr varScale="1">
        <p:scale>
          <a:sx n="74" d="100"/>
          <a:sy n="74" d="100"/>
        </p:scale>
        <p:origin x="206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Programming  Methodology</a:t>
            </a:r>
            <a:endParaRPr lang="en-GB" dirty="0">
              <a:latin typeface="+mn-lt"/>
            </a:endParaRP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10/30/2020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Programming 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 Methodology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13449-72F5-4EBD-A359-2EBC6128639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1240F-0E97-4682-B435-A39658B276C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015A2-A0A5-405C-BDEA-35D283F8DB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D428E-6E44-43C2-AD9B-C15805965A3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65A520-D658-417B-8A00-66933710188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2FF61-7A63-4555-9522-824738AE285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55D47-B34C-415E-B8D7-9DD8BF0E33F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D72035-E1D8-4E3A-B886-1C5673D300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107C7-8250-40B6-BB42-7FBA9C37637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50A9F-A2DD-4AA4-B54E-7575B4B649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23C0E-5F11-4D5F-8A25-E8AB6B19810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E21B1-88C5-4475-AD4C-FD801A06CC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66C44B-6390-4C84-BD62-5E31A193505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E36C5-7901-49B8-91FD-F992741979F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35FAB-30EE-4ABD-8B5E-03F0D30470B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71762-313D-4F8A-A0FF-ABB7CFF62A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5F8FA-33D0-4DD4-943A-52A47BB1DB9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FB250-312D-493C-A5BD-8C392839991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1EFE99-E151-4E8D-9BC2-3DB04EE6109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0C52D-7626-4F03-9470-31E0849E386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83A409-5429-43AE-AC83-3585B73733B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306CC-3E37-4DF8-822A-4CC00A21A2E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2A54D-1D0B-40AA-83E8-AAB794D1CD4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974527-4919-4C9B-9483-DD5A5945807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856E1-7833-41B1-8738-CD7C0609DF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04F531-9D7E-4A6D-970F-ADC29AB7922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E7473-31E4-4BE5-A15E-EC1EF9BD48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9F8E6-566B-40CA-87DD-5120EBAF90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91F60-5D96-4733-8183-81D08A441D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Computer Organisation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Computer Organisation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Computer Organisation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8DA09-6B6A-48EF-9D27-119467E161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C2712-F0A2-4113-82B4-935E27C0F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Computer Organisation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Computer Organisation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Computer Organisation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Computer Organisation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Computer Organisation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Computer Organisation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Computer Organisation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Computer Organisation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Computer Organisation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  <p:sldLayoutId id="2147485099" r:id="rId12"/>
    <p:sldLayoutId id="2147485100" r:id="rId13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COMPUTER ORGANISATION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(TỔ CHỨC MÁY TÍNH)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rgbClr val="C00000"/>
                </a:solidFill>
                <a:latin typeface="Calibri" panose="020F0502020204030204" pitchFamily="34" charset="0"/>
              </a:rPr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1820975028"/>
      </p:ext>
    </p:extLst>
  </p:cSld>
  <p:clrMapOvr>
    <a:masterClrMapping/>
  </p:clrMapOvr>
  <p:transition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9C044-80B1-4E3F-889D-100A874ACEA6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LOGIC BLOCKS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0475"/>
            <a:ext cx="8229600" cy="4530725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Combinational: no memory, output depends solely on the input</a:t>
            </a:r>
          </a:p>
          <a:p>
            <a:pPr lvl="1" eaLnBrk="1" hangingPunct="1"/>
            <a:r>
              <a:rPr lang="en-US" sz="2400" dirty="0"/>
              <a:t>Gates</a:t>
            </a:r>
          </a:p>
          <a:p>
            <a:pPr lvl="1" eaLnBrk="1" hangingPunct="1"/>
            <a:r>
              <a:rPr lang="en-US" sz="2400" dirty="0"/>
              <a:t>Decoders, multiplexers</a:t>
            </a:r>
          </a:p>
          <a:p>
            <a:pPr lvl="1" eaLnBrk="1" hangingPunct="1"/>
            <a:r>
              <a:rPr lang="en-US" sz="2400" dirty="0"/>
              <a:t>Adders, multipliers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800000"/>
                </a:solidFill>
              </a:rPr>
              <a:t>Sequential: with memory, output depends on both input and current state</a:t>
            </a:r>
          </a:p>
          <a:p>
            <a:pPr lvl="1" eaLnBrk="1" hangingPunct="1"/>
            <a:r>
              <a:rPr lang="en-US" sz="2400" dirty="0"/>
              <a:t>Counters, registers</a:t>
            </a:r>
          </a:p>
          <a:p>
            <a:pPr lvl="1" eaLnBrk="1" hangingPunct="1"/>
            <a:r>
              <a:rPr lang="en-US" sz="2400" dirty="0"/>
              <a:t>Memories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10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10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9C2F9-9A77-4318-8697-337F0C3CE4E4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BOOLEAN ALGEBRA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3200400" cy="4835525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Boolean values: </a:t>
            </a:r>
            <a:endParaRPr lang="en-US" sz="2400" dirty="0"/>
          </a:p>
          <a:p>
            <a:pPr lvl="1" eaLnBrk="1" hangingPunct="1"/>
            <a:r>
              <a:rPr lang="en-US" sz="2000" dirty="0"/>
              <a:t>True (1)</a:t>
            </a:r>
          </a:p>
          <a:p>
            <a:pPr lvl="1" eaLnBrk="1" hangingPunct="1"/>
            <a:r>
              <a:rPr lang="en-US" sz="2000" dirty="0"/>
              <a:t>False (0)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>
                <a:solidFill>
                  <a:srgbClr val="800000"/>
                </a:solidFill>
              </a:rPr>
              <a:t>Connectives</a:t>
            </a:r>
          </a:p>
          <a:p>
            <a:pPr lvl="1" eaLnBrk="1" hangingPunct="1"/>
            <a:r>
              <a:rPr lang="en-US" sz="2000" dirty="0"/>
              <a:t>Conjunction (AND)</a:t>
            </a:r>
          </a:p>
          <a:p>
            <a:pPr lvl="2" eaLnBrk="1" hangingPunct="1"/>
            <a:r>
              <a:rPr lang="en-US" sz="1800" dirty="0"/>
              <a:t>A </a:t>
            </a:r>
            <a:r>
              <a:rPr lang="en-US" sz="1800" b="1" dirty="0">
                <a:sym typeface="Symbol" pitchFamily="18" charset="2"/>
              </a:rPr>
              <a:t>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/>
              <a:t>B; A </a:t>
            </a:r>
            <a:r>
              <a:rPr lang="en-US" sz="1800" b="1" dirty="0">
                <a:sym typeface="Symbol" pitchFamily="18" charset="2"/>
              </a:rPr>
              <a:t></a:t>
            </a:r>
            <a:r>
              <a:rPr lang="en-US" sz="1800" dirty="0"/>
              <a:t> B</a:t>
            </a:r>
          </a:p>
          <a:p>
            <a:pPr lvl="1" eaLnBrk="1" hangingPunct="1"/>
            <a:r>
              <a:rPr lang="en-US" sz="2000" dirty="0"/>
              <a:t>Disjunction (OR)</a:t>
            </a:r>
          </a:p>
          <a:p>
            <a:pPr lvl="2" eaLnBrk="1" hangingPunct="1"/>
            <a:r>
              <a:rPr lang="en-US" sz="1800" dirty="0"/>
              <a:t>A + B; A </a:t>
            </a:r>
            <a:r>
              <a:rPr lang="en-US" sz="1800" b="1" dirty="0">
                <a:sym typeface="Symbol" pitchFamily="18" charset="2"/>
              </a:rPr>
              <a:t></a:t>
            </a:r>
            <a:r>
              <a:rPr lang="en-US" sz="1800" dirty="0"/>
              <a:t> B</a:t>
            </a:r>
          </a:p>
          <a:p>
            <a:pPr lvl="1" eaLnBrk="1" hangingPunct="1"/>
            <a:r>
              <a:rPr lang="en-US" sz="2000" dirty="0"/>
              <a:t>Negation (NOT)</a:t>
            </a:r>
          </a:p>
          <a:p>
            <a:pPr lvl="2" eaLnBrk="1" hangingPunct="1"/>
            <a:r>
              <a:rPr lang="en-US" sz="1800" dirty="0"/>
              <a:t>    ; </a:t>
            </a:r>
            <a:r>
              <a:rPr lang="en-US" sz="1800" dirty="0">
                <a:sym typeface="Symbol" pitchFamily="18" charset="2"/>
              </a:rPr>
              <a:t></a:t>
            </a:r>
            <a:r>
              <a:rPr lang="en-US" sz="1800" dirty="0"/>
              <a:t>A; A'</a:t>
            </a:r>
            <a:endParaRPr lang="he-IL" sz="1800" dirty="0"/>
          </a:p>
        </p:txBody>
      </p:sp>
      <p:graphicFrame>
        <p:nvGraphicFramePr>
          <p:cNvPr id="1026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63688" y="4803775"/>
          <a:ext cx="247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64957" imgH="203024" progId="Equation.3">
                  <p:embed/>
                </p:oleObj>
              </mc:Choice>
              <mc:Fallback>
                <p:oleObj name="Equation" r:id="rId4" imgW="164957" imgH="203024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4803775"/>
                        <a:ext cx="24765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3733800" y="1295400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solidFill>
                  <a:srgbClr val="800000"/>
                </a:solidFill>
              </a:rPr>
              <a:t>Truth tables </a:t>
            </a:r>
            <a:endParaRPr lang="en-US" sz="2400"/>
          </a:p>
        </p:txBody>
      </p:sp>
      <p:graphicFrame>
        <p:nvGraphicFramePr>
          <p:cNvPr id="46166" name="Group 86"/>
          <p:cNvGraphicFramePr>
            <a:graphicFrameLocks noGrp="1"/>
          </p:cNvGraphicFramePr>
          <p:nvPr/>
        </p:nvGraphicFramePr>
        <p:xfrm>
          <a:off x="4191000" y="1828800"/>
          <a:ext cx="1676400" cy="17526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165" name="Group 85"/>
          <p:cNvGraphicFramePr>
            <a:graphicFrameLocks noGrp="1"/>
          </p:cNvGraphicFramePr>
          <p:nvPr>
            <p:ph sz="quarter" idx="3"/>
          </p:nvPr>
        </p:nvGraphicFramePr>
        <p:xfrm>
          <a:off x="6096000" y="1828800"/>
          <a:ext cx="1676400" cy="1773239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202" name="Group 122"/>
          <p:cNvGraphicFramePr>
            <a:graphicFrameLocks noGrp="1"/>
          </p:cNvGraphicFramePr>
          <p:nvPr/>
        </p:nvGraphicFramePr>
        <p:xfrm>
          <a:off x="8001000" y="1828800"/>
          <a:ext cx="914400" cy="106521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'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203" name="Rectangle 123"/>
          <p:cNvSpPr>
            <a:spLocks noChangeArrowheads="1"/>
          </p:cNvSpPr>
          <p:nvPr/>
        </p:nvSpPr>
        <p:spPr bwMode="auto">
          <a:xfrm>
            <a:off x="3733800" y="3810000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solidFill>
                  <a:srgbClr val="800000"/>
                </a:solidFill>
              </a:rPr>
              <a:t>Logic gates</a:t>
            </a:r>
            <a:endParaRPr lang="en-US" sz="2400"/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4191000" y="4267200"/>
            <a:ext cx="2459038" cy="703263"/>
            <a:chOff x="2771" y="2716"/>
            <a:chExt cx="1549" cy="443"/>
          </a:xfrm>
        </p:grpSpPr>
        <p:grpSp>
          <p:nvGrpSpPr>
            <p:cNvPr id="3" name="Group 124"/>
            <p:cNvGrpSpPr>
              <a:grpSpLocks/>
            </p:cNvGrpSpPr>
            <p:nvPr/>
          </p:nvGrpSpPr>
          <p:grpSpPr bwMode="auto">
            <a:xfrm>
              <a:off x="2771" y="2716"/>
              <a:ext cx="1186" cy="443"/>
              <a:chOff x="1056" y="2784"/>
              <a:chExt cx="1186" cy="443"/>
            </a:xfrm>
          </p:grpSpPr>
          <p:sp>
            <p:nvSpPr>
              <p:cNvPr id="1123" name="AutoShape 125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403" cy="31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4" name="Line 126"/>
              <p:cNvSpPr>
                <a:spLocks noChangeShapeType="1"/>
              </p:cNvSpPr>
              <p:nvPr/>
            </p:nvSpPr>
            <p:spPr bwMode="auto">
              <a:xfrm>
                <a:off x="1248" y="292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5" name="Line 127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" name="Line 128"/>
              <p:cNvSpPr>
                <a:spLocks noChangeShapeType="1"/>
              </p:cNvSpPr>
              <p:nvPr/>
            </p:nvSpPr>
            <p:spPr bwMode="auto">
              <a:xfrm>
                <a:off x="1954" y="302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784"/>
                <a:ext cx="192" cy="44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B</a:t>
                </a:r>
              </a:p>
            </p:txBody>
          </p:sp>
        </p:grpSp>
        <p:sp>
          <p:nvSpPr>
            <p:cNvPr id="1122" name="Text Box 130"/>
            <p:cNvSpPr txBox="1">
              <a:spLocks noChangeArrowheads="1"/>
            </p:cNvSpPr>
            <p:nvPr/>
          </p:nvSpPr>
          <p:spPr bwMode="auto">
            <a:xfrm>
              <a:off x="3936" y="28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  <a:r>
                <a:rPr lang="en-GB" sz="1600">
                  <a:sym typeface="Symbol" pitchFamily="18" charset="2"/>
                </a:rPr>
                <a:t></a:t>
              </a:r>
              <a:r>
                <a:rPr lang="en-GB" sz="1600"/>
                <a:t>B</a:t>
              </a:r>
            </a:p>
          </p:txBody>
        </p:sp>
      </p:grpSp>
      <p:grpSp>
        <p:nvGrpSpPr>
          <p:cNvPr id="4" name="Group 132"/>
          <p:cNvGrpSpPr>
            <a:grpSpLocks/>
          </p:cNvGrpSpPr>
          <p:nvPr/>
        </p:nvGrpSpPr>
        <p:grpSpPr bwMode="auto">
          <a:xfrm>
            <a:off x="4114800" y="5257800"/>
            <a:ext cx="2449513" cy="703263"/>
            <a:chOff x="2544" y="2791"/>
            <a:chExt cx="1543" cy="443"/>
          </a:xfrm>
        </p:grpSpPr>
        <p:grpSp>
          <p:nvGrpSpPr>
            <p:cNvPr id="5" name="Group 133"/>
            <p:cNvGrpSpPr>
              <a:grpSpLocks/>
            </p:cNvGrpSpPr>
            <p:nvPr/>
          </p:nvGrpSpPr>
          <p:grpSpPr bwMode="auto">
            <a:xfrm>
              <a:off x="3024" y="2880"/>
              <a:ext cx="403" cy="317"/>
              <a:chOff x="6768" y="11808"/>
              <a:chExt cx="1008" cy="792"/>
            </a:xfrm>
          </p:grpSpPr>
          <p:sp>
            <p:nvSpPr>
              <p:cNvPr id="1116" name="Freeform 134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44 w 288"/>
                  <a:gd name="T3" fmla="*/ 396 h 864"/>
                  <a:gd name="T4" fmla="*/ 0 w 288"/>
                  <a:gd name="T5" fmla="*/ 7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Line 135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Line 136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" name="Freeform 137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138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11" name="Line 139"/>
            <p:cNvSpPr>
              <a:spLocks noChangeShapeType="1"/>
            </p:cNvSpPr>
            <p:nvPr/>
          </p:nvSpPr>
          <p:spPr bwMode="auto">
            <a:xfrm>
              <a:off x="2758" y="2935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Line 140"/>
            <p:cNvSpPr>
              <a:spLocks noChangeShapeType="1"/>
            </p:cNvSpPr>
            <p:nvPr/>
          </p:nvSpPr>
          <p:spPr bwMode="auto">
            <a:xfrm>
              <a:off x="2758" y="3127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Text Box 141"/>
            <p:cNvSpPr txBox="1">
              <a:spLocks noChangeArrowheads="1"/>
            </p:cNvSpPr>
            <p:nvPr/>
          </p:nvSpPr>
          <p:spPr bwMode="auto">
            <a:xfrm>
              <a:off x="2544" y="2791"/>
              <a:ext cx="214" cy="4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114" name="Line 142"/>
            <p:cNvSpPr>
              <a:spLocks noChangeShapeType="1"/>
            </p:cNvSpPr>
            <p:nvPr/>
          </p:nvSpPr>
          <p:spPr bwMode="auto">
            <a:xfrm>
              <a:off x="3436" y="3051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Text Box 143"/>
            <p:cNvSpPr txBox="1">
              <a:spLocks noChangeArrowheads="1"/>
            </p:cNvSpPr>
            <p:nvPr/>
          </p:nvSpPr>
          <p:spPr bwMode="auto">
            <a:xfrm>
              <a:off x="3703" y="2927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</p:grpSp>
      <p:grpSp>
        <p:nvGrpSpPr>
          <p:cNvPr id="6" name="Group 144"/>
          <p:cNvGrpSpPr>
            <a:grpSpLocks/>
          </p:cNvGrpSpPr>
          <p:nvPr/>
        </p:nvGrpSpPr>
        <p:grpSpPr bwMode="auto">
          <a:xfrm>
            <a:off x="6477000" y="4724400"/>
            <a:ext cx="2165350" cy="609600"/>
            <a:chOff x="4156" y="2832"/>
            <a:chExt cx="1364" cy="384"/>
          </a:xfrm>
        </p:grpSpPr>
        <p:grpSp>
          <p:nvGrpSpPr>
            <p:cNvPr id="7" name="Group 145"/>
            <p:cNvGrpSpPr>
              <a:grpSpLocks/>
            </p:cNvGrpSpPr>
            <p:nvPr/>
          </p:nvGrpSpPr>
          <p:grpSpPr bwMode="auto">
            <a:xfrm>
              <a:off x="4656" y="2832"/>
              <a:ext cx="350" cy="384"/>
              <a:chOff x="2952" y="12888"/>
              <a:chExt cx="801" cy="792"/>
            </a:xfrm>
          </p:grpSpPr>
          <p:sp>
            <p:nvSpPr>
              <p:cNvPr id="1108" name="AutoShape 146"/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09" name="Oval 147"/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04" name="Line 148"/>
            <p:cNvSpPr>
              <a:spLocks noChangeShapeType="1"/>
            </p:cNvSpPr>
            <p:nvPr/>
          </p:nvSpPr>
          <p:spPr bwMode="auto">
            <a:xfrm>
              <a:off x="4368" y="305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Line 149"/>
            <p:cNvSpPr>
              <a:spLocks noChangeShapeType="1"/>
            </p:cNvSpPr>
            <p:nvPr/>
          </p:nvSpPr>
          <p:spPr bwMode="auto">
            <a:xfrm>
              <a:off x="5015" y="3044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Text Box 150"/>
            <p:cNvSpPr txBox="1">
              <a:spLocks noChangeArrowheads="1"/>
            </p:cNvSpPr>
            <p:nvPr/>
          </p:nvSpPr>
          <p:spPr bwMode="auto">
            <a:xfrm>
              <a:off x="4156" y="2921"/>
              <a:ext cx="21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1107" name="Text Box 151"/>
            <p:cNvSpPr txBox="1">
              <a:spLocks noChangeArrowheads="1"/>
            </p:cNvSpPr>
            <p:nvPr/>
          </p:nvSpPr>
          <p:spPr bwMode="auto">
            <a:xfrm>
              <a:off x="5280" y="292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A'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788FE-078C-4D28-ACFB-D56CADE8F880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AND (∙) 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0475"/>
            <a:ext cx="8229600" cy="4530725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Do write the AND operator ∙ instead of omitting it.</a:t>
            </a:r>
          </a:p>
          <a:p>
            <a:pPr lvl="1" eaLnBrk="1" hangingPunct="1"/>
            <a:r>
              <a:rPr lang="en-US" sz="2400" dirty="0"/>
              <a:t>Example: Write </a:t>
            </a:r>
            <a:r>
              <a:rPr lang="en-US" sz="2400" b="1" i="1" dirty="0" err="1">
                <a:solidFill>
                  <a:srgbClr val="0000CC"/>
                </a:solidFill>
              </a:rPr>
              <a:t>a∙b</a:t>
            </a:r>
            <a:r>
              <a:rPr lang="en-US" sz="2400" dirty="0"/>
              <a:t> instead of </a:t>
            </a:r>
            <a:r>
              <a:rPr lang="en-US" sz="2400" b="1" i="1" dirty="0" err="1">
                <a:solidFill>
                  <a:srgbClr val="0000CC"/>
                </a:solidFill>
              </a:rPr>
              <a:t>ab</a:t>
            </a:r>
            <a:endParaRPr lang="en-US" sz="2400" dirty="0"/>
          </a:p>
          <a:p>
            <a:pPr lvl="1" eaLnBrk="1" hangingPunct="1"/>
            <a:r>
              <a:rPr lang="en-US" sz="2400" dirty="0"/>
              <a:t>Why? Writing </a:t>
            </a:r>
            <a:r>
              <a:rPr lang="en-US" sz="2400" i="1" dirty="0" err="1"/>
              <a:t>ab</a:t>
            </a:r>
            <a:r>
              <a:rPr lang="en-US" sz="2400" dirty="0"/>
              <a:t> could mean it is a 2-bit value.</a:t>
            </a:r>
          </a:p>
        </p:txBody>
      </p:sp>
      <p:pic>
        <p:nvPicPr>
          <p:cNvPr id="11271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733800"/>
            <a:ext cx="18415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DAD77-1BF2-4F33-8022-990E5D5D3C6C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LAWS OF BOOLEAN ALGEBRA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Identity laws</a:t>
            </a:r>
            <a:endParaRPr lang="en-US" sz="24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/>
              <a:t>	A + 0 = 0 + A = A ;		A </a:t>
            </a:r>
            <a:r>
              <a:rPr lang="en-US" sz="2000" dirty="0">
                <a:sym typeface="Symbol" pitchFamily="18" charset="2"/>
              </a:rPr>
              <a:t> 1 = 1  A =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Inverse/complement laws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/>
              <a:t>	A + A' = 1 ;			A </a:t>
            </a:r>
            <a:r>
              <a:rPr lang="en-US" sz="2000" dirty="0">
                <a:sym typeface="Symbol" pitchFamily="18" charset="2"/>
              </a:rPr>
              <a:t> A' = 0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Commutative laws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A + B = B + A ;			A  B = B  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Associative laws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A + (B + C) = (A + B) + C ;		A  (B  C) = (A  B)  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Distributive laws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A  (B + C) = (A  B) + (A  C) ;	A + (B  C) = (A + B)  (A + C)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D46E4-4BA7-4C7A-83D4-92D51EC89A09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PRECEDENCE OF OPERATORS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Precedence from highest to lowest</a:t>
            </a:r>
          </a:p>
          <a:p>
            <a:pPr lvl="1" eaLnBrk="1" hangingPunct="1"/>
            <a:r>
              <a:rPr lang="en-US" sz="2000" dirty="0"/>
              <a:t>Not</a:t>
            </a:r>
          </a:p>
          <a:p>
            <a:pPr lvl="1" eaLnBrk="1" hangingPunct="1"/>
            <a:r>
              <a:rPr lang="en-US" sz="2000" dirty="0"/>
              <a:t>And</a:t>
            </a:r>
          </a:p>
          <a:p>
            <a:pPr lvl="1" eaLnBrk="1" hangingPunct="1"/>
            <a:r>
              <a:rPr lang="en-US" sz="2000" dirty="0"/>
              <a:t>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Examples:</a:t>
            </a:r>
          </a:p>
          <a:p>
            <a:pPr lvl="1" eaLnBrk="1" hangingPunct="1"/>
            <a:r>
              <a:rPr lang="en-US" sz="2000" dirty="0"/>
              <a:t>A </a:t>
            </a:r>
            <a:r>
              <a:rPr lang="en-US" sz="2000" dirty="0">
                <a:sym typeface="Symbol" pitchFamily="18" charset="2"/>
              </a:rPr>
              <a:t> B + C = (A  B) + C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X + Y' = X + (Y')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P + Q'  R = P + ((Q')  R)</a:t>
            </a:r>
            <a:endParaRPr lang="en-US" sz="2000" dirty="0"/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Use parenthesis to overwrite precedence. Examples: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A  (B + C)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(P + Q)'  R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6F43F-A675-4A0B-9245-ACF7F53F674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TRUTH TABLE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14800" cy="4530725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Provide a listing of every possible combination of inputs and its corresponding outputs.</a:t>
            </a:r>
          </a:p>
          <a:p>
            <a:pPr lvl="1" eaLnBrk="1" hangingPunct="1"/>
            <a:r>
              <a:rPr lang="en-US" sz="2000" dirty="0"/>
              <a:t>Inputs are usually listed in binary sequence.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Example</a:t>
            </a:r>
          </a:p>
          <a:p>
            <a:pPr lvl="1" eaLnBrk="1" hangingPunct="1"/>
            <a:r>
              <a:rPr lang="en-US" sz="2000" dirty="0"/>
              <a:t>Truth table with 3 inputs and 2 outputs</a:t>
            </a:r>
          </a:p>
        </p:txBody>
      </p:sp>
      <p:graphicFrame>
        <p:nvGraphicFramePr>
          <p:cNvPr id="225364" name="Group 84"/>
          <p:cNvGraphicFramePr>
            <a:graphicFrameLocks noGrp="1"/>
          </p:cNvGraphicFramePr>
          <p:nvPr>
            <p:ph sz="half" idx="2"/>
          </p:nvPr>
        </p:nvGraphicFramePr>
        <p:xfrm>
          <a:off x="5105400" y="1981200"/>
          <a:ext cx="3352800" cy="316706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1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8D464-2610-4122-855F-7D45695384AA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USING TRUTH TABLE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7848600" cy="9906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Prove: 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 (y + z) = (x  y) + (x  z)</a:t>
            </a:r>
            <a:endParaRPr lang="en-US" sz="2400" b="1" dirty="0"/>
          </a:p>
          <a:p>
            <a:pPr lvl="1" eaLnBrk="1" hangingPunct="1"/>
            <a:r>
              <a:rPr lang="en-US" sz="2000" dirty="0"/>
              <a:t>Construct truth table for LHS and RHS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381000" y="5410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Check that column for LHS = column for RHS</a:t>
            </a:r>
          </a:p>
        </p:txBody>
      </p:sp>
      <p:graphicFrame>
        <p:nvGraphicFramePr>
          <p:cNvPr id="221334" name="Group 150"/>
          <p:cNvGraphicFramePr>
            <a:graphicFrameLocks noGrp="1"/>
          </p:cNvGraphicFramePr>
          <p:nvPr>
            <p:ph sz="half" idx="2"/>
          </p:nvPr>
        </p:nvGraphicFramePr>
        <p:xfrm>
          <a:off x="1600200" y="2362200"/>
          <a:ext cx="6019800" cy="2743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(x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y) + (x 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460" name="Text Box 15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63F96-A214-4925-AEA3-0F45BD674236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DUALITY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If the AND/OR operators and identity elements 0/1 in a Boolean equation are interchanged, it remains valid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Example:</a:t>
            </a:r>
          </a:p>
          <a:p>
            <a:pPr lvl="1" eaLnBrk="1" hangingPunct="1"/>
            <a:r>
              <a:rPr lang="en-US" sz="2000" dirty="0"/>
              <a:t>The dual equation of </a:t>
            </a:r>
            <a:r>
              <a:rPr lang="en-US" sz="2000" dirty="0">
                <a:solidFill>
                  <a:srgbClr val="0000CC"/>
                </a:solidFill>
              </a:rPr>
              <a:t>a+(</a:t>
            </a:r>
            <a:r>
              <a:rPr lang="en-US" sz="2000" dirty="0" err="1">
                <a:solidFill>
                  <a:srgbClr val="0000CC"/>
                </a:solidFill>
              </a:rPr>
              <a:t>b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c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)(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a+c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 is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a(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b+c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)+(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ac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Duality gives free theorems – “two for the price of one”. You prove one theorem and the other comes for free!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Examples:</a:t>
            </a:r>
          </a:p>
          <a:p>
            <a:pPr lvl="1" eaLnBrk="1" hangingPunct="1"/>
            <a:r>
              <a:rPr lang="en-US" sz="2000" dirty="0"/>
              <a:t>If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x+y+z</a:t>
            </a:r>
            <a:r>
              <a:rPr lang="en-US" sz="2000" dirty="0">
                <a:solidFill>
                  <a:srgbClr val="0000CC"/>
                </a:solidFill>
              </a:rPr>
              <a:t>)' = </a:t>
            </a:r>
            <a:r>
              <a:rPr lang="en-US" sz="2000" dirty="0" err="1">
                <a:solidFill>
                  <a:srgbClr val="0000CC"/>
                </a:solidFill>
              </a:rPr>
              <a:t>x'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>
                <a:solidFill>
                  <a:srgbClr val="0000CC"/>
                </a:solidFill>
              </a:rPr>
              <a:t>y'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>
                <a:solidFill>
                  <a:srgbClr val="0000CC"/>
                </a:solidFill>
              </a:rPr>
              <a:t>z</a:t>
            </a:r>
            <a:r>
              <a:rPr lang="en-US" sz="2000" dirty="0">
                <a:solidFill>
                  <a:srgbClr val="0000CC"/>
                </a:solidFill>
              </a:rPr>
              <a:t>' </a:t>
            </a:r>
            <a:r>
              <a:rPr lang="en-US" sz="2000" dirty="0"/>
              <a:t>is valid, then its dual is also valid:</a:t>
            </a:r>
            <a:br>
              <a:rPr lang="en-US" sz="2000" dirty="0"/>
            </a:b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x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)' = 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x'+y'+z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If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x+1 = 1 </a:t>
            </a:r>
            <a:r>
              <a:rPr lang="en-US" sz="2000" dirty="0">
                <a:sym typeface="Symbol" pitchFamily="18" charset="2"/>
              </a:rPr>
              <a:t>is valid, then its dual is also valid: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x0 = 0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4232A-D1C8-41E3-86D5-B4B3C6547BD3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THEOREMS (1/2)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marL="571500" indent="-5715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 err="1">
                <a:solidFill>
                  <a:srgbClr val="800000"/>
                </a:solidFill>
              </a:rPr>
              <a:t>Idempotency</a:t>
            </a:r>
            <a:endParaRPr lang="en-US" sz="2400" dirty="0"/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000" dirty="0"/>
              <a:t>	X + X = X ;		X </a:t>
            </a:r>
            <a:r>
              <a:rPr lang="en-US" sz="2000" dirty="0">
                <a:sym typeface="Symbol" pitchFamily="18" charset="2"/>
              </a:rPr>
              <a:t> X = X </a:t>
            </a:r>
          </a:p>
          <a:p>
            <a:pPr marL="571500" indent="-571500" eaLnBrk="1" hangingPunct="1"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800000"/>
                </a:solidFill>
              </a:rPr>
              <a:t>Zero and One elements</a:t>
            </a:r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000" dirty="0"/>
              <a:t>	X + 1 = 1 ;		X </a:t>
            </a:r>
            <a:r>
              <a:rPr lang="en-US" sz="2000" dirty="0">
                <a:sym typeface="Symbol" pitchFamily="18" charset="2"/>
              </a:rPr>
              <a:t> 0 = 0</a:t>
            </a:r>
          </a:p>
          <a:p>
            <a:pPr marL="571500" indent="-571500" eaLnBrk="1" hangingPunct="1"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Involution</a:t>
            </a:r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( X' )' = X</a:t>
            </a:r>
          </a:p>
          <a:p>
            <a:pPr marL="571500" indent="-571500" eaLnBrk="1" hangingPunct="1"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Absorption</a:t>
            </a:r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X + XY = X ;		X(X + Y) = X</a:t>
            </a:r>
          </a:p>
          <a:p>
            <a:pPr marL="571500" indent="-571500" eaLnBrk="1" hangingPunct="1"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Absorption (variant)</a:t>
            </a:r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X + X'Y = X + Y ;	X(X' + Y) = XY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D2AFD-B7C2-4087-8952-68F84A5B5038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THEOREMS (2/2)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marL="571500" indent="-571500" eaLnBrk="1" hangingPunct="1">
              <a:buClr>
                <a:schemeClr val="tx1"/>
              </a:buClr>
              <a:buSzTx/>
              <a:buFont typeface="Wingdings" pitchFamily="2" charset="2"/>
              <a:buAutoNum type="arabicPeriod" startAt="6"/>
            </a:pPr>
            <a:r>
              <a:rPr lang="en-US" sz="2400" dirty="0" err="1">
                <a:solidFill>
                  <a:srgbClr val="800000"/>
                </a:solidFill>
              </a:rPr>
              <a:t>DeMorgan’s</a:t>
            </a:r>
            <a:endParaRPr lang="en-US" sz="2400" dirty="0"/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000" dirty="0"/>
              <a:t>(X + Y)' = X' </a:t>
            </a:r>
            <a:r>
              <a:rPr lang="en-US" sz="2000" dirty="0">
                <a:sym typeface="Symbol" pitchFamily="18" charset="2"/>
              </a:rPr>
              <a:t></a:t>
            </a:r>
            <a:r>
              <a:rPr lang="en-US" sz="2000" dirty="0"/>
              <a:t> Y' ;		(X </a:t>
            </a:r>
            <a:r>
              <a:rPr lang="en-US" sz="2000" dirty="0">
                <a:sym typeface="Symbol" pitchFamily="18" charset="2"/>
              </a:rPr>
              <a:t> Y)' = X' + Y' </a:t>
            </a:r>
          </a:p>
          <a:p>
            <a:pPr marL="571500" indent="-571500" eaLnBrk="1" hangingPunct="1">
              <a:spcBef>
                <a:spcPct val="50000"/>
              </a:spcBef>
              <a:buSzTx/>
              <a:buFont typeface="Wingdings" pitchFamily="2" charset="2"/>
              <a:buNone/>
            </a:pPr>
            <a:r>
              <a:rPr lang="en-US" sz="2000" dirty="0">
                <a:solidFill>
                  <a:srgbClr val="800000"/>
                </a:solidFill>
              </a:rPr>
              <a:t>	</a:t>
            </a:r>
            <a:r>
              <a:rPr lang="en-US" sz="2000" dirty="0" err="1"/>
              <a:t>DeMorgan’s</a:t>
            </a:r>
            <a:r>
              <a:rPr lang="en-US" sz="2000" dirty="0"/>
              <a:t> Theorem can be </a:t>
            </a:r>
            <a:r>
              <a:rPr lang="en-US" sz="2000" dirty="0" err="1"/>
              <a:t>generalised</a:t>
            </a:r>
            <a:r>
              <a:rPr lang="en-US" sz="2000" dirty="0"/>
              <a:t> to more than two variables, example: (A + B + … + Z)' = A' </a:t>
            </a:r>
            <a:r>
              <a:rPr lang="en-US" sz="2000" dirty="0">
                <a:sym typeface="Symbol" pitchFamily="18" charset="2"/>
              </a:rPr>
              <a:t> B'  …  Z' </a:t>
            </a:r>
          </a:p>
          <a:p>
            <a:pPr marL="571500" indent="-571500" eaLnBrk="1" hangingPunct="1"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 startAt="7"/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Consensus</a:t>
            </a:r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000" dirty="0">
                <a:sym typeface="Symbol" pitchFamily="18" charset="2"/>
              </a:rPr>
              <a:t>XY + X'Z + YZ = XY + X'Z</a:t>
            </a:r>
          </a:p>
          <a:p>
            <a:pPr marL="839788" lvl="1" indent="-495300" eaLnBrk="1" hangingPunct="1">
              <a:buSzTx/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(X+Y)(X'+Z)(Y+Z) = (X+Y)(X'+Z)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</a:t>
            </a:r>
            <a:r>
              <a:rPr lang="en-US"/>
              <a:t>Tuck Choy for </a:t>
            </a:r>
            <a:r>
              <a:rPr lang="en-US" dirty="0"/>
              <a:t>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A9E14B47-B33D-48C5-ADEA-641CE9C8A63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148459243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A5C7B-EB6C-4C61-AF62-C2DC14041FCF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PROVING A THEOREM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sz="2400" dirty="0"/>
              <a:t>Theorems can be proved using truth table, or by algebraic manipulation using other theorems/laws.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Example: Prove absorption theorem </a:t>
            </a:r>
            <a:r>
              <a:rPr lang="en-US" sz="2400" dirty="0">
                <a:solidFill>
                  <a:srgbClr val="800000"/>
                </a:solidFill>
              </a:rPr>
              <a:t>X + X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Y = X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X + XY = X1 + XY (by identity) = X(1+Y) (by </a:t>
            </a:r>
            <a:r>
              <a:rPr lang="en-US" sz="2000" dirty="0" err="1">
                <a:sym typeface="Symbol" pitchFamily="18" charset="2"/>
              </a:rPr>
              <a:t>distributivity</a:t>
            </a:r>
            <a:r>
              <a:rPr lang="en-US" sz="2000" dirty="0">
                <a:sym typeface="Symbol" pitchFamily="18" charset="2"/>
              </a:rPr>
              <a:t>)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             = X(Y+1) (by </a:t>
            </a:r>
            <a:r>
              <a:rPr lang="en-US" sz="2000" dirty="0" err="1">
                <a:sym typeface="Symbol" pitchFamily="18" charset="2"/>
              </a:rPr>
              <a:t>commutativity</a:t>
            </a:r>
            <a:r>
              <a:rPr lang="en-US" sz="2000" dirty="0">
                <a:sym typeface="Symbol" pitchFamily="18" charset="2"/>
              </a:rPr>
              <a:t>) = X1 (by one element)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             = X (by identity)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ym typeface="Symbol" pitchFamily="18" charset="2"/>
              </a:rPr>
              <a:t>By duality, we have also proved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X(X+Y) = X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1A57-9B68-4603-B2C3-617382924591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BOOLEAN FUNCTIONS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82000" cy="2286000"/>
          </a:xfrm>
        </p:spPr>
        <p:txBody>
          <a:bodyPr/>
          <a:lstStyle/>
          <a:p>
            <a:pPr eaLnBrk="1" hangingPunct="1"/>
            <a:r>
              <a:rPr lang="en-US" sz="2400" dirty="0"/>
              <a:t>Examples of Boolean functions (logic equations):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800000"/>
                </a:solidFill>
              </a:rPr>
              <a:t>F1(</a:t>
            </a:r>
            <a:r>
              <a:rPr lang="en-US" sz="2000" dirty="0" err="1">
                <a:solidFill>
                  <a:srgbClr val="800000"/>
                </a:solidFill>
              </a:rPr>
              <a:t>x,y,z</a:t>
            </a:r>
            <a:r>
              <a:rPr lang="en-US" sz="2000" dirty="0">
                <a:solidFill>
                  <a:srgbClr val="800000"/>
                </a:solidFill>
              </a:rPr>
              <a:t>) = </a:t>
            </a:r>
            <a:r>
              <a:rPr lang="en-US" sz="2000" dirty="0" err="1">
                <a:solidFill>
                  <a:srgbClr val="800000"/>
                </a:solidFill>
              </a:rPr>
              <a:t>x</a:t>
            </a:r>
            <a:r>
              <a:rPr lang="en-US" sz="2000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sz="2000" dirty="0">
                <a:solidFill>
                  <a:srgbClr val="800000"/>
                </a:solidFill>
                <a:sym typeface="Symbol" pitchFamily="18" charset="2"/>
              </a:rPr>
              <a:t>'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  F2(</a:t>
            </a:r>
            <a:r>
              <a:rPr lang="en-US" sz="2000" dirty="0" err="1">
                <a:solidFill>
                  <a:schemeClr val="tx2"/>
                </a:solidFill>
                <a:sym typeface="Symbol" pitchFamily="18" charset="2"/>
              </a:rPr>
              <a:t>x,y,z</a:t>
            </a: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) = x + </a:t>
            </a:r>
            <a:r>
              <a:rPr lang="en-US" sz="2000" dirty="0" err="1">
                <a:solidFill>
                  <a:schemeClr val="tx2"/>
                </a:solidFill>
                <a:sym typeface="Symbol" pitchFamily="18" charset="2"/>
              </a:rPr>
              <a:t>y'z</a:t>
            </a: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  </a:t>
            </a:r>
            <a:r>
              <a:rPr lang="en-US" sz="2000" dirty="0">
                <a:solidFill>
                  <a:srgbClr val="CC3300"/>
                </a:solidFill>
                <a:sym typeface="Symbol" pitchFamily="18" charset="2"/>
              </a:rPr>
              <a:t>F3(</a:t>
            </a:r>
            <a:r>
              <a:rPr lang="en-US" sz="2000" dirty="0" err="1">
                <a:solidFill>
                  <a:srgbClr val="CC3300"/>
                </a:solidFill>
                <a:sym typeface="Symbol" pitchFamily="18" charset="2"/>
              </a:rPr>
              <a:t>x,y,z</a:t>
            </a:r>
            <a:r>
              <a:rPr lang="en-US" sz="2000" dirty="0">
                <a:solidFill>
                  <a:srgbClr val="CC3300"/>
                </a:solidFill>
                <a:sym typeface="Symbol" pitchFamily="18" charset="2"/>
              </a:rPr>
              <a:t>) = </a:t>
            </a:r>
            <a:r>
              <a:rPr lang="en-US" sz="2000" dirty="0" err="1">
                <a:solidFill>
                  <a:srgbClr val="CC3300"/>
                </a:solidFill>
                <a:sym typeface="Symbol" pitchFamily="18" charset="2"/>
              </a:rPr>
              <a:t>x'y'z</a:t>
            </a:r>
            <a:r>
              <a:rPr lang="en-US" sz="2000" dirty="0">
                <a:solidFill>
                  <a:srgbClr val="CC3300"/>
                </a:solidFill>
                <a:sym typeface="Symbol" pitchFamily="18" charset="2"/>
              </a:rPr>
              <a:t> + </a:t>
            </a:r>
            <a:r>
              <a:rPr lang="en-US" sz="2000" dirty="0" err="1">
                <a:solidFill>
                  <a:srgbClr val="CC3300"/>
                </a:solidFill>
                <a:sym typeface="Symbol" pitchFamily="18" charset="2"/>
              </a:rPr>
              <a:t>x'yz</a:t>
            </a:r>
            <a:r>
              <a:rPr lang="en-US" sz="2000" dirty="0">
                <a:solidFill>
                  <a:srgbClr val="CC3300"/>
                </a:solidFill>
                <a:sym typeface="Symbol" pitchFamily="18" charset="2"/>
              </a:rPr>
              <a:t> + </a:t>
            </a:r>
            <a:r>
              <a:rPr lang="en-US" sz="2000" dirty="0" err="1">
                <a:solidFill>
                  <a:srgbClr val="CC3300"/>
                </a:solidFill>
                <a:sym typeface="Symbol" pitchFamily="18" charset="2"/>
              </a:rPr>
              <a:t>xy</a:t>
            </a:r>
            <a:r>
              <a:rPr lang="en-US" sz="2000" dirty="0">
                <a:solidFill>
                  <a:srgbClr val="CC3300"/>
                </a:solidFill>
                <a:sym typeface="Symbol" pitchFamily="18" charset="2"/>
              </a:rPr>
              <a:t>'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  F4(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x,y,z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 = 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xy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 + 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x'z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241781" name="Group 117"/>
          <p:cNvGraphicFramePr>
            <a:graphicFrameLocks noGrp="1"/>
          </p:cNvGraphicFramePr>
          <p:nvPr>
            <p:ph sz="half" idx="2"/>
          </p:nvPr>
        </p:nvGraphicFramePr>
        <p:xfrm>
          <a:off x="4648200" y="1981200"/>
          <a:ext cx="4267200" cy="301752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593" name="Text Box 24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2D57A-BAB4-42B2-878C-B40712965B4C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COMPLEMENT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05800" cy="4759325"/>
          </a:xfrm>
        </p:spPr>
        <p:txBody>
          <a:bodyPr/>
          <a:lstStyle/>
          <a:p>
            <a:pPr eaLnBrk="1" hangingPunct="1"/>
            <a:r>
              <a:rPr lang="en-US" sz="2400" dirty="0"/>
              <a:t>Given a Boolean function F, the </a:t>
            </a:r>
            <a:r>
              <a:rPr lang="en-US" sz="2400" dirty="0">
                <a:solidFill>
                  <a:srgbClr val="800000"/>
                </a:solidFill>
              </a:rPr>
              <a:t>complement</a:t>
            </a:r>
            <a:r>
              <a:rPr lang="en-US" sz="2400" dirty="0"/>
              <a:t> of F, denoted as F', is obtained by interchanging 1 with 0 in the function’s output values.</a:t>
            </a:r>
          </a:p>
          <a:p>
            <a:pPr eaLnBrk="1" hangingPunct="1"/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F1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eaLnBrk="1" hangingPunct="1"/>
            <a:r>
              <a:rPr lang="en-US" sz="2400" dirty="0"/>
              <a:t>What is F1' ?</a:t>
            </a: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39707" name="Group 91"/>
          <p:cNvGraphicFramePr>
            <a:graphicFrameLocks noGrp="1"/>
          </p:cNvGraphicFramePr>
          <p:nvPr>
            <p:ph sz="half" idx="2"/>
          </p:nvPr>
        </p:nvGraphicFramePr>
        <p:xfrm>
          <a:off x="5257800" y="2590800"/>
          <a:ext cx="2740025" cy="301752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B151E-E20F-4396-86BA-2E78FCAB1910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STANDARD FORMS (1/2)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/>
            <a:r>
              <a:rPr lang="en-US" sz="2400" dirty="0"/>
              <a:t>Certain types of Boolean expressions lead to circuits that are desirable from implementation viewpoint.</a:t>
            </a:r>
            <a:endParaRPr lang="en-US" sz="2400" b="1" dirty="0"/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Two standard forms:</a:t>
            </a:r>
          </a:p>
          <a:p>
            <a:pPr lvl="1" eaLnBrk="1" hangingPunct="1"/>
            <a:r>
              <a:rPr lang="en-US" sz="2000" dirty="0">
                <a:solidFill>
                  <a:srgbClr val="800000"/>
                </a:solidFill>
              </a:rPr>
              <a:t>Sum-of-Products</a:t>
            </a:r>
          </a:p>
          <a:p>
            <a:pPr lvl="1" eaLnBrk="1" hangingPunct="1"/>
            <a:r>
              <a:rPr lang="en-US" sz="2000" dirty="0">
                <a:solidFill>
                  <a:srgbClr val="800000"/>
                </a:solidFill>
              </a:rPr>
              <a:t>Product-of-Sums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Literals</a:t>
            </a:r>
          </a:p>
          <a:p>
            <a:pPr lvl="1" eaLnBrk="1" hangingPunct="1"/>
            <a:r>
              <a:rPr lang="en-US" sz="2000" dirty="0"/>
              <a:t>A Boolean variable on its own or in its complemented form</a:t>
            </a:r>
          </a:p>
          <a:p>
            <a:pPr lvl="1" eaLnBrk="1" hangingPunct="1"/>
            <a:r>
              <a:rPr lang="en-US" sz="2000" dirty="0"/>
              <a:t>Examples: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CC"/>
                </a:solidFill>
              </a:rPr>
              <a:t>x'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CC"/>
                </a:solidFill>
              </a:rPr>
              <a:t>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CC"/>
                </a:solidFill>
              </a:rPr>
              <a:t>y'</a:t>
            </a:r>
            <a:r>
              <a:rPr lang="en-US" sz="2000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Product term</a:t>
            </a:r>
          </a:p>
          <a:p>
            <a:pPr lvl="1" eaLnBrk="1" hangingPunct="1"/>
            <a:r>
              <a:rPr lang="en-US" sz="2000" dirty="0"/>
              <a:t>A single literal or a logical product (AND) of several literals</a:t>
            </a:r>
          </a:p>
          <a:p>
            <a:pPr lvl="1" eaLnBrk="1" hangingPunct="1"/>
            <a:r>
              <a:rPr lang="en-US" sz="2000" dirty="0"/>
              <a:t>Examples: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00CC"/>
                </a:solidFill>
              </a:rPr>
              <a:t>x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A'B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dg'vw</a:t>
            </a:r>
            <a:endParaRPr lang="en-US" sz="2000" dirty="0">
              <a:solidFill>
                <a:srgbClr val="0000CC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FD9EC-28F0-4C16-A87A-9331FCB75037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STANDARD FORMS (2/2)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800000"/>
                </a:solidFill>
              </a:rPr>
              <a:t>Sum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 single literal or a logical sum (OR) of several literals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Examples: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00CC"/>
                </a:solidFill>
              </a:rPr>
              <a:t>x+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A'+B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sz="2000" dirty="0">
                <a:sym typeface="Symbol" pitchFamily="18" charset="2"/>
              </a:rPr>
              <a:t>,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c+d+h'+j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Sum-of-Products (SOP)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 product term or a logical sum (OR) of several product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Examples: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CC"/>
                </a:solidFill>
              </a:rPr>
              <a:t>x + </a:t>
            </a:r>
            <a:r>
              <a:rPr lang="en-US" sz="2000" dirty="0" err="1">
                <a:solidFill>
                  <a:srgbClr val="0000CC"/>
                </a:solidFill>
              </a:rPr>
              <a:t>y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>
                <a:solidFill>
                  <a:srgbClr val="0000CC"/>
                </a:solidFill>
              </a:rPr>
              <a:t>z</a:t>
            </a:r>
            <a:r>
              <a:rPr lang="en-US" sz="2000" dirty="0">
                <a:solidFill>
                  <a:srgbClr val="0000CC"/>
                </a:solidFill>
              </a:rPr>
              <a:t>'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00CC"/>
                </a:solidFill>
              </a:rPr>
              <a:t>x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y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 + 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x'yz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B + A'B'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                  </a:t>
            </a:r>
            <a:r>
              <a:rPr lang="en-US" sz="2000" dirty="0">
                <a:solidFill>
                  <a:srgbClr val="0000CC"/>
                </a:solidFill>
              </a:rPr>
              <a:t>A + B'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C + AC' + CD</a:t>
            </a:r>
            <a:r>
              <a:rPr lang="en-US" sz="2400" dirty="0"/>
              <a:t>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Product-of-Sums (POS)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 sum term or a logical product (AND) of several sum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Examples: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')(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x'+y+z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, 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                 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(A+B)(A'+B')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(A+B+C)D'(B'+D+E')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Every Boolean expression can be expressed in SOP or POS.</a:t>
            </a:r>
            <a:endParaRPr lang="en-US" sz="2400" dirty="0">
              <a:solidFill>
                <a:srgbClr val="0000CC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18C46-4A22-4C7A-90D7-C76B7F35A0DE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 IT YOURSELF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229600" cy="6096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Put the right ticks in the following table.</a:t>
            </a:r>
            <a:endParaRPr lang="en-US" sz="2400" b="1" dirty="0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56048" name="Group 48"/>
          <p:cNvGraphicFramePr>
            <a:graphicFrameLocks noGrp="1"/>
          </p:cNvGraphicFramePr>
          <p:nvPr>
            <p:ph sz="half" idx="2"/>
          </p:nvPr>
        </p:nvGraphicFramePr>
        <p:xfrm>
          <a:off x="1371600" y="2209800"/>
          <a:ext cx="6019800" cy="3581401"/>
        </p:xfrm>
        <a:graphic>
          <a:graphicData uri="http://schemas.openxmlformats.org/drawingml/2006/table">
            <a:tbl>
              <a:tblPr/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 + X∙Y' + X∙Y∙Z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(X+Y')∙(X'+Y)∙(X'+Z')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 + Y + 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X∙(W' + Y∙Z)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X∙Y∙Z'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W∙X'∙Y + V∙(X∙Z + W')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1085196"/>
            <a:ext cx="77724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SOP </a:t>
            </a:r>
            <a:r>
              <a:rPr lang="en-US" dirty="0" err="1"/>
              <a:t>expr</a:t>
            </a:r>
            <a:r>
              <a:rPr lang="en-US" dirty="0"/>
              <a:t>: A product term or a logical sum (OR) of several product terms.</a:t>
            </a:r>
          </a:p>
          <a:p>
            <a:r>
              <a:rPr lang="en-US" b="1" dirty="0"/>
              <a:t>POS</a:t>
            </a:r>
            <a:r>
              <a:rPr lang="en-US" dirty="0"/>
              <a:t> </a:t>
            </a:r>
            <a:r>
              <a:rPr lang="en-US" dirty="0" err="1"/>
              <a:t>expr</a:t>
            </a:r>
            <a:r>
              <a:rPr lang="en-US" dirty="0"/>
              <a:t>: A sum term or a logical product (AND) of several sum terms.</a:t>
            </a:r>
            <a:endParaRPr lang="en-SG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DA1FC-14F4-4112-AF7D-206CBE3B8979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MINTERMS &amp; MAXTERMS (1/2)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sz="2800" dirty="0"/>
              <a:t>A </a:t>
            </a:r>
            <a:r>
              <a:rPr lang="en-US" sz="2800" dirty="0" err="1">
                <a:solidFill>
                  <a:srgbClr val="800000"/>
                </a:solidFill>
              </a:rPr>
              <a:t>minterm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product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lvl="1" eaLnBrk="1" hangingPunct="1"/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</a:t>
            </a:r>
            <a:r>
              <a:rPr lang="en-US" sz="2400" dirty="0" err="1"/>
              <a:t>minterms</a:t>
            </a:r>
            <a:r>
              <a:rPr lang="en-US" sz="2400" dirty="0"/>
              <a:t> are: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endParaRPr lang="en-US" sz="2400" dirty="0">
              <a:solidFill>
                <a:srgbClr val="0000CC"/>
              </a:solidFill>
            </a:endParaRPr>
          </a:p>
          <a:p>
            <a:pPr eaLnBrk="1" hangingPunct="1"/>
            <a:r>
              <a:rPr lang="en-US" sz="2800" dirty="0"/>
              <a:t>A </a:t>
            </a:r>
            <a:r>
              <a:rPr lang="en-US" sz="2800" dirty="0" err="1">
                <a:solidFill>
                  <a:srgbClr val="800000"/>
                </a:solidFill>
              </a:rPr>
              <a:t>maxterm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sum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lvl="1" eaLnBrk="1" hangingPunct="1"/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</a:t>
            </a:r>
            <a:r>
              <a:rPr lang="en-US" sz="2400" dirty="0" err="1"/>
              <a:t>maxterms</a:t>
            </a:r>
            <a:r>
              <a:rPr lang="en-US" sz="2400" dirty="0"/>
              <a:t> are: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endParaRPr lang="en-US" sz="2400" dirty="0">
              <a:solidFill>
                <a:srgbClr val="0000CC"/>
              </a:solidFill>
            </a:endParaRPr>
          </a:p>
          <a:p>
            <a:pPr eaLnBrk="1" hangingPunct="1"/>
            <a:r>
              <a:rPr lang="en-US" sz="2800" dirty="0"/>
              <a:t>In general, with </a:t>
            </a:r>
            <a:r>
              <a:rPr lang="en-US" sz="2800" i="1" dirty="0"/>
              <a:t>n</a:t>
            </a:r>
            <a:r>
              <a:rPr lang="en-US" sz="2800" dirty="0"/>
              <a:t> variables we have 2</a:t>
            </a:r>
            <a:r>
              <a:rPr lang="en-US" sz="2800" i="1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minterms</a:t>
            </a:r>
            <a:r>
              <a:rPr lang="en-US" sz="2800" dirty="0"/>
              <a:t> and 2</a:t>
            </a:r>
            <a:r>
              <a:rPr lang="en-US" sz="2800" i="1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maxterms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59175-D70A-4A7D-ADCE-F4BB9C7E7EE3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MINTERMS &amp; MAXTERMS (2/2)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400" dirty="0" err="1"/>
              <a:t>minterms</a:t>
            </a:r>
            <a:r>
              <a:rPr lang="en-US" sz="2400" dirty="0"/>
              <a:t> and </a:t>
            </a:r>
            <a:r>
              <a:rPr lang="en-US" sz="2400" dirty="0" err="1"/>
              <a:t>maxterms</a:t>
            </a:r>
            <a:r>
              <a:rPr lang="en-US" sz="2400" dirty="0"/>
              <a:t> on 2 variables are denoted by </a:t>
            </a:r>
            <a:r>
              <a:rPr lang="en-US" sz="2400" dirty="0">
                <a:solidFill>
                  <a:srgbClr val="800000"/>
                </a:solidFill>
              </a:rPr>
              <a:t>m0 to m3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800000"/>
                </a:solidFill>
              </a:rPr>
              <a:t>M0 to M3</a:t>
            </a:r>
            <a:r>
              <a:rPr lang="en-US" sz="2400" dirty="0"/>
              <a:t> respectively.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457200" y="4648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Each </a:t>
            </a:r>
            <a:r>
              <a:rPr lang="en-US" sz="2400" dirty="0" err="1"/>
              <a:t>minterm</a:t>
            </a:r>
            <a:r>
              <a:rPr lang="en-US" sz="2400" dirty="0"/>
              <a:t> is the complement of the corresponding </a:t>
            </a:r>
            <a:r>
              <a:rPr lang="en-US" sz="2400" dirty="0" err="1"/>
              <a:t>maxterm</a:t>
            </a:r>
            <a:endParaRPr lang="en-US" sz="2400" dirty="0"/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Example: m2 = </a:t>
            </a:r>
            <a:r>
              <a:rPr lang="en-US" sz="2000" dirty="0" err="1"/>
              <a:t>x∙y</a:t>
            </a:r>
            <a:r>
              <a:rPr lang="en-US" sz="2000" dirty="0"/>
              <a:t>' </a:t>
            </a:r>
            <a:br>
              <a:rPr lang="en-US" sz="2000" dirty="0"/>
            </a:br>
            <a:r>
              <a:rPr lang="en-US" sz="2000" dirty="0"/>
              <a:t>                m2' = ( </a:t>
            </a:r>
            <a:r>
              <a:rPr lang="en-US" sz="2000" dirty="0" err="1"/>
              <a:t>x∙y</a:t>
            </a:r>
            <a:r>
              <a:rPr lang="en-US" sz="2000" dirty="0"/>
              <a:t>' )' = x' + ( y' )' = x' + y = M2</a:t>
            </a:r>
          </a:p>
        </p:txBody>
      </p:sp>
      <p:graphicFrame>
        <p:nvGraphicFramePr>
          <p:cNvPr id="261283" name="Group 163"/>
          <p:cNvGraphicFramePr>
            <a:graphicFrameLocks noGrp="1"/>
          </p:cNvGraphicFramePr>
          <p:nvPr>
            <p:ph sz="half" idx="2"/>
          </p:nvPr>
        </p:nvGraphicFramePr>
        <p:xfrm>
          <a:off x="2362200" y="2438400"/>
          <a:ext cx="5257800" cy="21945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x'∙y'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A4366-1833-483C-ACB2-92B2EB49D3CD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CANONICAL FORMS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Canonical/normal form: </a:t>
            </a:r>
            <a:r>
              <a:rPr lang="en-US" sz="2800" dirty="0"/>
              <a:t>a unique form of representation.</a:t>
            </a:r>
          </a:p>
          <a:p>
            <a:pPr lvl="1" eaLnBrk="1" hangingPunct="1"/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>
                <a:solidFill>
                  <a:srgbClr val="800000"/>
                </a:solidFill>
              </a:rPr>
              <a:t> = Canonical sum-of-products</a:t>
            </a:r>
          </a:p>
          <a:p>
            <a:pPr lvl="1" eaLnBrk="1" hangingPunct="1"/>
            <a:r>
              <a:rPr lang="en-US" sz="2400" dirty="0">
                <a:solidFill>
                  <a:srgbClr val="800000"/>
                </a:solidFill>
              </a:rPr>
              <a:t>Product-of-</a:t>
            </a:r>
            <a:r>
              <a:rPr lang="en-US" sz="2400" dirty="0" err="1">
                <a:solidFill>
                  <a:srgbClr val="800000"/>
                </a:solidFill>
              </a:rPr>
              <a:t>maxterms</a:t>
            </a:r>
            <a:r>
              <a:rPr lang="en-US" sz="2400" dirty="0">
                <a:solidFill>
                  <a:srgbClr val="800000"/>
                </a:solidFill>
              </a:rPr>
              <a:t> = Canonical product-of-sums</a:t>
            </a:r>
            <a:endParaRPr lang="en-US" sz="2400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2721D-85BF-48F2-920B-C65C5B2D1040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SUM-OF-MINTERMS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724400" cy="609600"/>
          </a:xfrm>
        </p:spPr>
        <p:txBody>
          <a:bodyPr/>
          <a:lstStyle/>
          <a:p>
            <a:pPr eaLnBrk="1" hangingPunct="1"/>
            <a:r>
              <a:rPr lang="en-US" sz="2400"/>
              <a:t>Given a truth table, example:</a:t>
            </a:r>
          </a:p>
        </p:txBody>
      </p:sp>
      <p:graphicFrame>
        <p:nvGraphicFramePr>
          <p:cNvPr id="266397" name="Group 157"/>
          <p:cNvGraphicFramePr>
            <a:graphicFrameLocks noGrp="1"/>
          </p:cNvGraphicFramePr>
          <p:nvPr>
            <p:ph sz="half" idx="2"/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398" name="Rectangle 158"/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minterms</a:t>
            </a:r>
            <a:r>
              <a:rPr lang="en-US" sz="2400" dirty="0"/>
              <a:t> of the function (where output is 1).</a:t>
            </a:r>
          </a:p>
        </p:txBody>
      </p:sp>
      <p:sp>
        <p:nvSpPr>
          <p:cNvPr id="30800" name="Text Box 15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66403" name="Text Box 163"/>
          <p:cNvSpPr txBox="1">
            <a:spLocks noChangeArrowheads="1"/>
          </p:cNvSpPr>
          <p:nvPr/>
        </p:nvSpPr>
        <p:spPr bwMode="auto">
          <a:xfrm>
            <a:off x="838200" y="5410200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F3 =</a:t>
            </a:r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838200" y="3886200"/>
            <a:ext cx="6553200" cy="549275"/>
            <a:chOff x="528" y="2448"/>
            <a:chExt cx="4128" cy="346"/>
          </a:xfrm>
        </p:grpSpPr>
        <p:sp>
          <p:nvSpPr>
            <p:cNvPr id="30804" name="Text Box 160"/>
            <p:cNvSpPr txBox="1">
              <a:spLocks noChangeArrowheads="1"/>
            </p:cNvSpPr>
            <p:nvPr/>
          </p:nvSpPr>
          <p:spPr bwMode="auto">
            <a:xfrm>
              <a:off x="528" y="2544"/>
              <a:ext cx="23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00000"/>
                  </a:solidFill>
                </a:rPr>
                <a:t>F1 = x∙y∙z' = m6</a:t>
              </a:r>
            </a:p>
          </p:txBody>
        </p:sp>
        <p:sp>
          <p:nvSpPr>
            <p:cNvPr id="30805" name="Oval 164"/>
            <p:cNvSpPr>
              <a:spLocks noChangeArrowheads="1"/>
            </p:cNvSpPr>
            <p:nvPr/>
          </p:nvSpPr>
          <p:spPr bwMode="auto">
            <a:xfrm>
              <a:off x="4416" y="2448"/>
              <a:ext cx="240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66401" name="Text Box 161"/>
          <p:cNvSpPr txBox="1">
            <a:spLocks noChangeArrowheads="1"/>
          </p:cNvSpPr>
          <p:nvPr/>
        </p:nvSpPr>
        <p:spPr bwMode="auto">
          <a:xfrm>
            <a:off x="838200" y="4572000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F2 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A9E14B47-B33D-48C5-ADEA-641CE9C8A63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12998672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1AC3D6-DB39-46C7-B2E9-010B320783D8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PRODUCT-OF-MAXTERMS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724400" cy="609600"/>
          </a:xfrm>
        </p:spPr>
        <p:txBody>
          <a:bodyPr/>
          <a:lstStyle/>
          <a:p>
            <a:pPr eaLnBrk="1" hangingPunct="1"/>
            <a:r>
              <a:rPr lang="en-US" sz="2400"/>
              <a:t>Given a truth table, example:</a:t>
            </a:r>
          </a:p>
        </p:txBody>
      </p:sp>
      <p:graphicFrame>
        <p:nvGraphicFramePr>
          <p:cNvPr id="271364" name="Group 4"/>
          <p:cNvGraphicFramePr>
            <a:graphicFrameLocks noGrp="1"/>
          </p:cNvGraphicFramePr>
          <p:nvPr>
            <p:ph sz="half" idx="2"/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1436" name="Rectangle 76"/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product-of-</a:t>
            </a:r>
            <a:r>
              <a:rPr lang="en-US" sz="2400" dirty="0" err="1">
                <a:solidFill>
                  <a:srgbClr val="800000"/>
                </a:solidFill>
              </a:rPr>
              <a:t>maxterms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maxterms</a:t>
            </a:r>
            <a:r>
              <a:rPr lang="en-US" sz="2400" dirty="0"/>
              <a:t> of the function (where output is 0).</a:t>
            </a:r>
          </a:p>
        </p:txBody>
      </p:sp>
      <p:sp>
        <p:nvSpPr>
          <p:cNvPr id="31824" name="Text Box 7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71438" name="Text Box 78"/>
          <p:cNvSpPr txBox="1">
            <a:spLocks noChangeArrowheads="1"/>
          </p:cNvSpPr>
          <p:nvPr/>
        </p:nvSpPr>
        <p:spPr bwMode="auto">
          <a:xfrm>
            <a:off x="838200" y="5410200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F3 =</a:t>
            </a: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38200" y="1676400"/>
            <a:ext cx="7010400" cy="3597275"/>
            <a:chOff x="528" y="1056"/>
            <a:chExt cx="4416" cy="2266"/>
          </a:xfrm>
        </p:grpSpPr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528" y="2880"/>
              <a:ext cx="42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F2 = (x+y+z) ∙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0000CC"/>
                  </a:solidFill>
                </a:rPr>
                <a:t>(x+y'+z) ∙ (x+y'+z') </a:t>
              </a:r>
              <a:br>
                <a:rPr lang="en-US" sz="2000">
                  <a:solidFill>
                    <a:srgbClr val="0000CC"/>
                  </a:solidFill>
                </a:rPr>
              </a:br>
              <a:r>
                <a:rPr lang="en-US" sz="2000">
                  <a:solidFill>
                    <a:srgbClr val="0000CC"/>
                  </a:solidFill>
                </a:rPr>
                <a:t>     = M0 ∙ M2 ∙ M3 = </a:t>
              </a:r>
              <a:r>
                <a:rPr lang="en-US" sz="2000">
                  <a:solidFill>
                    <a:srgbClr val="0000CC"/>
                  </a:solidFill>
                  <a:latin typeface="Symbol" pitchFamily="18" charset="2"/>
                </a:rPr>
                <a:t>P</a:t>
              </a:r>
              <a:r>
                <a:rPr lang="en-US" sz="2000">
                  <a:solidFill>
                    <a:srgbClr val="0000CC"/>
                  </a:solidFill>
                </a:rPr>
                <a:t>M(0,2,3)</a:t>
              </a:r>
            </a:p>
          </p:txBody>
        </p:sp>
        <p:sp>
          <p:nvSpPr>
            <p:cNvPr id="31828" name="Oval 84"/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829" name="Oval 85"/>
            <p:cNvSpPr>
              <a:spLocks noChangeArrowheads="1"/>
            </p:cNvSpPr>
            <p:nvPr/>
          </p:nvSpPr>
          <p:spPr bwMode="auto">
            <a:xfrm>
              <a:off x="4752" y="153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830" name="Oval 86"/>
            <p:cNvSpPr>
              <a:spLocks noChangeArrowheads="1"/>
            </p:cNvSpPr>
            <p:nvPr/>
          </p:nvSpPr>
          <p:spPr bwMode="auto">
            <a:xfrm>
              <a:off x="4752" y="177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B36F0-3C46-4A18-B72B-BED3D48EE2EA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CONVERSION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5715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We can convert between sum-of-</a:t>
            </a:r>
            <a:r>
              <a:rPr lang="en-US" sz="2000" dirty="0" err="1"/>
              <a:t>minterms</a:t>
            </a:r>
            <a:r>
              <a:rPr lang="en-US" sz="2000" dirty="0"/>
              <a:t> and product-of-</a:t>
            </a:r>
            <a:r>
              <a:rPr lang="en-US" sz="2000" dirty="0" err="1"/>
              <a:t>maxterms</a:t>
            </a:r>
            <a:r>
              <a:rPr lang="en-US" sz="2000" dirty="0"/>
              <a:t> easily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Example: F2 = </a:t>
            </a:r>
            <a:r>
              <a:rPr lang="en-US" sz="2000" dirty="0" err="1">
                <a:latin typeface="Symbol" pitchFamily="18" charset="2"/>
              </a:rPr>
              <a:t>S</a:t>
            </a:r>
            <a:r>
              <a:rPr lang="en-US" sz="2000" dirty="0" err="1"/>
              <a:t>m</a:t>
            </a:r>
            <a:r>
              <a:rPr lang="en-US" sz="2000" dirty="0"/>
              <a:t>(1,4,5,6,7) = </a:t>
            </a:r>
            <a:r>
              <a:rPr lang="en-US" sz="2000" dirty="0">
                <a:latin typeface="Symbol" pitchFamily="18" charset="2"/>
              </a:rPr>
              <a:t>P</a:t>
            </a:r>
            <a:r>
              <a:rPr lang="en-US" sz="2000" dirty="0"/>
              <a:t>M(0,2,3)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Why? See F2' in truth table.</a:t>
            </a:r>
          </a:p>
        </p:txBody>
      </p:sp>
      <p:graphicFrame>
        <p:nvGraphicFramePr>
          <p:cNvPr id="264282" name="Group 90"/>
          <p:cNvGraphicFramePr>
            <a:graphicFrameLocks noGrp="1"/>
          </p:cNvGraphicFramePr>
          <p:nvPr>
            <p:ph sz="half" idx="2"/>
          </p:nvPr>
        </p:nvGraphicFramePr>
        <p:xfrm>
          <a:off x="5943600" y="1143000"/>
          <a:ext cx="2514600" cy="32918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F2'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4283" name="Rectangle 91"/>
          <p:cNvSpPr>
            <a:spLocks noChangeArrowheads="1"/>
          </p:cNvSpPr>
          <p:nvPr/>
        </p:nvSpPr>
        <p:spPr bwMode="auto">
          <a:xfrm>
            <a:off x="457200" y="2743200"/>
            <a:ext cx="571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/>
              <a:t>F2' = m0 + m2 + m3</a:t>
            </a:r>
            <a:br>
              <a:rPr lang="en-US" sz="2000"/>
            </a:br>
            <a:r>
              <a:rPr lang="en-US" sz="2000"/>
              <a:t>Therefore,</a:t>
            </a:r>
            <a:br>
              <a:rPr lang="en-US" sz="2000"/>
            </a:br>
            <a:r>
              <a:rPr lang="en-US" sz="2000"/>
              <a:t>F2 = (m0 + m2 + m3)' </a:t>
            </a:r>
            <a:br>
              <a:rPr lang="en-US" sz="2000"/>
            </a:br>
            <a:r>
              <a:rPr lang="en-US" sz="2000"/>
              <a:t>     = m0' ∙ m2' ∙ m3' (by DeMorgan’s)</a:t>
            </a:r>
            <a:br>
              <a:rPr lang="en-US" sz="2000"/>
            </a:br>
            <a:r>
              <a:rPr lang="en-US" sz="2000"/>
              <a:t>     = M0 ∙ M2 ∙ M3   (m</a:t>
            </a:r>
            <a:r>
              <a:rPr lang="en-US" sz="2000" i="1"/>
              <a:t>x</a:t>
            </a:r>
            <a:r>
              <a:rPr lang="en-US" sz="2000"/>
              <a:t>' =M</a:t>
            </a:r>
            <a:r>
              <a:rPr lang="en-US" sz="2000" i="1"/>
              <a:t>x</a:t>
            </a:r>
            <a:r>
              <a:rPr lang="en-US" sz="2000"/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212CD-7075-41FF-9C30-BD890903340F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READING ASSIGNMENT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Conversion of Standard Forms</a:t>
            </a:r>
          </a:p>
          <a:p>
            <a:pPr lvl="1" eaLnBrk="1" hangingPunct="1"/>
            <a:r>
              <a:rPr lang="en-US" sz="2400" dirty="0"/>
              <a:t>Read up DLD section 3.4, pg 57 – 58.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3799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8"/>
          <p:cNvSpPr>
            <a:spLocks noGrp="1" noChangeArrowheads="1"/>
          </p:cNvSpPr>
          <p:nvPr>
            <p:ph type="title"/>
          </p:nvPr>
        </p:nvSpPr>
        <p:spPr>
          <a:xfrm>
            <a:off x="504496" y="3103179"/>
            <a:ext cx="8229600" cy="990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9600"/>
              <a:t>Q&amp;A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A9E14B47-B33D-48C5-ADEA-641CE9C8A637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pPr>
              <a:defRPr/>
            </a:pPr>
            <a:r>
              <a:rPr lang="en-US" altLang="en-US"/>
              <a:t>Number Systems Supplementary Notes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Minor change in slide 13 (replace new picture) </a:t>
            </a:r>
          </a:p>
          <a:p>
            <a:pPr algn="just"/>
            <a:r>
              <a:rPr lang="en-US"/>
              <a:t>Currently, there are no modification on these contents.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A9E14B47-B33D-48C5-ADEA-641CE9C8A63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35731162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295E6-ADBC-4B68-B098-9A221EF60B53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WHERE ARE WE NOW?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/>
              <a:t>Number systems and codes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solidFill>
                  <a:srgbClr val="A50021"/>
                </a:solidFill>
              </a:rPr>
              <a:t>Boolean algebra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Logic gates and circuits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Simplification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Combinational circuits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Sequential circuits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Performance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Assembly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The processor: </a:t>
            </a:r>
            <a:r>
              <a:rPr lang="en-US" sz="2600" dirty="0" err="1"/>
              <a:t>Datapath</a:t>
            </a:r>
            <a:r>
              <a:rPr lang="en-US" sz="2600" dirty="0"/>
              <a:t> and control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Pipelining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Memory hierarchy: Cache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Input/output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29200" y="1295400"/>
            <a:ext cx="2743200" cy="762000"/>
            <a:chOff x="3168" y="816"/>
            <a:chExt cx="1728" cy="480"/>
          </a:xfrm>
        </p:grpSpPr>
        <p:sp>
          <p:nvSpPr>
            <p:cNvPr id="5135" name="AutoShape 5"/>
            <p:cNvSpPr>
              <a:spLocks/>
            </p:cNvSpPr>
            <p:nvPr/>
          </p:nvSpPr>
          <p:spPr bwMode="auto">
            <a:xfrm>
              <a:off x="3168" y="816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36" name="Text Box 6"/>
            <p:cNvSpPr txBox="1">
              <a:spLocks noChangeArrowheads="1"/>
            </p:cNvSpPr>
            <p:nvPr/>
          </p:nvSpPr>
          <p:spPr bwMode="auto">
            <a:xfrm>
              <a:off x="3312" y="960"/>
              <a:ext cx="1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Preparation: 2 weeks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029200" y="2133600"/>
            <a:ext cx="2819400" cy="1371600"/>
            <a:chOff x="3168" y="1344"/>
            <a:chExt cx="1776" cy="864"/>
          </a:xfrm>
        </p:grpSpPr>
        <p:sp>
          <p:nvSpPr>
            <p:cNvPr id="5133" name="AutoShape 8"/>
            <p:cNvSpPr>
              <a:spLocks/>
            </p:cNvSpPr>
            <p:nvPr/>
          </p:nvSpPr>
          <p:spPr bwMode="auto">
            <a:xfrm>
              <a:off x="3168" y="1344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34" name="Text Box 9"/>
            <p:cNvSpPr txBox="1">
              <a:spLocks noChangeArrowheads="1"/>
            </p:cNvSpPr>
            <p:nvPr/>
          </p:nvSpPr>
          <p:spPr bwMode="auto">
            <a:xfrm>
              <a:off x="3360" y="1680"/>
              <a:ext cx="1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Logic Design: 3 weeks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400800" y="3657600"/>
            <a:ext cx="2057400" cy="2286000"/>
            <a:chOff x="4032" y="2304"/>
            <a:chExt cx="1296" cy="1440"/>
          </a:xfrm>
        </p:grpSpPr>
        <p:sp>
          <p:nvSpPr>
            <p:cNvPr id="5131" name="AutoShape 11"/>
            <p:cNvSpPr>
              <a:spLocks/>
            </p:cNvSpPr>
            <p:nvPr/>
          </p:nvSpPr>
          <p:spPr bwMode="auto">
            <a:xfrm>
              <a:off x="4032" y="2304"/>
              <a:ext cx="192" cy="1440"/>
            </a:xfrm>
            <a:prstGeom prst="rightBrace">
              <a:avLst>
                <a:gd name="adj1" fmla="val 62500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4272" y="2832"/>
              <a:ext cx="10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Computer organisation</a:t>
              </a:r>
            </a:p>
          </p:txBody>
        </p:sp>
      </p:grpSp>
      <p:sp>
        <p:nvSpPr>
          <p:cNvPr id="278541" name="AutoShape 13"/>
          <p:cNvSpPr>
            <a:spLocks noChangeArrowheads="1"/>
          </p:cNvSpPr>
          <p:nvPr/>
        </p:nvSpPr>
        <p:spPr bwMode="auto">
          <a:xfrm>
            <a:off x="3505200" y="1828800"/>
            <a:ext cx="914400" cy="228600"/>
          </a:xfrm>
          <a:prstGeom prst="leftArrow">
            <a:avLst>
              <a:gd name="adj1" fmla="val 50000"/>
              <a:gd name="adj2" fmla="val 100000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A3513-A6E2-4063-83FE-1ECAA6995363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CHECK LIST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sz="2800" dirty="0"/>
              <a:t>Have you done the </a:t>
            </a:r>
            <a:r>
              <a:rPr lang="en-US" sz="2800" i="1" dirty="0">
                <a:solidFill>
                  <a:srgbClr val="0000CC"/>
                </a:solidFill>
              </a:rPr>
              <a:t>Quick Review Questions</a:t>
            </a:r>
            <a:r>
              <a:rPr lang="en-US" sz="2800" dirty="0"/>
              <a:t> for Chapter 2 Number Systems and Code?</a:t>
            </a:r>
          </a:p>
          <a:p>
            <a:pPr eaLnBrk="1" hangingPunct="1"/>
            <a:r>
              <a:rPr lang="en-US" sz="2800" dirty="0"/>
              <a:t>Have you attempted the </a:t>
            </a:r>
            <a:r>
              <a:rPr lang="en-US" sz="2800" i="1" dirty="0">
                <a:solidFill>
                  <a:srgbClr val="0000CC"/>
                </a:solidFill>
              </a:rPr>
              <a:t>Self-Assessment Exercise #1</a:t>
            </a:r>
            <a:r>
              <a:rPr lang="en-US" sz="2800" dirty="0"/>
              <a:t> on IVLE Assessment?</a:t>
            </a:r>
          </a:p>
          <a:p>
            <a:pPr eaLnBrk="1" hangingPunct="1"/>
            <a:r>
              <a:rPr lang="en-US" sz="2800" dirty="0"/>
              <a:t>Have you clarified your doubts on </a:t>
            </a:r>
            <a:r>
              <a:rPr lang="en-US" sz="2800" i="1" dirty="0">
                <a:solidFill>
                  <a:srgbClr val="0000CC"/>
                </a:solidFill>
              </a:rPr>
              <a:t>IVLE forum</a:t>
            </a:r>
            <a:r>
              <a:rPr lang="en-US" sz="2800" dirty="0"/>
              <a:t>?</a:t>
            </a:r>
          </a:p>
          <a:p>
            <a:pPr eaLnBrk="1" hangingPunct="1"/>
            <a:r>
              <a:rPr lang="en-US" sz="2800" dirty="0"/>
              <a:t>Ready to do a </a:t>
            </a:r>
            <a:r>
              <a:rPr lang="en-US" sz="2800" i="1" dirty="0">
                <a:solidFill>
                  <a:srgbClr val="0000CC"/>
                </a:solidFill>
              </a:rPr>
              <a:t>pop quiz</a:t>
            </a:r>
            <a:r>
              <a:rPr lang="en-US" sz="2800" dirty="0"/>
              <a:t>?</a:t>
            </a:r>
          </a:p>
        </p:txBody>
      </p:sp>
      <p:pic>
        <p:nvPicPr>
          <p:cNvPr id="284676" name="Picture 4" descr="MCj014018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810000"/>
            <a:ext cx="9826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5" descr="MCj0424820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312738"/>
            <a:ext cx="12192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752919-D3C1-47F6-A0FD-888AE03DB581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BOOLEAN ALGEBRA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Boolean Algebra</a:t>
            </a:r>
          </a:p>
          <a:p>
            <a:pPr eaLnBrk="1" hangingPunct="1"/>
            <a:r>
              <a:rPr lang="en-US" sz="2800" dirty="0"/>
              <a:t>Precedence of Operators</a:t>
            </a:r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Truth Table</a:t>
            </a:r>
          </a:p>
          <a:p>
            <a:pPr eaLnBrk="1" hangingPunct="1"/>
            <a:r>
              <a:rPr lang="en-US" sz="2800" dirty="0"/>
              <a:t>Duality</a:t>
            </a:r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Basic Theorems</a:t>
            </a:r>
          </a:p>
          <a:p>
            <a:pPr eaLnBrk="1" hangingPunct="1"/>
            <a:r>
              <a:rPr lang="en-US" sz="2800" dirty="0"/>
              <a:t>Complement of Functions</a:t>
            </a:r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Standard Forms</a:t>
            </a:r>
          </a:p>
          <a:p>
            <a:pPr eaLnBrk="1" hangingPunct="1"/>
            <a:r>
              <a:rPr lang="en-US" sz="2800" dirty="0" err="1"/>
              <a:t>Minterms</a:t>
            </a:r>
            <a:r>
              <a:rPr lang="en-US" sz="2800" dirty="0"/>
              <a:t> and </a:t>
            </a:r>
            <a:r>
              <a:rPr lang="en-US" sz="2800" dirty="0" err="1"/>
              <a:t>Maxterms</a:t>
            </a:r>
            <a:endParaRPr lang="en-US" sz="2800" dirty="0"/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Canonical Forms</a:t>
            </a:r>
            <a:endParaRPr lang="en-US" sz="2400" dirty="0"/>
          </a:p>
        </p:txBody>
      </p:sp>
      <p:sp>
        <p:nvSpPr>
          <p:cNvPr id="14341" name="WordArt 5"/>
          <p:cNvSpPr>
            <a:spLocks noChangeArrowheads="1" noChangeShapeType="1" noTextEdit="1"/>
          </p:cNvSpPr>
          <p:nvPr/>
        </p:nvSpPr>
        <p:spPr bwMode="auto">
          <a:xfrm>
            <a:off x="4495800" y="2209800"/>
            <a:ext cx="4305300" cy="8286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Read up DLD for details!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43349-BDA5-45A3-AE56-9AE9C399806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DIGITAL CIRCUITS (1/2)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0475"/>
            <a:ext cx="8229600" cy="1406525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Two voltage levels</a:t>
            </a:r>
          </a:p>
          <a:p>
            <a:pPr lvl="1" eaLnBrk="1" hangingPunct="1"/>
            <a:r>
              <a:rPr lang="en-US" sz="2400" dirty="0"/>
              <a:t>High, true, 1, asserted</a:t>
            </a:r>
          </a:p>
          <a:p>
            <a:pPr lvl="1" eaLnBrk="1" hangingPunct="1"/>
            <a:r>
              <a:rPr lang="en-US" sz="2400" dirty="0"/>
              <a:t>Low, false, 0, </a:t>
            </a:r>
            <a:r>
              <a:rPr lang="en-US" sz="2400" dirty="0" err="1"/>
              <a:t>deasserted</a:t>
            </a:r>
            <a:endParaRPr lang="en-US" sz="2400" dirty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09600" y="3048000"/>
            <a:ext cx="5715000" cy="1327150"/>
            <a:chOff x="384" y="1920"/>
            <a:chExt cx="3600" cy="836"/>
          </a:xfrm>
        </p:grpSpPr>
        <p:sp>
          <p:nvSpPr>
            <p:cNvPr id="8203" name="Text Box 22"/>
            <p:cNvSpPr txBox="1">
              <a:spLocks noChangeArrowheads="1"/>
            </p:cNvSpPr>
            <p:nvPr/>
          </p:nvSpPr>
          <p:spPr bwMode="auto">
            <a:xfrm>
              <a:off x="528" y="2544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/>
                <a:t>Signals in digital circuit</a:t>
              </a:r>
            </a:p>
          </p:txBody>
        </p:sp>
        <p:sp>
          <p:nvSpPr>
            <p:cNvPr id="8204" name="Freeform 19"/>
            <p:cNvSpPr>
              <a:spLocks/>
            </p:cNvSpPr>
            <p:nvPr/>
          </p:nvSpPr>
          <p:spPr bwMode="auto">
            <a:xfrm>
              <a:off x="2544" y="1968"/>
              <a:ext cx="1241" cy="436"/>
            </a:xfrm>
            <a:custGeom>
              <a:avLst/>
              <a:gdLst>
                <a:gd name="T0" fmla="*/ 0 w 1241"/>
                <a:gd name="T1" fmla="*/ 436 h 436"/>
                <a:gd name="T2" fmla="*/ 110 w 1241"/>
                <a:gd name="T3" fmla="*/ 407 h 436"/>
                <a:gd name="T4" fmla="*/ 227 w 1241"/>
                <a:gd name="T5" fmla="*/ 269 h 436"/>
                <a:gd name="T6" fmla="*/ 296 w 1241"/>
                <a:gd name="T7" fmla="*/ 117 h 436"/>
                <a:gd name="T8" fmla="*/ 365 w 1241"/>
                <a:gd name="T9" fmla="*/ 62 h 436"/>
                <a:gd name="T10" fmla="*/ 469 w 1241"/>
                <a:gd name="T11" fmla="*/ 83 h 436"/>
                <a:gd name="T12" fmla="*/ 503 w 1241"/>
                <a:gd name="T13" fmla="*/ 214 h 436"/>
                <a:gd name="T14" fmla="*/ 621 w 1241"/>
                <a:gd name="T15" fmla="*/ 283 h 436"/>
                <a:gd name="T16" fmla="*/ 710 w 1241"/>
                <a:gd name="T17" fmla="*/ 235 h 436"/>
                <a:gd name="T18" fmla="*/ 745 w 1241"/>
                <a:gd name="T19" fmla="*/ 97 h 436"/>
                <a:gd name="T20" fmla="*/ 814 w 1241"/>
                <a:gd name="T21" fmla="*/ 14 h 436"/>
                <a:gd name="T22" fmla="*/ 917 w 1241"/>
                <a:gd name="T23" fmla="*/ 14 h 436"/>
                <a:gd name="T24" fmla="*/ 965 w 1241"/>
                <a:gd name="T25" fmla="*/ 76 h 436"/>
                <a:gd name="T26" fmla="*/ 986 w 1241"/>
                <a:gd name="T27" fmla="*/ 179 h 436"/>
                <a:gd name="T28" fmla="*/ 1055 w 1241"/>
                <a:gd name="T29" fmla="*/ 283 h 436"/>
                <a:gd name="T30" fmla="*/ 1138 w 1241"/>
                <a:gd name="T31" fmla="*/ 317 h 436"/>
                <a:gd name="T32" fmla="*/ 1241 w 1241"/>
                <a:gd name="T33" fmla="*/ 269 h 4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41"/>
                <a:gd name="T52" fmla="*/ 0 h 436"/>
                <a:gd name="T53" fmla="*/ 1241 w 1241"/>
                <a:gd name="T54" fmla="*/ 436 h 4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41" h="436">
                  <a:moveTo>
                    <a:pt x="0" y="436"/>
                  </a:moveTo>
                  <a:cubicBezTo>
                    <a:pt x="36" y="435"/>
                    <a:pt x="72" y="435"/>
                    <a:pt x="110" y="407"/>
                  </a:cubicBezTo>
                  <a:cubicBezTo>
                    <a:pt x="148" y="379"/>
                    <a:pt x="196" y="317"/>
                    <a:pt x="227" y="269"/>
                  </a:cubicBezTo>
                  <a:cubicBezTo>
                    <a:pt x="258" y="221"/>
                    <a:pt x="273" y="152"/>
                    <a:pt x="296" y="117"/>
                  </a:cubicBezTo>
                  <a:cubicBezTo>
                    <a:pt x="319" y="82"/>
                    <a:pt x="336" y="68"/>
                    <a:pt x="365" y="62"/>
                  </a:cubicBezTo>
                  <a:cubicBezTo>
                    <a:pt x="394" y="56"/>
                    <a:pt x="446" y="58"/>
                    <a:pt x="469" y="83"/>
                  </a:cubicBezTo>
                  <a:cubicBezTo>
                    <a:pt x="492" y="108"/>
                    <a:pt x="478" y="181"/>
                    <a:pt x="503" y="214"/>
                  </a:cubicBezTo>
                  <a:cubicBezTo>
                    <a:pt x="528" y="247"/>
                    <a:pt x="587" y="280"/>
                    <a:pt x="621" y="283"/>
                  </a:cubicBezTo>
                  <a:cubicBezTo>
                    <a:pt x="655" y="286"/>
                    <a:pt x="689" y="266"/>
                    <a:pt x="710" y="235"/>
                  </a:cubicBezTo>
                  <a:cubicBezTo>
                    <a:pt x="731" y="204"/>
                    <a:pt x="728" y="134"/>
                    <a:pt x="745" y="97"/>
                  </a:cubicBezTo>
                  <a:cubicBezTo>
                    <a:pt x="762" y="60"/>
                    <a:pt x="785" y="28"/>
                    <a:pt x="814" y="14"/>
                  </a:cubicBezTo>
                  <a:cubicBezTo>
                    <a:pt x="843" y="0"/>
                    <a:pt x="892" y="4"/>
                    <a:pt x="917" y="14"/>
                  </a:cubicBezTo>
                  <a:cubicBezTo>
                    <a:pt x="942" y="24"/>
                    <a:pt x="954" y="48"/>
                    <a:pt x="965" y="76"/>
                  </a:cubicBezTo>
                  <a:cubicBezTo>
                    <a:pt x="976" y="104"/>
                    <a:pt x="971" y="145"/>
                    <a:pt x="986" y="179"/>
                  </a:cubicBezTo>
                  <a:cubicBezTo>
                    <a:pt x="1001" y="213"/>
                    <a:pt x="1030" y="260"/>
                    <a:pt x="1055" y="283"/>
                  </a:cubicBezTo>
                  <a:cubicBezTo>
                    <a:pt x="1080" y="306"/>
                    <a:pt x="1107" y="319"/>
                    <a:pt x="1138" y="317"/>
                  </a:cubicBezTo>
                  <a:cubicBezTo>
                    <a:pt x="1169" y="315"/>
                    <a:pt x="1205" y="292"/>
                    <a:pt x="1241" y="269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384" y="1920"/>
              <a:ext cx="1680" cy="548"/>
              <a:chOff x="384" y="1920"/>
              <a:chExt cx="1680" cy="54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68" y="2016"/>
                <a:ext cx="1296" cy="384"/>
                <a:chOff x="1440" y="2976"/>
                <a:chExt cx="1296" cy="384"/>
              </a:xfrm>
            </p:grpSpPr>
            <p:sp>
              <p:nvSpPr>
                <p:cNvPr id="8210" name="Line 6"/>
                <p:cNvSpPr>
                  <a:spLocks noChangeShapeType="1"/>
                </p:cNvSpPr>
                <p:nvPr/>
              </p:nvSpPr>
              <p:spPr bwMode="auto">
                <a:xfrm>
                  <a:off x="1440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1" name="Line 7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2" name="Line 8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288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4" name="Line 10"/>
                <p:cNvSpPr>
                  <a:spLocks noChangeShapeType="1"/>
                </p:cNvSpPr>
                <p:nvPr/>
              </p:nvSpPr>
              <p:spPr bwMode="auto">
                <a:xfrm>
                  <a:off x="1920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5" name="Line 11"/>
                <p:cNvSpPr>
                  <a:spLocks noChangeShapeType="1"/>
                </p:cNvSpPr>
                <p:nvPr/>
              </p:nvSpPr>
              <p:spPr bwMode="auto">
                <a:xfrm>
                  <a:off x="2064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064" y="2976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7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8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9" name="Line 15"/>
                <p:cNvSpPr>
                  <a:spLocks noChangeShapeType="1"/>
                </p:cNvSpPr>
                <p:nvPr/>
              </p:nvSpPr>
              <p:spPr bwMode="auto">
                <a:xfrm>
                  <a:off x="240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400" y="2976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1" name="Line 17"/>
                <p:cNvSpPr>
                  <a:spLocks noChangeShapeType="1"/>
                </p:cNvSpPr>
                <p:nvPr/>
              </p:nvSpPr>
              <p:spPr bwMode="auto">
                <a:xfrm>
                  <a:off x="259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2" name="Line 18"/>
                <p:cNvSpPr>
                  <a:spLocks noChangeShapeType="1"/>
                </p:cNvSpPr>
                <p:nvPr/>
              </p:nvSpPr>
              <p:spPr bwMode="auto">
                <a:xfrm>
                  <a:off x="2592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208" name="Text Box 20"/>
              <p:cNvSpPr txBox="1">
                <a:spLocks noChangeArrowheads="1"/>
              </p:cNvSpPr>
              <p:nvPr/>
            </p:nvSpPr>
            <p:spPr bwMode="auto">
              <a:xfrm>
                <a:off x="384" y="1920"/>
                <a:ext cx="43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High</a:t>
                </a:r>
              </a:p>
            </p:txBody>
          </p:sp>
          <p:sp>
            <p:nvSpPr>
              <p:cNvPr id="8209" name="Text Box 21"/>
              <p:cNvSpPr txBox="1">
                <a:spLocks noChangeArrowheads="1"/>
              </p:cNvSpPr>
              <p:nvPr/>
            </p:nvSpPr>
            <p:spPr bwMode="auto">
              <a:xfrm>
                <a:off x="384" y="2256"/>
                <a:ext cx="43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Low</a:t>
                </a:r>
              </a:p>
            </p:txBody>
          </p:sp>
        </p:grpSp>
        <p:sp>
          <p:nvSpPr>
            <p:cNvPr id="8206" name="Text Box 23"/>
            <p:cNvSpPr txBox="1">
              <a:spLocks noChangeArrowheads="1"/>
            </p:cNvSpPr>
            <p:nvPr/>
          </p:nvSpPr>
          <p:spPr bwMode="auto">
            <a:xfrm>
              <a:off x="2448" y="2544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/>
                <a:t>Signals in analog circuit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781800" y="2590800"/>
            <a:ext cx="1828800" cy="3232150"/>
            <a:chOff x="4272" y="1632"/>
            <a:chExt cx="1152" cy="2036"/>
          </a:xfrm>
        </p:grpSpPr>
        <p:pic>
          <p:nvPicPr>
            <p:cNvPr id="8201" name="Picture 25" descr="watch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3201" t="-800" r="21600"/>
            <a:stretch>
              <a:fillRect/>
            </a:stretch>
          </p:blipFill>
          <p:spPr bwMode="auto">
            <a:xfrm>
              <a:off x="4416" y="1632"/>
              <a:ext cx="973" cy="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2" name="Text Box 26"/>
            <p:cNvSpPr txBox="1">
              <a:spLocks noChangeArrowheads="1"/>
            </p:cNvSpPr>
            <p:nvPr/>
          </p:nvSpPr>
          <p:spPr bwMode="auto">
            <a:xfrm>
              <a:off x="4272" y="3456"/>
              <a:ext cx="11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/>
                <a:t>A digital watch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299C6-432F-454F-BD03-676DA6F294B8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DIGITAL CIRCUITS (2/2)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0475"/>
            <a:ext cx="8229600" cy="4530725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Advantages of digital circuits over analog circuits</a:t>
            </a:r>
          </a:p>
          <a:p>
            <a:pPr lvl="1" eaLnBrk="1" hangingPunct="1"/>
            <a:r>
              <a:rPr lang="en-US" sz="2400" dirty="0"/>
              <a:t>More reliable (simpler circuits, less noise-prone)</a:t>
            </a:r>
          </a:p>
          <a:p>
            <a:pPr lvl="1" eaLnBrk="1" hangingPunct="1"/>
            <a:r>
              <a:rPr lang="en-US" sz="2400" dirty="0"/>
              <a:t>Specified accuracy (determinable)</a:t>
            </a:r>
          </a:p>
          <a:p>
            <a:pPr lvl="1" eaLnBrk="1" hangingPunct="1"/>
            <a:r>
              <a:rPr lang="en-US" sz="2400" dirty="0"/>
              <a:t>Abstraction can be applied using  simple mathematical model – </a:t>
            </a:r>
            <a:r>
              <a:rPr lang="en-US" sz="2400" dirty="0">
                <a:solidFill>
                  <a:srgbClr val="800000"/>
                </a:solidFill>
              </a:rPr>
              <a:t>Boolean Algebra</a:t>
            </a:r>
          </a:p>
          <a:p>
            <a:pPr lvl="1" eaLnBrk="1" hangingPunct="1"/>
            <a:r>
              <a:rPr lang="en-US" sz="2400" dirty="0"/>
              <a:t>Ease design, analysis and simplification of digital circuit – </a:t>
            </a:r>
            <a:r>
              <a:rPr lang="en-US" sz="2400" dirty="0">
                <a:solidFill>
                  <a:srgbClr val="800000"/>
                </a:solidFill>
              </a:rPr>
              <a:t>Digital Logic Design</a:t>
            </a:r>
          </a:p>
          <a:p>
            <a:pPr eaLnBrk="1" hangingPunct="1"/>
            <a:endParaRPr lang="en-US" sz="2800"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13770</TotalTime>
  <Words>2783</Words>
  <Application>Microsoft Office PowerPoint</Application>
  <PresentationFormat>On-screen Show (4:3)</PresentationFormat>
  <Paragraphs>743</Paragraphs>
  <Slides>33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Impact</vt:lpstr>
      <vt:lpstr>Symbol</vt:lpstr>
      <vt:lpstr>Times New Roman</vt:lpstr>
      <vt:lpstr>Wingdings</vt:lpstr>
      <vt:lpstr>Clarity</vt:lpstr>
      <vt:lpstr>Equation</vt:lpstr>
      <vt:lpstr>COMPUTER ORGANISATION (TỔ CHỨC MÁY TÍNH) </vt:lpstr>
      <vt:lpstr>Acknowledgement</vt:lpstr>
      <vt:lpstr>Policies for students</vt:lpstr>
      <vt:lpstr>Recording of modifications</vt:lpstr>
      <vt:lpstr>WHERE ARE WE NOW?</vt:lpstr>
      <vt:lpstr>CHECK LIST</vt:lpstr>
      <vt:lpstr>BOOLEAN ALGEBRA</vt:lpstr>
      <vt:lpstr>DIGITAL CIRCUITS (1/2)</vt:lpstr>
      <vt:lpstr>DIGITAL CIRCUITS (2/2)</vt:lpstr>
      <vt:lpstr>TYPES OF LOGIC BLOCKS</vt:lpstr>
      <vt:lpstr>BOOLEAN ALGEBRA</vt:lpstr>
      <vt:lpstr>AND (∙) </vt:lpstr>
      <vt:lpstr>LAWS OF BOOLEAN ALGEBRA</vt:lpstr>
      <vt:lpstr>PRECEDENCE OF OPERATORS</vt:lpstr>
      <vt:lpstr>TRUTH TABLE</vt:lpstr>
      <vt:lpstr>PROOF USING TRUTH TABLE</vt:lpstr>
      <vt:lpstr>DUALITY</vt:lpstr>
      <vt:lpstr>BASIC THEOREMS (1/2)</vt:lpstr>
      <vt:lpstr>BASIC THEOREMS (2/2)</vt:lpstr>
      <vt:lpstr>PROVING A THEOREM</vt:lpstr>
      <vt:lpstr>BOOLEAN FUNCTIONS</vt:lpstr>
      <vt:lpstr>COMPLEMENT</vt:lpstr>
      <vt:lpstr>STANDARD FORMS (1/2)</vt:lpstr>
      <vt:lpstr>STANDARD FORMS (2/2)</vt:lpstr>
      <vt:lpstr>DO IT YOURSELF</vt:lpstr>
      <vt:lpstr>MINTERMS &amp; MAXTERMS (1/2)</vt:lpstr>
      <vt:lpstr>MINTERMS &amp; MAXTERMS (2/2)</vt:lpstr>
      <vt:lpstr>CANONICAL FORMS</vt:lpstr>
      <vt:lpstr>SUM-OF-MINTERMS</vt:lpstr>
      <vt:lpstr>PRODUCT-OF-MAXTERMS</vt:lpstr>
      <vt:lpstr>CONVERSION</vt:lpstr>
      <vt:lpstr>READING ASSIGNMENT</vt:lpstr>
      <vt:lpstr>Q&amp;A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Hao Lee</cp:lastModifiedBy>
  <cp:revision>1025</cp:revision>
  <cp:lastPrinted>2014-07-01T03:51:49Z</cp:lastPrinted>
  <dcterms:created xsi:type="dcterms:W3CDTF">1998-09-05T15:03:32Z</dcterms:created>
  <dcterms:modified xsi:type="dcterms:W3CDTF">2020-10-30T02:06:43Z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