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3"/>
  </p:notesMasterIdLst>
  <p:handoutMasterIdLst>
    <p:handoutMasterId r:id="rId34"/>
  </p:handoutMasterIdLst>
  <p:sldIdLst>
    <p:sldId id="514" r:id="rId2"/>
    <p:sldId id="511" r:id="rId3"/>
    <p:sldId id="512" r:id="rId4"/>
    <p:sldId id="526" r:id="rId5"/>
    <p:sldId id="527"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24" r:id="rId3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CCFFFF"/>
    <a:srgbClr val="006600"/>
    <a:srgbClr val="FFFFCC"/>
    <a:srgbClr val="FFFF66"/>
    <a:srgbClr val="FFFF99"/>
    <a:srgbClr val="99FF99"/>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2" autoAdjust="0"/>
    <p:restoredTop sz="86775" autoAdjust="0"/>
  </p:normalViewPr>
  <p:slideViewPr>
    <p:cSldViewPr snapToGrid="0">
      <p:cViewPr varScale="1">
        <p:scale>
          <a:sx n="74" d="100"/>
          <a:sy n="74" d="100"/>
        </p:scale>
        <p:origin x="206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Programming  Methodology</a:t>
            </a:r>
            <a:endParaRPr lang="en-GB" dirty="0">
              <a:latin typeface="+mn-lt"/>
            </a:endParaRP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10/30/2020</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Programming  Methodology</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pPr>
              <a:defRPr/>
            </a:pPr>
            <a:fld id="{82D49F41-42BD-4A7F-84D4-B4F7E48B4FCD}" type="slidenum">
              <a:rPr lang="en-GB" smtClean="0"/>
              <a:pPr>
                <a:defRPr/>
              </a:pPr>
              <a:t>2</a:t>
            </a:fld>
            <a:endParaRPr lang="en-GB"/>
          </a:p>
        </p:txBody>
      </p:sp>
      <p:sp>
        <p:nvSpPr>
          <p:cNvPr id="5" name="Верхний колонтитул 4"/>
          <p:cNvSpPr>
            <a:spLocks noGrp="1"/>
          </p:cNvSpPr>
          <p:nvPr>
            <p:ph type="hdr" sz="quarter" idx="11"/>
          </p:nvPr>
        </p:nvSpPr>
        <p:spPr/>
        <p:txBody>
          <a:bodyPr/>
          <a:lstStyle/>
          <a:p>
            <a:pPr>
              <a:defRPr/>
            </a:pPr>
            <a:r>
              <a:rPr lang="en-US"/>
              <a:t>Programming  Methodology</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38CF043-3F90-4EE0-913F-988DDC09E5DD}" type="slidenum">
              <a:rPr lang="en-US" smtClean="0"/>
              <a:pPr/>
              <a:t>11</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76784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FFD2337-2B36-4785-971F-8C4AD1D77581}" type="slidenum">
              <a:rPr lang="en-US" smtClean="0"/>
              <a:pPr/>
              <a:t>12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1016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2E84759-337F-440C-9BE2-02EA097BD00A}" type="slidenum">
              <a:rPr lang="en-US" smtClean="0"/>
              <a:pPr/>
              <a:t>13</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5513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2675810-9CCA-4B7A-81F1-3E65CA6C85E5}" type="slidenum">
              <a:rPr lang="en-US" smtClean="0"/>
              <a:pPr/>
              <a:t>14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94161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9BACACF-CAC9-49B0-A8CF-517FCDA82CA7}" type="slidenum">
              <a:rPr lang="en-US" smtClean="0"/>
              <a:pPr/>
              <a:t>15</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3316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E81DBE9-7FBD-40D0-8EED-DF89A2C3454F}" type="slidenum">
              <a:rPr lang="en-US" smtClean="0"/>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8064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53F2E15-820A-499D-A7CD-4267D331E5D5}" type="slidenum">
              <a:rPr lang="en-US" smtClean="0"/>
              <a:pPr/>
              <a:t>17</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51025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FDA7DFA-59A1-450F-94D6-0CEF050E98B9}" type="slidenum">
              <a:rPr lang="en-US" smtClean="0"/>
              <a:pPr/>
              <a:t>18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739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665D267-4FB5-4949-9489-CB0E4CD2D2AD}" type="slidenum">
              <a:rPr lang="en-US" smtClean="0"/>
              <a:pPr/>
              <a:t>19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9989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1B444E9-BA04-4928-9E5E-2567E3F04F6D}" type="slidenum">
              <a:rPr lang="en-US" smtClean="0"/>
              <a:pPr/>
              <a:t>20</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40562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a:p>
        </p:txBody>
      </p:sp>
    </p:spTree>
    <p:extLst>
      <p:ext uri="{BB962C8B-B14F-4D97-AF65-F5344CB8AC3E}">
        <p14:creationId xmlns:p14="http://schemas.microsoft.com/office/powerpoint/2010/main" val="20509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7C76E00-6423-4522-AEE9-80D914338EE3}" type="slidenum">
              <a:rPr lang="en-US" smtClean="0"/>
              <a:pPr/>
              <a:t>21</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0489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6086CB7-2B97-442D-9D08-7E7369B9303B}" type="slidenum">
              <a:rPr lang="en-US" smtClean="0"/>
              <a:pPr/>
              <a:t>22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31676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4691438-783E-4CED-AE5C-C001C4868024}" type="slidenum">
              <a:rPr lang="en-US" smtClean="0"/>
              <a:pPr/>
              <a:t>23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83000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48B9668-7EA0-49C8-87DB-40FEA0DEFC5C}" type="slidenum">
              <a:rPr lang="en-US" smtClean="0"/>
              <a:pPr/>
              <a:t>24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26942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F72288-10E5-47A7-AFD2-196FE63E39EB}" type="slidenum">
              <a:rPr lang="en-US" smtClean="0"/>
              <a:pPr/>
              <a:t>25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90297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7240395-9FFC-4576-AE88-D124B2BA1DE9}" type="slidenum">
              <a:rPr lang="en-US" smtClean="0"/>
              <a:pPr/>
              <a:t>26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37681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27B6D9F-79F5-4D0A-8893-57AD4261DCA9}" type="slidenum">
              <a:rPr lang="en-US" smtClean="0"/>
              <a:pPr/>
              <a:t>27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1231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6FD0CA7-3D2B-437F-A814-EA742A3813B4}" type="slidenum">
              <a:rPr lang="en-US" smtClean="0"/>
              <a:pPr/>
              <a:t>28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34499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7E33192-7903-48CC-A79C-DF94955F3702}" type="slidenum">
              <a:rPr lang="en-US" smtClean="0"/>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42881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7E33192-7903-48CC-A79C-DF94955F3702}" type="slidenum">
              <a:rPr lang="en-US" smtClean="0"/>
              <a:pPr/>
              <a:t>30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74001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86A3C3-0FD9-4A2E-8E94-E75E450E0C5A}" type="slidenum">
              <a:rPr lang="en-US" smtClean="0"/>
              <a:pPr/>
              <a:t>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62573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9C2A54D-1D0B-40AA-83E8-AAB794D1CD4D}" type="slidenum">
              <a:rPr lang="en-US" smtClean="0"/>
              <a:pPr/>
              <a:t>31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F75552E-84BD-4348-B57C-666FADFA511F}" type="slidenum">
              <a:rPr lang="en-US" smtClean="0"/>
              <a:pPr/>
              <a:t>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1786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D0B365D-8E8D-4EC3-9F69-1AFA3CD5BAFE}" type="slidenum">
              <a:rPr lang="en-US" smtClean="0"/>
              <a:pPr/>
              <a:t>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9577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A368AEA-3B7F-4FCE-8DBA-38098EFE885B}" type="slidenum">
              <a:rPr lang="en-US" smtClean="0"/>
              <a:pPr/>
              <a:t>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024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75DE01A-EAB2-4238-9681-EFEDD2D6ADF1}" type="slidenum">
              <a:rPr lang="en-US" smtClean="0"/>
              <a:pPr/>
              <a:t>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8662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80B5823-F12B-433E-956E-9036B2145FDA}" type="slidenum">
              <a:rPr lang="en-US" smtClean="0"/>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5067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9D292FF-FAE1-494C-B44C-46A90D9FD10F}" type="slidenum">
              <a:rPr lang="en-US" smtClean="0"/>
              <a:pPr/>
              <a:t>10</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61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r>
              <a:rPr lang="en-US"/>
              <a:t>CS2100</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Logic Gates and Circuits</a:t>
            </a:r>
          </a:p>
        </p:txBody>
      </p:sp>
      <p:sp>
        <p:nvSpPr>
          <p:cNvPr id="7" name="Rectangle 6"/>
          <p:cNvSpPr>
            <a:spLocks noGrp="1" noChangeArrowheads="1"/>
          </p:cNvSpPr>
          <p:nvPr>
            <p:ph type="sldNum" sz="quarter" idx="12"/>
          </p:nvPr>
        </p:nvSpPr>
        <p:spPr>
          <a:ln/>
        </p:spPr>
        <p:txBody>
          <a:bodyPr/>
          <a:lstStyle>
            <a:lvl1pPr>
              <a:defRPr/>
            </a:lvl1pPr>
          </a:lstStyle>
          <a:p>
            <a:pPr>
              <a:defRPr/>
            </a:pPr>
            <a:fld id="{CE9C863D-7749-4986-82E9-9464F5E7A78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Computer Organisation</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 IT - TDT</a:t>
            </a:r>
            <a:endParaRPr lang="en-US" dirty="0"/>
          </a:p>
        </p:txBody>
      </p:sp>
      <p:sp>
        <p:nvSpPr>
          <p:cNvPr id="8" name="Footer Placeholder 7"/>
          <p:cNvSpPr>
            <a:spLocks noGrp="1"/>
          </p:cNvSpPr>
          <p:nvPr>
            <p:ph type="ftr" sz="quarter" idx="11"/>
          </p:nvPr>
        </p:nvSpPr>
        <p:spPr/>
        <p:txBody>
          <a:bodyPr/>
          <a:lstStyle/>
          <a:p>
            <a:pPr algn="l">
              <a:defRPr/>
            </a:pPr>
            <a:r>
              <a:rPr lang="en-US"/>
              <a:t>Computer Organisation</a:t>
            </a:r>
            <a:endParaRPr lang="en-US" dirty="0"/>
          </a:p>
        </p:txBody>
      </p:sp>
      <p:sp>
        <p:nvSpPr>
          <p:cNvPr id="9" name="Slide Number Placeholder 8"/>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IT - TDT</a:t>
            </a:r>
            <a:endParaRPr lang="en-US" dirty="0"/>
          </a:p>
        </p:txBody>
      </p:sp>
      <p:sp>
        <p:nvSpPr>
          <p:cNvPr id="4" name="Footer Placeholder 3"/>
          <p:cNvSpPr>
            <a:spLocks noGrp="1"/>
          </p:cNvSpPr>
          <p:nvPr>
            <p:ph type="ftr" sz="quarter" idx="11"/>
          </p:nvPr>
        </p:nvSpPr>
        <p:spPr/>
        <p:txBody>
          <a:bodyPr/>
          <a:lstStyle/>
          <a:p>
            <a:pPr algn="l">
              <a:defRPr/>
            </a:pPr>
            <a:r>
              <a:rPr lang="en-US"/>
              <a:t>Computer Organisation</a:t>
            </a:r>
            <a:endParaRPr lang="en-US" dirty="0"/>
          </a:p>
        </p:txBody>
      </p:sp>
      <p:sp>
        <p:nvSpPr>
          <p:cNvPr id="5" name="Slide Number Placeholder 4"/>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IT - TDT</a:t>
            </a:r>
            <a:endParaRPr lang="en-US" dirty="0"/>
          </a:p>
        </p:txBody>
      </p:sp>
      <p:sp>
        <p:nvSpPr>
          <p:cNvPr id="3" name="Footer Placeholder 2"/>
          <p:cNvSpPr>
            <a:spLocks noGrp="1"/>
          </p:cNvSpPr>
          <p:nvPr>
            <p:ph type="ftr" sz="quarter" idx="11"/>
          </p:nvPr>
        </p:nvSpPr>
        <p:spPr/>
        <p:txBody>
          <a:bodyPr/>
          <a:lstStyle/>
          <a:p>
            <a:pPr algn="l">
              <a:defRPr/>
            </a:pPr>
            <a:r>
              <a:rPr lang="en-US"/>
              <a:t>Computer Organisation</a:t>
            </a:r>
            <a:endParaRPr lang="en-US" dirty="0"/>
          </a:p>
        </p:txBody>
      </p:sp>
      <p:sp>
        <p:nvSpPr>
          <p:cNvPr id="4" name="Slide Number Placeholder 3"/>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Computer Organisation</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Computer Organisation</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IT - TDT</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Computer Organisation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 id="2147485099" r:id="rId12"/>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5222"/>
            <a:ext cx="9144000" cy="1249931"/>
          </a:xfrm>
        </p:spPr>
        <p:txBody>
          <a:bodyPr>
            <a:noAutofit/>
          </a:bodyPr>
          <a:lstStyle/>
          <a:p>
            <a:pPr algn="ctr"/>
            <a:r>
              <a:rPr lang="en-US" sz="4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COMPUTER ORGANISATION</a:t>
            </a:r>
            <a:br>
              <a:rPr lang="en-US" sz="32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(TỔ CHỨC MÁY TÍNH) </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7]"/>
          <p:cNvSpPr txBox="1"/>
          <p:nvPr/>
        </p:nvSpPr>
        <p:spPr>
          <a:xfrm>
            <a:off x="1" y="3781012"/>
            <a:ext cx="9143999" cy="1107996"/>
          </a:xfrm>
          <a:prstGeom prst="rect">
            <a:avLst/>
          </a:prstGeom>
          <a:noFill/>
        </p:spPr>
        <p:txBody>
          <a:bodyPr wrap="square" rtlCol="0">
            <a:spAutoFit/>
          </a:bodyPr>
          <a:lstStyle/>
          <a:p>
            <a:pPr algn="ctr"/>
            <a:r>
              <a:rPr lang="en-US" sz="6600" b="1">
                <a:solidFill>
                  <a:srgbClr val="C00000"/>
                </a:solidFill>
                <a:latin typeface="Calibri" panose="020F0502020204030204" pitchFamily="34" charset="0"/>
              </a:rPr>
              <a:t>Logic gates and circuits</a:t>
            </a:r>
          </a:p>
        </p:txBody>
      </p:sp>
    </p:spTree>
    <p:extLst>
      <p:ext uri="{BB962C8B-B14F-4D97-AF65-F5344CB8AC3E}">
        <p14:creationId xmlns:p14="http://schemas.microsoft.com/office/powerpoint/2010/main" val="1820975028"/>
      </p:ext>
    </p:extLst>
  </p:cSld>
  <p:clrMapOvr>
    <a:masterClrMapping/>
  </p:clrMapOvr>
  <p:transition>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E5627305-602A-4B3C-9081-3CFD18D057F6}" type="slidenum">
              <a:rPr lang="en-US" altLang="en-US"/>
              <a:pPr>
                <a:defRPr/>
              </a:pPr>
              <a:t>10</a:t>
            </a:fld>
            <a:endParaRPr lang="en-US" altLang="en-US"/>
          </a:p>
        </p:txBody>
      </p:sp>
      <p:sp>
        <p:nvSpPr>
          <p:cNvPr id="10245" name="Rectangle 2"/>
          <p:cNvSpPr>
            <a:spLocks noGrp="1" noChangeArrowheads="1"/>
          </p:cNvSpPr>
          <p:nvPr>
            <p:ph type="title"/>
          </p:nvPr>
        </p:nvSpPr>
        <p:spPr/>
        <p:txBody>
          <a:bodyPr/>
          <a:lstStyle/>
          <a:p>
            <a:pPr eaLnBrk="1" hangingPunct="1"/>
            <a:r>
              <a:rPr lang="en-US"/>
              <a:t>LOGIC CIRCUITS (1/2)</a:t>
            </a:r>
          </a:p>
        </p:txBody>
      </p:sp>
      <p:sp>
        <p:nvSpPr>
          <p:cNvPr id="215043" name="Rectangle 3"/>
          <p:cNvSpPr>
            <a:spLocks noGrp="1" noChangeArrowheads="1"/>
          </p:cNvSpPr>
          <p:nvPr>
            <p:ph type="body" idx="1"/>
          </p:nvPr>
        </p:nvSpPr>
        <p:spPr>
          <a:xfrm>
            <a:off x="457200" y="1260475"/>
            <a:ext cx="8229600" cy="1406525"/>
          </a:xfrm>
        </p:spPr>
        <p:txBody>
          <a:bodyPr/>
          <a:lstStyle/>
          <a:p>
            <a:pPr eaLnBrk="1" hangingPunct="1"/>
            <a:r>
              <a:rPr lang="en-US" sz="2400" dirty="0">
                <a:solidFill>
                  <a:srgbClr val="800000"/>
                </a:solidFill>
              </a:rPr>
              <a:t>Fan-in:</a:t>
            </a:r>
            <a:r>
              <a:rPr lang="en-US" sz="2400" dirty="0"/>
              <a:t> the number of inputs of a gate.</a:t>
            </a:r>
          </a:p>
          <a:p>
            <a:pPr eaLnBrk="1" hangingPunct="1"/>
            <a:r>
              <a:rPr lang="en-US" sz="2400" dirty="0"/>
              <a:t>Gates may have fan-in more than 2.</a:t>
            </a:r>
          </a:p>
          <a:p>
            <a:pPr lvl="1" eaLnBrk="1" hangingPunct="1"/>
            <a:r>
              <a:rPr lang="en-US" sz="2000" dirty="0"/>
              <a:t>Example: a 3-input AND gate</a:t>
            </a:r>
          </a:p>
        </p:txBody>
      </p:sp>
      <p:sp>
        <p:nvSpPr>
          <p:cNvPr id="215045" name="Rectangle 5"/>
          <p:cNvSpPr>
            <a:spLocks noChangeArrowheads="1"/>
          </p:cNvSpPr>
          <p:nvPr/>
        </p:nvSpPr>
        <p:spPr bwMode="auto">
          <a:xfrm>
            <a:off x="457200" y="3124200"/>
            <a:ext cx="8229600" cy="2092325"/>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400"/>
              <a:t>Given a Boolean expression, we may implement it as a logic circuit.</a:t>
            </a:r>
          </a:p>
          <a:p>
            <a:pPr marL="342900" indent="-342900">
              <a:spcBef>
                <a:spcPct val="20000"/>
              </a:spcBef>
              <a:buClr>
                <a:schemeClr val="accent1"/>
              </a:buClr>
              <a:buSzPct val="65000"/>
              <a:buFont typeface="Wingdings" pitchFamily="2" charset="2"/>
              <a:buChar char="n"/>
            </a:pPr>
            <a:r>
              <a:rPr lang="en-US" sz="2400"/>
              <a:t>Example: </a:t>
            </a:r>
            <a:r>
              <a:rPr lang="en-US" sz="2400">
                <a:solidFill>
                  <a:srgbClr val="800000"/>
                </a:solidFill>
              </a:rPr>
              <a:t>F1 = x</a:t>
            </a:r>
            <a:r>
              <a:rPr lang="en-US" sz="2400">
                <a:solidFill>
                  <a:srgbClr val="800000"/>
                </a:solidFill>
                <a:sym typeface="Symbol" pitchFamily="18" charset="2"/>
              </a:rPr>
              <a:t>yz'</a:t>
            </a:r>
            <a:r>
              <a:rPr lang="en-US" sz="2400">
                <a:sym typeface="Symbol" pitchFamily="18" charset="2"/>
              </a:rPr>
              <a:t> (note the use of a 3-input AND gate) </a:t>
            </a:r>
          </a:p>
        </p:txBody>
      </p:sp>
      <p:grpSp>
        <p:nvGrpSpPr>
          <p:cNvPr id="2" name="Group 6"/>
          <p:cNvGrpSpPr>
            <a:grpSpLocks/>
          </p:cNvGrpSpPr>
          <p:nvPr/>
        </p:nvGrpSpPr>
        <p:grpSpPr bwMode="auto">
          <a:xfrm>
            <a:off x="2819400" y="4648200"/>
            <a:ext cx="3810000" cy="1295400"/>
            <a:chOff x="1824" y="2736"/>
            <a:chExt cx="2400" cy="816"/>
          </a:xfrm>
        </p:grpSpPr>
        <p:sp>
          <p:nvSpPr>
            <p:cNvPr id="10255" name="AutoShape 7"/>
            <p:cNvSpPr>
              <a:spLocks noChangeArrowheads="1"/>
            </p:cNvSpPr>
            <p:nvPr/>
          </p:nvSpPr>
          <p:spPr bwMode="auto">
            <a:xfrm>
              <a:off x="3120" y="2791"/>
              <a:ext cx="480" cy="384"/>
            </a:xfrm>
            <a:prstGeom prst="flowChartDelay">
              <a:avLst/>
            </a:prstGeom>
            <a:noFill/>
            <a:ln w="25400">
              <a:solidFill>
                <a:srgbClr val="000000"/>
              </a:solidFill>
              <a:miter lim="800000"/>
              <a:headEnd/>
              <a:tailEnd/>
            </a:ln>
          </p:spPr>
          <p:txBody>
            <a:bodyPr/>
            <a:lstStyle/>
            <a:p>
              <a:endParaRPr lang="en-SG"/>
            </a:p>
          </p:txBody>
        </p:sp>
        <p:sp>
          <p:nvSpPr>
            <p:cNvPr id="10256" name="Line 8"/>
            <p:cNvSpPr>
              <a:spLocks noChangeShapeType="1"/>
            </p:cNvSpPr>
            <p:nvPr/>
          </p:nvSpPr>
          <p:spPr bwMode="auto">
            <a:xfrm>
              <a:off x="2064" y="340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57" name="Line 9"/>
            <p:cNvSpPr>
              <a:spLocks noChangeShapeType="1"/>
            </p:cNvSpPr>
            <p:nvPr/>
          </p:nvSpPr>
          <p:spPr bwMode="auto">
            <a:xfrm>
              <a:off x="2640" y="340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58" name="Line 10"/>
            <p:cNvSpPr>
              <a:spLocks noChangeShapeType="1"/>
            </p:cNvSpPr>
            <p:nvPr/>
          </p:nvSpPr>
          <p:spPr bwMode="auto">
            <a:xfrm>
              <a:off x="3610" y="2993"/>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3" name="Group 11"/>
            <p:cNvGrpSpPr>
              <a:grpSpLocks/>
            </p:cNvGrpSpPr>
            <p:nvPr/>
          </p:nvGrpSpPr>
          <p:grpSpPr bwMode="auto">
            <a:xfrm>
              <a:off x="2304" y="3264"/>
              <a:ext cx="322" cy="288"/>
              <a:chOff x="2304" y="3264"/>
              <a:chExt cx="322" cy="288"/>
            </a:xfrm>
          </p:grpSpPr>
          <p:sp>
            <p:nvSpPr>
              <p:cNvPr id="10269" name="AutoShape 12"/>
              <p:cNvSpPr>
                <a:spLocks noChangeArrowheads="1"/>
              </p:cNvSpPr>
              <p:nvPr/>
            </p:nvSpPr>
            <p:spPr bwMode="auto">
              <a:xfrm rot="-5400000">
                <a:off x="2271" y="3297"/>
                <a:ext cx="288" cy="221"/>
              </a:xfrm>
              <a:prstGeom prst="flowChartMerge">
                <a:avLst/>
              </a:prstGeom>
              <a:noFill/>
              <a:ln w="25400">
                <a:solidFill>
                  <a:srgbClr val="000000"/>
                </a:solidFill>
                <a:miter lim="800000"/>
                <a:headEnd/>
                <a:tailEnd/>
              </a:ln>
            </p:spPr>
            <p:txBody>
              <a:bodyPr/>
              <a:lstStyle/>
              <a:p>
                <a:endParaRPr lang="en-SG"/>
              </a:p>
            </p:txBody>
          </p:sp>
          <p:sp>
            <p:nvSpPr>
              <p:cNvPr id="10270" name="Oval 13"/>
              <p:cNvSpPr>
                <a:spLocks noChangeArrowheads="1"/>
              </p:cNvSpPr>
              <p:nvPr/>
            </p:nvSpPr>
            <p:spPr bwMode="auto">
              <a:xfrm>
                <a:off x="2546" y="3382"/>
                <a:ext cx="80" cy="68"/>
              </a:xfrm>
              <a:prstGeom prst="ellipse">
                <a:avLst/>
              </a:prstGeom>
              <a:noFill/>
              <a:ln w="25400">
                <a:solidFill>
                  <a:srgbClr val="000000"/>
                </a:solidFill>
                <a:round/>
                <a:headEnd/>
                <a:tailEnd/>
              </a:ln>
            </p:spPr>
            <p:txBody>
              <a:bodyPr/>
              <a:lstStyle/>
              <a:p>
                <a:endParaRPr lang="en-SG"/>
              </a:p>
            </p:txBody>
          </p:sp>
        </p:grpSp>
        <p:sp>
          <p:nvSpPr>
            <p:cNvPr id="10260" name="Text Box 14"/>
            <p:cNvSpPr txBox="1">
              <a:spLocks noChangeArrowheads="1"/>
            </p:cNvSpPr>
            <p:nvPr/>
          </p:nvSpPr>
          <p:spPr bwMode="auto">
            <a:xfrm>
              <a:off x="1824" y="2736"/>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x</a:t>
              </a:r>
              <a:endParaRPr lang="en-GB" sz="1400" b="1"/>
            </a:p>
          </p:txBody>
        </p:sp>
        <p:sp>
          <p:nvSpPr>
            <p:cNvPr id="10261" name="Line 15"/>
            <p:cNvSpPr>
              <a:spLocks noChangeShapeType="1"/>
            </p:cNvSpPr>
            <p:nvPr/>
          </p:nvSpPr>
          <p:spPr bwMode="auto">
            <a:xfrm flipV="1">
              <a:off x="2880" y="3120"/>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62" name="Line 16"/>
            <p:cNvSpPr>
              <a:spLocks noChangeShapeType="1"/>
            </p:cNvSpPr>
            <p:nvPr/>
          </p:nvSpPr>
          <p:spPr bwMode="auto">
            <a:xfrm>
              <a:off x="2880" y="312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63" name="Line 17"/>
            <p:cNvSpPr>
              <a:spLocks noChangeShapeType="1"/>
            </p:cNvSpPr>
            <p:nvPr/>
          </p:nvSpPr>
          <p:spPr bwMode="auto">
            <a:xfrm>
              <a:off x="2016" y="3003"/>
              <a:ext cx="110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64" name="Line 18"/>
            <p:cNvSpPr>
              <a:spLocks noChangeShapeType="1"/>
            </p:cNvSpPr>
            <p:nvPr/>
          </p:nvSpPr>
          <p:spPr bwMode="auto">
            <a:xfrm>
              <a:off x="2016" y="2880"/>
              <a:ext cx="110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65" name="Text Box 19"/>
            <p:cNvSpPr txBox="1">
              <a:spLocks noChangeArrowheads="1"/>
            </p:cNvSpPr>
            <p:nvPr/>
          </p:nvSpPr>
          <p:spPr bwMode="auto">
            <a:xfrm>
              <a:off x="1824" y="2880"/>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y</a:t>
              </a:r>
              <a:endParaRPr lang="en-GB" sz="1400" b="1"/>
            </a:p>
          </p:txBody>
        </p:sp>
        <p:sp>
          <p:nvSpPr>
            <p:cNvPr id="10266" name="Text Box 20"/>
            <p:cNvSpPr txBox="1">
              <a:spLocks noChangeArrowheads="1"/>
            </p:cNvSpPr>
            <p:nvPr/>
          </p:nvSpPr>
          <p:spPr bwMode="auto">
            <a:xfrm>
              <a:off x="1838" y="3278"/>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z</a:t>
              </a:r>
              <a:endParaRPr lang="en-GB" sz="1400" b="1"/>
            </a:p>
          </p:txBody>
        </p:sp>
        <p:sp>
          <p:nvSpPr>
            <p:cNvPr id="10267" name="Text Box 21"/>
            <p:cNvSpPr txBox="1">
              <a:spLocks noChangeArrowheads="1"/>
            </p:cNvSpPr>
            <p:nvPr/>
          </p:nvSpPr>
          <p:spPr bwMode="auto">
            <a:xfrm>
              <a:off x="3888" y="2880"/>
              <a:ext cx="336"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F1</a:t>
              </a:r>
              <a:endParaRPr lang="en-GB" sz="1400" b="1"/>
            </a:p>
          </p:txBody>
        </p:sp>
        <p:sp>
          <p:nvSpPr>
            <p:cNvPr id="10268" name="Text Box 22"/>
            <p:cNvSpPr txBox="1">
              <a:spLocks noChangeArrowheads="1"/>
            </p:cNvSpPr>
            <p:nvPr/>
          </p:nvSpPr>
          <p:spPr bwMode="auto">
            <a:xfrm>
              <a:off x="2928" y="3264"/>
              <a:ext cx="240"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z'</a:t>
              </a:r>
              <a:endParaRPr lang="en-GB" sz="1400" b="1"/>
            </a:p>
          </p:txBody>
        </p:sp>
      </p:grpSp>
      <p:grpSp>
        <p:nvGrpSpPr>
          <p:cNvPr id="4" name="Group 42"/>
          <p:cNvGrpSpPr>
            <a:grpSpLocks/>
          </p:cNvGrpSpPr>
          <p:nvPr/>
        </p:nvGrpSpPr>
        <p:grpSpPr bwMode="auto">
          <a:xfrm>
            <a:off x="5257800" y="2286000"/>
            <a:ext cx="1524000" cy="427038"/>
            <a:chOff x="4128" y="1488"/>
            <a:chExt cx="960" cy="269"/>
          </a:xfrm>
        </p:grpSpPr>
        <p:sp>
          <p:nvSpPr>
            <p:cNvPr id="10250" name="AutoShape 24"/>
            <p:cNvSpPr>
              <a:spLocks noChangeArrowheads="1"/>
            </p:cNvSpPr>
            <p:nvPr/>
          </p:nvSpPr>
          <p:spPr bwMode="auto">
            <a:xfrm>
              <a:off x="4416" y="1488"/>
              <a:ext cx="336" cy="269"/>
            </a:xfrm>
            <a:prstGeom prst="flowChartDelay">
              <a:avLst/>
            </a:prstGeom>
            <a:noFill/>
            <a:ln w="25400">
              <a:solidFill>
                <a:srgbClr val="000000"/>
              </a:solidFill>
              <a:miter lim="800000"/>
              <a:headEnd/>
              <a:tailEnd/>
            </a:ln>
          </p:spPr>
          <p:txBody>
            <a:bodyPr/>
            <a:lstStyle/>
            <a:p>
              <a:endParaRPr lang="en-SG"/>
            </a:p>
          </p:txBody>
        </p:sp>
        <p:sp>
          <p:nvSpPr>
            <p:cNvPr id="10251" name="Line 27"/>
            <p:cNvSpPr>
              <a:spLocks noChangeShapeType="1"/>
            </p:cNvSpPr>
            <p:nvPr/>
          </p:nvSpPr>
          <p:spPr bwMode="auto">
            <a:xfrm>
              <a:off x="4752" y="1632"/>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52" name="Line 35"/>
            <p:cNvSpPr>
              <a:spLocks noChangeShapeType="1"/>
            </p:cNvSpPr>
            <p:nvPr/>
          </p:nvSpPr>
          <p:spPr bwMode="auto">
            <a:xfrm>
              <a:off x="4128" y="1536"/>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53" name="Line 40"/>
            <p:cNvSpPr>
              <a:spLocks noChangeShapeType="1"/>
            </p:cNvSpPr>
            <p:nvPr/>
          </p:nvSpPr>
          <p:spPr bwMode="auto">
            <a:xfrm>
              <a:off x="4128" y="1632"/>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0254" name="Line 41"/>
            <p:cNvSpPr>
              <a:spLocks noChangeShapeType="1"/>
            </p:cNvSpPr>
            <p:nvPr/>
          </p:nvSpPr>
          <p:spPr bwMode="auto">
            <a:xfrm>
              <a:off x="4128" y="1728"/>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grpSp>
      <p:sp>
        <p:nvSpPr>
          <p:cNvPr id="32" name="TextBox 31"/>
          <p:cNvSpPr txBox="1"/>
          <p:nvPr/>
        </p:nvSpPr>
        <p:spPr>
          <a:xfrm>
            <a:off x="533400" y="5029200"/>
            <a:ext cx="2209800" cy="923330"/>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Every input must be connected in a working circuit.</a:t>
            </a:r>
            <a:endParaRPr lang="en-SG" dirty="0"/>
          </a:p>
        </p:txBody>
      </p:sp>
      <p:sp>
        <p:nvSpPr>
          <p:cNvPr id="33"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34"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lide Number Placeholder 5"/>
          <p:cNvSpPr>
            <a:spLocks noGrp="1"/>
          </p:cNvSpPr>
          <p:nvPr>
            <p:ph type="sldNum" sz="quarter" idx="12"/>
          </p:nvPr>
        </p:nvSpPr>
        <p:spPr/>
        <p:txBody>
          <a:bodyPr/>
          <a:lstStyle/>
          <a:p>
            <a:pPr>
              <a:defRPr/>
            </a:pPr>
            <a:fld id="{9C1AB634-86D7-4A4B-A14E-2A28D8BA4B41}" type="slidenum">
              <a:rPr lang="en-US" altLang="en-US"/>
              <a:pPr>
                <a:defRPr/>
              </a:pPr>
              <a:t>11</a:t>
            </a:fld>
            <a:endParaRPr lang="en-US" altLang="en-US"/>
          </a:p>
        </p:txBody>
      </p:sp>
      <p:sp>
        <p:nvSpPr>
          <p:cNvPr id="11269" name="Rectangle 2"/>
          <p:cNvSpPr>
            <a:spLocks noGrp="1" noChangeArrowheads="1"/>
          </p:cNvSpPr>
          <p:nvPr>
            <p:ph type="title"/>
          </p:nvPr>
        </p:nvSpPr>
        <p:spPr/>
        <p:txBody>
          <a:bodyPr/>
          <a:lstStyle/>
          <a:p>
            <a:pPr eaLnBrk="1" hangingPunct="1"/>
            <a:r>
              <a:rPr lang="en-US"/>
              <a:t>LOGIC CIRCUITS (2/2)</a:t>
            </a:r>
          </a:p>
        </p:txBody>
      </p:sp>
      <p:sp>
        <p:nvSpPr>
          <p:cNvPr id="290819" name="Rectangle 3"/>
          <p:cNvSpPr>
            <a:spLocks noGrp="1" noChangeArrowheads="1"/>
          </p:cNvSpPr>
          <p:nvPr>
            <p:ph type="body" idx="1"/>
          </p:nvPr>
        </p:nvSpPr>
        <p:spPr>
          <a:xfrm>
            <a:off x="457200" y="1260475"/>
            <a:ext cx="8229600" cy="644525"/>
          </a:xfrm>
        </p:spPr>
        <p:txBody>
          <a:bodyPr/>
          <a:lstStyle/>
          <a:p>
            <a:pPr eaLnBrk="1" hangingPunct="1"/>
            <a:r>
              <a:rPr lang="en-US" sz="2400" dirty="0"/>
              <a:t>Example: </a:t>
            </a:r>
            <a:r>
              <a:rPr lang="en-US" sz="2400" dirty="0">
                <a:solidFill>
                  <a:srgbClr val="800000"/>
                </a:solidFill>
              </a:rPr>
              <a:t>F2 = x + </a:t>
            </a:r>
            <a:r>
              <a:rPr lang="en-US" sz="2400" dirty="0" err="1">
                <a:solidFill>
                  <a:srgbClr val="800000"/>
                </a:solidFill>
              </a:rPr>
              <a:t>y'</a:t>
            </a:r>
            <a:r>
              <a:rPr lang="en-US" sz="2400" dirty="0" err="1">
                <a:solidFill>
                  <a:srgbClr val="800000"/>
                </a:solidFill>
                <a:sym typeface="Symbol" pitchFamily="18" charset="2"/>
              </a:rPr>
              <a:t>z</a:t>
            </a:r>
            <a:endParaRPr lang="en-US" sz="2400" dirty="0">
              <a:solidFill>
                <a:srgbClr val="800000"/>
              </a:solidFill>
              <a:sym typeface="Symbol" pitchFamily="18" charset="2"/>
            </a:endParaRPr>
          </a:p>
        </p:txBody>
      </p:sp>
      <p:sp>
        <p:nvSpPr>
          <p:cNvPr id="290820" name="Rectangle 4"/>
          <p:cNvSpPr>
            <a:spLocks noChangeArrowheads="1"/>
          </p:cNvSpPr>
          <p:nvPr/>
        </p:nvSpPr>
        <p:spPr bwMode="auto">
          <a:xfrm>
            <a:off x="457200" y="3810000"/>
            <a:ext cx="8229600" cy="5334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400"/>
              <a:t>Example: </a:t>
            </a:r>
            <a:r>
              <a:rPr lang="en-US" sz="2400">
                <a:solidFill>
                  <a:srgbClr val="800000"/>
                </a:solidFill>
              </a:rPr>
              <a:t>F3 = x</a:t>
            </a:r>
            <a:r>
              <a:rPr lang="en-US" sz="2400">
                <a:solidFill>
                  <a:srgbClr val="800000"/>
                </a:solidFill>
                <a:sym typeface="Symbol" pitchFamily="18" charset="2"/>
              </a:rPr>
              <a:t>y' + x'z </a:t>
            </a:r>
          </a:p>
        </p:txBody>
      </p:sp>
      <p:grpSp>
        <p:nvGrpSpPr>
          <p:cNvPr id="2" name="Group 140"/>
          <p:cNvGrpSpPr>
            <a:grpSpLocks/>
          </p:cNvGrpSpPr>
          <p:nvPr/>
        </p:nvGrpSpPr>
        <p:grpSpPr bwMode="auto">
          <a:xfrm>
            <a:off x="838200" y="1814513"/>
            <a:ext cx="3429000" cy="1738312"/>
            <a:chOff x="528" y="1143"/>
            <a:chExt cx="2160" cy="1095"/>
          </a:xfrm>
        </p:grpSpPr>
        <p:grpSp>
          <p:nvGrpSpPr>
            <p:cNvPr id="3" name="Group 73"/>
            <p:cNvGrpSpPr>
              <a:grpSpLocks/>
            </p:cNvGrpSpPr>
            <p:nvPr/>
          </p:nvGrpSpPr>
          <p:grpSpPr bwMode="auto">
            <a:xfrm>
              <a:off x="528" y="1143"/>
              <a:ext cx="2160" cy="663"/>
              <a:chOff x="528" y="1143"/>
              <a:chExt cx="2160" cy="663"/>
            </a:xfrm>
          </p:grpSpPr>
          <p:sp>
            <p:nvSpPr>
              <p:cNvPr id="11363" name="AutoShape 29"/>
              <p:cNvSpPr>
                <a:spLocks noChangeArrowheads="1"/>
              </p:cNvSpPr>
              <p:nvPr/>
            </p:nvSpPr>
            <p:spPr bwMode="auto">
              <a:xfrm>
                <a:off x="1056" y="1479"/>
                <a:ext cx="384" cy="307"/>
              </a:xfrm>
              <a:prstGeom prst="flowChartDelay">
                <a:avLst/>
              </a:prstGeom>
              <a:noFill/>
              <a:ln w="25400">
                <a:solidFill>
                  <a:srgbClr val="000000"/>
                </a:solidFill>
                <a:miter lim="800000"/>
                <a:headEnd/>
                <a:tailEnd/>
              </a:ln>
            </p:spPr>
            <p:txBody>
              <a:bodyPr/>
              <a:lstStyle/>
              <a:p>
                <a:endParaRPr lang="en-SG"/>
              </a:p>
            </p:txBody>
          </p:sp>
          <p:sp>
            <p:nvSpPr>
              <p:cNvPr id="11364" name="Line 30"/>
              <p:cNvSpPr>
                <a:spLocks noChangeShapeType="1"/>
              </p:cNvSpPr>
              <p:nvPr/>
            </p:nvSpPr>
            <p:spPr bwMode="auto">
              <a:xfrm>
                <a:off x="816" y="1527"/>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65" name="Line 31"/>
              <p:cNvSpPr>
                <a:spLocks noChangeShapeType="1"/>
              </p:cNvSpPr>
              <p:nvPr/>
            </p:nvSpPr>
            <p:spPr bwMode="auto">
              <a:xfrm>
                <a:off x="1440" y="1623"/>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66" name="Line 32"/>
              <p:cNvSpPr>
                <a:spLocks noChangeShapeType="1"/>
              </p:cNvSpPr>
              <p:nvPr/>
            </p:nvSpPr>
            <p:spPr bwMode="auto">
              <a:xfrm>
                <a:off x="2112" y="1335"/>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67" name="Text Box 33"/>
              <p:cNvSpPr txBox="1">
                <a:spLocks noChangeArrowheads="1"/>
              </p:cNvSpPr>
              <p:nvPr/>
            </p:nvSpPr>
            <p:spPr bwMode="auto">
              <a:xfrm>
                <a:off x="552" y="1143"/>
                <a:ext cx="192"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x</a:t>
                </a:r>
                <a:endParaRPr lang="en-GB" sz="1400" b="1"/>
              </a:p>
            </p:txBody>
          </p:sp>
          <p:sp>
            <p:nvSpPr>
              <p:cNvPr id="11368" name="Line 34"/>
              <p:cNvSpPr>
                <a:spLocks noChangeShapeType="1"/>
              </p:cNvSpPr>
              <p:nvPr/>
            </p:nvSpPr>
            <p:spPr bwMode="auto">
              <a:xfrm flipV="1">
                <a:off x="1584" y="1431"/>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69" name="Line 35"/>
              <p:cNvSpPr>
                <a:spLocks noChangeShapeType="1"/>
              </p:cNvSpPr>
              <p:nvPr/>
            </p:nvSpPr>
            <p:spPr bwMode="auto">
              <a:xfrm>
                <a:off x="1584" y="1431"/>
                <a:ext cx="175"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70" name="Line 36"/>
              <p:cNvSpPr>
                <a:spLocks noChangeShapeType="1"/>
              </p:cNvSpPr>
              <p:nvPr/>
            </p:nvSpPr>
            <p:spPr bwMode="auto">
              <a:xfrm>
                <a:off x="768" y="1287"/>
                <a:ext cx="100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71" name="Text Box 37"/>
              <p:cNvSpPr txBox="1">
                <a:spLocks noChangeArrowheads="1"/>
              </p:cNvSpPr>
              <p:nvPr/>
            </p:nvSpPr>
            <p:spPr bwMode="auto">
              <a:xfrm>
                <a:off x="528" y="1383"/>
                <a:ext cx="240"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y'</a:t>
                </a:r>
                <a:endParaRPr lang="en-GB" sz="1400" b="1"/>
              </a:p>
            </p:txBody>
          </p:sp>
          <p:sp>
            <p:nvSpPr>
              <p:cNvPr id="11372" name="Text Box 38"/>
              <p:cNvSpPr txBox="1">
                <a:spLocks noChangeArrowheads="1"/>
              </p:cNvSpPr>
              <p:nvPr/>
            </p:nvSpPr>
            <p:spPr bwMode="auto">
              <a:xfrm>
                <a:off x="552" y="1575"/>
                <a:ext cx="192"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z</a:t>
                </a:r>
                <a:endParaRPr lang="en-GB" sz="1400" b="1"/>
              </a:p>
            </p:txBody>
          </p:sp>
          <p:sp>
            <p:nvSpPr>
              <p:cNvPr id="11373" name="Text Box 39"/>
              <p:cNvSpPr txBox="1">
                <a:spLocks noChangeArrowheads="1"/>
              </p:cNvSpPr>
              <p:nvPr/>
            </p:nvSpPr>
            <p:spPr bwMode="auto">
              <a:xfrm>
                <a:off x="2352" y="1239"/>
                <a:ext cx="336"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F2</a:t>
                </a:r>
                <a:endParaRPr lang="en-GB" sz="1400" b="1"/>
              </a:p>
            </p:txBody>
          </p:sp>
          <p:sp>
            <p:nvSpPr>
              <p:cNvPr id="11374" name="Text Box 40"/>
              <p:cNvSpPr txBox="1">
                <a:spLocks noChangeArrowheads="1"/>
              </p:cNvSpPr>
              <p:nvPr/>
            </p:nvSpPr>
            <p:spPr bwMode="auto">
              <a:xfrm>
                <a:off x="1536" y="1575"/>
                <a:ext cx="336"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y'</a:t>
                </a:r>
                <a:r>
                  <a:rPr lang="en-GB">
                    <a:sym typeface="Symbol" pitchFamily="18" charset="2"/>
                  </a:rPr>
                  <a:t></a:t>
                </a:r>
                <a:r>
                  <a:rPr lang="en-GB"/>
                  <a:t>z</a:t>
                </a:r>
                <a:endParaRPr lang="en-GB" sz="1400" b="1"/>
              </a:p>
            </p:txBody>
          </p:sp>
          <p:grpSp>
            <p:nvGrpSpPr>
              <p:cNvPr id="4" name="Group 41"/>
              <p:cNvGrpSpPr>
                <a:grpSpLocks/>
              </p:cNvGrpSpPr>
              <p:nvPr/>
            </p:nvGrpSpPr>
            <p:grpSpPr bwMode="auto">
              <a:xfrm>
                <a:off x="1728" y="1200"/>
                <a:ext cx="384" cy="291"/>
                <a:chOff x="6768" y="11808"/>
                <a:chExt cx="1008" cy="792"/>
              </a:xfrm>
            </p:grpSpPr>
            <p:sp>
              <p:nvSpPr>
                <p:cNvPr id="11377" name="Freeform 42"/>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1378" name="Line 43"/>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1379" name="Line 44"/>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1380" name="Freeform 45"/>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1381" name="Freeform 46"/>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1376" name="Line 47"/>
              <p:cNvSpPr>
                <a:spLocks noChangeShapeType="1"/>
              </p:cNvSpPr>
              <p:nvPr/>
            </p:nvSpPr>
            <p:spPr bwMode="auto">
              <a:xfrm>
                <a:off x="816" y="1719"/>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grpSp>
        <p:sp>
          <p:nvSpPr>
            <p:cNvPr id="11362" name="Text Box 48"/>
            <p:cNvSpPr txBox="1">
              <a:spLocks noChangeArrowheads="1"/>
            </p:cNvSpPr>
            <p:nvPr/>
          </p:nvSpPr>
          <p:spPr bwMode="auto">
            <a:xfrm>
              <a:off x="816" y="1872"/>
              <a:ext cx="1584" cy="366"/>
            </a:xfrm>
            <a:prstGeom prst="rect">
              <a:avLst/>
            </a:prstGeom>
            <a:noFill/>
            <a:ln w="9525">
              <a:noFill/>
              <a:miter lim="800000"/>
              <a:headEnd/>
              <a:tailEnd/>
            </a:ln>
          </p:spPr>
          <p:txBody>
            <a:bodyPr>
              <a:spAutoFit/>
            </a:bodyPr>
            <a:lstStyle/>
            <a:p>
              <a:pPr>
                <a:spcBef>
                  <a:spcPct val="50000"/>
                </a:spcBef>
              </a:pPr>
              <a:r>
                <a:rPr lang="en-US" sz="1600" i="1"/>
                <a:t>If complemented literals are available</a:t>
              </a:r>
            </a:p>
          </p:txBody>
        </p:sp>
      </p:grpSp>
      <p:grpSp>
        <p:nvGrpSpPr>
          <p:cNvPr id="5" name="Group 143"/>
          <p:cNvGrpSpPr>
            <a:grpSpLocks/>
          </p:cNvGrpSpPr>
          <p:nvPr/>
        </p:nvGrpSpPr>
        <p:grpSpPr bwMode="auto">
          <a:xfrm>
            <a:off x="4572000" y="1814513"/>
            <a:ext cx="3962400" cy="1738312"/>
            <a:chOff x="2880" y="1143"/>
            <a:chExt cx="2496" cy="1095"/>
          </a:xfrm>
        </p:grpSpPr>
        <p:grpSp>
          <p:nvGrpSpPr>
            <p:cNvPr id="6" name="Group 141"/>
            <p:cNvGrpSpPr>
              <a:grpSpLocks/>
            </p:cNvGrpSpPr>
            <p:nvPr/>
          </p:nvGrpSpPr>
          <p:grpSpPr bwMode="auto">
            <a:xfrm>
              <a:off x="3456" y="1479"/>
              <a:ext cx="1584" cy="759"/>
              <a:chOff x="3456" y="1479"/>
              <a:chExt cx="1584" cy="759"/>
            </a:xfrm>
          </p:grpSpPr>
          <p:sp>
            <p:nvSpPr>
              <p:cNvPr id="11359" name="Text Box 49"/>
              <p:cNvSpPr txBox="1">
                <a:spLocks noChangeArrowheads="1"/>
              </p:cNvSpPr>
              <p:nvPr/>
            </p:nvSpPr>
            <p:spPr bwMode="auto">
              <a:xfrm>
                <a:off x="3456" y="1872"/>
                <a:ext cx="1584" cy="366"/>
              </a:xfrm>
              <a:prstGeom prst="rect">
                <a:avLst/>
              </a:prstGeom>
              <a:noFill/>
              <a:ln w="9525">
                <a:noFill/>
                <a:miter lim="800000"/>
                <a:headEnd/>
                <a:tailEnd/>
              </a:ln>
            </p:spPr>
            <p:txBody>
              <a:bodyPr>
                <a:spAutoFit/>
              </a:bodyPr>
              <a:lstStyle/>
              <a:p>
                <a:pPr>
                  <a:spcBef>
                    <a:spcPct val="50000"/>
                  </a:spcBef>
                </a:pPr>
                <a:r>
                  <a:rPr lang="en-US" sz="1600" i="1"/>
                  <a:t>If complemented literals are not available</a:t>
                </a:r>
              </a:p>
            </p:txBody>
          </p:sp>
          <p:sp>
            <p:nvSpPr>
              <p:cNvPr id="11360" name="AutoShape 50"/>
              <p:cNvSpPr>
                <a:spLocks noChangeArrowheads="1"/>
              </p:cNvSpPr>
              <p:nvPr/>
            </p:nvSpPr>
            <p:spPr bwMode="auto">
              <a:xfrm>
                <a:off x="3744" y="1479"/>
                <a:ext cx="384" cy="307"/>
              </a:xfrm>
              <a:prstGeom prst="flowChartDelay">
                <a:avLst/>
              </a:prstGeom>
              <a:noFill/>
              <a:ln w="25400">
                <a:solidFill>
                  <a:srgbClr val="000000"/>
                </a:solidFill>
                <a:miter lim="800000"/>
                <a:headEnd/>
                <a:tailEnd/>
              </a:ln>
            </p:spPr>
            <p:txBody>
              <a:bodyPr/>
              <a:lstStyle/>
              <a:p>
                <a:endParaRPr lang="en-SG"/>
              </a:p>
            </p:txBody>
          </p:sp>
        </p:grpSp>
        <p:grpSp>
          <p:nvGrpSpPr>
            <p:cNvPr id="7" name="Group 142"/>
            <p:cNvGrpSpPr>
              <a:grpSpLocks/>
            </p:cNvGrpSpPr>
            <p:nvPr/>
          </p:nvGrpSpPr>
          <p:grpSpPr bwMode="auto">
            <a:xfrm>
              <a:off x="2880" y="1143"/>
              <a:ext cx="2496" cy="663"/>
              <a:chOff x="2880" y="1143"/>
              <a:chExt cx="2496" cy="663"/>
            </a:xfrm>
          </p:grpSpPr>
          <p:sp>
            <p:nvSpPr>
              <p:cNvPr id="11338" name="Line 51"/>
              <p:cNvSpPr>
                <a:spLocks noChangeShapeType="1"/>
              </p:cNvSpPr>
              <p:nvPr/>
            </p:nvSpPr>
            <p:spPr bwMode="auto">
              <a:xfrm>
                <a:off x="3072" y="1527"/>
                <a:ext cx="67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39" name="Line 52"/>
              <p:cNvSpPr>
                <a:spLocks noChangeShapeType="1"/>
              </p:cNvSpPr>
              <p:nvPr/>
            </p:nvSpPr>
            <p:spPr bwMode="auto">
              <a:xfrm>
                <a:off x="4128" y="1623"/>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40" name="Line 53"/>
              <p:cNvSpPr>
                <a:spLocks noChangeShapeType="1"/>
              </p:cNvSpPr>
              <p:nvPr/>
            </p:nvSpPr>
            <p:spPr bwMode="auto">
              <a:xfrm>
                <a:off x="4800" y="1335"/>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41" name="Text Box 54"/>
              <p:cNvSpPr txBox="1">
                <a:spLocks noChangeArrowheads="1"/>
              </p:cNvSpPr>
              <p:nvPr/>
            </p:nvSpPr>
            <p:spPr bwMode="auto">
              <a:xfrm>
                <a:off x="3312" y="1143"/>
                <a:ext cx="192"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x</a:t>
                </a:r>
                <a:endParaRPr lang="en-GB" sz="1400" b="1"/>
              </a:p>
            </p:txBody>
          </p:sp>
          <p:sp>
            <p:nvSpPr>
              <p:cNvPr id="11342" name="Line 55"/>
              <p:cNvSpPr>
                <a:spLocks noChangeShapeType="1"/>
              </p:cNvSpPr>
              <p:nvPr/>
            </p:nvSpPr>
            <p:spPr bwMode="auto">
              <a:xfrm flipV="1">
                <a:off x="4272" y="1431"/>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43" name="Line 56"/>
              <p:cNvSpPr>
                <a:spLocks noChangeShapeType="1"/>
              </p:cNvSpPr>
              <p:nvPr/>
            </p:nvSpPr>
            <p:spPr bwMode="auto">
              <a:xfrm>
                <a:off x="4272" y="1431"/>
                <a:ext cx="175"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44" name="Line 57"/>
              <p:cNvSpPr>
                <a:spLocks noChangeShapeType="1"/>
              </p:cNvSpPr>
              <p:nvPr/>
            </p:nvSpPr>
            <p:spPr bwMode="auto">
              <a:xfrm>
                <a:off x="3456" y="1287"/>
                <a:ext cx="100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45" name="Text Box 59"/>
              <p:cNvSpPr txBox="1">
                <a:spLocks noChangeArrowheads="1"/>
              </p:cNvSpPr>
              <p:nvPr/>
            </p:nvSpPr>
            <p:spPr bwMode="auto">
              <a:xfrm>
                <a:off x="3360" y="1575"/>
                <a:ext cx="192"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z</a:t>
                </a:r>
                <a:endParaRPr lang="en-GB" sz="1400" b="1"/>
              </a:p>
            </p:txBody>
          </p:sp>
          <p:sp>
            <p:nvSpPr>
              <p:cNvPr id="11346" name="Text Box 60"/>
              <p:cNvSpPr txBox="1">
                <a:spLocks noChangeArrowheads="1"/>
              </p:cNvSpPr>
              <p:nvPr/>
            </p:nvSpPr>
            <p:spPr bwMode="auto">
              <a:xfrm>
                <a:off x="5040" y="1239"/>
                <a:ext cx="336"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F2</a:t>
                </a:r>
                <a:endParaRPr lang="en-GB" sz="1400" b="1"/>
              </a:p>
            </p:txBody>
          </p:sp>
          <p:sp>
            <p:nvSpPr>
              <p:cNvPr id="11347" name="Text Box 61"/>
              <p:cNvSpPr txBox="1">
                <a:spLocks noChangeArrowheads="1"/>
              </p:cNvSpPr>
              <p:nvPr/>
            </p:nvSpPr>
            <p:spPr bwMode="auto">
              <a:xfrm>
                <a:off x="4224" y="1575"/>
                <a:ext cx="336"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y'</a:t>
                </a:r>
                <a:r>
                  <a:rPr lang="en-GB">
                    <a:sym typeface="Symbol" pitchFamily="18" charset="2"/>
                  </a:rPr>
                  <a:t></a:t>
                </a:r>
                <a:r>
                  <a:rPr lang="en-GB"/>
                  <a:t>z</a:t>
                </a:r>
                <a:endParaRPr lang="en-GB" sz="1400" b="1"/>
              </a:p>
            </p:txBody>
          </p:sp>
          <p:grpSp>
            <p:nvGrpSpPr>
              <p:cNvPr id="8" name="Group 62"/>
              <p:cNvGrpSpPr>
                <a:grpSpLocks/>
              </p:cNvGrpSpPr>
              <p:nvPr/>
            </p:nvGrpSpPr>
            <p:grpSpPr bwMode="auto">
              <a:xfrm>
                <a:off x="4416" y="1200"/>
                <a:ext cx="384" cy="291"/>
                <a:chOff x="6768" y="11808"/>
                <a:chExt cx="1008" cy="792"/>
              </a:xfrm>
            </p:grpSpPr>
            <p:sp>
              <p:nvSpPr>
                <p:cNvPr id="11354" name="Freeform 63"/>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1355" name="Line 64"/>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1356" name="Line 65"/>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1357" name="Freeform 66"/>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1358" name="Freeform 67"/>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1349" name="Line 68"/>
              <p:cNvSpPr>
                <a:spLocks noChangeShapeType="1"/>
              </p:cNvSpPr>
              <p:nvPr/>
            </p:nvSpPr>
            <p:spPr bwMode="auto">
              <a:xfrm>
                <a:off x="3504" y="1719"/>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9" name="Group 69"/>
              <p:cNvGrpSpPr>
                <a:grpSpLocks/>
              </p:cNvGrpSpPr>
              <p:nvPr/>
            </p:nvGrpSpPr>
            <p:grpSpPr bwMode="auto">
              <a:xfrm>
                <a:off x="3264" y="1431"/>
                <a:ext cx="192" cy="180"/>
                <a:chOff x="2160" y="1584"/>
                <a:chExt cx="308" cy="288"/>
              </a:xfrm>
            </p:grpSpPr>
            <p:sp>
              <p:nvSpPr>
                <p:cNvPr id="11352" name="AutoShape 70"/>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1353" name="Oval 71"/>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sp>
            <p:nvSpPr>
              <p:cNvPr id="11351" name="Text Box 72"/>
              <p:cNvSpPr txBox="1">
                <a:spLocks noChangeArrowheads="1"/>
              </p:cNvSpPr>
              <p:nvPr/>
            </p:nvSpPr>
            <p:spPr bwMode="auto">
              <a:xfrm>
                <a:off x="2880" y="1383"/>
                <a:ext cx="192"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y</a:t>
                </a:r>
                <a:endParaRPr lang="en-GB" sz="1400" b="1"/>
              </a:p>
            </p:txBody>
          </p:sp>
        </p:grpSp>
      </p:grpSp>
      <p:sp>
        <p:nvSpPr>
          <p:cNvPr id="11274" name="Line 75"/>
          <p:cNvSpPr>
            <a:spLocks noChangeShapeType="1"/>
          </p:cNvSpPr>
          <p:nvPr/>
        </p:nvSpPr>
        <p:spPr bwMode="auto">
          <a:xfrm>
            <a:off x="4419600" y="1752600"/>
            <a:ext cx="0" cy="1905000"/>
          </a:xfrm>
          <a:prstGeom prst="line">
            <a:avLst/>
          </a:prstGeom>
          <a:noFill/>
          <a:ln w="9525">
            <a:solidFill>
              <a:schemeClr val="tx1"/>
            </a:solidFill>
            <a:round/>
            <a:headEnd/>
            <a:tailEnd/>
          </a:ln>
        </p:spPr>
        <p:txBody>
          <a:bodyPr/>
          <a:lstStyle/>
          <a:p>
            <a:endParaRPr lang="en-US"/>
          </a:p>
        </p:txBody>
      </p:sp>
      <p:grpSp>
        <p:nvGrpSpPr>
          <p:cNvPr id="10" name="Group 138"/>
          <p:cNvGrpSpPr>
            <a:grpSpLocks/>
          </p:cNvGrpSpPr>
          <p:nvPr/>
        </p:nvGrpSpPr>
        <p:grpSpPr bwMode="auto">
          <a:xfrm>
            <a:off x="708025" y="4343400"/>
            <a:ext cx="3559175" cy="1487488"/>
            <a:chOff x="446" y="2736"/>
            <a:chExt cx="2242" cy="937"/>
          </a:xfrm>
        </p:grpSpPr>
        <p:sp>
          <p:nvSpPr>
            <p:cNvPr id="11310" name="AutoShape 77"/>
            <p:cNvSpPr>
              <a:spLocks noChangeArrowheads="1"/>
            </p:cNvSpPr>
            <p:nvPr/>
          </p:nvSpPr>
          <p:spPr bwMode="auto">
            <a:xfrm>
              <a:off x="1008" y="3312"/>
              <a:ext cx="404" cy="323"/>
            </a:xfrm>
            <a:prstGeom prst="flowChartDelay">
              <a:avLst/>
            </a:prstGeom>
            <a:noFill/>
            <a:ln w="25400">
              <a:solidFill>
                <a:srgbClr val="000000"/>
              </a:solidFill>
              <a:miter lim="800000"/>
              <a:headEnd/>
              <a:tailEnd/>
            </a:ln>
          </p:spPr>
          <p:txBody>
            <a:bodyPr/>
            <a:lstStyle/>
            <a:p>
              <a:endParaRPr lang="en-SG"/>
            </a:p>
          </p:txBody>
        </p:sp>
        <p:sp>
          <p:nvSpPr>
            <p:cNvPr id="11311" name="Line 79"/>
            <p:cNvSpPr>
              <a:spLocks noChangeShapeType="1"/>
            </p:cNvSpPr>
            <p:nvPr/>
          </p:nvSpPr>
          <p:spPr bwMode="auto">
            <a:xfrm>
              <a:off x="1420" y="3490"/>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12" name="Line 80"/>
            <p:cNvSpPr>
              <a:spLocks noChangeShapeType="1"/>
            </p:cNvSpPr>
            <p:nvPr/>
          </p:nvSpPr>
          <p:spPr bwMode="auto">
            <a:xfrm>
              <a:off x="2208" y="3264"/>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13" name="Line 81"/>
            <p:cNvSpPr>
              <a:spLocks noChangeShapeType="1"/>
            </p:cNvSpPr>
            <p:nvPr/>
          </p:nvSpPr>
          <p:spPr bwMode="auto">
            <a:xfrm flipV="1">
              <a:off x="1612" y="3298"/>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14" name="Line 82"/>
            <p:cNvSpPr>
              <a:spLocks noChangeShapeType="1"/>
            </p:cNvSpPr>
            <p:nvPr/>
          </p:nvSpPr>
          <p:spPr bwMode="auto">
            <a:xfrm>
              <a:off x="1612" y="329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15" name="Text Box 83"/>
            <p:cNvSpPr txBox="1">
              <a:spLocks noChangeArrowheads="1"/>
            </p:cNvSpPr>
            <p:nvPr/>
          </p:nvSpPr>
          <p:spPr bwMode="auto">
            <a:xfrm>
              <a:off x="446" y="3284"/>
              <a:ext cx="240"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x'</a:t>
              </a:r>
              <a:endParaRPr lang="en-GB" sz="1400" b="1"/>
            </a:p>
          </p:txBody>
        </p:sp>
        <p:sp>
          <p:nvSpPr>
            <p:cNvPr id="11316" name="Text Box 84"/>
            <p:cNvSpPr txBox="1">
              <a:spLocks noChangeArrowheads="1"/>
            </p:cNvSpPr>
            <p:nvPr/>
          </p:nvSpPr>
          <p:spPr bwMode="auto">
            <a:xfrm>
              <a:off x="470" y="3442"/>
              <a:ext cx="192"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z</a:t>
              </a:r>
              <a:endParaRPr lang="en-GB" sz="1400" b="1"/>
            </a:p>
          </p:txBody>
        </p:sp>
        <p:sp>
          <p:nvSpPr>
            <p:cNvPr id="11317" name="Text Box 85"/>
            <p:cNvSpPr txBox="1">
              <a:spLocks noChangeArrowheads="1"/>
            </p:cNvSpPr>
            <p:nvPr/>
          </p:nvSpPr>
          <p:spPr bwMode="auto">
            <a:xfrm>
              <a:off x="2400" y="3168"/>
              <a:ext cx="288"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F3</a:t>
              </a:r>
              <a:endParaRPr lang="en-GB" sz="1400" b="1"/>
            </a:p>
          </p:txBody>
        </p:sp>
        <p:sp>
          <p:nvSpPr>
            <p:cNvPr id="11318" name="Text Box 86"/>
            <p:cNvSpPr txBox="1">
              <a:spLocks noChangeArrowheads="1"/>
            </p:cNvSpPr>
            <p:nvPr/>
          </p:nvSpPr>
          <p:spPr bwMode="auto">
            <a:xfrm>
              <a:off x="1564" y="3442"/>
              <a:ext cx="356"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x'.z</a:t>
              </a:r>
              <a:endParaRPr lang="en-GB" sz="1400" b="1"/>
            </a:p>
          </p:txBody>
        </p:sp>
        <p:grpSp>
          <p:nvGrpSpPr>
            <p:cNvPr id="11" name="Group 87"/>
            <p:cNvGrpSpPr>
              <a:grpSpLocks/>
            </p:cNvGrpSpPr>
            <p:nvPr/>
          </p:nvGrpSpPr>
          <p:grpSpPr bwMode="auto">
            <a:xfrm>
              <a:off x="1824" y="3099"/>
              <a:ext cx="384" cy="291"/>
              <a:chOff x="6768" y="11808"/>
              <a:chExt cx="1008" cy="792"/>
            </a:xfrm>
          </p:grpSpPr>
          <p:sp>
            <p:nvSpPr>
              <p:cNvPr id="11331" name="Freeform 88"/>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1332" name="Line 89"/>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1333" name="Line 90"/>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1334" name="Freeform 91"/>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1335" name="Freeform 92"/>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1320" name="Line 94"/>
            <p:cNvSpPr>
              <a:spLocks noChangeShapeType="1"/>
            </p:cNvSpPr>
            <p:nvPr/>
          </p:nvSpPr>
          <p:spPr bwMode="auto">
            <a:xfrm>
              <a:off x="1420" y="2962"/>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21" name="Line 95"/>
            <p:cNvSpPr>
              <a:spLocks noChangeShapeType="1"/>
            </p:cNvSpPr>
            <p:nvPr/>
          </p:nvSpPr>
          <p:spPr bwMode="auto">
            <a:xfrm flipV="1">
              <a:off x="1612" y="2962"/>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22" name="Line 96"/>
            <p:cNvSpPr>
              <a:spLocks noChangeShapeType="1"/>
            </p:cNvSpPr>
            <p:nvPr/>
          </p:nvSpPr>
          <p:spPr bwMode="auto">
            <a:xfrm>
              <a:off x="1612" y="3154"/>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23" name="Text Box 97"/>
            <p:cNvSpPr txBox="1">
              <a:spLocks noChangeArrowheads="1"/>
            </p:cNvSpPr>
            <p:nvPr/>
          </p:nvSpPr>
          <p:spPr bwMode="auto">
            <a:xfrm>
              <a:off x="1564" y="2770"/>
              <a:ext cx="356"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x.y'</a:t>
              </a:r>
              <a:endParaRPr lang="en-GB" sz="1400" b="1"/>
            </a:p>
          </p:txBody>
        </p:sp>
        <p:sp>
          <p:nvSpPr>
            <p:cNvPr id="11324" name="AutoShape 98"/>
            <p:cNvSpPr>
              <a:spLocks noChangeArrowheads="1"/>
            </p:cNvSpPr>
            <p:nvPr/>
          </p:nvSpPr>
          <p:spPr bwMode="auto">
            <a:xfrm>
              <a:off x="1008" y="2784"/>
              <a:ext cx="404" cy="323"/>
            </a:xfrm>
            <a:prstGeom prst="flowChartDelay">
              <a:avLst/>
            </a:prstGeom>
            <a:noFill/>
            <a:ln w="25400">
              <a:solidFill>
                <a:srgbClr val="000000"/>
              </a:solidFill>
              <a:miter lim="800000"/>
              <a:headEnd/>
              <a:tailEnd/>
            </a:ln>
          </p:spPr>
          <p:txBody>
            <a:bodyPr/>
            <a:lstStyle/>
            <a:p>
              <a:endParaRPr lang="en-SG"/>
            </a:p>
          </p:txBody>
        </p:sp>
        <p:sp>
          <p:nvSpPr>
            <p:cNvPr id="11325" name="Text Box 100"/>
            <p:cNvSpPr txBox="1">
              <a:spLocks noChangeArrowheads="1"/>
            </p:cNvSpPr>
            <p:nvPr/>
          </p:nvSpPr>
          <p:spPr bwMode="auto">
            <a:xfrm>
              <a:off x="446" y="2736"/>
              <a:ext cx="240"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x</a:t>
              </a:r>
              <a:endParaRPr lang="en-GB" sz="1400" b="1"/>
            </a:p>
          </p:txBody>
        </p:sp>
        <p:sp>
          <p:nvSpPr>
            <p:cNvPr id="11326" name="Text Box 101"/>
            <p:cNvSpPr txBox="1">
              <a:spLocks noChangeArrowheads="1"/>
            </p:cNvSpPr>
            <p:nvPr/>
          </p:nvSpPr>
          <p:spPr bwMode="auto">
            <a:xfrm>
              <a:off x="446" y="2914"/>
              <a:ext cx="240"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y'</a:t>
              </a:r>
              <a:endParaRPr lang="en-GB" sz="1400" b="1"/>
            </a:p>
          </p:txBody>
        </p:sp>
        <p:sp>
          <p:nvSpPr>
            <p:cNvPr id="11327" name="Line 78"/>
            <p:cNvSpPr>
              <a:spLocks noChangeShapeType="1"/>
            </p:cNvSpPr>
            <p:nvPr/>
          </p:nvSpPr>
          <p:spPr bwMode="auto">
            <a:xfrm>
              <a:off x="672" y="3394"/>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28" name="Line 93"/>
            <p:cNvSpPr>
              <a:spLocks noChangeShapeType="1"/>
            </p:cNvSpPr>
            <p:nvPr/>
          </p:nvSpPr>
          <p:spPr bwMode="auto">
            <a:xfrm>
              <a:off x="672" y="3586"/>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29" name="Line 99"/>
            <p:cNvSpPr>
              <a:spLocks noChangeShapeType="1"/>
            </p:cNvSpPr>
            <p:nvPr/>
          </p:nvSpPr>
          <p:spPr bwMode="auto">
            <a:xfrm>
              <a:off x="672" y="2832"/>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330" name="Line 102"/>
            <p:cNvSpPr>
              <a:spLocks noChangeShapeType="1"/>
            </p:cNvSpPr>
            <p:nvPr/>
          </p:nvSpPr>
          <p:spPr bwMode="auto">
            <a:xfrm>
              <a:off x="672" y="3024"/>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grpSp>
      <p:sp>
        <p:nvSpPr>
          <p:cNvPr id="11276" name="Line 104"/>
          <p:cNvSpPr>
            <a:spLocks noChangeShapeType="1"/>
          </p:cNvSpPr>
          <p:nvPr/>
        </p:nvSpPr>
        <p:spPr bwMode="auto">
          <a:xfrm>
            <a:off x="4419600" y="4114800"/>
            <a:ext cx="0" cy="1905000"/>
          </a:xfrm>
          <a:prstGeom prst="line">
            <a:avLst/>
          </a:prstGeom>
          <a:noFill/>
          <a:ln w="9525">
            <a:solidFill>
              <a:schemeClr val="tx1"/>
            </a:solidFill>
            <a:round/>
            <a:headEnd/>
            <a:tailEnd/>
          </a:ln>
        </p:spPr>
        <p:txBody>
          <a:bodyPr/>
          <a:lstStyle/>
          <a:p>
            <a:endParaRPr lang="en-US"/>
          </a:p>
        </p:txBody>
      </p:sp>
      <p:grpSp>
        <p:nvGrpSpPr>
          <p:cNvPr id="12" name="Group 139"/>
          <p:cNvGrpSpPr>
            <a:grpSpLocks/>
          </p:cNvGrpSpPr>
          <p:nvPr/>
        </p:nvGrpSpPr>
        <p:grpSpPr bwMode="auto">
          <a:xfrm>
            <a:off x="4572000" y="4267200"/>
            <a:ext cx="4114800" cy="1487488"/>
            <a:chOff x="2880" y="2688"/>
            <a:chExt cx="2592" cy="937"/>
          </a:xfrm>
        </p:grpSpPr>
        <p:sp>
          <p:nvSpPr>
            <p:cNvPr id="11278" name="AutoShape 105"/>
            <p:cNvSpPr>
              <a:spLocks noChangeArrowheads="1"/>
            </p:cNvSpPr>
            <p:nvPr/>
          </p:nvSpPr>
          <p:spPr bwMode="auto">
            <a:xfrm>
              <a:off x="3792" y="3264"/>
              <a:ext cx="404" cy="323"/>
            </a:xfrm>
            <a:prstGeom prst="flowChartDelay">
              <a:avLst/>
            </a:prstGeom>
            <a:noFill/>
            <a:ln w="25400">
              <a:solidFill>
                <a:srgbClr val="000000"/>
              </a:solidFill>
              <a:miter lim="800000"/>
              <a:headEnd/>
              <a:tailEnd/>
            </a:ln>
          </p:spPr>
          <p:txBody>
            <a:bodyPr/>
            <a:lstStyle/>
            <a:p>
              <a:endParaRPr lang="en-SG"/>
            </a:p>
          </p:txBody>
        </p:sp>
        <p:sp>
          <p:nvSpPr>
            <p:cNvPr id="11279" name="Line 106"/>
            <p:cNvSpPr>
              <a:spLocks noChangeShapeType="1"/>
            </p:cNvSpPr>
            <p:nvPr/>
          </p:nvSpPr>
          <p:spPr bwMode="auto">
            <a:xfrm>
              <a:off x="4204" y="3442"/>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80" name="Line 107"/>
            <p:cNvSpPr>
              <a:spLocks noChangeShapeType="1"/>
            </p:cNvSpPr>
            <p:nvPr/>
          </p:nvSpPr>
          <p:spPr bwMode="auto">
            <a:xfrm>
              <a:off x="4992" y="3216"/>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81" name="Line 108"/>
            <p:cNvSpPr>
              <a:spLocks noChangeShapeType="1"/>
            </p:cNvSpPr>
            <p:nvPr/>
          </p:nvSpPr>
          <p:spPr bwMode="auto">
            <a:xfrm flipV="1">
              <a:off x="4396" y="3250"/>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82" name="Line 109"/>
            <p:cNvSpPr>
              <a:spLocks noChangeShapeType="1"/>
            </p:cNvSpPr>
            <p:nvPr/>
          </p:nvSpPr>
          <p:spPr bwMode="auto">
            <a:xfrm>
              <a:off x="4396" y="325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83" name="Text Box 111"/>
            <p:cNvSpPr txBox="1">
              <a:spLocks noChangeArrowheads="1"/>
            </p:cNvSpPr>
            <p:nvPr/>
          </p:nvSpPr>
          <p:spPr bwMode="auto">
            <a:xfrm>
              <a:off x="2928" y="3394"/>
              <a:ext cx="192"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z</a:t>
              </a:r>
              <a:endParaRPr lang="en-GB" sz="1400" b="1"/>
            </a:p>
          </p:txBody>
        </p:sp>
        <p:sp>
          <p:nvSpPr>
            <p:cNvPr id="11284" name="Text Box 112"/>
            <p:cNvSpPr txBox="1">
              <a:spLocks noChangeArrowheads="1"/>
            </p:cNvSpPr>
            <p:nvPr/>
          </p:nvSpPr>
          <p:spPr bwMode="auto">
            <a:xfrm>
              <a:off x="5184" y="3120"/>
              <a:ext cx="288"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F3</a:t>
              </a:r>
              <a:endParaRPr lang="en-GB" sz="1400" b="1"/>
            </a:p>
          </p:txBody>
        </p:sp>
        <p:sp>
          <p:nvSpPr>
            <p:cNvPr id="11285" name="Text Box 113"/>
            <p:cNvSpPr txBox="1">
              <a:spLocks noChangeArrowheads="1"/>
            </p:cNvSpPr>
            <p:nvPr/>
          </p:nvSpPr>
          <p:spPr bwMode="auto">
            <a:xfrm>
              <a:off x="4348" y="3394"/>
              <a:ext cx="356"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x'.z</a:t>
              </a:r>
              <a:endParaRPr lang="en-GB" sz="1400" b="1"/>
            </a:p>
          </p:txBody>
        </p:sp>
        <p:grpSp>
          <p:nvGrpSpPr>
            <p:cNvPr id="13" name="Group 114"/>
            <p:cNvGrpSpPr>
              <a:grpSpLocks/>
            </p:cNvGrpSpPr>
            <p:nvPr/>
          </p:nvGrpSpPr>
          <p:grpSpPr bwMode="auto">
            <a:xfrm>
              <a:off x="4608" y="3051"/>
              <a:ext cx="384" cy="291"/>
              <a:chOff x="6768" y="11808"/>
              <a:chExt cx="1008" cy="792"/>
            </a:xfrm>
          </p:grpSpPr>
          <p:sp>
            <p:nvSpPr>
              <p:cNvPr id="11305" name="Freeform 115"/>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1306" name="Line 116"/>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1307" name="Line 117"/>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1308" name="Freeform 118"/>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1309" name="Freeform 119"/>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1287" name="Line 120"/>
            <p:cNvSpPr>
              <a:spLocks noChangeShapeType="1"/>
            </p:cNvSpPr>
            <p:nvPr/>
          </p:nvSpPr>
          <p:spPr bwMode="auto">
            <a:xfrm>
              <a:off x="4204" y="2914"/>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88" name="Line 121"/>
            <p:cNvSpPr>
              <a:spLocks noChangeShapeType="1"/>
            </p:cNvSpPr>
            <p:nvPr/>
          </p:nvSpPr>
          <p:spPr bwMode="auto">
            <a:xfrm flipV="1">
              <a:off x="4396" y="2914"/>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89" name="Line 122"/>
            <p:cNvSpPr>
              <a:spLocks noChangeShapeType="1"/>
            </p:cNvSpPr>
            <p:nvPr/>
          </p:nvSpPr>
          <p:spPr bwMode="auto">
            <a:xfrm>
              <a:off x="4396" y="3106"/>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90" name="Text Box 123"/>
            <p:cNvSpPr txBox="1">
              <a:spLocks noChangeArrowheads="1"/>
            </p:cNvSpPr>
            <p:nvPr/>
          </p:nvSpPr>
          <p:spPr bwMode="auto">
            <a:xfrm>
              <a:off x="4348" y="2722"/>
              <a:ext cx="356"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x.y'</a:t>
              </a:r>
              <a:endParaRPr lang="en-GB" sz="1400" b="1"/>
            </a:p>
          </p:txBody>
        </p:sp>
        <p:sp>
          <p:nvSpPr>
            <p:cNvPr id="11291" name="AutoShape 124"/>
            <p:cNvSpPr>
              <a:spLocks noChangeArrowheads="1"/>
            </p:cNvSpPr>
            <p:nvPr/>
          </p:nvSpPr>
          <p:spPr bwMode="auto">
            <a:xfrm>
              <a:off x="3792" y="2736"/>
              <a:ext cx="404" cy="323"/>
            </a:xfrm>
            <a:prstGeom prst="flowChartDelay">
              <a:avLst/>
            </a:prstGeom>
            <a:noFill/>
            <a:ln w="25400">
              <a:solidFill>
                <a:srgbClr val="000000"/>
              </a:solidFill>
              <a:miter lim="800000"/>
              <a:headEnd/>
              <a:tailEnd/>
            </a:ln>
          </p:spPr>
          <p:txBody>
            <a:bodyPr/>
            <a:lstStyle/>
            <a:p>
              <a:endParaRPr lang="en-SG"/>
            </a:p>
          </p:txBody>
        </p:sp>
        <p:sp>
          <p:nvSpPr>
            <p:cNvPr id="11292" name="Text Box 125"/>
            <p:cNvSpPr txBox="1">
              <a:spLocks noChangeArrowheads="1"/>
            </p:cNvSpPr>
            <p:nvPr/>
          </p:nvSpPr>
          <p:spPr bwMode="auto">
            <a:xfrm>
              <a:off x="2880" y="2688"/>
              <a:ext cx="240"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x</a:t>
              </a:r>
              <a:endParaRPr lang="en-GB" sz="1400" b="1"/>
            </a:p>
          </p:txBody>
        </p:sp>
        <p:sp>
          <p:nvSpPr>
            <p:cNvPr id="11293" name="Text Box 126"/>
            <p:cNvSpPr txBox="1">
              <a:spLocks noChangeArrowheads="1"/>
            </p:cNvSpPr>
            <p:nvPr/>
          </p:nvSpPr>
          <p:spPr bwMode="auto">
            <a:xfrm>
              <a:off x="2880" y="2866"/>
              <a:ext cx="240" cy="231"/>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a:t>y</a:t>
              </a:r>
              <a:endParaRPr lang="en-GB" sz="1400" b="1"/>
            </a:p>
          </p:txBody>
        </p:sp>
        <p:sp>
          <p:nvSpPr>
            <p:cNvPr id="11294" name="Line 127"/>
            <p:cNvSpPr>
              <a:spLocks noChangeShapeType="1"/>
            </p:cNvSpPr>
            <p:nvPr/>
          </p:nvSpPr>
          <p:spPr bwMode="auto">
            <a:xfrm>
              <a:off x="3264" y="3346"/>
              <a:ext cx="52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95" name="Line 128"/>
            <p:cNvSpPr>
              <a:spLocks noChangeShapeType="1"/>
            </p:cNvSpPr>
            <p:nvPr/>
          </p:nvSpPr>
          <p:spPr bwMode="auto">
            <a:xfrm>
              <a:off x="3120" y="3538"/>
              <a:ext cx="67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96" name="Line 129"/>
            <p:cNvSpPr>
              <a:spLocks noChangeShapeType="1"/>
            </p:cNvSpPr>
            <p:nvPr/>
          </p:nvSpPr>
          <p:spPr bwMode="auto">
            <a:xfrm>
              <a:off x="3120" y="2784"/>
              <a:ext cx="67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1297" name="Line 130"/>
            <p:cNvSpPr>
              <a:spLocks noChangeShapeType="1"/>
            </p:cNvSpPr>
            <p:nvPr/>
          </p:nvSpPr>
          <p:spPr bwMode="auto">
            <a:xfrm>
              <a:off x="3120" y="2976"/>
              <a:ext cx="672"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14" name="Group 131"/>
            <p:cNvGrpSpPr>
              <a:grpSpLocks/>
            </p:cNvGrpSpPr>
            <p:nvPr/>
          </p:nvGrpSpPr>
          <p:grpSpPr bwMode="auto">
            <a:xfrm>
              <a:off x="3408" y="2880"/>
              <a:ext cx="192" cy="180"/>
              <a:chOff x="2160" y="1584"/>
              <a:chExt cx="308" cy="288"/>
            </a:xfrm>
          </p:grpSpPr>
          <p:sp>
            <p:nvSpPr>
              <p:cNvPr id="11303" name="AutoShape 132"/>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1304" name="Oval 133"/>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nvGrpSpPr>
            <p:cNvPr id="15" name="Group 134"/>
            <p:cNvGrpSpPr>
              <a:grpSpLocks/>
            </p:cNvGrpSpPr>
            <p:nvPr/>
          </p:nvGrpSpPr>
          <p:grpSpPr bwMode="auto">
            <a:xfrm>
              <a:off x="3408" y="3264"/>
              <a:ext cx="192" cy="180"/>
              <a:chOff x="2160" y="1584"/>
              <a:chExt cx="308" cy="288"/>
            </a:xfrm>
          </p:grpSpPr>
          <p:sp>
            <p:nvSpPr>
              <p:cNvPr id="11301" name="AutoShape 135"/>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1302" name="Oval 136"/>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sp>
          <p:nvSpPr>
            <p:cNvPr id="11300" name="Line 137"/>
            <p:cNvSpPr>
              <a:spLocks noChangeShapeType="1"/>
            </p:cNvSpPr>
            <p:nvPr/>
          </p:nvSpPr>
          <p:spPr bwMode="auto">
            <a:xfrm>
              <a:off x="3264" y="2784"/>
              <a:ext cx="0" cy="559"/>
            </a:xfrm>
            <a:prstGeom prst="line">
              <a:avLst/>
            </a:prstGeom>
            <a:noFill/>
            <a:ln w="9525">
              <a:solidFill>
                <a:schemeClr val="tx1"/>
              </a:solidFill>
              <a:round/>
              <a:headEnd type="oval" w="sm" len="sm"/>
              <a:tailEnd/>
            </a:ln>
          </p:spPr>
          <p:txBody>
            <a:bodyPr/>
            <a:lstStyle/>
            <a:p>
              <a:endParaRPr lang="en-US"/>
            </a:p>
          </p:txBody>
        </p:sp>
      </p:grpSp>
      <p:sp>
        <p:nvSpPr>
          <p:cNvPr id="11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1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560D3DF0-A95A-42BE-93F2-92D54E59E3D2}" type="slidenum">
              <a:rPr lang="en-US" altLang="en-US"/>
              <a:pPr>
                <a:defRPr/>
              </a:pPr>
              <a:t>12</a:t>
            </a:fld>
            <a:endParaRPr lang="en-US" altLang="en-US"/>
          </a:p>
        </p:txBody>
      </p:sp>
      <p:sp>
        <p:nvSpPr>
          <p:cNvPr id="12293" name="Rectangle 2"/>
          <p:cNvSpPr>
            <a:spLocks noGrp="1" noChangeArrowheads="1"/>
          </p:cNvSpPr>
          <p:nvPr>
            <p:ph type="title"/>
          </p:nvPr>
        </p:nvSpPr>
        <p:spPr/>
        <p:txBody>
          <a:bodyPr/>
          <a:lstStyle/>
          <a:p>
            <a:pPr eaLnBrk="1" hangingPunct="1"/>
            <a:r>
              <a:rPr lang="en-US"/>
              <a:t>ANALYSING LOGIC CIRCUITS</a:t>
            </a:r>
          </a:p>
        </p:txBody>
      </p:sp>
      <p:sp>
        <p:nvSpPr>
          <p:cNvPr id="34819" name="Rectangle 3"/>
          <p:cNvSpPr>
            <a:spLocks noGrp="1" noChangeArrowheads="1"/>
          </p:cNvSpPr>
          <p:nvPr>
            <p:ph type="body" idx="1"/>
          </p:nvPr>
        </p:nvSpPr>
        <p:spPr>
          <a:xfrm>
            <a:off x="457200" y="1295400"/>
            <a:ext cx="8229600" cy="1828800"/>
          </a:xfrm>
        </p:spPr>
        <p:txBody>
          <a:bodyPr/>
          <a:lstStyle/>
          <a:p>
            <a:pPr eaLnBrk="1" hangingPunct="1"/>
            <a:r>
              <a:rPr lang="en-US" sz="2400" dirty="0"/>
              <a:t>Given a logic circuit, we can </a:t>
            </a:r>
            <a:r>
              <a:rPr lang="en-US" sz="2400" dirty="0" err="1"/>
              <a:t>analyse</a:t>
            </a:r>
            <a:r>
              <a:rPr lang="en-US" sz="2400" dirty="0"/>
              <a:t> it to obtain the logic expression.</a:t>
            </a:r>
          </a:p>
          <a:p>
            <a:pPr eaLnBrk="1" hangingPunct="1">
              <a:spcBef>
                <a:spcPct val="50000"/>
              </a:spcBef>
            </a:pPr>
            <a:r>
              <a:rPr lang="en-US" sz="2400" dirty="0"/>
              <a:t>Example: Given the logic circuit below, what is the Boolean expression of F4?</a:t>
            </a:r>
          </a:p>
        </p:txBody>
      </p:sp>
      <p:sp>
        <p:nvSpPr>
          <p:cNvPr id="34846" name="Text Box 30"/>
          <p:cNvSpPr txBox="1">
            <a:spLocks noChangeArrowheads="1"/>
          </p:cNvSpPr>
          <p:nvPr/>
        </p:nvSpPr>
        <p:spPr bwMode="auto">
          <a:xfrm>
            <a:off x="2438400" y="5105400"/>
            <a:ext cx="4038600" cy="457200"/>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2400">
                <a:solidFill>
                  <a:srgbClr val="800000"/>
                </a:solidFill>
              </a:rPr>
              <a:t>F4 = ?</a:t>
            </a:r>
            <a:endParaRPr lang="en-GB" sz="2400">
              <a:solidFill>
                <a:srgbClr val="800000"/>
              </a:solidFill>
              <a:latin typeface="Times New Roman" pitchFamily="18" charset="0"/>
            </a:endParaRPr>
          </a:p>
        </p:txBody>
      </p:sp>
      <p:grpSp>
        <p:nvGrpSpPr>
          <p:cNvPr id="2" name="Group 43"/>
          <p:cNvGrpSpPr>
            <a:grpSpLocks/>
          </p:cNvGrpSpPr>
          <p:nvPr/>
        </p:nvGrpSpPr>
        <p:grpSpPr bwMode="auto">
          <a:xfrm>
            <a:off x="685800" y="3429000"/>
            <a:ext cx="7239000" cy="1322388"/>
            <a:chOff x="432" y="2160"/>
            <a:chExt cx="4560" cy="833"/>
          </a:xfrm>
        </p:grpSpPr>
        <p:sp>
          <p:nvSpPr>
            <p:cNvPr id="12298" name="AutoShape 10"/>
            <p:cNvSpPr>
              <a:spLocks noChangeArrowheads="1"/>
            </p:cNvSpPr>
            <p:nvPr/>
          </p:nvSpPr>
          <p:spPr bwMode="auto">
            <a:xfrm>
              <a:off x="1680" y="2352"/>
              <a:ext cx="480" cy="384"/>
            </a:xfrm>
            <a:prstGeom prst="flowChartDelay">
              <a:avLst/>
            </a:prstGeom>
            <a:noFill/>
            <a:ln w="25400">
              <a:solidFill>
                <a:srgbClr val="000000"/>
              </a:solidFill>
              <a:miter lim="800000"/>
              <a:headEnd/>
              <a:tailEnd/>
            </a:ln>
          </p:spPr>
          <p:txBody>
            <a:bodyPr/>
            <a:lstStyle/>
            <a:p>
              <a:endParaRPr lang="en-SG"/>
            </a:p>
          </p:txBody>
        </p:sp>
        <p:sp>
          <p:nvSpPr>
            <p:cNvPr id="12299" name="Line 12"/>
            <p:cNvSpPr>
              <a:spLocks noChangeShapeType="1"/>
            </p:cNvSpPr>
            <p:nvPr/>
          </p:nvSpPr>
          <p:spPr bwMode="auto">
            <a:xfrm>
              <a:off x="2352" y="2640"/>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2300" name="Line 17"/>
            <p:cNvSpPr>
              <a:spLocks noChangeShapeType="1"/>
            </p:cNvSpPr>
            <p:nvPr/>
          </p:nvSpPr>
          <p:spPr bwMode="auto">
            <a:xfrm>
              <a:off x="720" y="2832"/>
              <a:ext cx="182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2301" name="Line 18"/>
            <p:cNvSpPr>
              <a:spLocks noChangeShapeType="1"/>
            </p:cNvSpPr>
            <p:nvPr/>
          </p:nvSpPr>
          <p:spPr bwMode="auto">
            <a:xfrm>
              <a:off x="1440" y="244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2302" name="Line 19"/>
            <p:cNvSpPr>
              <a:spLocks noChangeShapeType="1"/>
            </p:cNvSpPr>
            <p:nvPr/>
          </p:nvSpPr>
          <p:spPr bwMode="auto">
            <a:xfrm>
              <a:off x="720" y="2640"/>
              <a:ext cx="96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2303" name="Line 20"/>
            <p:cNvSpPr>
              <a:spLocks noChangeShapeType="1"/>
            </p:cNvSpPr>
            <p:nvPr/>
          </p:nvSpPr>
          <p:spPr bwMode="auto">
            <a:xfrm>
              <a:off x="2160" y="2544"/>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2304" name="Line 21"/>
            <p:cNvSpPr>
              <a:spLocks noChangeShapeType="1"/>
            </p:cNvSpPr>
            <p:nvPr/>
          </p:nvSpPr>
          <p:spPr bwMode="auto">
            <a:xfrm flipV="1">
              <a:off x="2352" y="2544"/>
              <a:ext cx="0" cy="96"/>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2305" name="Line 22"/>
            <p:cNvSpPr>
              <a:spLocks noChangeShapeType="1"/>
            </p:cNvSpPr>
            <p:nvPr/>
          </p:nvSpPr>
          <p:spPr bwMode="auto">
            <a:xfrm>
              <a:off x="3024" y="2736"/>
              <a:ext cx="163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2306" name="Text Box 23"/>
            <p:cNvSpPr txBox="1">
              <a:spLocks noChangeArrowheads="1"/>
            </p:cNvSpPr>
            <p:nvPr/>
          </p:nvSpPr>
          <p:spPr bwMode="auto">
            <a:xfrm>
              <a:off x="4656" y="2640"/>
              <a:ext cx="336" cy="231"/>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a:t>F4</a:t>
              </a:r>
              <a:endParaRPr lang="en-GB" sz="1400" b="1"/>
            </a:p>
          </p:txBody>
        </p:sp>
        <p:grpSp>
          <p:nvGrpSpPr>
            <p:cNvPr id="3" name="Group 24"/>
            <p:cNvGrpSpPr>
              <a:grpSpLocks/>
            </p:cNvGrpSpPr>
            <p:nvPr/>
          </p:nvGrpSpPr>
          <p:grpSpPr bwMode="auto">
            <a:xfrm>
              <a:off x="2496" y="2544"/>
              <a:ext cx="507" cy="384"/>
              <a:chOff x="6768" y="11808"/>
              <a:chExt cx="1008" cy="792"/>
            </a:xfrm>
          </p:grpSpPr>
          <p:sp>
            <p:nvSpPr>
              <p:cNvPr id="12320" name="Freeform 25"/>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2321" name="Line 26"/>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2322" name="Line 27"/>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2323" name="Freeform 28"/>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2324" name="Freeform 29"/>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2308" name="Text Box 31"/>
            <p:cNvSpPr txBox="1">
              <a:spLocks noChangeArrowheads="1"/>
            </p:cNvSpPr>
            <p:nvPr/>
          </p:nvSpPr>
          <p:spPr bwMode="auto">
            <a:xfrm>
              <a:off x="432" y="2208"/>
              <a:ext cx="240" cy="785"/>
            </a:xfrm>
            <a:prstGeom prst="rect">
              <a:avLst/>
            </a:prstGeom>
            <a:noFill/>
            <a:ln w="12700" cap="sq">
              <a:noFill/>
              <a:miter lim="800000"/>
              <a:headEnd type="none" w="sm" len="sm"/>
              <a:tailEnd type="none" w="sm" len="sm"/>
            </a:ln>
          </p:spPr>
          <p:txBody>
            <a:bodyPr>
              <a:spAutoFit/>
            </a:bodyPr>
            <a:lstStyle/>
            <a:p>
              <a:pPr algn="ctr" eaLnBrk="0" hangingPunct="0">
                <a:spcBef>
                  <a:spcPct val="20000"/>
                </a:spcBef>
                <a:spcAft>
                  <a:spcPct val="60000"/>
                </a:spcAft>
              </a:pPr>
              <a:r>
                <a:rPr lang="en-GB"/>
                <a:t>A</a:t>
              </a:r>
            </a:p>
            <a:p>
              <a:pPr algn="ctr" eaLnBrk="0" hangingPunct="0">
                <a:spcBef>
                  <a:spcPct val="30000"/>
                </a:spcBef>
              </a:pPr>
              <a:r>
                <a:rPr lang="en-GB"/>
                <a:t>B</a:t>
              </a:r>
            </a:p>
            <a:p>
              <a:pPr algn="ctr" eaLnBrk="0" hangingPunct="0">
                <a:spcBef>
                  <a:spcPct val="30000"/>
                </a:spcBef>
              </a:pPr>
              <a:r>
                <a:rPr lang="en-GB"/>
                <a:t>C</a:t>
              </a:r>
              <a:endParaRPr lang="en-GB" sz="1400" b="1"/>
            </a:p>
          </p:txBody>
        </p:sp>
        <p:grpSp>
          <p:nvGrpSpPr>
            <p:cNvPr id="4" name="Group 38"/>
            <p:cNvGrpSpPr>
              <a:grpSpLocks/>
            </p:cNvGrpSpPr>
            <p:nvPr/>
          </p:nvGrpSpPr>
          <p:grpSpPr bwMode="auto">
            <a:xfrm>
              <a:off x="960" y="2496"/>
              <a:ext cx="322" cy="288"/>
              <a:chOff x="2304" y="3264"/>
              <a:chExt cx="322" cy="288"/>
            </a:xfrm>
          </p:grpSpPr>
          <p:sp>
            <p:nvSpPr>
              <p:cNvPr id="12318" name="AutoShape 39"/>
              <p:cNvSpPr>
                <a:spLocks noChangeArrowheads="1"/>
              </p:cNvSpPr>
              <p:nvPr/>
            </p:nvSpPr>
            <p:spPr bwMode="auto">
              <a:xfrm rot="-5400000">
                <a:off x="2271" y="329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2319" name="Oval 40"/>
              <p:cNvSpPr>
                <a:spLocks noChangeArrowheads="1"/>
              </p:cNvSpPr>
              <p:nvPr/>
            </p:nvSpPr>
            <p:spPr bwMode="auto">
              <a:xfrm>
                <a:off x="2546" y="3382"/>
                <a:ext cx="80" cy="68"/>
              </a:xfrm>
              <a:prstGeom prst="ellipse">
                <a:avLst/>
              </a:prstGeom>
              <a:solidFill>
                <a:srgbClr val="FFFFFF"/>
              </a:solidFill>
              <a:ln w="25400">
                <a:solidFill>
                  <a:srgbClr val="000000"/>
                </a:solidFill>
                <a:round/>
                <a:headEnd/>
                <a:tailEnd/>
              </a:ln>
            </p:spPr>
            <p:txBody>
              <a:bodyPr/>
              <a:lstStyle/>
              <a:p>
                <a:endParaRPr lang="en-SG"/>
              </a:p>
            </p:txBody>
          </p:sp>
        </p:grpSp>
        <p:grpSp>
          <p:nvGrpSpPr>
            <p:cNvPr id="5" name="Group 13"/>
            <p:cNvGrpSpPr>
              <a:grpSpLocks/>
            </p:cNvGrpSpPr>
            <p:nvPr/>
          </p:nvGrpSpPr>
          <p:grpSpPr bwMode="auto">
            <a:xfrm>
              <a:off x="3600" y="2592"/>
              <a:ext cx="322" cy="288"/>
              <a:chOff x="2304" y="3264"/>
              <a:chExt cx="322" cy="288"/>
            </a:xfrm>
          </p:grpSpPr>
          <p:sp>
            <p:nvSpPr>
              <p:cNvPr id="12316" name="AutoShape 14"/>
              <p:cNvSpPr>
                <a:spLocks noChangeArrowheads="1"/>
              </p:cNvSpPr>
              <p:nvPr/>
            </p:nvSpPr>
            <p:spPr bwMode="auto">
              <a:xfrm rot="-5400000">
                <a:off x="2271" y="329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2317" name="Oval 15"/>
              <p:cNvSpPr>
                <a:spLocks noChangeArrowheads="1"/>
              </p:cNvSpPr>
              <p:nvPr/>
            </p:nvSpPr>
            <p:spPr bwMode="auto">
              <a:xfrm>
                <a:off x="2546" y="3382"/>
                <a:ext cx="80" cy="68"/>
              </a:xfrm>
              <a:prstGeom prst="ellipse">
                <a:avLst/>
              </a:prstGeom>
              <a:solidFill>
                <a:srgbClr val="FFFFFF"/>
              </a:solidFill>
              <a:ln w="25400">
                <a:solidFill>
                  <a:srgbClr val="000000"/>
                </a:solidFill>
                <a:round/>
                <a:headEnd/>
                <a:tailEnd/>
              </a:ln>
            </p:spPr>
            <p:txBody>
              <a:bodyPr/>
              <a:lstStyle/>
              <a:p>
                <a:endParaRPr lang="en-SG"/>
              </a:p>
            </p:txBody>
          </p:sp>
        </p:grpSp>
        <p:sp>
          <p:nvSpPr>
            <p:cNvPr id="12311" name="Line 41"/>
            <p:cNvSpPr>
              <a:spLocks noChangeShapeType="1"/>
            </p:cNvSpPr>
            <p:nvPr/>
          </p:nvSpPr>
          <p:spPr bwMode="auto">
            <a:xfrm>
              <a:off x="720" y="2304"/>
              <a:ext cx="720"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6" name="Group 35"/>
            <p:cNvGrpSpPr>
              <a:grpSpLocks/>
            </p:cNvGrpSpPr>
            <p:nvPr/>
          </p:nvGrpSpPr>
          <p:grpSpPr bwMode="auto">
            <a:xfrm>
              <a:off x="960" y="2160"/>
              <a:ext cx="322" cy="288"/>
              <a:chOff x="2304" y="3264"/>
              <a:chExt cx="322" cy="288"/>
            </a:xfrm>
          </p:grpSpPr>
          <p:sp>
            <p:nvSpPr>
              <p:cNvPr id="12314" name="AutoShape 36"/>
              <p:cNvSpPr>
                <a:spLocks noChangeArrowheads="1"/>
              </p:cNvSpPr>
              <p:nvPr/>
            </p:nvSpPr>
            <p:spPr bwMode="auto">
              <a:xfrm rot="-5400000">
                <a:off x="2271" y="329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2315" name="Oval 37"/>
              <p:cNvSpPr>
                <a:spLocks noChangeArrowheads="1"/>
              </p:cNvSpPr>
              <p:nvPr/>
            </p:nvSpPr>
            <p:spPr bwMode="auto">
              <a:xfrm>
                <a:off x="2546" y="3382"/>
                <a:ext cx="80" cy="68"/>
              </a:xfrm>
              <a:prstGeom prst="ellipse">
                <a:avLst/>
              </a:prstGeom>
              <a:solidFill>
                <a:srgbClr val="FFFFFF"/>
              </a:solidFill>
              <a:ln w="25400">
                <a:solidFill>
                  <a:srgbClr val="000000"/>
                </a:solidFill>
                <a:round/>
                <a:headEnd/>
                <a:tailEnd/>
              </a:ln>
            </p:spPr>
            <p:txBody>
              <a:bodyPr/>
              <a:lstStyle/>
              <a:p>
                <a:endParaRPr lang="en-SG"/>
              </a:p>
            </p:txBody>
          </p:sp>
        </p:grpSp>
        <p:sp>
          <p:nvSpPr>
            <p:cNvPr id="12313" name="Line 42"/>
            <p:cNvSpPr>
              <a:spLocks noChangeShapeType="1"/>
            </p:cNvSpPr>
            <p:nvPr/>
          </p:nvSpPr>
          <p:spPr bwMode="auto">
            <a:xfrm>
              <a:off x="1440" y="2304"/>
              <a:ext cx="0" cy="144"/>
            </a:xfrm>
            <a:prstGeom prst="line">
              <a:avLst/>
            </a:prstGeom>
            <a:noFill/>
            <a:ln w="19050">
              <a:solidFill>
                <a:schemeClr val="tx1"/>
              </a:solidFill>
              <a:round/>
              <a:headEnd/>
              <a:tailEnd/>
            </a:ln>
          </p:spPr>
          <p:txBody>
            <a:bodyPr/>
            <a:lstStyle/>
            <a:p>
              <a:endParaRPr lang="en-US"/>
            </a:p>
          </p:txBody>
        </p:sp>
      </p:grpSp>
      <p:sp>
        <p:nvSpPr>
          <p:cNvPr id="12297" name="Text Box 44"/>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37"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38"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06400F2-C3E4-4BB4-8C06-AE3B3E17C6AE}" type="slidenum">
              <a:rPr lang="en-US" altLang="en-US"/>
              <a:pPr>
                <a:defRPr/>
              </a:pPr>
              <a:t>13</a:t>
            </a:fld>
            <a:endParaRPr lang="en-US" altLang="en-US"/>
          </a:p>
        </p:txBody>
      </p:sp>
      <p:sp>
        <p:nvSpPr>
          <p:cNvPr id="13317" name="Rectangle 2"/>
          <p:cNvSpPr>
            <a:spLocks noGrp="1" noChangeArrowheads="1"/>
          </p:cNvSpPr>
          <p:nvPr>
            <p:ph type="title"/>
          </p:nvPr>
        </p:nvSpPr>
        <p:spPr/>
        <p:txBody>
          <a:bodyPr/>
          <a:lstStyle/>
          <a:p>
            <a:pPr eaLnBrk="1" hangingPunct="1"/>
            <a:r>
              <a:rPr lang="en-US"/>
              <a:t>QUICK REVIEW QUESTIONS (1)</a:t>
            </a:r>
          </a:p>
        </p:txBody>
      </p:sp>
      <p:sp>
        <p:nvSpPr>
          <p:cNvPr id="13318" name="Rectangle 3"/>
          <p:cNvSpPr>
            <a:spLocks noGrp="1" noChangeArrowheads="1"/>
          </p:cNvSpPr>
          <p:nvPr>
            <p:ph type="body" idx="1"/>
          </p:nvPr>
        </p:nvSpPr>
        <p:spPr/>
        <p:txBody>
          <a:bodyPr/>
          <a:lstStyle/>
          <a:p>
            <a:pPr eaLnBrk="1" hangingPunct="1"/>
            <a:r>
              <a:rPr lang="en-US" sz="2800" dirty="0">
                <a:solidFill>
                  <a:srgbClr val="800000"/>
                </a:solidFill>
              </a:rPr>
              <a:t>DLD page 79</a:t>
            </a:r>
            <a:br>
              <a:rPr lang="en-US" sz="2800" dirty="0">
                <a:solidFill>
                  <a:srgbClr val="800000"/>
                </a:solidFill>
              </a:rPr>
            </a:br>
            <a:r>
              <a:rPr lang="en-US" sz="2800" dirty="0">
                <a:solidFill>
                  <a:srgbClr val="800000"/>
                </a:solidFill>
              </a:rPr>
              <a:t>Questions 4-1 to 4-4.</a:t>
            </a:r>
          </a:p>
        </p:txBody>
      </p:sp>
      <p:pic>
        <p:nvPicPr>
          <p:cNvPr id="13319" name="Picture 4" descr="MCj04348590000[1]"/>
          <p:cNvPicPr>
            <a:picLocks noChangeAspect="1" noChangeArrowheads="1"/>
          </p:cNvPicPr>
          <p:nvPr/>
        </p:nvPicPr>
        <p:blipFill>
          <a:blip r:embed="rId3" cstate="print"/>
          <a:srcRect/>
          <a:stretch>
            <a:fillRect/>
          </a:stretch>
        </p:blipFill>
        <p:spPr bwMode="auto">
          <a:xfrm>
            <a:off x="6858000" y="4114800"/>
            <a:ext cx="1714500" cy="1714500"/>
          </a:xfrm>
          <a:prstGeom prst="rect">
            <a:avLst/>
          </a:prstGeom>
          <a:no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2E07813-83AD-4E03-9D14-28D517679647}" type="slidenum">
              <a:rPr lang="en-US" altLang="en-US"/>
              <a:pPr>
                <a:defRPr/>
              </a:pPr>
              <a:t>14</a:t>
            </a:fld>
            <a:endParaRPr lang="en-US" altLang="en-US"/>
          </a:p>
        </p:txBody>
      </p:sp>
      <p:sp>
        <p:nvSpPr>
          <p:cNvPr id="14341" name="Rectangle 2"/>
          <p:cNvSpPr>
            <a:spLocks noGrp="1" noChangeArrowheads="1"/>
          </p:cNvSpPr>
          <p:nvPr>
            <p:ph type="title"/>
          </p:nvPr>
        </p:nvSpPr>
        <p:spPr/>
        <p:txBody>
          <a:bodyPr/>
          <a:lstStyle/>
          <a:p>
            <a:pPr eaLnBrk="1" hangingPunct="1"/>
            <a:r>
              <a:rPr lang="en-US"/>
              <a:t>UNIVERSAL GATES</a:t>
            </a:r>
          </a:p>
        </p:txBody>
      </p:sp>
      <p:sp>
        <p:nvSpPr>
          <p:cNvPr id="233475" name="Rectangle 3"/>
          <p:cNvSpPr>
            <a:spLocks noGrp="1" noChangeArrowheads="1"/>
          </p:cNvSpPr>
          <p:nvPr>
            <p:ph type="body" idx="1"/>
          </p:nvPr>
        </p:nvSpPr>
        <p:spPr>
          <a:xfrm>
            <a:off x="457200" y="1295400"/>
            <a:ext cx="8229600" cy="4835525"/>
          </a:xfrm>
        </p:spPr>
        <p:txBody>
          <a:bodyPr/>
          <a:lstStyle/>
          <a:p>
            <a:pPr eaLnBrk="1" hangingPunct="1"/>
            <a:r>
              <a:rPr lang="en-US" sz="2400" dirty="0"/>
              <a:t>AND/OR/NOT gates are sufficient for building any Boolean function.</a:t>
            </a:r>
          </a:p>
          <a:p>
            <a:pPr eaLnBrk="1" hangingPunct="1">
              <a:spcBef>
                <a:spcPct val="50000"/>
              </a:spcBef>
            </a:pPr>
            <a:r>
              <a:rPr lang="en-US" sz="2400" dirty="0"/>
              <a:t>We call the set {AND, OR, NOT} a </a:t>
            </a:r>
            <a:r>
              <a:rPr lang="en-US" sz="2400" dirty="0">
                <a:solidFill>
                  <a:srgbClr val="800000"/>
                </a:solidFill>
              </a:rPr>
              <a:t>complete set of logic</a:t>
            </a:r>
            <a:r>
              <a:rPr lang="en-US" sz="2400" dirty="0"/>
              <a:t>.</a:t>
            </a:r>
          </a:p>
          <a:p>
            <a:pPr eaLnBrk="1" hangingPunct="1">
              <a:spcBef>
                <a:spcPct val="50000"/>
              </a:spcBef>
            </a:pPr>
            <a:r>
              <a:rPr lang="en-US" sz="2400" dirty="0"/>
              <a:t>However, other gates are also used:</a:t>
            </a:r>
          </a:p>
          <a:p>
            <a:pPr lvl="1" eaLnBrk="1" hangingPunct="1"/>
            <a:r>
              <a:rPr lang="en-US" sz="2000" dirty="0">
                <a:sym typeface="Symbol" pitchFamily="18" charset="2"/>
              </a:rPr>
              <a:t>Usefulness (</a:t>
            </a:r>
            <a:r>
              <a:rPr lang="en-US" sz="2000" dirty="0" err="1">
                <a:sym typeface="Symbol" pitchFamily="18" charset="2"/>
              </a:rPr>
              <a:t>eg</a:t>
            </a:r>
            <a:r>
              <a:rPr lang="en-US" sz="2000" dirty="0">
                <a:sym typeface="Symbol" pitchFamily="18" charset="2"/>
              </a:rPr>
              <a:t>: XOR gate for parity bit generation)</a:t>
            </a:r>
          </a:p>
          <a:p>
            <a:pPr lvl="1" eaLnBrk="1" hangingPunct="1"/>
            <a:r>
              <a:rPr lang="en-US" sz="2000" dirty="0">
                <a:sym typeface="Symbol" pitchFamily="18" charset="2"/>
              </a:rPr>
              <a:t>Economical</a:t>
            </a:r>
          </a:p>
          <a:p>
            <a:pPr lvl="1" eaLnBrk="1" hangingPunct="1"/>
            <a:r>
              <a:rPr lang="en-US" sz="2000" dirty="0">
                <a:sym typeface="Symbol" pitchFamily="18" charset="2"/>
              </a:rPr>
              <a:t>Self-sufficient (</a:t>
            </a:r>
            <a:r>
              <a:rPr lang="en-US" sz="2000" dirty="0" err="1">
                <a:sym typeface="Symbol" pitchFamily="18" charset="2"/>
              </a:rPr>
              <a:t>eg</a:t>
            </a:r>
            <a:r>
              <a:rPr lang="en-US" sz="2000" dirty="0">
                <a:sym typeface="Symbol" pitchFamily="18" charset="2"/>
              </a:rPr>
              <a:t>: NAND/NOR gates)</a:t>
            </a:r>
          </a:p>
        </p:txBody>
      </p:sp>
      <p:sp>
        <p:nvSpPr>
          <p:cNvPr id="7"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5"/>
          <p:cNvSpPr>
            <a:spLocks noGrp="1"/>
          </p:cNvSpPr>
          <p:nvPr>
            <p:ph type="sldNum" sz="quarter" idx="12"/>
          </p:nvPr>
        </p:nvSpPr>
        <p:spPr/>
        <p:txBody>
          <a:bodyPr/>
          <a:lstStyle/>
          <a:p>
            <a:pPr>
              <a:defRPr/>
            </a:pPr>
            <a:fld id="{86B4D051-AC10-42FC-8393-B3879984B70D}" type="slidenum">
              <a:rPr lang="en-US" altLang="en-US"/>
              <a:pPr>
                <a:defRPr/>
              </a:pPr>
              <a:t>15</a:t>
            </a:fld>
            <a:endParaRPr lang="en-US" altLang="en-US"/>
          </a:p>
        </p:txBody>
      </p:sp>
      <p:sp>
        <p:nvSpPr>
          <p:cNvPr id="15365" name="Rectangle 2"/>
          <p:cNvSpPr>
            <a:spLocks noGrp="1" noChangeArrowheads="1"/>
          </p:cNvSpPr>
          <p:nvPr>
            <p:ph type="title"/>
          </p:nvPr>
        </p:nvSpPr>
        <p:spPr/>
        <p:txBody>
          <a:bodyPr/>
          <a:lstStyle/>
          <a:p>
            <a:pPr eaLnBrk="1" hangingPunct="1"/>
            <a:r>
              <a:rPr lang="en-US"/>
              <a:t>NAND GATE</a:t>
            </a:r>
          </a:p>
        </p:txBody>
      </p:sp>
      <p:sp>
        <p:nvSpPr>
          <p:cNvPr id="292867" name="Rectangle 3"/>
          <p:cNvSpPr>
            <a:spLocks noGrp="1" noChangeArrowheads="1"/>
          </p:cNvSpPr>
          <p:nvPr>
            <p:ph type="body" idx="1"/>
          </p:nvPr>
        </p:nvSpPr>
        <p:spPr>
          <a:xfrm>
            <a:off x="457200" y="1295400"/>
            <a:ext cx="8229600" cy="1219200"/>
          </a:xfrm>
        </p:spPr>
        <p:txBody>
          <a:bodyPr/>
          <a:lstStyle/>
          <a:p>
            <a:pPr eaLnBrk="1" hangingPunct="1"/>
            <a:r>
              <a:rPr lang="en-US" sz="2400" dirty="0">
                <a:solidFill>
                  <a:srgbClr val="0000CC"/>
                </a:solidFill>
              </a:rPr>
              <a:t>{NAND} </a:t>
            </a:r>
            <a:r>
              <a:rPr lang="en-US" sz="2400" dirty="0"/>
              <a:t>is a complete set of logic.</a:t>
            </a:r>
          </a:p>
          <a:p>
            <a:pPr eaLnBrk="1" hangingPunct="1">
              <a:spcBef>
                <a:spcPct val="50000"/>
              </a:spcBef>
            </a:pPr>
            <a:r>
              <a:rPr lang="en-US" sz="2400" dirty="0"/>
              <a:t>Proof: Implement NOT/AND/OR using only NAND gates.</a:t>
            </a:r>
            <a:endParaRPr lang="en-US" sz="2400" dirty="0">
              <a:sym typeface="Symbol" pitchFamily="18" charset="2"/>
            </a:endParaRPr>
          </a:p>
        </p:txBody>
      </p:sp>
      <p:grpSp>
        <p:nvGrpSpPr>
          <p:cNvPr id="2" name="Group 4"/>
          <p:cNvGrpSpPr>
            <a:grpSpLocks/>
          </p:cNvGrpSpPr>
          <p:nvPr/>
        </p:nvGrpSpPr>
        <p:grpSpPr bwMode="auto">
          <a:xfrm>
            <a:off x="1371600" y="2590800"/>
            <a:ext cx="2667000" cy="533400"/>
            <a:chOff x="1824" y="2461"/>
            <a:chExt cx="1680" cy="336"/>
          </a:xfrm>
        </p:grpSpPr>
        <p:sp>
          <p:nvSpPr>
            <p:cNvPr id="15422" name="Line 5"/>
            <p:cNvSpPr>
              <a:spLocks noChangeShapeType="1"/>
            </p:cNvSpPr>
            <p:nvPr/>
          </p:nvSpPr>
          <p:spPr bwMode="auto">
            <a:xfrm>
              <a:off x="2016" y="264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23" name="Line 6"/>
            <p:cNvSpPr>
              <a:spLocks noChangeShapeType="1"/>
            </p:cNvSpPr>
            <p:nvPr/>
          </p:nvSpPr>
          <p:spPr bwMode="auto">
            <a:xfrm>
              <a:off x="2256" y="2736"/>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24" name="Line 7"/>
            <p:cNvSpPr>
              <a:spLocks noChangeShapeType="1"/>
            </p:cNvSpPr>
            <p:nvPr/>
          </p:nvSpPr>
          <p:spPr bwMode="auto">
            <a:xfrm>
              <a:off x="2880" y="2626"/>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25" name="Text Box 8"/>
            <p:cNvSpPr txBox="1">
              <a:spLocks noChangeArrowheads="1"/>
            </p:cNvSpPr>
            <p:nvPr/>
          </p:nvSpPr>
          <p:spPr bwMode="auto">
            <a:xfrm>
              <a:off x="1824" y="2496"/>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x</a:t>
              </a:r>
              <a:endParaRPr lang="en-GB" sz="1600"/>
            </a:p>
          </p:txBody>
        </p:sp>
        <p:sp>
          <p:nvSpPr>
            <p:cNvPr id="15426" name="Text Box 9"/>
            <p:cNvSpPr txBox="1">
              <a:spLocks noChangeArrowheads="1"/>
            </p:cNvSpPr>
            <p:nvPr/>
          </p:nvSpPr>
          <p:spPr bwMode="auto">
            <a:xfrm>
              <a:off x="3216" y="2496"/>
              <a:ext cx="288"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dirty="0"/>
                <a:t>x'</a:t>
              </a:r>
              <a:endParaRPr lang="en-GB" sz="1600" dirty="0"/>
            </a:p>
          </p:txBody>
        </p:sp>
        <p:grpSp>
          <p:nvGrpSpPr>
            <p:cNvPr id="3" name="Group 10"/>
            <p:cNvGrpSpPr>
              <a:grpSpLocks/>
            </p:cNvGrpSpPr>
            <p:nvPr/>
          </p:nvGrpSpPr>
          <p:grpSpPr bwMode="auto">
            <a:xfrm>
              <a:off x="2400" y="2461"/>
              <a:ext cx="480" cy="336"/>
              <a:chOff x="2976" y="2736"/>
              <a:chExt cx="359" cy="240"/>
            </a:xfrm>
          </p:grpSpPr>
          <p:sp>
            <p:nvSpPr>
              <p:cNvPr id="15431" name="AutoShape 11"/>
              <p:cNvSpPr>
                <a:spLocks noChangeArrowheads="1"/>
              </p:cNvSpPr>
              <p:nvPr/>
            </p:nvSpPr>
            <p:spPr bwMode="auto">
              <a:xfrm>
                <a:off x="2976" y="2736"/>
                <a:ext cx="288" cy="240"/>
              </a:xfrm>
              <a:prstGeom prst="flowChartDelay">
                <a:avLst/>
              </a:prstGeom>
              <a:noFill/>
              <a:ln w="25400">
                <a:solidFill>
                  <a:srgbClr val="000000"/>
                </a:solidFill>
                <a:miter lim="800000"/>
                <a:headEnd/>
                <a:tailEnd/>
              </a:ln>
            </p:spPr>
            <p:txBody>
              <a:bodyPr/>
              <a:lstStyle/>
              <a:p>
                <a:endParaRPr lang="en-SG"/>
              </a:p>
            </p:txBody>
          </p:sp>
          <p:sp>
            <p:nvSpPr>
              <p:cNvPr id="15432" name="Oval 12"/>
              <p:cNvSpPr>
                <a:spLocks noChangeArrowheads="1"/>
              </p:cNvSpPr>
              <p:nvPr/>
            </p:nvSpPr>
            <p:spPr bwMode="auto">
              <a:xfrm>
                <a:off x="3264" y="2826"/>
                <a:ext cx="71" cy="57"/>
              </a:xfrm>
              <a:prstGeom prst="ellipse">
                <a:avLst/>
              </a:prstGeom>
              <a:noFill/>
              <a:ln w="25400">
                <a:solidFill>
                  <a:srgbClr val="000000"/>
                </a:solidFill>
                <a:round/>
                <a:headEnd/>
                <a:tailEnd/>
              </a:ln>
            </p:spPr>
            <p:txBody>
              <a:bodyPr/>
              <a:lstStyle/>
              <a:p>
                <a:endParaRPr lang="en-SG"/>
              </a:p>
            </p:txBody>
          </p:sp>
        </p:grpSp>
        <p:sp>
          <p:nvSpPr>
            <p:cNvPr id="15428" name="Line 13"/>
            <p:cNvSpPr>
              <a:spLocks noChangeShapeType="1"/>
            </p:cNvSpPr>
            <p:nvPr/>
          </p:nvSpPr>
          <p:spPr bwMode="auto">
            <a:xfrm>
              <a:off x="2256" y="2544"/>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29" name="Line 14"/>
            <p:cNvSpPr>
              <a:spLocks noChangeShapeType="1"/>
            </p:cNvSpPr>
            <p:nvPr/>
          </p:nvSpPr>
          <p:spPr bwMode="auto">
            <a:xfrm flipV="1">
              <a:off x="2256" y="2544"/>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30" name="Oval 15"/>
            <p:cNvSpPr>
              <a:spLocks noChangeArrowheads="1"/>
            </p:cNvSpPr>
            <p:nvPr/>
          </p:nvSpPr>
          <p:spPr bwMode="auto">
            <a:xfrm>
              <a:off x="2218" y="2614"/>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SG"/>
            </a:p>
          </p:txBody>
        </p:sp>
      </p:grpSp>
      <p:sp>
        <p:nvSpPr>
          <p:cNvPr id="292880" name="Text Box 16"/>
          <p:cNvSpPr txBox="1">
            <a:spLocks noChangeArrowheads="1"/>
          </p:cNvSpPr>
          <p:nvPr/>
        </p:nvSpPr>
        <p:spPr bwMode="auto">
          <a:xfrm>
            <a:off x="4572000" y="2667000"/>
            <a:ext cx="4191000" cy="406400"/>
          </a:xfrm>
          <a:prstGeom prst="rect">
            <a:avLst/>
          </a:prstGeom>
          <a:noFill/>
          <a:ln w="9525">
            <a:solidFill>
              <a:schemeClr val="tx1"/>
            </a:solidFill>
            <a:miter lim="800000"/>
            <a:headEnd/>
            <a:tailEnd/>
          </a:ln>
        </p:spPr>
        <p:txBody>
          <a:bodyPr>
            <a:spAutoFit/>
          </a:bodyPr>
          <a:lstStyle/>
          <a:p>
            <a:pPr eaLnBrk="0" hangingPunct="0">
              <a:spcBef>
                <a:spcPct val="50000"/>
              </a:spcBef>
            </a:pPr>
            <a:r>
              <a:rPr lang="en-GB" sz="2000">
                <a:solidFill>
                  <a:srgbClr val="800000"/>
                </a:solidFill>
              </a:rPr>
              <a:t>(x∙x)' = x'</a:t>
            </a:r>
            <a:r>
              <a:rPr lang="en-GB" sz="2000" b="1"/>
              <a:t>   </a:t>
            </a:r>
            <a:r>
              <a:rPr lang="en-GB" sz="2000"/>
              <a:t>(idempotency)</a:t>
            </a:r>
            <a:endParaRPr lang="en-GB" sz="2400">
              <a:latin typeface="Times New Roman" pitchFamily="18" charset="0"/>
            </a:endParaRPr>
          </a:p>
        </p:txBody>
      </p:sp>
      <p:grpSp>
        <p:nvGrpSpPr>
          <p:cNvPr id="4" name="Group 17"/>
          <p:cNvGrpSpPr>
            <a:grpSpLocks/>
          </p:cNvGrpSpPr>
          <p:nvPr/>
        </p:nvGrpSpPr>
        <p:grpSpPr bwMode="auto">
          <a:xfrm>
            <a:off x="685800" y="3429000"/>
            <a:ext cx="3810000" cy="823913"/>
            <a:chOff x="912" y="1296"/>
            <a:chExt cx="2400" cy="519"/>
          </a:xfrm>
        </p:grpSpPr>
        <p:sp>
          <p:nvSpPr>
            <p:cNvPr id="15404" name="Line 18"/>
            <p:cNvSpPr>
              <a:spLocks noChangeShapeType="1"/>
            </p:cNvSpPr>
            <p:nvPr/>
          </p:nvSpPr>
          <p:spPr bwMode="auto">
            <a:xfrm>
              <a:off x="1776" y="1619"/>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05" name="Line 19"/>
            <p:cNvSpPr>
              <a:spLocks noChangeShapeType="1"/>
            </p:cNvSpPr>
            <p:nvPr/>
          </p:nvSpPr>
          <p:spPr bwMode="auto">
            <a:xfrm>
              <a:off x="2016" y="1715"/>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06" name="Line 20"/>
            <p:cNvSpPr>
              <a:spLocks noChangeShapeType="1"/>
            </p:cNvSpPr>
            <p:nvPr/>
          </p:nvSpPr>
          <p:spPr bwMode="auto">
            <a:xfrm>
              <a:off x="2640" y="1605"/>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07" name="Text Box 21"/>
            <p:cNvSpPr txBox="1">
              <a:spLocks noChangeArrowheads="1"/>
            </p:cNvSpPr>
            <p:nvPr/>
          </p:nvSpPr>
          <p:spPr bwMode="auto">
            <a:xfrm>
              <a:off x="912" y="1392"/>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x</a:t>
              </a:r>
              <a:endParaRPr lang="en-GB" sz="1600"/>
            </a:p>
          </p:txBody>
        </p:sp>
        <p:sp>
          <p:nvSpPr>
            <p:cNvPr id="15408" name="Text Box 22"/>
            <p:cNvSpPr txBox="1">
              <a:spLocks noChangeArrowheads="1"/>
            </p:cNvSpPr>
            <p:nvPr/>
          </p:nvSpPr>
          <p:spPr bwMode="auto">
            <a:xfrm>
              <a:off x="2976" y="1475"/>
              <a:ext cx="336"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x∙y</a:t>
              </a:r>
              <a:endParaRPr lang="en-GB" sz="1600"/>
            </a:p>
          </p:txBody>
        </p:sp>
        <p:grpSp>
          <p:nvGrpSpPr>
            <p:cNvPr id="5" name="Group 23"/>
            <p:cNvGrpSpPr>
              <a:grpSpLocks/>
            </p:cNvGrpSpPr>
            <p:nvPr/>
          </p:nvGrpSpPr>
          <p:grpSpPr bwMode="auto">
            <a:xfrm>
              <a:off x="2160" y="1440"/>
              <a:ext cx="480" cy="336"/>
              <a:chOff x="2976" y="2736"/>
              <a:chExt cx="359" cy="240"/>
            </a:xfrm>
          </p:grpSpPr>
          <p:sp>
            <p:nvSpPr>
              <p:cNvPr id="15420" name="AutoShape 24"/>
              <p:cNvSpPr>
                <a:spLocks noChangeArrowheads="1"/>
              </p:cNvSpPr>
              <p:nvPr/>
            </p:nvSpPr>
            <p:spPr bwMode="auto">
              <a:xfrm>
                <a:off x="2976" y="2736"/>
                <a:ext cx="288" cy="240"/>
              </a:xfrm>
              <a:prstGeom prst="flowChartDelay">
                <a:avLst/>
              </a:prstGeom>
              <a:noFill/>
              <a:ln w="25400">
                <a:solidFill>
                  <a:srgbClr val="000000"/>
                </a:solidFill>
                <a:miter lim="800000"/>
                <a:headEnd/>
                <a:tailEnd/>
              </a:ln>
            </p:spPr>
            <p:txBody>
              <a:bodyPr/>
              <a:lstStyle/>
              <a:p>
                <a:endParaRPr lang="en-SG"/>
              </a:p>
            </p:txBody>
          </p:sp>
          <p:sp>
            <p:nvSpPr>
              <p:cNvPr id="15421" name="Oval 25"/>
              <p:cNvSpPr>
                <a:spLocks noChangeArrowheads="1"/>
              </p:cNvSpPr>
              <p:nvPr/>
            </p:nvSpPr>
            <p:spPr bwMode="auto">
              <a:xfrm>
                <a:off x="3264" y="2826"/>
                <a:ext cx="71" cy="57"/>
              </a:xfrm>
              <a:prstGeom prst="ellipse">
                <a:avLst/>
              </a:prstGeom>
              <a:noFill/>
              <a:ln w="25400">
                <a:solidFill>
                  <a:srgbClr val="000000"/>
                </a:solidFill>
                <a:round/>
                <a:headEnd/>
                <a:tailEnd/>
              </a:ln>
            </p:spPr>
            <p:txBody>
              <a:bodyPr/>
              <a:lstStyle/>
              <a:p>
                <a:endParaRPr lang="en-SG"/>
              </a:p>
            </p:txBody>
          </p:sp>
        </p:grpSp>
        <p:sp>
          <p:nvSpPr>
            <p:cNvPr id="15410" name="Line 26"/>
            <p:cNvSpPr>
              <a:spLocks noChangeShapeType="1"/>
            </p:cNvSpPr>
            <p:nvPr/>
          </p:nvSpPr>
          <p:spPr bwMode="auto">
            <a:xfrm>
              <a:off x="2016" y="1523"/>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11" name="Line 27"/>
            <p:cNvSpPr>
              <a:spLocks noChangeShapeType="1"/>
            </p:cNvSpPr>
            <p:nvPr/>
          </p:nvSpPr>
          <p:spPr bwMode="auto">
            <a:xfrm flipV="1">
              <a:off x="2016" y="1523"/>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12" name="Oval 28"/>
            <p:cNvSpPr>
              <a:spLocks noChangeArrowheads="1"/>
            </p:cNvSpPr>
            <p:nvPr/>
          </p:nvSpPr>
          <p:spPr bwMode="auto">
            <a:xfrm>
              <a:off x="1978" y="1593"/>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SG"/>
            </a:p>
          </p:txBody>
        </p:sp>
        <p:grpSp>
          <p:nvGrpSpPr>
            <p:cNvPr id="6" name="Group 29"/>
            <p:cNvGrpSpPr>
              <a:grpSpLocks/>
            </p:cNvGrpSpPr>
            <p:nvPr/>
          </p:nvGrpSpPr>
          <p:grpSpPr bwMode="auto">
            <a:xfrm>
              <a:off x="1296" y="1440"/>
              <a:ext cx="480" cy="336"/>
              <a:chOff x="2976" y="2736"/>
              <a:chExt cx="359" cy="240"/>
            </a:xfrm>
          </p:grpSpPr>
          <p:sp>
            <p:nvSpPr>
              <p:cNvPr id="15418" name="AutoShape 30"/>
              <p:cNvSpPr>
                <a:spLocks noChangeArrowheads="1"/>
              </p:cNvSpPr>
              <p:nvPr/>
            </p:nvSpPr>
            <p:spPr bwMode="auto">
              <a:xfrm>
                <a:off x="2976" y="2736"/>
                <a:ext cx="288" cy="240"/>
              </a:xfrm>
              <a:prstGeom prst="flowChartDelay">
                <a:avLst/>
              </a:prstGeom>
              <a:noFill/>
              <a:ln w="25400">
                <a:solidFill>
                  <a:srgbClr val="000000"/>
                </a:solidFill>
                <a:miter lim="800000"/>
                <a:headEnd/>
                <a:tailEnd/>
              </a:ln>
            </p:spPr>
            <p:txBody>
              <a:bodyPr/>
              <a:lstStyle/>
              <a:p>
                <a:endParaRPr lang="en-SG"/>
              </a:p>
            </p:txBody>
          </p:sp>
          <p:sp>
            <p:nvSpPr>
              <p:cNvPr id="15419" name="Oval 31"/>
              <p:cNvSpPr>
                <a:spLocks noChangeArrowheads="1"/>
              </p:cNvSpPr>
              <p:nvPr/>
            </p:nvSpPr>
            <p:spPr bwMode="auto">
              <a:xfrm>
                <a:off x="3264" y="2826"/>
                <a:ext cx="71" cy="57"/>
              </a:xfrm>
              <a:prstGeom prst="ellipse">
                <a:avLst/>
              </a:prstGeom>
              <a:noFill/>
              <a:ln w="25400">
                <a:solidFill>
                  <a:srgbClr val="000000"/>
                </a:solidFill>
                <a:round/>
                <a:headEnd/>
                <a:tailEnd/>
              </a:ln>
            </p:spPr>
            <p:txBody>
              <a:bodyPr/>
              <a:lstStyle/>
              <a:p>
                <a:endParaRPr lang="en-SG"/>
              </a:p>
            </p:txBody>
          </p:sp>
        </p:grpSp>
        <p:sp>
          <p:nvSpPr>
            <p:cNvPr id="15414" name="Line 32"/>
            <p:cNvSpPr>
              <a:spLocks noChangeShapeType="1"/>
            </p:cNvSpPr>
            <p:nvPr/>
          </p:nvSpPr>
          <p:spPr bwMode="auto">
            <a:xfrm>
              <a:off x="1104" y="1523"/>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15" name="Line 33"/>
            <p:cNvSpPr>
              <a:spLocks noChangeShapeType="1"/>
            </p:cNvSpPr>
            <p:nvPr/>
          </p:nvSpPr>
          <p:spPr bwMode="auto">
            <a:xfrm>
              <a:off x="1104" y="1715"/>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416" name="Text Box 34"/>
            <p:cNvSpPr txBox="1">
              <a:spLocks noChangeArrowheads="1"/>
            </p:cNvSpPr>
            <p:nvPr/>
          </p:nvSpPr>
          <p:spPr bwMode="auto">
            <a:xfrm>
              <a:off x="912" y="1584"/>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y</a:t>
              </a:r>
              <a:endParaRPr lang="en-GB" sz="1600"/>
            </a:p>
          </p:txBody>
        </p:sp>
        <p:sp>
          <p:nvSpPr>
            <p:cNvPr id="15417" name="Text Box 35"/>
            <p:cNvSpPr txBox="1">
              <a:spLocks noChangeArrowheads="1"/>
            </p:cNvSpPr>
            <p:nvPr/>
          </p:nvSpPr>
          <p:spPr bwMode="auto">
            <a:xfrm>
              <a:off x="1680" y="1296"/>
              <a:ext cx="432"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(x∙y)'</a:t>
              </a:r>
              <a:endParaRPr lang="en-GB" sz="1600"/>
            </a:p>
          </p:txBody>
        </p:sp>
      </p:grpSp>
      <p:sp>
        <p:nvSpPr>
          <p:cNvPr id="292900" name="Text Box 36"/>
          <p:cNvSpPr txBox="1">
            <a:spLocks noChangeArrowheads="1"/>
          </p:cNvSpPr>
          <p:nvPr/>
        </p:nvSpPr>
        <p:spPr bwMode="auto">
          <a:xfrm>
            <a:off x="4572000" y="3657600"/>
            <a:ext cx="4191000" cy="650875"/>
          </a:xfrm>
          <a:prstGeom prst="rect">
            <a:avLst/>
          </a:prstGeom>
          <a:noFill/>
          <a:ln w="9525">
            <a:solidFill>
              <a:schemeClr val="tx1"/>
            </a:solidFill>
            <a:miter lim="800000"/>
            <a:headEnd/>
            <a:tailEnd/>
          </a:ln>
        </p:spPr>
        <p:txBody>
          <a:bodyPr>
            <a:spAutoFit/>
          </a:bodyPr>
          <a:lstStyle/>
          <a:p>
            <a:pPr eaLnBrk="0" hangingPunct="0"/>
            <a:r>
              <a:rPr lang="en-GB">
                <a:solidFill>
                  <a:srgbClr val="800000"/>
                </a:solidFill>
              </a:rPr>
              <a:t>((x∙y)'∙(x∙y)')' = ((x∙y)')'</a:t>
            </a:r>
            <a:r>
              <a:rPr lang="en-GB"/>
              <a:t>   (idempotency)</a:t>
            </a:r>
          </a:p>
          <a:p>
            <a:pPr eaLnBrk="0" hangingPunct="0"/>
            <a:r>
              <a:rPr lang="en-GB"/>
              <a:t>                     </a:t>
            </a:r>
            <a:r>
              <a:rPr lang="en-GB">
                <a:solidFill>
                  <a:srgbClr val="800000"/>
                </a:solidFill>
              </a:rPr>
              <a:t>= x∙y   </a:t>
            </a:r>
            <a:r>
              <a:rPr lang="en-GB"/>
              <a:t>      (involution)</a:t>
            </a:r>
          </a:p>
        </p:txBody>
      </p:sp>
      <p:grpSp>
        <p:nvGrpSpPr>
          <p:cNvPr id="7" name="Group 37"/>
          <p:cNvGrpSpPr>
            <a:grpSpLocks/>
          </p:cNvGrpSpPr>
          <p:nvPr/>
        </p:nvGrpSpPr>
        <p:grpSpPr bwMode="auto">
          <a:xfrm>
            <a:off x="533400" y="4495800"/>
            <a:ext cx="3908425" cy="1585913"/>
            <a:chOff x="864" y="2592"/>
            <a:chExt cx="2462" cy="999"/>
          </a:xfrm>
        </p:grpSpPr>
        <p:sp>
          <p:nvSpPr>
            <p:cNvPr id="15373" name="Line 38"/>
            <p:cNvSpPr>
              <a:spLocks noChangeShapeType="1"/>
            </p:cNvSpPr>
            <p:nvPr/>
          </p:nvSpPr>
          <p:spPr bwMode="auto">
            <a:xfrm>
              <a:off x="1056" y="2819"/>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74" name="Line 39"/>
            <p:cNvSpPr>
              <a:spLocks noChangeShapeType="1"/>
            </p:cNvSpPr>
            <p:nvPr/>
          </p:nvSpPr>
          <p:spPr bwMode="auto">
            <a:xfrm>
              <a:off x="1296" y="2915"/>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75" name="Line 40"/>
            <p:cNvSpPr>
              <a:spLocks noChangeShapeType="1"/>
            </p:cNvSpPr>
            <p:nvPr/>
          </p:nvSpPr>
          <p:spPr bwMode="auto">
            <a:xfrm>
              <a:off x="2736" y="3072"/>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76" name="Text Box 41"/>
            <p:cNvSpPr txBox="1">
              <a:spLocks noChangeArrowheads="1"/>
            </p:cNvSpPr>
            <p:nvPr/>
          </p:nvSpPr>
          <p:spPr bwMode="auto">
            <a:xfrm>
              <a:off x="864" y="2688"/>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x</a:t>
              </a:r>
              <a:endParaRPr lang="en-GB" sz="1600"/>
            </a:p>
          </p:txBody>
        </p:sp>
        <p:sp>
          <p:nvSpPr>
            <p:cNvPr id="15377" name="Text Box 42"/>
            <p:cNvSpPr txBox="1">
              <a:spLocks noChangeArrowheads="1"/>
            </p:cNvSpPr>
            <p:nvPr/>
          </p:nvSpPr>
          <p:spPr bwMode="auto">
            <a:xfrm>
              <a:off x="2942" y="2942"/>
              <a:ext cx="384"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x+y</a:t>
              </a:r>
              <a:endParaRPr lang="en-GB" sz="1600"/>
            </a:p>
          </p:txBody>
        </p:sp>
        <p:grpSp>
          <p:nvGrpSpPr>
            <p:cNvPr id="8" name="Group 43"/>
            <p:cNvGrpSpPr>
              <a:grpSpLocks/>
            </p:cNvGrpSpPr>
            <p:nvPr/>
          </p:nvGrpSpPr>
          <p:grpSpPr bwMode="auto">
            <a:xfrm>
              <a:off x="1440" y="2640"/>
              <a:ext cx="480" cy="336"/>
              <a:chOff x="2976" y="2736"/>
              <a:chExt cx="359" cy="240"/>
            </a:xfrm>
          </p:grpSpPr>
          <p:sp>
            <p:nvSpPr>
              <p:cNvPr id="15402" name="AutoShape 44"/>
              <p:cNvSpPr>
                <a:spLocks noChangeArrowheads="1"/>
              </p:cNvSpPr>
              <p:nvPr/>
            </p:nvSpPr>
            <p:spPr bwMode="auto">
              <a:xfrm>
                <a:off x="2976" y="2736"/>
                <a:ext cx="288" cy="240"/>
              </a:xfrm>
              <a:prstGeom prst="flowChartDelay">
                <a:avLst/>
              </a:prstGeom>
              <a:noFill/>
              <a:ln w="25400">
                <a:solidFill>
                  <a:srgbClr val="000000"/>
                </a:solidFill>
                <a:miter lim="800000"/>
                <a:headEnd/>
                <a:tailEnd/>
              </a:ln>
            </p:spPr>
            <p:txBody>
              <a:bodyPr/>
              <a:lstStyle/>
              <a:p>
                <a:endParaRPr lang="en-SG"/>
              </a:p>
            </p:txBody>
          </p:sp>
          <p:sp>
            <p:nvSpPr>
              <p:cNvPr id="15403" name="Oval 45"/>
              <p:cNvSpPr>
                <a:spLocks noChangeArrowheads="1"/>
              </p:cNvSpPr>
              <p:nvPr/>
            </p:nvSpPr>
            <p:spPr bwMode="auto">
              <a:xfrm>
                <a:off x="3264" y="2826"/>
                <a:ext cx="71" cy="57"/>
              </a:xfrm>
              <a:prstGeom prst="ellipse">
                <a:avLst/>
              </a:prstGeom>
              <a:noFill/>
              <a:ln w="25400">
                <a:solidFill>
                  <a:srgbClr val="000000"/>
                </a:solidFill>
                <a:round/>
                <a:headEnd/>
                <a:tailEnd/>
              </a:ln>
            </p:spPr>
            <p:txBody>
              <a:bodyPr/>
              <a:lstStyle/>
              <a:p>
                <a:endParaRPr lang="en-SG"/>
              </a:p>
            </p:txBody>
          </p:sp>
        </p:grpSp>
        <p:sp>
          <p:nvSpPr>
            <p:cNvPr id="15379" name="Line 46"/>
            <p:cNvSpPr>
              <a:spLocks noChangeShapeType="1"/>
            </p:cNvSpPr>
            <p:nvPr/>
          </p:nvSpPr>
          <p:spPr bwMode="auto">
            <a:xfrm>
              <a:off x="1296" y="2723"/>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80" name="Line 47"/>
            <p:cNvSpPr>
              <a:spLocks noChangeShapeType="1"/>
            </p:cNvSpPr>
            <p:nvPr/>
          </p:nvSpPr>
          <p:spPr bwMode="auto">
            <a:xfrm flipV="1">
              <a:off x="1296" y="2723"/>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81" name="Oval 48"/>
            <p:cNvSpPr>
              <a:spLocks noChangeArrowheads="1"/>
            </p:cNvSpPr>
            <p:nvPr/>
          </p:nvSpPr>
          <p:spPr bwMode="auto">
            <a:xfrm>
              <a:off x="1258" y="2793"/>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SG"/>
            </a:p>
          </p:txBody>
        </p:sp>
        <p:grpSp>
          <p:nvGrpSpPr>
            <p:cNvPr id="9" name="Group 49"/>
            <p:cNvGrpSpPr>
              <a:grpSpLocks/>
            </p:cNvGrpSpPr>
            <p:nvPr/>
          </p:nvGrpSpPr>
          <p:grpSpPr bwMode="auto">
            <a:xfrm>
              <a:off x="2256" y="2914"/>
              <a:ext cx="480" cy="336"/>
              <a:chOff x="2976" y="2736"/>
              <a:chExt cx="359" cy="240"/>
            </a:xfrm>
          </p:grpSpPr>
          <p:sp>
            <p:nvSpPr>
              <p:cNvPr id="15400" name="AutoShape 50"/>
              <p:cNvSpPr>
                <a:spLocks noChangeArrowheads="1"/>
              </p:cNvSpPr>
              <p:nvPr/>
            </p:nvSpPr>
            <p:spPr bwMode="auto">
              <a:xfrm>
                <a:off x="2976" y="2736"/>
                <a:ext cx="288" cy="240"/>
              </a:xfrm>
              <a:prstGeom prst="flowChartDelay">
                <a:avLst/>
              </a:prstGeom>
              <a:noFill/>
              <a:ln w="25400">
                <a:solidFill>
                  <a:srgbClr val="000000"/>
                </a:solidFill>
                <a:miter lim="800000"/>
                <a:headEnd/>
                <a:tailEnd/>
              </a:ln>
            </p:spPr>
            <p:txBody>
              <a:bodyPr/>
              <a:lstStyle/>
              <a:p>
                <a:endParaRPr lang="en-SG"/>
              </a:p>
            </p:txBody>
          </p:sp>
          <p:sp>
            <p:nvSpPr>
              <p:cNvPr id="15401" name="Oval 51"/>
              <p:cNvSpPr>
                <a:spLocks noChangeArrowheads="1"/>
              </p:cNvSpPr>
              <p:nvPr/>
            </p:nvSpPr>
            <p:spPr bwMode="auto">
              <a:xfrm>
                <a:off x="3264" y="2826"/>
                <a:ext cx="71" cy="57"/>
              </a:xfrm>
              <a:prstGeom prst="ellipse">
                <a:avLst/>
              </a:prstGeom>
              <a:noFill/>
              <a:ln w="25400">
                <a:solidFill>
                  <a:srgbClr val="000000"/>
                </a:solidFill>
                <a:round/>
                <a:headEnd/>
                <a:tailEnd/>
              </a:ln>
            </p:spPr>
            <p:txBody>
              <a:bodyPr/>
              <a:lstStyle/>
              <a:p>
                <a:endParaRPr lang="en-SG"/>
              </a:p>
            </p:txBody>
          </p:sp>
        </p:grpSp>
        <p:sp>
          <p:nvSpPr>
            <p:cNvPr id="15383" name="Line 52"/>
            <p:cNvSpPr>
              <a:spLocks noChangeShapeType="1"/>
            </p:cNvSpPr>
            <p:nvPr/>
          </p:nvSpPr>
          <p:spPr bwMode="auto">
            <a:xfrm>
              <a:off x="2064" y="2997"/>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84" name="Line 53"/>
            <p:cNvSpPr>
              <a:spLocks noChangeShapeType="1"/>
            </p:cNvSpPr>
            <p:nvPr/>
          </p:nvSpPr>
          <p:spPr bwMode="auto">
            <a:xfrm>
              <a:off x="2064" y="3189"/>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85" name="Text Box 54"/>
            <p:cNvSpPr txBox="1">
              <a:spLocks noChangeArrowheads="1"/>
            </p:cNvSpPr>
            <p:nvPr/>
          </p:nvSpPr>
          <p:spPr bwMode="auto">
            <a:xfrm>
              <a:off x="864" y="3264"/>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y</a:t>
              </a:r>
              <a:endParaRPr lang="en-GB" sz="1600"/>
            </a:p>
          </p:txBody>
        </p:sp>
        <p:sp>
          <p:nvSpPr>
            <p:cNvPr id="15386" name="Line 55"/>
            <p:cNvSpPr>
              <a:spLocks noChangeShapeType="1"/>
            </p:cNvSpPr>
            <p:nvPr/>
          </p:nvSpPr>
          <p:spPr bwMode="auto">
            <a:xfrm>
              <a:off x="1056" y="3395"/>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87" name="Line 56"/>
            <p:cNvSpPr>
              <a:spLocks noChangeShapeType="1"/>
            </p:cNvSpPr>
            <p:nvPr/>
          </p:nvSpPr>
          <p:spPr bwMode="auto">
            <a:xfrm>
              <a:off x="1296" y="3491"/>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10" name="Group 57"/>
            <p:cNvGrpSpPr>
              <a:grpSpLocks/>
            </p:cNvGrpSpPr>
            <p:nvPr/>
          </p:nvGrpSpPr>
          <p:grpSpPr bwMode="auto">
            <a:xfrm>
              <a:off x="1440" y="3216"/>
              <a:ext cx="480" cy="336"/>
              <a:chOff x="2976" y="2736"/>
              <a:chExt cx="359" cy="240"/>
            </a:xfrm>
          </p:grpSpPr>
          <p:sp>
            <p:nvSpPr>
              <p:cNvPr id="15398" name="AutoShape 58"/>
              <p:cNvSpPr>
                <a:spLocks noChangeArrowheads="1"/>
              </p:cNvSpPr>
              <p:nvPr/>
            </p:nvSpPr>
            <p:spPr bwMode="auto">
              <a:xfrm>
                <a:off x="2976" y="2736"/>
                <a:ext cx="288" cy="240"/>
              </a:xfrm>
              <a:prstGeom prst="flowChartDelay">
                <a:avLst/>
              </a:prstGeom>
              <a:noFill/>
              <a:ln w="25400">
                <a:solidFill>
                  <a:srgbClr val="000000"/>
                </a:solidFill>
                <a:miter lim="800000"/>
                <a:headEnd/>
                <a:tailEnd/>
              </a:ln>
            </p:spPr>
            <p:txBody>
              <a:bodyPr/>
              <a:lstStyle/>
              <a:p>
                <a:endParaRPr lang="en-SG"/>
              </a:p>
            </p:txBody>
          </p:sp>
          <p:sp>
            <p:nvSpPr>
              <p:cNvPr id="15399" name="Oval 59"/>
              <p:cNvSpPr>
                <a:spLocks noChangeArrowheads="1"/>
              </p:cNvSpPr>
              <p:nvPr/>
            </p:nvSpPr>
            <p:spPr bwMode="auto">
              <a:xfrm>
                <a:off x="3264" y="2826"/>
                <a:ext cx="71" cy="57"/>
              </a:xfrm>
              <a:prstGeom prst="ellipse">
                <a:avLst/>
              </a:prstGeom>
              <a:noFill/>
              <a:ln w="25400">
                <a:solidFill>
                  <a:srgbClr val="000000"/>
                </a:solidFill>
                <a:round/>
                <a:headEnd/>
                <a:tailEnd/>
              </a:ln>
            </p:spPr>
            <p:txBody>
              <a:bodyPr/>
              <a:lstStyle/>
              <a:p>
                <a:endParaRPr lang="en-SG"/>
              </a:p>
            </p:txBody>
          </p:sp>
        </p:grpSp>
        <p:sp>
          <p:nvSpPr>
            <p:cNvPr id="15389" name="Line 60"/>
            <p:cNvSpPr>
              <a:spLocks noChangeShapeType="1"/>
            </p:cNvSpPr>
            <p:nvPr/>
          </p:nvSpPr>
          <p:spPr bwMode="auto">
            <a:xfrm>
              <a:off x="1296" y="3299"/>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90" name="Line 61"/>
            <p:cNvSpPr>
              <a:spLocks noChangeShapeType="1"/>
            </p:cNvSpPr>
            <p:nvPr/>
          </p:nvSpPr>
          <p:spPr bwMode="auto">
            <a:xfrm flipV="1">
              <a:off x="1296" y="3299"/>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91" name="Oval 62"/>
            <p:cNvSpPr>
              <a:spLocks noChangeArrowheads="1"/>
            </p:cNvSpPr>
            <p:nvPr/>
          </p:nvSpPr>
          <p:spPr bwMode="auto">
            <a:xfrm>
              <a:off x="1258" y="3369"/>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SG"/>
            </a:p>
          </p:txBody>
        </p:sp>
        <p:sp>
          <p:nvSpPr>
            <p:cNvPr id="15392" name="Line 63"/>
            <p:cNvSpPr>
              <a:spLocks noChangeShapeType="1"/>
            </p:cNvSpPr>
            <p:nvPr/>
          </p:nvSpPr>
          <p:spPr bwMode="auto">
            <a:xfrm>
              <a:off x="1920" y="2805"/>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93" name="Line 64"/>
            <p:cNvSpPr>
              <a:spLocks noChangeShapeType="1"/>
            </p:cNvSpPr>
            <p:nvPr/>
          </p:nvSpPr>
          <p:spPr bwMode="auto">
            <a:xfrm>
              <a:off x="1920" y="3381"/>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94" name="Line 65"/>
            <p:cNvSpPr>
              <a:spLocks noChangeShapeType="1"/>
            </p:cNvSpPr>
            <p:nvPr/>
          </p:nvSpPr>
          <p:spPr bwMode="auto">
            <a:xfrm>
              <a:off x="2064" y="2805"/>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95" name="Line 66"/>
            <p:cNvSpPr>
              <a:spLocks noChangeShapeType="1"/>
            </p:cNvSpPr>
            <p:nvPr/>
          </p:nvSpPr>
          <p:spPr bwMode="auto">
            <a:xfrm>
              <a:off x="2064" y="3189"/>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5396" name="Text Box 67"/>
            <p:cNvSpPr txBox="1">
              <a:spLocks noChangeArrowheads="1"/>
            </p:cNvSpPr>
            <p:nvPr/>
          </p:nvSpPr>
          <p:spPr bwMode="auto">
            <a:xfrm>
              <a:off x="1920" y="2592"/>
              <a:ext cx="240"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a:t>
              </a:r>
              <a:endParaRPr lang="en-GB" sz="1600"/>
            </a:p>
          </p:txBody>
        </p:sp>
        <p:sp>
          <p:nvSpPr>
            <p:cNvPr id="15397" name="Text Box 68"/>
            <p:cNvSpPr txBox="1">
              <a:spLocks noChangeArrowheads="1"/>
            </p:cNvSpPr>
            <p:nvPr/>
          </p:nvSpPr>
          <p:spPr bwMode="auto">
            <a:xfrm>
              <a:off x="1920" y="3360"/>
              <a:ext cx="240"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y'</a:t>
              </a:r>
              <a:endParaRPr lang="en-GB" sz="1600"/>
            </a:p>
          </p:txBody>
        </p:sp>
      </p:grpSp>
      <p:sp>
        <p:nvSpPr>
          <p:cNvPr id="292933" name="Text Box 69"/>
          <p:cNvSpPr txBox="1">
            <a:spLocks noChangeArrowheads="1"/>
          </p:cNvSpPr>
          <p:nvPr/>
        </p:nvSpPr>
        <p:spPr bwMode="auto">
          <a:xfrm>
            <a:off x="4572000" y="4876800"/>
            <a:ext cx="4191000" cy="925513"/>
          </a:xfrm>
          <a:prstGeom prst="rect">
            <a:avLst/>
          </a:prstGeom>
          <a:noFill/>
          <a:ln w="9525">
            <a:solidFill>
              <a:schemeClr val="tx1"/>
            </a:solidFill>
            <a:miter lim="800000"/>
            <a:headEnd/>
            <a:tailEnd/>
          </a:ln>
        </p:spPr>
        <p:txBody>
          <a:bodyPr>
            <a:spAutoFit/>
          </a:bodyPr>
          <a:lstStyle/>
          <a:p>
            <a:pPr eaLnBrk="0" hangingPunct="0"/>
            <a:r>
              <a:rPr lang="en-GB">
                <a:solidFill>
                  <a:srgbClr val="800000"/>
                </a:solidFill>
              </a:rPr>
              <a:t>((x∙x)'∙(y∙y)')' = (x'∙y')'</a:t>
            </a:r>
            <a:r>
              <a:rPr lang="en-GB"/>
              <a:t>      (idempotency)</a:t>
            </a:r>
          </a:p>
          <a:p>
            <a:pPr eaLnBrk="0" hangingPunct="0"/>
            <a:r>
              <a:rPr lang="en-GB">
                <a:solidFill>
                  <a:srgbClr val="800000"/>
                </a:solidFill>
              </a:rPr>
              <a:t>                    = (x')'+(y')'</a:t>
            </a:r>
            <a:r>
              <a:rPr lang="en-GB"/>
              <a:t>  (DeMorgan)</a:t>
            </a:r>
          </a:p>
          <a:p>
            <a:pPr eaLnBrk="0" hangingPunct="0"/>
            <a:r>
              <a:rPr lang="en-GB"/>
              <a:t>                    </a:t>
            </a:r>
            <a:r>
              <a:rPr lang="en-GB">
                <a:solidFill>
                  <a:srgbClr val="800000"/>
                </a:solidFill>
              </a:rPr>
              <a:t>= x+y</a:t>
            </a:r>
            <a:r>
              <a:rPr lang="en-GB"/>
              <a:t>          (involution)</a:t>
            </a:r>
          </a:p>
        </p:txBody>
      </p:sp>
      <p:sp>
        <p:nvSpPr>
          <p:cNvPr id="73"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74"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5"/>
          <p:cNvSpPr>
            <a:spLocks noGrp="1"/>
          </p:cNvSpPr>
          <p:nvPr>
            <p:ph type="sldNum" sz="quarter" idx="12"/>
          </p:nvPr>
        </p:nvSpPr>
        <p:spPr/>
        <p:txBody>
          <a:bodyPr/>
          <a:lstStyle/>
          <a:p>
            <a:pPr>
              <a:defRPr/>
            </a:pPr>
            <a:fld id="{AC251CC8-08D8-4F24-B424-4D3BC956FF19}" type="slidenum">
              <a:rPr lang="en-US" altLang="en-US"/>
              <a:pPr>
                <a:defRPr/>
              </a:pPr>
              <a:t>16</a:t>
            </a:fld>
            <a:endParaRPr lang="en-US" altLang="en-US"/>
          </a:p>
        </p:txBody>
      </p:sp>
      <p:sp>
        <p:nvSpPr>
          <p:cNvPr id="16389" name="Rectangle 2"/>
          <p:cNvSpPr>
            <a:spLocks noGrp="1" noChangeArrowheads="1"/>
          </p:cNvSpPr>
          <p:nvPr>
            <p:ph type="title"/>
          </p:nvPr>
        </p:nvSpPr>
        <p:spPr/>
        <p:txBody>
          <a:bodyPr/>
          <a:lstStyle/>
          <a:p>
            <a:pPr eaLnBrk="1" hangingPunct="1"/>
            <a:r>
              <a:rPr lang="en-US"/>
              <a:t>NOR GATE</a:t>
            </a:r>
          </a:p>
        </p:txBody>
      </p:sp>
      <p:sp>
        <p:nvSpPr>
          <p:cNvPr id="294915" name="Rectangle 3"/>
          <p:cNvSpPr>
            <a:spLocks noGrp="1" noChangeArrowheads="1"/>
          </p:cNvSpPr>
          <p:nvPr>
            <p:ph type="body" idx="1"/>
          </p:nvPr>
        </p:nvSpPr>
        <p:spPr>
          <a:xfrm>
            <a:off x="457200" y="1295400"/>
            <a:ext cx="8229600" cy="1219200"/>
          </a:xfrm>
        </p:spPr>
        <p:txBody>
          <a:bodyPr/>
          <a:lstStyle/>
          <a:p>
            <a:pPr eaLnBrk="1" hangingPunct="1"/>
            <a:r>
              <a:rPr lang="en-US" sz="2400" dirty="0">
                <a:solidFill>
                  <a:srgbClr val="0000CC"/>
                </a:solidFill>
              </a:rPr>
              <a:t>{NOR} </a:t>
            </a:r>
            <a:r>
              <a:rPr lang="en-US" sz="2400" dirty="0"/>
              <a:t>is a complete set of logic.</a:t>
            </a:r>
          </a:p>
          <a:p>
            <a:pPr eaLnBrk="1" hangingPunct="1">
              <a:spcBef>
                <a:spcPct val="50000"/>
              </a:spcBef>
            </a:pPr>
            <a:r>
              <a:rPr lang="en-US" sz="2400" dirty="0"/>
              <a:t>Proof: Implement NOT/AND/OR using only NOR gates.</a:t>
            </a:r>
            <a:endParaRPr lang="en-US" sz="2400" dirty="0">
              <a:sym typeface="Symbol" pitchFamily="18" charset="2"/>
            </a:endParaRPr>
          </a:p>
        </p:txBody>
      </p:sp>
      <p:sp>
        <p:nvSpPr>
          <p:cNvPr id="294928" name="Text Box 16"/>
          <p:cNvSpPr txBox="1">
            <a:spLocks noChangeArrowheads="1"/>
          </p:cNvSpPr>
          <p:nvPr/>
        </p:nvSpPr>
        <p:spPr bwMode="auto">
          <a:xfrm>
            <a:off x="4572000" y="2667000"/>
            <a:ext cx="4191000" cy="406400"/>
          </a:xfrm>
          <a:prstGeom prst="rect">
            <a:avLst/>
          </a:prstGeom>
          <a:noFill/>
          <a:ln w="9525">
            <a:solidFill>
              <a:schemeClr val="tx1"/>
            </a:solidFill>
            <a:miter lim="800000"/>
            <a:headEnd/>
            <a:tailEnd/>
          </a:ln>
        </p:spPr>
        <p:txBody>
          <a:bodyPr>
            <a:spAutoFit/>
          </a:bodyPr>
          <a:lstStyle/>
          <a:p>
            <a:pPr eaLnBrk="0" hangingPunct="0">
              <a:spcBef>
                <a:spcPct val="50000"/>
              </a:spcBef>
            </a:pPr>
            <a:r>
              <a:rPr lang="en-GB" sz="2000">
                <a:solidFill>
                  <a:srgbClr val="800000"/>
                </a:solidFill>
              </a:rPr>
              <a:t>(x+x)' = x'</a:t>
            </a:r>
            <a:r>
              <a:rPr lang="en-GB" sz="2000" b="1"/>
              <a:t>   </a:t>
            </a:r>
            <a:r>
              <a:rPr lang="en-GB" sz="2000"/>
              <a:t>(idempotency)</a:t>
            </a:r>
            <a:endParaRPr lang="en-GB" sz="2400">
              <a:latin typeface="Times New Roman" pitchFamily="18" charset="0"/>
            </a:endParaRPr>
          </a:p>
        </p:txBody>
      </p:sp>
      <p:sp>
        <p:nvSpPr>
          <p:cNvPr id="294948" name="Text Box 36"/>
          <p:cNvSpPr txBox="1">
            <a:spLocks noChangeArrowheads="1"/>
          </p:cNvSpPr>
          <p:nvPr/>
        </p:nvSpPr>
        <p:spPr bwMode="auto">
          <a:xfrm>
            <a:off x="4572000" y="5105400"/>
            <a:ext cx="4191000" cy="650875"/>
          </a:xfrm>
          <a:prstGeom prst="rect">
            <a:avLst/>
          </a:prstGeom>
          <a:noFill/>
          <a:ln w="9525">
            <a:solidFill>
              <a:schemeClr val="tx1"/>
            </a:solidFill>
            <a:miter lim="800000"/>
            <a:headEnd/>
            <a:tailEnd/>
          </a:ln>
        </p:spPr>
        <p:txBody>
          <a:bodyPr>
            <a:spAutoFit/>
          </a:bodyPr>
          <a:lstStyle/>
          <a:p>
            <a:pPr eaLnBrk="0" hangingPunct="0"/>
            <a:r>
              <a:rPr lang="en-GB">
                <a:solidFill>
                  <a:srgbClr val="800000"/>
                </a:solidFill>
              </a:rPr>
              <a:t>((x+y)'+(x+y)')' = ((x+y)')'</a:t>
            </a:r>
            <a:r>
              <a:rPr lang="en-GB"/>
              <a:t> (idempotency)</a:t>
            </a:r>
          </a:p>
          <a:p>
            <a:pPr eaLnBrk="0" hangingPunct="0"/>
            <a:r>
              <a:rPr lang="en-GB"/>
              <a:t>                        </a:t>
            </a:r>
            <a:r>
              <a:rPr lang="en-GB">
                <a:solidFill>
                  <a:srgbClr val="800000"/>
                </a:solidFill>
              </a:rPr>
              <a:t>= x+y   </a:t>
            </a:r>
            <a:r>
              <a:rPr lang="en-GB"/>
              <a:t>    (involution)</a:t>
            </a:r>
          </a:p>
        </p:txBody>
      </p:sp>
      <p:sp>
        <p:nvSpPr>
          <p:cNvPr id="294981" name="Text Box 69"/>
          <p:cNvSpPr txBox="1">
            <a:spLocks noChangeArrowheads="1"/>
          </p:cNvSpPr>
          <p:nvPr/>
        </p:nvSpPr>
        <p:spPr bwMode="auto">
          <a:xfrm>
            <a:off x="4572000" y="3657600"/>
            <a:ext cx="4191000" cy="925513"/>
          </a:xfrm>
          <a:prstGeom prst="rect">
            <a:avLst/>
          </a:prstGeom>
          <a:noFill/>
          <a:ln w="9525">
            <a:solidFill>
              <a:schemeClr val="tx1"/>
            </a:solidFill>
            <a:miter lim="800000"/>
            <a:headEnd/>
            <a:tailEnd/>
          </a:ln>
        </p:spPr>
        <p:txBody>
          <a:bodyPr>
            <a:spAutoFit/>
          </a:bodyPr>
          <a:lstStyle/>
          <a:p>
            <a:pPr eaLnBrk="0" hangingPunct="0"/>
            <a:r>
              <a:rPr lang="en-GB">
                <a:solidFill>
                  <a:srgbClr val="800000"/>
                </a:solidFill>
              </a:rPr>
              <a:t>((x+x)'+(y+y)')' = (x'+y')'</a:t>
            </a:r>
            <a:r>
              <a:rPr lang="en-GB"/>
              <a:t>  (idempotency)</a:t>
            </a:r>
          </a:p>
          <a:p>
            <a:pPr eaLnBrk="0" hangingPunct="0"/>
            <a:r>
              <a:rPr lang="en-GB">
                <a:solidFill>
                  <a:srgbClr val="800000"/>
                </a:solidFill>
              </a:rPr>
              <a:t>                    = (x')'∙(y')'</a:t>
            </a:r>
            <a:r>
              <a:rPr lang="en-GB"/>
              <a:t>  (DeMorgan)</a:t>
            </a:r>
          </a:p>
          <a:p>
            <a:pPr eaLnBrk="0" hangingPunct="0"/>
            <a:r>
              <a:rPr lang="en-GB"/>
              <a:t>                    </a:t>
            </a:r>
            <a:r>
              <a:rPr lang="en-GB">
                <a:solidFill>
                  <a:srgbClr val="800000"/>
                </a:solidFill>
              </a:rPr>
              <a:t>= x∙y</a:t>
            </a:r>
            <a:r>
              <a:rPr lang="en-GB"/>
              <a:t>          (involution)</a:t>
            </a:r>
          </a:p>
        </p:txBody>
      </p:sp>
      <p:grpSp>
        <p:nvGrpSpPr>
          <p:cNvPr id="2" name="Group 70"/>
          <p:cNvGrpSpPr>
            <a:grpSpLocks/>
          </p:cNvGrpSpPr>
          <p:nvPr/>
        </p:nvGrpSpPr>
        <p:grpSpPr bwMode="auto">
          <a:xfrm>
            <a:off x="1295400" y="2590800"/>
            <a:ext cx="2667000" cy="533400"/>
            <a:chOff x="2016" y="2448"/>
            <a:chExt cx="1680" cy="336"/>
          </a:xfrm>
        </p:grpSpPr>
        <p:sp>
          <p:nvSpPr>
            <p:cNvPr id="16471" name="Line 71"/>
            <p:cNvSpPr>
              <a:spLocks noChangeShapeType="1"/>
            </p:cNvSpPr>
            <p:nvPr/>
          </p:nvSpPr>
          <p:spPr bwMode="auto">
            <a:xfrm>
              <a:off x="2208" y="2627"/>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72" name="Line 72"/>
            <p:cNvSpPr>
              <a:spLocks noChangeShapeType="1"/>
            </p:cNvSpPr>
            <p:nvPr/>
          </p:nvSpPr>
          <p:spPr bwMode="auto">
            <a:xfrm>
              <a:off x="2448" y="2723"/>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73" name="Line 73"/>
            <p:cNvSpPr>
              <a:spLocks noChangeShapeType="1"/>
            </p:cNvSpPr>
            <p:nvPr/>
          </p:nvSpPr>
          <p:spPr bwMode="auto">
            <a:xfrm>
              <a:off x="3072" y="2613"/>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74" name="Text Box 74"/>
            <p:cNvSpPr txBox="1">
              <a:spLocks noChangeArrowheads="1"/>
            </p:cNvSpPr>
            <p:nvPr/>
          </p:nvSpPr>
          <p:spPr bwMode="auto">
            <a:xfrm>
              <a:off x="2016" y="2483"/>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x</a:t>
              </a:r>
              <a:endParaRPr lang="en-GB" sz="1600"/>
            </a:p>
          </p:txBody>
        </p:sp>
        <p:sp>
          <p:nvSpPr>
            <p:cNvPr id="16475" name="Text Box 75"/>
            <p:cNvSpPr txBox="1">
              <a:spLocks noChangeArrowheads="1"/>
            </p:cNvSpPr>
            <p:nvPr/>
          </p:nvSpPr>
          <p:spPr bwMode="auto">
            <a:xfrm>
              <a:off x="3408" y="2483"/>
              <a:ext cx="288"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a:t>
              </a:r>
              <a:endParaRPr lang="en-GB" sz="1600"/>
            </a:p>
          </p:txBody>
        </p:sp>
        <p:sp>
          <p:nvSpPr>
            <p:cNvPr id="16476" name="Line 76"/>
            <p:cNvSpPr>
              <a:spLocks noChangeShapeType="1"/>
            </p:cNvSpPr>
            <p:nvPr/>
          </p:nvSpPr>
          <p:spPr bwMode="auto">
            <a:xfrm>
              <a:off x="2448" y="2531"/>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77" name="Line 77"/>
            <p:cNvSpPr>
              <a:spLocks noChangeShapeType="1"/>
            </p:cNvSpPr>
            <p:nvPr/>
          </p:nvSpPr>
          <p:spPr bwMode="auto">
            <a:xfrm flipV="1">
              <a:off x="2448" y="2531"/>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78" name="Oval 78"/>
            <p:cNvSpPr>
              <a:spLocks noChangeArrowheads="1"/>
            </p:cNvSpPr>
            <p:nvPr/>
          </p:nvSpPr>
          <p:spPr bwMode="auto">
            <a:xfrm>
              <a:off x="2410" y="2601"/>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SG"/>
            </a:p>
          </p:txBody>
        </p:sp>
        <p:grpSp>
          <p:nvGrpSpPr>
            <p:cNvPr id="3" name="Group 79"/>
            <p:cNvGrpSpPr>
              <a:grpSpLocks/>
            </p:cNvGrpSpPr>
            <p:nvPr/>
          </p:nvGrpSpPr>
          <p:grpSpPr bwMode="auto">
            <a:xfrm>
              <a:off x="2572" y="2448"/>
              <a:ext cx="500" cy="336"/>
              <a:chOff x="2955" y="3168"/>
              <a:chExt cx="360" cy="240"/>
            </a:xfrm>
          </p:grpSpPr>
          <p:grpSp>
            <p:nvGrpSpPr>
              <p:cNvPr id="4" name="Group 80"/>
              <p:cNvGrpSpPr>
                <a:grpSpLocks/>
              </p:cNvGrpSpPr>
              <p:nvPr/>
            </p:nvGrpSpPr>
            <p:grpSpPr bwMode="auto">
              <a:xfrm>
                <a:off x="2955" y="3168"/>
                <a:ext cx="288" cy="240"/>
                <a:chOff x="6768" y="11808"/>
                <a:chExt cx="1008" cy="792"/>
              </a:xfrm>
            </p:grpSpPr>
            <p:sp>
              <p:nvSpPr>
                <p:cNvPr id="16482" name="Freeform 81"/>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6483" name="Line 82"/>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6484" name="Line 83"/>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6485" name="Freeform 84"/>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486" name="Freeform 85"/>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6481" name="Oval 86"/>
              <p:cNvSpPr>
                <a:spLocks noChangeArrowheads="1"/>
              </p:cNvSpPr>
              <p:nvPr/>
            </p:nvSpPr>
            <p:spPr bwMode="auto">
              <a:xfrm>
                <a:off x="3244" y="3264"/>
                <a:ext cx="71" cy="57"/>
              </a:xfrm>
              <a:prstGeom prst="ellipse">
                <a:avLst/>
              </a:prstGeom>
              <a:noFill/>
              <a:ln w="25400">
                <a:solidFill>
                  <a:srgbClr val="000000"/>
                </a:solidFill>
                <a:round/>
                <a:headEnd/>
                <a:tailEnd/>
              </a:ln>
            </p:spPr>
            <p:txBody>
              <a:bodyPr/>
              <a:lstStyle/>
              <a:p>
                <a:endParaRPr lang="en-SG"/>
              </a:p>
            </p:txBody>
          </p:sp>
        </p:grpSp>
      </p:grpSp>
      <p:grpSp>
        <p:nvGrpSpPr>
          <p:cNvPr id="5" name="Group 87"/>
          <p:cNvGrpSpPr>
            <a:grpSpLocks/>
          </p:cNvGrpSpPr>
          <p:nvPr/>
        </p:nvGrpSpPr>
        <p:grpSpPr bwMode="auto">
          <a:xfrm>
            <a:off x="533400" y="3352800"/>
            <a:ext cx="3962400" cy="1585913"/>
            <a:chOff x="912" y="1296"/>
            <a:chExt cx="2496" cy="999"/>
          </a:xfrm>
        </p:grpSpPr>
        <p:sp>
          <p:nvSpPr>
            <p:cNvPr id="16425" name="Line 88"/>
            <p:cNvSpPr>
              <a:spLocks noChangeShapeType="1"/>
            </p:cNvSpPr>
            <p:nvPr/>
          </p:nvSpPr>
          <p:spPr bwMode="auto">
            <a:xfrm>
              <a:off x="1104" y="1523"/>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26" name="Line 89"/>
            <p:cNvSpPr>
              <a:spLocks noChangeShapeType="1"/>
            </p:cNvSpPr>
            <p:nvPr/>
          </p:nvSpPr>
          <p:spPr bwMode="auto">
            <a:xfrm>
              <a:off x="1344" y="1619"/>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27" name="Line 90"/>
            <p:cNvSpPr>
              <a:spLocks noChangeShapeType="1"/>
            </p:cNvSpPr>
            <p:nvPr/>
          </p:nvSpPr>
          <p:spPr bwMode="auto">
            <a:xfrm>
              <a:off x="2784" y="1789"/>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28" name="Text Box 91"/>
            <p:cNvSpPr txBox="1">
              <a:spLocks noChangeArrowheads="1"/>
            </p:cNvSpPr>
            <p:nvPr/>
          </p:nvSpPr>
          <p:spPr bwMode="auto">
            <a:xfrm>
              <a:off x="912" y="1392"/>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x</a:t>
              </a:r>
              <a:endParaRPr lang="en-GB" sz="1600"/>
            </a:p>
          </p:txBody>
        </p:sp>
        <p:sp>
          <p:nvSpPr>
            <p:cNvPr id="16429" name="Text Box 92"/>
            <p:cNvSpPr txBox="1">
              <a:spLocks noChangeArrowheads="1"/>
            </p:cNvSpPr>
            <p:nvPr/>
          </p:nvSpPr>
          <p:spPr bwMode="auto">
            <a:xfrm>
              <a:off x="3024" y="1666"/>
              <a:ext cx="384"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x∙y</a:t>
              </a:r>
              <a:endParaRPr lang="en-GB" sz="1600"/>
            </a:p>
          </p:txBody>
        </p:sp>
        <p:sp>
          <p:nvSpPr>
            <p:cNvPr id="16430" name="Line 93"/>
            <p:cNvSpPr>
              <a:spLocks noChangeShapeType="1"/>
            </p:cNvSpPr>
            <p:nvPr/>
          </p:nvSpPr>
          <p:spPr bwMode="auto">
            <a:xfrm>
              <a:off x="1344" y="1427"/>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31" name="Line 94"/>
            <p:cNvSpPr>
              <a:spLocks noChangeShapeType="1"/>
            </p:cNvSpPr>
            <p:nvPr/>
          </p:nvSpPr>
          <p:spPr bwMode="auto">
            <a:xfrm flipV="1">
              <a:off x="1344" y="1427"/>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32" name="Oval 95"/>
            <p:cNvSpPr>
              <a:spLocks noChangeArrowheads="1"/>
            </p:cNvSpPr>
            <p:nvPr/>
          </p:nvSpPr>
          <p:spPr bwMode="auto">
            <a:xfrm>
              <a:off x="1306" y="1497"/>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SG"/>
            </a:p>
          </p:txBody>
        </p:sp>
        <p:sp>
          <p:nvSpPr>
            <p:cNvPr id="16433" name="Line 96"/>
            <p:cNvSpPr>
              <a:spLocks noChangeShapeType="1"/>
            </p:cNvSpPr>
            <p:nvPr/>
          </p:nvSpPr>
          <p:spPr bwMode="auto">
            <a:xfrm>
              <a:off x="2112" y="1701"/>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34" name="Line 97"/>
            <p:cNvSpPr>
              <a:spLocks noChangeShapeType="1"/>
            </p:cNvSpPr>
            <p:nvPr/>
          </p:nvSpPr>
          <p:spPr bwMode="auto">
            <a:xfrm>
              <a:off x="2112" y="1893"/>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35" name="Text Box 98"/>
            <p:cNvSpPr txBox="1">
              <a:spLocks noChangeArrowheads="1"/>
            </p:cNvSpPr>
            <p:nvPr/>
          </p:nvSpPr>
          <p:spPr bwMode="auto">
            <a:xfrm>
              <a:off x="912" y="1968"/>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y</a:t>
              </a:r>
              <a:endParaRPr lang="en-GB" sz="1600"/>
            </a:p>
          </p:txBody>
        </p:sp>
        <p:sp>
          <p:nvSpPr>
            <p:cNvPr id="16436" name="Line 99"/>
            <p:cNvSpPr>
              <a:spLocks noChangeShapeType="1"/>
            </p:cNvSpPr>
            <p:nvPr/>
          </p:nvSpPr>
          <p:spPr bwMode="auto">
            <a:xfrm>
              <a:off x="1104" y="2099"/>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37" name="Line 100"/>
            <p:cNvSpPr>
              <a:spLocks noChangeShapeType="1"/>
            </p:cNvSpPr>
            <p:nvPr/>
          </p:nvSpPr>
          <p:spPr bwMode="auto">
            <a:xfrm>
              <a:off x="1344" y="2195"/>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38" name="Line 101"/>
            <p:cNvSpPr>
              <a:spLocks noChangeShapeType="1"/>
            </p:cNvSpPr>
            <p:nvPr/>
          </p:nvSpPr>
          <p:spPr bwMode="auto">
            <a:xfrm>
              <a:off x="1344" y="2003"/>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39" name="Line 102"/>
            <p:cNvSpPr>
              <a:spLocks noChangeShapeType="1"/>
            </p:cNvSpPr>
            <p:nvPr/>
          </p:nvSpPr>
          <p:spPr bwMode="auto">
            <a:xfrm flipV="1">
              <a:off x="1344" y="2003"/>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40" name="Oval 103"/>
            <p:cNvSpPr>
              <a:spLocks noChangeArrowheads="1"/>
            </p:cNvSpPr>
            <p:nvPr/>
          </p:nvSpPr>
          <p:spPr bwMode="auto">
            <a:xfrm>
              <a:off x="1306" y="2073"/>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SG"/>
            </a:p>
          </p:txBody>
        </p:sp>
        <p:sp>
          <p:nvSpPr>
            <p:cNvPr id="16441" name="Line 104"/>
            <p:cNvSpPr>
              <a:spLocks noChangeShapeType="1"/>
            </p:cNvSpPr>
            <p:nvPr/>
          </p:nvSpPr>
          <p:spPr bwMode="auto">
            <a:xfrm>
              <a:off x="1968" y="1509"/>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42" name="Line 105"/>
            <p:cNvSpPr>
              <a:spLocks noChangeShapeType="1"/>
            </p:cNvSpPr>
            <p:nvPr/>
          </p:nvSpPr>
          <p:spPr bwMode="auto">
            <a:xfrm>
              <a:off x="1968" y="2085"/>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43" name="Line 106"/>
            <p:cNvSpPr>
              <a:spLocks noChangeShapeType="1"/>
            </p:cNvSpPr>
            <p:nvPr/>
          </p:nvSpPr>
          <p:spPr bwMode="auto">
            <a:xfrm>
              <a:off x="2112" y="1509"/>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44" name="Line 107"/>
            <p:cNvSpPr>
              <a:spLocks noChangeShapeType="1"/>
            </p:cNvSpPr>
            <p:nvPr/>
          </p:nvSpPr>
          <p:spPr bwMode="auto">
            <a:xfrm>
              <a:off x="2112" y="1893"/>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45" name="Text Box 108"/>
            <p:cNvSpPr txBox="1">
              <a:spLocks noChangeArrowheads="1"/>
            </p:cNvSpPr>
            <p:nvPr/>
          </p:nvSpPr>
          <p:spPr bwMode="auto">
            <a:xfrm>
              <a:off x="1968" y="1296"/>
              <a:ext cx="240"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a:t>
              </a:r>
              <a:endParaRPr lang="en-GB" sz="1600"/>
            </a:p>
          </p:txBody>
        </p:sp>
        <p:sp>
          <p:nvSpPr>
            <p:cNvPr id="16446" name="Text Box 109"/>
            <p:cNvSpPr txBox="1">
              <a:spLocks noChangeArrowheads="1"/>
            </p:cNvSpPr>
            <p:nvPr/>
          </p:nvSpPr>
          <p:spPr bwMode="auto">
            <a:xfrm>
              <a:off x="1968" y="2064"/>
              <a:ext cx="240"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y'</a:t>
              </a:r>
              <a:endParaRPr lang="en-GB" sz="1600"/>
            </a:p>
          </p:txBody>
        </p:sp>
        <p:grpSp>
          <p:nvGrpSpPr>
            <p:cNvPr id="6" name="Group 110"/>
            <p:cNvGrpSpPr>
              <a:grpSpLocks/>
            </p:cNvGrpSpPr>
            <p:nvPr/>
          </p:nvGrpSpPr>
          <p:grpSpPr bwMode="auto">
            <a:xfrm>
              <a:off x="2280" y="1616"/>
              <a:ext cx="500" cy="336"/>
              <a:chOff x="2955" y="3168"/>
              <a:chExt cx="360" cy="240"/>
            </a:xfrm>
          </p:grpSpPr>
          <p:grpSp>
            <p:nvGrpSpPr>
              <p:cNvPr id="7" name="Group 111"/>
              <p:cNvGrpSpPr>
                <a:grpSpLocks/>
              </p:cNvGrpSpPr>
              <p:nvPr/>
            </p:nvGrpSpPr>
            <p:grpSpPr bwMode="auto">
              <a:xfrm>
                <a:off x="2955" y="3168"/>
                <a:ext cx="288" cy="240"/>
                <a:chOff x="6768" y="11808"/>
                <a:chExt cx="1008" cy="792"/>
              </a:xfrm>
            </p:grpSpPr>
            <p:sp>
              <p:nvSpPr>
                <p:cNvPr id="16466" name="Freeform 112"/>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6467" name="Line 113"/>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6468" name="Line 114"/>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6469" name="Freeform 115"/>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470" name="Freeform 116"/>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6465" name="Oval 117"/>
              <p:cNvSpPr>
                <a:spLocks noChangeArrowheads="1"/>
              </p:cNvSpPr>
              <p:nvPr/>
            </p:nvSpPr>
            <p:spPr bwMode="auto">
              <a:xfrm>
                <a:off x="3244" y="3264"/>
                <a:ext cx="71" cy="57"/>
              </a:xfrm>
              <a:prstGeom prst="ellipse">
                <a:avLst/>
              </a:prstGeom>
              <a:noFill/>
              <a:ln w="25400">
                <a:solidFill>
                  <a:srgbClr val="000000"/>
                </a:solidFill>
                <a:round/>
                <a:headEnd/>
                <a:tailEnd/>
              </a:ln>
            </p:spPr>
            <p:txBody>
              <a:bodyPr/>
              <a:lstStyle/>
              <a:p>
                <a:endParaRPr lang="en-SG"/>
              </a:p>
            </p:txBody>
          </p:sp>
        </p:grpSp>
        <p:grpSp>
          <p:nvGrpSpPr>
            <p:cNvPr id="8" name="Group 118"/>
            <p:cNvGrpSpPr>
              <a:grpSpLocks/>
            </p:cNvGrpSpPr>
            <p:nvPr/>
          </p:nvGrpSpPr>
          <p:grpSpPr bwMode="auto">
            <a:xfrm>
              <a:off x="1464" y="1914"/>
              <a:ext cx="500" cy="336"/>
              <a:chOff x="2955" y="3168"/>
              <a:chExt cx="360" cy="240"/>
            </a:xfrm>
          </p:grpSpPr>
          <p:grpSp>
            <p:nvGrpSpPr>
              <p:cNvPr id="9" name="Group 119"/>
              <p:cNvGrpSpPr>
                <a:grpSpLocks/>
              </p:cNvGrpSpPr>
              <p:nvPr/>
            </p:nvGrpSpPr>
            <p:grpSpPr bwMode="auto">
              <a:xfrm>
                <a:off x="2955" y="3168"/>
                <a:ext cx="288" cy="240"/>
                <a:chOff x="6768" y="11808"/>
                <a:chExt cx="1008" cy="792"/>
              </a:xfrm>
            </p:grpSpPr>
            <p:sp>
              <p:nvSpPr>
                <p:cNvPr id="16459" name="Freeform 120"/>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6460" name="Line 121"/>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6461" name="Line 122"/>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6462" name="Freeform 123"/>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463" name="Freeform 124"/>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6458" name="Oval 125"/>
              <p:cNvSpPr>
                <a:spLocks noChangeArrowheads="1"/>
              </p:cNvSpPr>
              <p:nvPr/>
            </p:nvSpPr>
            <p:spPr bwMode="auto">
              <a:xfrm>
                <a:off x="3244" y="3264"/>
                <a:ext cx="71" cy="57"/>
              </a:xfrm>
              <a:prstGeom prst="ellipse">
                <a:avLst/>
              </a:prstGeom>
              <a:noFill/>
              <a:ln w="25400">
                <a:solidFill>
                  <a:srgbClr val="000000"/>
                </a:solidFill>
                <a:round/>
                <a:headEnd/>
                <a:tailEnd/>
              </a:ln>
            </p:spPr>
            <p:txBody>
              <a:bodyPr/>
              <a:lstStyle/>
              <a:p>
                <a:endParaRPr lang="en-SG"/>
              </a:p>
            </p:txBody>
          </p:sp>
        </p:grpSp>
        <p:grpSp>
          <p:nvGrpSpPr>
            <p:cNvPr id="10" name="Group 126"/>
            <p:cNvGrpSpPr>
              <a:grpSpLocks/>
            </p:cNvGrpSpPr>
            <p:nvPr/>
          </p:nvGrpSpPr>
          <p:grpSpPr bwMode="auto">
            <a:xfrm>
              <a:off x="1464" y="1333"/>
              <a:ext cx="500" cy="336"/>
              <a:chOff x="2955" y="3168"/>
              <a:chExt cx="360" cy="240"/>
            </a:xfrm>
          </p:grpSpPr>
          <p:grpSp>
            <p:nvGrpSpPr>
              <p:cNvPr id="11" name="Group 127"/>
              <p:cNvGrpSpPr>
                <a:grpSpLocks/>
              </p:cNvGrpSpPr>
              <p:nvPr/>
            </p:nvGrpSpPr>
            <p:grpSpPr bwMode="auto">
              <a:xfrm>
                <a:off x="2955" y="3168"/>
                <a:ext cx="288" cy="240"/>
                <a:chOff x="6768" y="11808"/>
                <a:chExt cx="1008" cy="792"/>
              </a:xfrm>
            </p:grpSpPr>
            <p:sp>
              <p:nvSpPr>
                <p:cNvPr id="16452" name="Freeform 128"/>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6453" name="Line 129"/>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6454" name="Line 130"/>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6455" name="Freeform 131"/>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456" name="Freeform 132"/>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6451" name="Oval 133"/>
              <p:cNvSpPr>
                <a:spLocks noChangeArrowheads="1"/>
              </p:cNvSpPr>
              <p:nvPr/>
            </p:nvSpPr>
            <p:spPr bwMode="auto">
              <a:xfrm>
                <a:off x="3244" y="3264"/>
                <a:ext cx="71" cy="57"/>
              </a:xfrm>
              <a:prstGeom prst="ellipse">
                <a:avLst/>
              </a:prstGeom>
              <a:noFill/>
              <a:ln w="25400">
                <a:solidFill>
                  <a:srgbClr val="000000"/>
                </a:solidFill>
                <a:round/>
                <a:headEnd/>
                <a:tailEnd/>
              </a:ln>
            </p:spPr>
            <p:txBody>
              <a:bodyPr/>
              <a:lstStyle/>
              <a:p>
                <a:endParaRPr lang="en-SG"/>
              </a:p>
            </p:txBody>
          </p:sp>
        </p:grpSp>
      </p:grpSp>
      <p:grpSp>
        <p:nvGrpSpPr>
          <p:cNvPr id="12" name="Group 134"/>
          <p:cNvGrpSpPr>
            <a:grpSpLocks/>
          </p:cNvGrpSpPr>
          <p:nvPr/>
        </p:nvGrpSpPr>
        <p:grpSpPr bwMode="auto">
          <a:xfrm>
            <a:off x="609600" y="5029200"/>
            <a:ext cx="3886200" cy="823913"/>
            <a:chOff x="912" y="1296"/>
            <a:chExt cx="2448" cy="519"/>
          </a:xfrm>
        </p:grpSpPr>
        <p:sp>
          <p:nvSpPr>
            <p:cNvPr id="16397" name="Line 135"/>
            <p:cNvSpPr>
              <a:spLocks noChangeShapeType="1"/>
            </p:cNvSpPr>
            <p:nvPr/>
          </p:nvSpPr>
          <p:spPr bwMode="auto">
            <a:xfrm>
              <a:off x="1776" y="1619"/>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398" name="Line 136"/>
            <p:cNvSpPr>
              <a:spLocks noChangeShapeType="1"/>
            </p:cNvSpPr>
            <p:nvPr/>
          </p:nvSpPr>
          <p:spPr bwMode="auto">
            <a:xfrm>
              <a:off x="2016" y="1715"/>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399" name="Line 137"/>
            <p:cNvSpPr>
              <a:spLocks noChangeShapeType="1"/>
            </p:cNvSpPr>
            <p:nvPr/>
          </p:nvSpPr>
          <p:spPr bwMode="auto">
            <a:xfrm>
              <a:off x="2640" y="1605"/>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00" name="Text Box 138"/>
            <p:cNvSpPr txBox="1">
              <a:spLocks noChangeArrowheads="1"/>
            </p:cNvSpPr>
            <p:nvPr/>
          </p:nvSpPr>
          <p:spPr bwMode="auto">
            <a:xfrm>
              <a:off x="912" y="1392"/>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x</a:t>
              </a:r>
              <a:endParaRPr lang="en-GB" sz="1600"/>
            </a:p>
          </p:txBody>
        </p:sp>
        <p:sp>
          <p:nvSpPr>
            <p:cNvPr id="16401" name="Text Box 139"/>
            <p:cNvSpPr txBox="1">
              <a:spLocks noChangeArrowheads="1"/>
            </p:cNvSpPr>
            <p:nvPr/>
          </p:nvSpPr>
          <p:spPr bwMode="auto">
            <a:xfrm>
              <a:off x="2976" y="1475"/>
              <a:ext cx="384"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x+y</a:t>
              </a:r>
              <a:endParaRPr lang="en-GB" sz="1600"/>
            </a:p>
          </p:txBody>
        </p:sp>
        <p:sp>
          <p:nvSpPr>
            <p:cNvPr id="16402" name="Line 140"/>
            <p:cNvSpPr>
              <a:spLocks noChangeShapeType="1"/>
            </p:cNvSpPr>
            <p:nvPr/>
          </p:nvSpPr>
          <p:spPr bwMode="auto">
            <a:xfrm>
              <a:off x="2016" y="1523"/>
              <a:ext cx="14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03" name="Line 141"/>
            <p:cNvSpPr>
              <a:spLocks noChangeShapeType="1"/>
            </p:cNvSpPr>
            <p:nvPr/>
          </p:nvSpPr>
          <p:spPr bwMode="auto">
            <a:xfrm flipV="1">
              <a:off x="2016" y="1523"/>
              <a:ext cx="0" cy="19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04" name="Oval 142"/>
            <p:cNvSpPr>
              <a:spLocks noChangeArrowheads="1"/>
            </p:cNvSpPr>
            <p:nvPr/>
          </p:nvSpPr>
          <p:spPr bwMode="auto">
            <a:xfrm>
              <a:off x="1978" y="1593"/>
              <a:ext cx="48" cy="48"/>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en-SG"/>
            </a:p>
          </p:txBody>
        </p:sp>
        <p:sp>
          <p:nvSpPr>
            <p:cNvPr id="16405" name="Line 143"/>
            <p:cNvSpPr>
              <a:spLocks noChangeShapeType="1"/>
            </p:cNvSpPr>
            <p:nvPr/>
          </p:nvSpPr>
          <p:spPr bwMode="auto">
            <a:xfrm>
              <a:off x="1104" y="1523"/>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06" name="Line 144"/>
            <p:cNvSpPr>
              <a:spLocks noChangeShapeType="1"/>
            </p:cNvSpPr>
            <p:nvPr/>
          </p:nvSpPr>
          <p:spPr bwMode="auto">
            <a:xfrm>
              <a:off x="1104" y="1715"/>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6407" name="Text Box 145"/>
            <p:cNvSpPr txBox="1">
              <a:spLocks noChangeArrowheads="1"/>
            </p:cNvSpPr>
            <p:nvPr/>
          </p:nvSpPr>
          <p:spPr bwMode="auto">
            <a:xfrm>
              <a:off x="912" y="1584"/>
              <a:ext cx="192" cy="231"/>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a:t>y</a:t>
              </a:r>
              <a:endParaRPr lang="en-GB" sz="1600"/>
            </a:p>
          </p:txBody>
        </p:sp>
        <p:sp>
          <p:nvSpPr>
            <p:cNvPr id="16408" name="Text Box 146"/>
            <p:cNvSpPr txBox="1">
              <a:spLocks noChangeArrowheads="1"/>
            </p:cNvSpPr>
            <p:nvPr/>
          </p:nvSpPr>
          <p:spPr bwMode="auto">
            <a:xfrm>
              <a:off x="1632" y="1296"/>
              <a:ext cx="480"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a:t>(x+y)'</a:t>
              </a:r>
              <a:endParaRPr lang="en-GB" sz="1600"/>
            </a:p>
          </p:txBody>
        </p:sp>
        <p:grpSp>
          <p:nvGrpSpPr>
            <p:cNvPr id="13" name="Group 147"/>
            <p:cNvGrpSpPr>
              <a:grpSpLocks/>
            </p:cNvGrpSpPr>
            <p:nvPr/>
          </p:nvGrpSpPr>
          <p:grpSpPr bwMode="auto">
            <a:xfrm>
              <a:off x="2142" y="1436"/>
              <a:ext cx="500" cy="336"/>
              <a:chOff x="2955" y="3168"/>
              <a:chExt cx="360" cy="240"/>
            </a:xfrm>
          </p:grpSpPr>
          <p:grpSp>
            <p:nvGrpSpPr>
              <p:cNvPr id="14" name="Group 148"/>
              <p:cNvGrpSpPr>
                <a:grpSpLocks/>
              </p:cNvGrpSpPr>
              <p:nvPr/>
            </p:nvGrpSpPr>
            <p:grpSpPr bwMode="auto">
              <a:xfrm>
                <a:off x="2955" y="3168"/>
                <a:ext cx="288" cy="240"/>
                <a:chOff x="6768" y="11808"/>
                <a:chExt cx="1008" cy="792"/>
              </a:xfrm>
            </p:grpSpPr>
            <p:sp>
              <p:nvSpPr>
                <p:cNvPr id="16420" name="Freeform 149"/>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6421" name="Line 150"/>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6422" name="Line 151"/>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6423" name="Freeform 152"/>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424" name="Freeform 153"/>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6419" name="Oval 154"/>
              <p:cNvSpPr>
                <a:spLocks noChangeArrowheads="1"/>
              </p:cNvSpPr>
              <p:nvPr/>
            </p:nvSpPr>
            <p:spPr bwMode="auto">
              <a:xfrm>
                <a:off x="3244" y="3264"/>
                <a:ext cx="71" cy="57"/>
              </a:xfrm>
              <a:prstGeom prst="ellipse">
                <a:avLst/>
              </a:prstGeom>
              <a:noFill/>
              <a:ln w="25400">
                <a:solidFill>
                  <a:srgbClr val="000000"/>
                </a:solidFill>
                <a:round/>
                <a:headEnd/>
                <a:tailEnd/>
              </a:ln>
            </p:spPr>
            <p:txBody>
              <a:bodyPr/>
              <a:lstStyle/>
              <a:p>
                <a:endParaRPr lang="en-SG"/>
              </a:p>
            </p:txBody>
          </p:sp>
        </p:grpSp>
        <p:grpSp>
          <p:nvGrpSpPr>
            <p:cNvPr id="15" name="Group 155"/>
            <p:cNvGrpSpPr>
              <a:grpSpLocks/>
            </p:cNvGrpSpPr>
            <p:nvPr/>
          </p:nvGrpSpPr>
          <p:grpSpPr bwMode="auto">
            <a:xfrm>
              <a:off x="1272" y="1443"/>
              <a:ext cx="500" cy="336"/>
              <a:chOff x="2955" y="3168"/>
              <a:chExt cx="360" cy="240"/>
            </a:xfrm>
          </p:grpSpPr>
          <p:grpSp>
            <p:nvGrpSpPr>
              <p:cNvPr id="16" name="Group 156"/>
              <p:cNvGrpSpPr>
                <a:grpSpLocks/>
              </p:cNvGrpSpPr>
              <p:nvPr/>
            </p:nvGrpSpPr>
            <p:grpSpPr bwMode="auto">
              <a:xfrm>
                <a:off x="2955" y="3168"/>
                <a:ext cx="288" cy="240"/>
                <a:chOff x="6768" y="11808"/>
                <a:chExt cx="1008" cy="792"/>
              </a:xfrm>
            </p:grpSpPr>
            <p:sp>
              <p:nvSpPr>
                <p:cNvPr id="16413" name="Freeform 157"/>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6414" name="Line 158"/>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6415" name="Line 159"/>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6416" name="Freeform 160"/>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417" name="Freeform 161"/>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6412" name="Oval 162"/>
              <p:cNvSpPr>
                <a:spLocks noChangeArrowheads="1"/>
              </p:cNvSpPr>
              <p:nvPr/>
            </p:nvSpPr>
            <p:spPr bwMode="auto">
              <a:xfrm>
                <a:off x="3244" y="3264"/>
                <a:ext cx="71" cy="57"/>
              </a:xfrm>
              <a:prstGeom prst="ellipse">
                <a:avLst/>
              </a:prstGeom>
              <a:noFill/>
              <a:ln w="25400">
                <a:solidFill>
                  <a:srgbClr val="000000"/>
                </a:solidFill>
                <a:round/>
                <a:headEnd/>
                <a:tailEnd/>
              </a:ln>
            </p:spPr>
            <p:txBody>
              <a:bodyPr/>
              <a:lstStyle/>
              <a:p>
                <a:endParaRPr lang="en-SG"/>
              </a:p>
            </p:txBody>
          </p:sp>
        </p:grpSp>
      </p:grpSp>
      <p:sp>
        <p:nvSpPr>
          <p:cNvPr id="103"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04"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12A3E16-3DAE-498F-BE1B-3A006F304A6E}" type="slidenum">
              <a:rPr lang="en-US" altLang="en-US"/>
              <a:pPr>
                <a:defRPr/>
              </a:pPr>
              <a:t>17</a:t>
            </a:fld>
            <a:endParaRPr lang="en-US" altLang="en-US"/>
          </a:p>
        </p:txBody>
      </p:sp>
      <p:sp>
        <p:nvSpPr>
          <p:cNvPr id="17413" name="Rectangle 2"/>
          <p:cNvSpPr>
            <a:spLocks noGrp="1" noChangeArrowheads="1"/>
          </p:cNvSpPr>
          <p:nvPr>
            <p:ph type="title"/>
          </p:nvPr>
        </p:nvSpPr>
        <p:spPr/>
        <p:txBody>
          <a:bodyPr/>
          <a:lstStyle/>
          <a:p>
            <a:pPr eaLnBrk="1" hangingPunct="1"/>
            <a:r>
              <a:rPr lang="en-US"/>
              <a:t>QUICK REVIEW QUESTIONS (2)</a:t>
            </a:r>
          </a:p>
        </p:txBody>
      </p:sp>
      <p:sp>
        <p:nvSpPr>
          <p:cNvPr id="17414" name="Rectangle 3"/>
          <p:cNvSpPr>
            <a:spLocks noGrp="1" noChangeArrowheads="1"/>
          </p:cNvSpPr>
          <p:nvPr>
            <p:ph type="body" idx="1"/>
          </p:nvPr>
        </p:nvSpPr>
        <p:spPr/>
        <p:txBody>
          <a:bodyPr/>
          <a:lstStyle/>
          <a:p>
            <a:pPr eaLnBrk="1" hangingPunct="1"/>
            <a:r>
              <a:rPr lang="en-US" sz="2800" dirty="0">
                <a:solidFill>
                  <a:srgbClr val="800000"/>
                </a:solidFill>
              </a:rPr>
              <a:t>DLD page 79</a:t>
            </a:r>
            <a:br>
              <a:rPr lang="en-US" sz="2800" dirty="0">
                <a:solidFill>
                  <a:srgbClr val="800000"/>
                </a:solidFill>
              </a:rPr>
            </a:br>
            <a:r>
              <a:rPr lang="en-US" sz="2800" dirty="0">
                <a:solidFill>
                  <a:srgbClr val="800000"/>
                </a:solidFill>
              </a:rPr>
              <a:t>Questions 4-6 to 4-8.</a:t>
            </a:r>
          </a:p>
        </p:txBody>
      </p:sp>
      <p:pic>
        <p:nvPicPr>
          <p:cNvPr id="17415" name="Picture 4" descr="MCj04348590000[1]"/>
          <p:cNvPicPr>
            <a:picLocks noChangeAspect="1" noChangeArrowheads="1"/>
          </p:cNvPicPr>
          <p:nvPr/>
        </p:nvPicPr>
        <p:blipFill>
          <a:blip r:embed="rId3" cstate="print"/>
          <a:srcRect/>
          <a:stretch>
            <a:fillRect/>
          </a:stretch>
        </p:blipFill>
        <p:spPr bwMode="auto">
          <a:xfrm>
            <a:off x="6858000" y="4114800"/>
            <a:ext cx="1714500" cy="1714500"/>
          </a:xfrm>
          <a:prstGeom prst="rect">
            <a:avLst/>
          </a:prstGeom>
          <a:no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63E56552-CF23-4B08-ABD1-289A5ACD7315}" type="slidenum">
              <a:rPr lang="en-US" altLang="en-US"/>
              <a:pPr>
                <a:defRPr/>
              </a:pPr>
              <a:t>18</a:t>
            </a:fld>
            <a:endParaRPr lang="en-US" altLang="en-US"/>
          </a:p>
        </p:txBody>
      </p:sp>
      <p:sp>
        <p:nvSpPr>
          <p:cNvPr id="18437" name="Rectangle 2"/>
          <p:cNvSpPr>
            <a:spLocks noGrp="1" noChangeArrowheads="1"/>
          </p:cNvSpPr>
          <p:nvPr>
            <p:ph type="title"/>
          </p:nvPr>
        </p:nvSpPr>
        <p:spPr/>
        <p:txBody>
          <a:bodyPr/>
          <a:lstStyle/>
          <a:p>
            <a:pPr eaLnBrk="1" hangingPunct="1"/>
            <a:r>
              <a:rPr lang="en-US"/>
              <a:t>SOP AND NAND CIRCUITS (1/2)</a:t>
            </a:r>
          </a:p>
        </p:txBody>
      </p:sp>
      <p:sp>
        <p:nvSpPr>
          <p:cNvPr id="246787" name="Rectangle 3"/>
          <p:cNvSpPr>
            <a:spLocks noGrp="1" noChangeArrowheads="1"/>
          </p:cNvSpPr>
          <p:nvPr>
            <p:ph type="body" idx="1"/>
          </p:nvPr>
        </p:nvSpPr>
        <p:spPr>
          <a:xfrm>
            <a:off x="457200" y="1295400"/>
            <a:ext cx="8229600" cy="4953000"/>
          </a:xfrm>
        </p:spPr>
        <p:txBody>
          <a:bodyPr/>
          <a:lstStyle/>
          <a:p>
            <a:pPr eaLnBrk="1" hangingPunct="1"/>
            <a:r>
              <a:rPr lang="en-US" sz="2400" dirty="0"/>
              <a:t>An SOP expression can be easily implemented using</a:t>
            </a:r>
            <a:endParaRPr lang="en-US" sz="2400" b="1" dirty="0"/>
          </a:p>
          <a:p>
            <a:pPr lvl="1" eaLnBrk="1" hangingPunct="1"/>
            <a:r>
              <a:rPr lang="en-US" sz="2000" dirty="0">
                <a:solidFill>
                  <a:srgbClr val="800000"/>
                </a:solidFill>
              </a:rPr>
              <a:t>2-level AND-OR circuit</a:t>
            </a:r>
          </a:p>
          <a:p>
            <a:pPr lvl="1" eaLnBrk="1" hangingPunct="1"/>
            <a:r>
              <a:rPr lang="en-US" sz="2000" dirty="0">
                <a:solidFill>
                  <a:srgbClr val="800000"/>
                </a:solidFill>
              </a:rPr>
              <a:t>2-level NAND circuit</a:t>
            </a:r>
          </a:p>
          <a:p>
            <a:pPr eaLnBrk="1" hangingPunct="1">
              <a:spcBef>
                <a:spcPct val="50000"/>
              </a:spcBef>
            </a:pPr>
            <a:r>
              <a:rPr lang="en-US" sz="2400" dirty="0"/>
              <a:t>Example:</a:t>
            </a:r>
            <a:r>
              <a:rPr lang="en-US" sz="2400" dirty="0">
                <a:solidFill>
                  <a:srgbClr val="800000"/>
                </a:solidFill>
              </a:rPr>
              <a:t> F = A</a:t>
            </a:r>
            <a:r>
              <a:rPr lang="en-US" sz="2400" dirty="0">
                <a:solidFill>
                  <a:srgbClr val="800000"/>
                </a:solidFill>
                <a:sym typeface="Symbol" pitchFamily="18" charset="2"/>
              </a:rPr>
              <a:t>B + C'D + E</a:t>
            </a:r>
          </a:p>
          <a:p>
            <a:pPr lvl="1" eaLnBrk="1" hangingPunct="1">
              <a:spcBef>
                <a:spcPct val="50000"/>
              </a:spcBef>
            </a:pPr>
            <a:r>
              <a:rPr lang="en-US" sz="2000" dirty="0">
                <a:sym typeface="Symbol" pitchFamily="18" charset="2"/>
              </a:rPr>
              <a:t>Using 2-level AND-OR circuit</a:t>
            </a:r>
          </a:p>
        </p:txBody>
      </p:sp>
      <p:grpSp>
        <p:nvGrpSpPr>
          <p:cNvPr id="2" name="Group 64"/>
          <p:cNvGrpSpPr>
            <a:grpSpLocks/>
          </p:cNvGrpSpPr>
          <p:nvPr/>
        </p:nvGrpSpPr>
        <p:grpSpPr bwMode="auto">
          <a:xfrm>
            <a:off x="2819400" y="3886200"/>
            <a:ext cx="3482975" cy="1784350"/>
            <a:chOff x="1440" y="2112"/>
            <a:chExt cx="2194" cy="1124"/>
          </a:xfrm>
        </p:grpSpPr>
        <p:sp>
          <p:nvSpPr>
            <p:cNvPr id="18440" name="Text Box 5"/>
            <p:cNvSpPr txBox="1">
              <a:spLocks noChangeArrowheads="1"/>
            </p:cNvSpPr>
            <p:nvPr/>
          </p:nvSpPr>
          <p:spPr bwMode="auto">
            <a:xfrm>
              <a:off x="3360" y="2640"/>
              <a:ext cx="274"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F</a:t>
              </a:r>
            </a:p>
          </p:txBody>
        </p:sp>
        <p:sp>
          <p:nvSpPr>
            <p:cNvPr id="18441" name="Line 6"/>
            <p:cNvSpPr>
              <a:spLocks noChangeShapeType="1"/>
            </p:cNvSpPr>
            <p:nvPr/>
          </p:nvSpPr>
          <p:spPr bwMode="auto">
            <a:xfrm>
              <a:off x="3161" y="2744"/>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42" name="Text Box 7"/>
            <p:cNvSpPr txBox="1">
              <a:spLocks noChangeArrowheads="1"/>
            </p:cNvSpPr>
            <p:nvPr/>
          </p:nvSpPr>
          <p:spPr bwMode="auto">
            <a:xfrm>
              <a:off x="1440" y="211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18443" name="AutoShape 8"/>
            <p:cNvSpPr>
              <a:spLocks noChangeArrowheads="1"/>
            </p:cNvSpPr>
            <p:nvPr/>
          </p:nvSpPr>
          <p:spPr bwMode="auto">
            <a:xfrm>
              <a:off x="2064" y="2160"/>
              <a:ext cx="385" cy="336"/>
            </a:xfrm>
            <a:prstGeom prst="flowChartDelay">
              <a:avLst/>
            </a:prstGeom>
            <a:noFill/>
            <a:ln w="25400">
              <a:solidFill>
                <a:srgbClr val="000000"/>
              </a:solidFill>
              <a:miter lim="800000"/>
              <a:headEnd/>
              <a:tailEnd/>
            </a:ln>
          </p:spPr>
          <p:txBody>
            <a:bodyPr/>
            <a:lstStyle/>
            <a:p>
              <a:endParaRPr lang="en-SG"/>
            </a:p>
          </p:txBody>
        </p:sp>
        <p:sp>
          <p:nvSpPr>
            <p:cNvPr id="18444" name="Line 9"/>
            <p:cNvSpPr>
              <a:spLocks noChangeShapeType="1"/>
            </p:cNvSpPr>
            <p:nvPr/>
          </p:nvSpPr>
          <p:spPr bwMode="auto">
            <a:xfrm flipV="1">
              <a:off x="1680" y="2256"/>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45" name="Line 10"/>
            <p:cNvSpPr>
              <a:spLocks noChangeShapeType="1"/>
            </p:cNvSpPr>
            <p:nvPr/>
          </p:nvSpPr>
          <p:spPr bwMode="auto">
            <a:xfrm>
              <a:off x="2592" y="2640"/>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46" name="Line 11"/>
            <p:cNvSpPr>
              <a:spLocks noChangeShapeType="1"/>
            </p:cNvSpPr>
            <p:nvPr/>
          </p:nvSpPr>
          <p:spPr bwMode="auto">
            <a:xfrm flipV="1">
              <a:off x="2448" y="2736"/>
              <a:ext cx="37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47" name="Text Box 12"/>
            <p:cNvSpPr txBox="1">
              <a:spLocks noChangeArrowheads="1"/>
            </p:cNvSpPr>
            <p:nvPr/>
          </p:nvSpPr>
          <p:spPr bwMode="auto">
            <a:xfrm>
              <a:off x="1440" y="230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B</a:t>
              </a:r>
            </a:p>
          </p:txBody>
        </p:sp>
        <p:sp>
          <p:nvSpPr>
            <p:cNvPr id="18448" name="AutoShape 13"/>
            <p:cNvSpPr>
              <a:spLocks noChangeArrowheads="1"/>
            </p:cNvSpPr>
            <p:nvPr/>
          </p:nvSpPr>
          <p:spPr bwMode="auto">
            <a:xfrm>
              <a:off x="2064" y="2592"/>
              <a:ext cx="385" cy="336"/>
            </a:xfrm>
            <a:prstGeom prst="flowChartDelay">
              <a:avLst/>
            </a:prstGeom>
            <a:noFill/>
            <a:ln w="25400">
              <a:solidFill>
                <a:srgbClr val="000000"/>
              </a:solidFill>
              <a:miter lim="800000"/>
              <a:headEnd/>
              <a:tailEnd/>
            </a:ln>
          </p:spPr>
          <p:txBody>
            <a:bodyPr/>
            <a:lstStyle/>
            <a:p>
              <a:endParaRPr lang="en-SG"/>
            </a:p>
          </p:txBody>
        </p:sp>
        <p:sp>
          <p:nvSpPr>
            <p:cNvPr id="18449" name="Line 14"/>
            <p:cNvSpPr>
              <a:spLocks noChangeShapeType="1"/>
            </p:cNvSpPr>
            <p:nvPr/>
          </p:nvSpPr>
          <p:spPr bwMode="auto">
            <a:xfrm flipV="1">
              <a:off x="2448" y="2325"/>
              <a:ext cx="144"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50" name="Line 15"/>
            <p:cNvSpPr>
              <a:spLocks noChangeShapeType="1"/>
            </p:cNvSpPr>
            <p:nvPr/>
          </p:nvSpPr>
          <p:spPr bwMode="auto">
            <a:xfrm>
              <a:off x="2592" y="2832"/>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51" name="Line 16"/>
            <p:cNvSpPr>
              <a:spLocks noChangeShapeType="1"/>
            </p:cNvSpPr>
            <p:nvPr/>
          </p:nvSpPr>
          <p:spPr bwMode="auto">
            <a:xfrm>
              <a:off x="2592" y="2325"/>
              <a:ext cx="0" cy="315"/>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3" name="Group 17"/>
            <p:cNvGrpSpPr>
              <a:grpSpLocks/>
            </p:cNvGrpSpPr>
            <p:nvPr/>
          </p:nvGrpSpPr>
          <p:grpSpPr bwMode="auto">
            <a:xfrm>
              <a:off x="2764" y="2592"/>
              <a:ext cx="384" cy="288"/>
              <a:chOff x="6768" y="11808"/>
              <a:chExt cx="1008" cy="792"/>
            </a:xfrm>
          </p:grpSpPr>
          <p:sp>
            <p:nvSpPr>
              <p:cNvPr id="18464" name="Freeform 18"/>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8465" name="Line 19"/>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8466" name="Line 20"/>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8467" name="Freeform 21"/>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8468" name="Freeform 22"/>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8453" name="Line 23"/>
            <p:cNvSpPr>
              <a:spLocks noChangeShapeType="1"/>
            </p:cNvSpPr>
            <p:nvPr/>
          </p:nvSpPr>
          <p:spPr bwMode="auto">
            <a:xfrm flipV="1">
              <a:off x="1680" y="2400"/>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54" name="Line 24"/>
            <p:cNvSpPr>
              <a:spLocks noChangeShapeType="1"/>
            </p:cNvSpPr>
            <p:nvPr/>
          </p:nvSpPr>
          <p:spPr bwMode="auto">
            <a:xfrm flipV="1">
              <a:off x="1680" y="2688"/>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55" name="Line 25"/>
            <p:cNvSpPr>
              <a:spLocks noChangeShapeType="1"/>
            </p:cNvSpPr>
            <p:nvPr/>
          </p:nvSpPr>
          <p:spPr bwMode="auto">
            <a:xfrm flipV="1">
              <a:off x="1680" y="2832"/>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56" name="Text Box 26"/>
            <p:cNvSpPr txBox="1">
              <a:spLocks noChangeArrowheads="1"/>
            </p:cNvSpPr>
            <p:nvPr/>
          </p:nvSpPr>
          <p:spPr bwMode="auto">
            <a:xfrm>
              <a:off x="1440" y="2736"/>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D</a:t>
              </a:r>
            </a:p>
          </p:txBody>
        </p:sp>
        <p:sp>
          <p:nvSpPr>
            <p:cNvPr id="18457" name="Text Box 27"/>
            <p:cNvSpPr txBox="1">
              <a:spLocks noChangeArrowheads="1"/>
            </p:cNvSpPr>
            <p:nvPr/>
          </p:nvSpPr>
          <p:spPr bwMode="auto">
            <a:xfrm>
              <a:off x="1440" y="254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C</a:t>
              </a:r>
            </a:p>
          </p:txBody>
        </p:sp>
        <p:sp>
          <p:nvSpPr>
            <p:cNvPr id="18458" name="Text Box 28"/>
            <p:cNvSpPr txBox="1">
              <a:spLocks noChangeArrowheads="1"/>
            </p:cNvSpPr>
            <p:nvPr/>
          </p:nvSpPr>
          <p:spPr bwMode="auto">
            <a:xfrm>
              <a:off x="1440" y="302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E</a:t>
              </a:r>
            </a:p>
          </p:txBody>
        </p:sp>
        <p:sp>
          <p:nvSpPr>
            <p:cNvPr id="18459" name="Line 29"/>
            <p:cNvSpPr>
              <a:spLocks noChangeShapeType="1"/>
            </p:cNvSpPr>
            <p:nvPr/>
          </p:nvSpPr>
          <p:spPr bwMode="auto">
            <a:xfrm>
              <a:off x="2592" y="2832"/>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8460" name="Line 30"/>
            <p:cNvSpPr>
              <a:spLocks noChangeShapeType="1"/>
            </p:cNvSpPr>
            <p:nvPr/>
          </p:nvSpPr>
          <p:spPr bwMode="auto">
            <a:xfrm>
              <a:off x="1680" y="3120"/>
              <a:ext cx="912"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4" name="Group 57"/>
            <p:cNvGrpSpPr>
              <a:grpSpLocks/>
            </p:cNvGrpSpPr>
            <p:nvPr/>
          </p:nvGrpSpPr>
          <p:grpSpPr bwMode="auto">
            <a:xfrm>
              <a:off x="1776" y="2592"/>
              <a:ext cx="192" cy="180"/>
              <a:chOff x="2160" y="1584"/>
              <a:chExt cx="308" cy="288"/>
            </a:xfrm>
          </p:grpSpPr>
          <p:sp>
            <p:nvSpPr>
              <p:cNvPr id="18462" name="AutoShape 58"/>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8463" name="Oval 59"/>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sp>
        <p:nvSpPr>
          <p:cNvPr id="37"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38"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laceholder 5"/>
          <p:cNvSpPr>
            <a:spLocks noGrp="1"/>
          </p:cNvSpPr>
          <p:nvPr>
            <p:ph type="sldNum" sz="quarter" idx="12"/>
          </p:nvPr>
        </p:nvSpPr>
        <p:spPr/>
        <p:txBody>
          <a:bodyPr/>
          <a:lstStyle/>
          <a:p>
            <a:pPr>
              <a:defRPr/>
            </a:pPr>
            <a:fld id="{08F31E81-E7C6-4FD4-BDA5-9B8533004302}" type="slidenum">
              <a:rPr lang="en-US" altLang="en-US"/>
              <a:pPr>
                <a:defRPr/>
              </a:pPr>
              <a:t>19</a:t>
            </a:fld>
            <a:endParaRPr lang="en-US" altLang="en-US"/>
          </a:p>
        </p:txBody>
      </p:sp>
      <p:sp>
        <p:nvSpPr>
          <p:cNvPr id="19461" name="Rectangle 2"/>
          <p:cNvSpPr>
            <a:spLocks noGrp="1" noChangeArrowheads="1"/>
          </p:cNvSpPr>
          <p:nvPr>
            <p:ph type="title"/>
          </p:nvPr>
        </p:nvSpPr>
        <p:spPr/>
        <p:txBody>
          <a:bodyPr/>
          <a:lstStyle/>
          <a:p>
            <a:pPr eaLnBrk="1" hangingPunct="1"/>
            <a:r>
              <a:rPr lang="en-US"/>
              <a:t>SOP AND NAND CIRCUITS (2/2)</a:t>
            </a:r>
          </a:p>
        </p:txBody>
      </p:sp>
      <p:sp>
        <p:nvSpPr>
          <p:cNvPr id="303107" name="Rectangle 3"/>
          <p:cNvSpPr>
            <a:spLocks noGrp="1" noChangeArrowheads="1"/>
          </p:cNvSpPr>
          <p:nvPr>
            <p:ph type="body" idx="1"/>
          </p:nvPr>
        </p:nvSpPr>
        <p:spPr>
          <a:xfrm>
            <a:off x="457200" y="1295400"/>
            <a:ext cx="8229600" cy="4953000"/>
          </a:xfrm>
        </p:spPr>
        <p:txBody>
          <a:bodyPr/>
          <a:lstStyle/>
          <a:p>
            <a:pPr eaLnBrk="1" hangingPunct="1">
              <a:spcBef>
                <a:spcPct val="50000"/>
              </a:spcBef>
            </a:pPr>
            <a:r>
              <a:rPr lang="en-US" sz="2400" dirty="0"/>
              <a:t>Example:</a:t>
            </a:r>
            <a:r>
              <a:rPr lang="en-US" sz="2400" dirty="0">
                <a:solidFill>
                  <a:srgbClr val="800000"/>
                </a:solidFill>
              </a:rPr>
              <a:t> F = A</a:t>
            </a:r>
            <a:r>
              <a:rPr lang="en-US" sz="2400" dirty="0">
                <a:solidFill>
                  <a:srgbClr val="800000"/>
                </a:solidFill>
                <a:sym typeface="Symbol" pitchFamily="18" charset="2"/>
              </a:rPr>
              <a:t>B + C'D + E</a:t>
            </a:r>
          </a:p>
          <a:p>
            <a:pPr lvl="1" eaLnBrk="1" hangingPunct="1">
              <a:spcBef>
                <a:spcPct val="50000"/>
              </a:spcBef>
            </a:pPr>
            <a:r>
              <a:rPr lang="en-US" sz="2000" dirty="0">
                <a:sym typeface="Symbol" pitchFamily="18" charset="2"/>
              </a:rPr>
              <a:t>Using 2-level NAND circuit</a:t>
            </a:r>
          </a:p>
        </p:txBody>
      </p:sp>
      <p:grpSp>
        <p:nvGrpSpPr>
          <p:cNvPr id="2" name="Group 4"/>
          <p:cNvGrpSpPr>
            <a:grpSpLocks/>
          </p:cNvGrpSpPr>
          <p:nvPr/>
        </p:nvGrpSpPr>
        <p:grpSpPr bwMode="auto">
          <a:xfrm>
            <a:off x="762000" y="2286000"/>
            <a:ext cx="3482975" cy="1784350"/>
            <a:chOff x="1440" y="2112"/>
            <a:chExt cx="2194" cy="1124"/>
          </a:xfrm>
        </p:grpSpPr>
        <p:sp>
          <p:nvSpPr>
            <p:cNvPr id="19538" name="Text Box 5"/>
            <p:cNvSpPr txBox="1">
              <a:spLocks noChangeArrowheads="1"/>
            </p:cNvSpPr>
            <p:nvPr/>
          </p:nvSpPr>
          <p:spPr bwMode="auto">
            <a:xfrm>
              <a:off x="3360" y="2640"/>
              <a:ext cx="274"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F</a:t>
              </a:r>
            </a:p>
          </p:txBody>
        </p:sp>
        <p:sp>
          <p:nvSpPr>
            <p:cNvPr id="19539" name="Line 6"/>
            <p:cNvSpPr>
              <a:spLocks noChangeShapeType="1"/>
            </p:cNvSpPr>
            <p:nvPr/>
          </p:nvSpPr>
          <p:spPr bwMode="auto">
            <a:xfrm>
              <a:off x="3161" y="2744"/>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40" name="Text Box 7"/>
            <p:cNvSpPr txBox="1">
              <a:spLocks noChangeArrowheads="1"/>
            </p:cNvSpPr>
            <p:nvPr/>
          </p:nvSpPr>
          <p:spPr bwMode="auto">
            <a:xfrm>
              <a:off x="1440" y="211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19541" name="AutoShape 8"/>
            <p:cNvSpPr>
              <a:spLocks noChangeArrowheads="1"/>
            </p:cNvSpPr>
            <p:nvPr/>
          </p:nvSpPr>
          <p:spPr bwMode="auto">
            <a:xfrm>
              <a:off x="2064" y="2160"/>
              <a:ext cx="385" cy="336"/>
            </a:xfrm>
            <a:prstGeom prst="flowChartDelay">
              <a:avLst/>
            </a:prstGeom>
            <a:noFill/>
            <a:ln w="25400">
              <a:solidFill>
                <a:srgbClr val="000000"/>
              </a:solidFill>
              <a:miter lim="800000"/>
              <a:headEnd/>
              <a:tailEnd/>
            </a:ln>
          </p:spPr>
          <p:txBody>
            <a:bodyPr/>
            <a:lstStyle/>
            <a:p>
              <a:endParaRPr lang="en-SG"/>
            </a:p>
          </p:txBody>
        </p:sp>
        <p:sp>
          <p:nvSpPr>
            <p:cNvPr id="19542" name="Line 9"/>
            <p:cNvSpPr>
              <a:spLocks noChangeShapeType="1"/>
            </p:cNvSpPr>
            <p:nvPr/>
          </p:nvSpPr>
          <p:spPr bwMode="auto">
            <a:xfrm flipV="1">
              <a:off x="1680" y="2256"/>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43" name="Line 10"/>
            <p:cNvSpPr>
              <a:spLocks noChangeShapeType="1"/>
            </p:cNvSpPr>
            <p:nvPr/>
          </p:nvSpPr>
          <p:spPr bwMode="auto">
            <a:xfrm>
              <a:off x="2592" y="2640"/>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44" name="Line 11"/>
            <p:cNvSpPr>
              <a:spLocks noChangeShapeType="1"/>
            </p:cNvSpPr>
            <p:nvPr/>
          </p:nvSpPr>
          <p:spPr bwMode="auto">
            <a:xfrm flipV="1">
              <a:off x="2448" y="2736"/>
              <a:ext cx="37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45" name="Text Box 12"/>
            <p:cNvSpPr txBox="1">
              <a:spLocks noChangeArrowheads="1"/>
            </p:cNvSpPr>
            <p:nvPr/>
          </p:nvSpPr>
          <p:spPr bwMode="auto">
            <a:xfrm>
              <a:off x="1440" y="230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B</a:t>
              </a:r>
            </a:p>
          </p:txBody>
        </p:sp>
        <p:sp>
          <p:nvSpPr>
            <p:cNvPr id="19546" name="AutoShape 13"/>
            <p:cNvSpPr>
              <a:spLocks noChangeArrowheads="1"/>
            </p:cNvSpPr>
            <p:nvPr/>
          </p:nvSpPr>
          <p:spPr bwMode="auto">
            <a:xfrm>
              <a:off x="2064" y="2592"/>
              <a:ext cx="385" cy="336"/>
            </a:xfrm>
            <a:prstGeom prst="flowChartDelay">
              <a:avLst/>
            </a:prstGeom>
            <a:noFill/>
            <a:ln w="25400">
              <a:solidFill>
                <a:srgbClr val="000000"/>
              </a:solidFill>
              <a:miter lim="800000"/>
              <a:headEnd/>
              <a:tailEnd/>
            </a:ln>
          </p:spPr>
          <p:txBody>
            <a:bodyPr/>
            <a:lstStyle/>
            <a:p>
              <a:endParaRPr lang="en-SG"/>
            </a:p>
          </p:txBody>
        </p:sp>
        <p:sp>
          <p:nvSpPr>
            <p:cNvPr id="19547" name="Line 14"/>
            <p:cNvSpPr>
              <a:spLocks noChangeShapeType="1"/>
            </p:cNvSpPr>
            <p:nvPr/>
          </p:nvSpPr>
          <p:spPr bwMode="auto">
            <a:xfrm flipV="1">
              <a:off x="2448" y="2325"/>
              <a:ext cx="144"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48" name="Line 15"/>
            <p:cNvSpPr>
              <a:spLocks noChangeShapeType="1"/>
            </p:cNvSpPr>
            <p:nvPr/>
          </p:nvSpPr>
          <p:spPr bwMode="auto">
            <a:xfrm>
              <a:off x="2592" y="2832"/>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49" name="Line 16"/>
            <p:cNvSpPr>
              <a:spLocks noChangeShapeType="1"/>
            </p:cNvSpPr>
            <p:nvPr/>
          </p:nvSpPr>
          <p:spPr bwMode="auto">
            <a:xfrm>
              <a:off x="2592" y="2325"/>
              <a:ext cx="0" cy="315"/>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3" name="Group 17"/>
            <p:cNvGrpSpPr>
              <a:grpSpLocks/>
            </p:cNvGrpSpPr>
            <p:nvPr/>
          </p:nvGrpSpPr>
          <p:grpSpPr bwMode="auto">
            <a:xfrm>
              <a:off x="2764" y="2592"/>
              <a:ext cx="384" cy="288"/>
              <a:chOff x="6768" y="11808"/>
              <a:chExt cx="1008" cy="792"/>
            </a:xfrm>
          </p:grpSpPr>
          <p:sp>
            <p:nvSpPr>
              <p:cNvPr id="19562" name="Freeform 18"/>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9563" name="Line 19"/>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9564" name="Line 20"/>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9565" name="Freeform 21"/>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9566" name="Freeform 22"/>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9551" name="Line 23"/>
            <p:cNvSpPr>
              <a:spLocks noChangeShapeType="1"/>
            </p:cNvSpPr>
            <p:nvPr/>
          </p:nvSpPr>
          <p:spPr bwMode="auto">
            <a:xfrm flipV="1">
              <a:off x="1680" y="2400"/>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52" name="Line 24"/>
            <p:cNvSpPr>
              <a:spLocks noChangeShapeType="1"/>
            </p:cNvSpPr>
            <p:nvPr/>
          </p:nvSpPr>
          <p:spPr bwMode="auto">
            <a:xfrm flipV="1">
              <a:off x="1680" y="2688"/>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53" name="Line 25"/>
            <p:cNvSpPr>
              <a:spLocks noChangeShapeType="1"/>
            </p:cNvSpPr>
            <p:nvPr/>
          </p:nvSpPr>
          <p:spPr bwMode="auto">
            <a:xfrm flipV="1">
              <a:off x="1680" y="2832"/>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54" name="Text Box 26"/>
            <p:cNvSpPr txBox="1">
              <a:spLocks noChangeArrowheads="1"/>
            </p:cNvSpPr>
            <p:nvPr/>
          </p:nvSpPr>
          <p:spPr bwMode="auto">
            <a:xfrm>
              <a:off x="1440" y="2736"/>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D</a:t>
              </a:r>
            </a:p>
          </p:txBody>
        </p:sp>
        <p:sp>
          <p:nvSpPr>
            <p:cNvPr id="19555" name="Text Box 27"/>
            <p:cNvSpPr txBox="1">
              <a:spLocks noChangeArrowheads="1"/>
            </p:cNvSpPr>
            <p:nvPr/>
          </p:nvSpPr>
          <p:spPr bwMode="auto">
            <a:xfrm>
              <a:off x="1440" y="254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C</a:t>
              </a:r>
            </a:p>
          </p:txBody>
        </p:sp>
        <p:sp>
          <p:nvSpPr>
            <p:cNvPr id="19556" name="Text Box 28"/>
            <p:cNvSpPr txBox="1">
              <a:spLocks noChangeArrowheads="1"/>
            </p:cNvSpPr>
            <p:nvPr/>
          </p:nvSpPr>
          <p:spPr bwMode="auto">
            <a:xfrm>
              <a:off x="1440" y="302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E</a:t>
              </a:r>
            </a:p>
          </p:txBody>
        </p:sp>
        <p:sp>
          <p:nvSpPr>
            <p:cNvPr id="19557" name="Line 29"/>
            <p:cNvSpPr>
              <a:spLocks noChangeShapeType="1"/>
            </p:cNvSpPr>
            <p:nvPr/>
          </p:nvSpPr>
          <p:spPr bwMode="auto">
            <a:xfrm>
              <a:off x="2592" y="2832"/>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58" name="Line 30"/>
            <p:cNvSpPr>
              <a:spLocks noChangeShapeType="1"/>
            </p:cNvSpPr>
            <p:nvPr/>
          </p:nvSpPr>
          <p:spPr bwMode="auto">
            <a:xfrm>
              <a:off x="1680" y="3120"/>
              <a:ext cx="912"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4" name="Group 31"/>
            <p:cNvGrpSpPr>
              <a:grpSpLocks/>
            </p:cNvGrpSpPr>
            <p:nvPr/>
          </p:nvGrpSpPr>
          <p:grpSpPr bwMode="auto">
            <a:xfrm>
              <a:off x="1776" y="2592"/>
              <a:ext cx="192" cy="180"/>
              <a:chOff x="2160" y="1584"/>
              <a:chExt cx="308" cy="288"/>
            </a:xfrm>
          </p:grpSpPr>
          <p:sp>
            <p:nvSpPr>
              <p:cNvPr id="19560" name="AutoShape 32"/>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9561" name="Oval 33"/>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grpSp>
        <p:nvGrpSpPr>
          <p:cNvPr id="5" name="Group 119"/>
          <p:cNvGrpSpPr>
            <a:grpSpLocks/>
          </p:cNvGrpSpPr>
          <p:nvPr/>
        </p:nvGrpSpPr>
        <p:grpSpPr bwMode="auto">
          <a:xfrm>
            <a:off x="4495800" y="2286000"/>
            <a:ext cx="4168775" cy="1784350"/>
            <a:chOff x="2832" y="1440"/>
            <a:chExt cx="2626" cy="1124"/>
          </a:xfrm>
        </p:grpSpPr>
        <p:sp>
          <p:nvSpPr>
            <p:cNvPr id="19499" name="AutoShape 108"/>
            <p:cNvSpPr>
              <a:spLocks noChangeArrowheads="1"/>
            </p:cNvSpPr>
            <p:nvPr/>
          </p:nvSpPr>
          <p:spPr bwMode="auto">
            <a:xfrm>
              <a:off x="2832" y="1920"/>
              <a:ext cx="240" cy="192"/>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SG"/>
            </a:p>
          </p:txBody>
        </p:sp>
        <p:grpSp>
          <p:nvGrpSpPr>
            <p:cNvPr id="6" name="Group 118"/>
            <p:cNvGrpSpPr>
              <a:grpSpLocks/>
            </p:cNvGrpSpPr>
            <p:nvPr/>
          </p:nvGrpSpPr>
          <p:grpSpPr bwMode="auto">
            <a:xfrm>
              <a:off x="3264" y="1440"/>
              <a:ext cx="2194" cy="1124"/>
              <a:chOff x="3264" y="1440"/>
              <a:chExt cx="2194" cy="1124"/>
            </a:xfrm>
          </p:grpSpPr>
          <p:sp>
            <p:nvSpPr>
              <p:cNvPr id="19501" name="Text Box 35"/>
              <p:cNvSpPr txBox="1">
                <a:spLocks noChangeArrowheads="1"/>
              </p:cNvSpPr>
              <p:nvPr/>
            </p:nvSpPr>
            <p:spPr bwMode="auto">
              <a:xfrm>
                <a:off x="5184" y="1968"/>
                <a:ext cx="274"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F</a:t>
                </a:r>
              </a:p>
            </p:txBody>
          </p:sp>
          <p:sp>
            <p:nvSpPr>
              <p:cNvPr id="19502" name="Line 36"/>
              <p:cNvSpPr>
                <a:spLocks noChangeShapeType="1"/>
              </p:cNvSpPr>
              <p:nvPr/>
            </p:nvSpPr>
            <p:spPr bwMode="auto">
              <a:xfrm>
                <a:off x="4985" y="2072"/>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03" name="Text Box 37"/>
              <p:cNvSpPr txBox="1">
                <a:spLocks noChangeArrowheads="1"/>
              </p:cNvSpPr>
              <p:nvPr/>
            </p:nvSpPr>
            <p:spPr bwMode="auto">
              <a:xfrm>
                <a:off x="3264" y="1440"/>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19504" name="AutoShape 38"/>
              <p:cNvSpPr>
                <a:spLocks noChangeArrowheads="1"/>
              </p:cNvSpPr>
              <p:nvPr/>
            </p:nvSpPr>
            <p:spPr bwMode="auto">
              <a:xfrm>
                <a:off x="3888" y="1488"/>
                <a:ext cx="385" cy="336"/>
              </a:xfrm>
              <a:prstGeom prst="flowChartDelay">
                <a:avLst/>
              </a:prstGeom>
              <a:noFill/>
              <a:ln w="25400">
                <a:solidFill>
                  <a:srgbClr val="000000"/>
                </a:solidFill>
                <a:miter lim="800000"/>
                <a:headEnd/>
                <a:tailEnd/>
              </a:ln>
            </p:spPr>
            <p:txBody>
              <a:bodyPr/>
              <a:lstStyle/>
              <a:p>
                <a:endParaRPr lang="en-SG"/>
              </a:p>
            </p:txBody>
          </p:sp>
          <p:sp>
            <p:nvSpPr>
              <p:cNvPr id="19505" name="Line 39"/>
              <p:cNvSpPr>
                <a:spLocks noChangeShapeType="1"/>
              </p:cNvSpPr>
              <p:nvPr/>
            </p:nvSpPr>
            <p:spPr bwMode="auto">
              <a:xfrm flipV="1">
                <a:off x="3504" y="1584"/>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06" name="Line 40"/>
              <p:cNvSpPr>
                <a:spLocks noChangeShapeType="1"/>
              </p:cNvSpPr>
              <p:nvPr/>
            </p:nvSpPr>
            <p:spPr bwMode="auto">
              <a:xfrm>
                <a:off x="4416" y="1968"/>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07" name="Line 41"/>
              <p:cNvSpPr>
                <a:spLocks noChangeShapeType="1"/>
              </p:cNvSpPr>
              <p:nvPr/>
            </p:nvSpPr>
            <p:spPr bwMode="auto">
              <a:xfrm flipV="1">
                <a:off x="4272" y="2064"/>
                <a:ext cx="37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08" name="Text Box 42"/>
              <p:cNvSpPr txBox="1">
                <a:spLocks noChangeArrowheads="1"/>
              </p:cNvSpPr>
              <p:nvPr/>
            </p:nvSpPr>
            <p:spPr bwMode="auto">
              <a:xfrm>
                <a:off x="3264" y="163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B</a:t>
                </a:r>
              </a:p>
            </p:txBody>
          </p:sp>
          <p:sp>
            <p:nvSpPr>
              <p:cNvPr id="19509" name="AutoShape 43"/>
              <p:cNvSpPr>
                <a:spLocks noChangeArrowheads="1"/>
              </p:cNvSpPr>
              <p:nvPr/>
            </p:nvSpPr>
            <p:spPr bwMode="auto">
              <a:xfrm>
                <a:off x="3888" y="1920"/>
                <a:ext cx="385" cy="336"/>
              </a:xfrm>
              <a:prstGeom prst="flowChartDelay">
                <a:avLst/>
              </a:prstGeom>
              <a:noFill/>
              <a:ln w="25400">
                <a:solidFill>
                  <a:srgbClr val="000000"/>
                </a:solidFill>
                <a:miter lim="800000"/>
                <a:headEnd/>
                <a:tailEnd/>
              </a:ln>
            </p:spPr>
            <p:txBody>
              <a:bodyPr/>
              <a:lstStyle/>
              <a:p>
                <a:endParaRPr lang="en-SG"/>
              </a:p>
            </p:txBody>
          </p:sp>
          <p:sp>
            <p:nvSpPr>
              <p:cNvPr id="19510" name="Line 44"/>
              <p:cNvSpPr>
                <a:spLocks noChangeShapeType="1"/>
              </p:cNvSpPr>
              <p:nvPr/>
            </p:nvSpPr>
            <p:spPr bwMode="auto">
              <a:xfrm flipV="1">
                <a:off x="4272" y="1653"/>
                <a:ext cx="144"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11" name="Line 45"/>
              <p:cNvSpPr>
                <a:spLocks noChangeShapeType="1"/>
              </p:cNvSpPr>
              <p:nvPr/>
            </p:nvSpPr>
            <p:spPr bwMode="auto">
              <a:xfrm>
                <a:off x="4416" y="2160"/>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12" name="Line 46"/>
              <p:cNvSpPr>
                <a:spLocks noChangeShapeType="1"/>
              </p:cNvSpPr>
              <p:nvPr/>
            </p:nvSpPr>
            <p:spPr bwMode="auto">
              <a:xfrm>
                <a:off x="4416" y="1653"/>
                <a:ext cx="0" cy="315"/>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7" name="Group 47"/>
              <p:cNvGrpSpPr>
                <a:grpSpLocks/>
              </p:cNvGrpSpPr>
              <p:nvPr/>
            </p:nvGrpSpPr>
            <p:grpSpPr bwMode="auto">
              <a:xfrm>
                <a:off x="4588" y="1920"/>
                <a:ext cx="384" cy="288"/>
                <a:chOff x="6768" y="11808"/>
                <a:chExt cx="1008" cy="792"/>
              </a:xfrm>
            </p:grpSpPr>
            <p:sp>
              <p:nvSpPr>
                <p:cNvPr id="19533" name="Freeform 48"/>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9534" name="Line 49"/>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9535" name="Line 50"/>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9536" name="Freeform 51"/>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9537" name="Freeform 52"/>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9514" name="Line 53"/>
              <p:cNvSpPr>
                <a:spLocks noChangeShapeType="1"/>
              </p:cNvSpPr>
              <p:nvPr/>
            </p:nvSpPr>
            <p:spPr bwMode="auto">
              <a:xfrm flipV="1">
                <a:off x="3504" y="1728"/>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15" name="Line 54"/>
              <p:cNvSpPr>
                <a:spLocks noChangeShapeType="1"/>
              </p:cNvSpPr>
              <p:nvPr/>
            </p:nvSpPr>
            <p:spPr bwMode="auto">
              <a:xfrm flipV="1">
                <a:off x="3504" y="2016"/>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16" name="Line 55"/>
              <p:cNvSpPr>
                <a:spLocks noChangeShapeType="1"/>
              </p:cNvSpPr>
              <p:nvPr/>
            </p:nvSpPr>
            <p:spPr bwMode="auto">
              <a:xfrm flipV="1">
                <a:off x="3504" y="2160"/>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17" name="Text Box 56"/>
              <p:cNvSpPr txBox="1">
                <a:spLocks noChangeArrowheads="1"/>
              </p:cNvSpPr>
              <p:nvPr/>
            </p:nvSpPr>
            <p:spPr bwMode="auto">
              <a:xfrm>
                <a:off x="3264" y="206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D</a:t>
                </a:r>
              </a:p>
            </p:txBody>
          </p:sp>
          <p:sp>
            <p:nvSpPr>
              <p:cNvPr id="19518" name="Text Box 57"/>
              <p:cNvSpPr txBox="1">
                <a:spLocks noChangeArrowheads="1"/>
              </p:cNvSpPr>
              <p:nvPr/>
            </p:nvSpPr>
            <p:spPr bwMode="auto">
              <a:xfrm>
                <a:off x="3264" y="187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C</a:t>
                </a:r>
              </a:p>
            </p:txBody>
          </p:sp>
          <p:sp>
            <p:nvSpPr>
              <p:cNvPr id="19519" name="Text Box 58"/>
              <p:cNvSpPr txBox="1">
                <a:spLocks noChangeArrowheads="1"/>
              </p:cNvSpPr>
              <p:nvPr/>
            </p:nvSpPr>
            <p:spPr bwMode="auto">
              <a:xfrm>
                <a:off x="3264" y="235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E</a:t>
                </a:r>
              </a:p>
            </p:txBody>
          </p:sp>
          <p:sp>
            <p:nvSpPr>
              <p:cNvPr id="19520" name="Line 59"/>
              <p:cNvSpPr>
                <a:spLocks noChangeShapeType="1"/>
              </p:cNvSpPr>
              <p:nvPr/>
            </p:nvSpPr>
            <p:spPr bwMode="auto">
              <a:xfrm>
                <a:off x="4416" y="2160"/>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521" name="Line 60"/>
              <p:cNvSpPr>
                <a:spLocks noChangeShapeType="1"/>
              </p:cNvSpPr>
              <p:nvPr/>
            </p:nvSpPr>
            <p:spPr bwMode="auto">
              <a:xfrm>
                <a:off x="3504" y="2448"/>
                <a:ext cx="912"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8" name="Group 61"/>
              <p:cNvGrpSpPr>
                <a:grpSpLocks/>
              </p:cNvGrpSpPr>
              <p:nvPr/>
            </p:nvGrpSpPr>
            <p:grpSpPr bwMode="auto">
              <a:xfrm>
                <a:off x="3600" y="1920"/>
                <a:ext cx="192" cy="180"/>
                <a:chOff x="2160" y="1584"/>
                <a:chExt cx="308" cy="288"/>
              </a:xfrm>
            </p:grpSpPr>
            <p:sp>
              <p:nvSpPr>
                <p:cNvPr id="19531" name="AutoShape 62"/>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9532" name="Oval 63"/>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sp>
            <p:nvSpPr>
              <p:cNvPr id="19523" name="Oval 64"/>
              <p:cNvSpPr>
                <a:spLocks noChangeArrowheads="1"/>
              </p:cNvSpPr>
              <p:nvPr/>
            </p:nvSpPr>
            <p:spPr bwMode="auto">
              <a:xfrm>
                <a:off x="4272" y="1632"/>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19524" name="Oval 65"/>
              <p:cNvSpPr>
                <a:spLocks noChangeArrowheads="1"/>
              </p:cNvSpPr>
              <p:nvPr/>
            </p:nvSpPr>
            <p:spPr bwMode="auto">
              <a:xfrm>
                <a:off x="4282" y="2036"/>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19525" name="Oval 66"/>
              <p:cNvSpPr>
                <a:spLocks noChangeArrowheads="1"/>
              </p:cNvSpPr>
              <p:nvPr/>
            </p:nvSpPr>
            <p:spPr bwMode="auto">
              <a:xfrm>
                <a:off x="4560" y="1948"/>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19526" name="Oval 67"/>
              <p:cNvSpPr>
                <a:spLocks noChangeArrowheads="1"/>
              </p:cNvSpPr>
              <p:nvPr/>
            </p:nvSpPr>
            <p:spPr bwMode="auto">
              <a:xfrm>
                <a:off x="4588" y="2036"/>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19527" name="Oval 68"/>
              <p:cNvSpPr>
                <a:spLocks noChangeArrowheads="1"/>
              </p:cNvSpPr>
              <p:nvPr/>
            </p:nvSpPr>
            <p:spPr bwMode="auto">
              <a:xfrm>
                <a:off x="4570" y="2130"/>
                <a:ext cx="48" cy="48"/>
              </a:xfrm>
              <a:prstGeom prst="ellipse">
                <a:avLst/>
              </a:prstGeom>
              <a:solidFill>
                <a:schemeClr val="bg1"/>
              </a:solidFill>
              <a:ln w="19050">
                <a:solidFill>
                  <a:schemeClr val="tx1"/>
                </a:solidFill>
                <a:round/>
                <a:headEnd/>
                <a:tailEnd/>
              </a:ln>
            </p:spPr>
            <p:txBody>
              <a:bodyPr wrap="none" anchor="ctr"/>
              <a:lstStyle/>
              <a:p>
                <a:endParaRPr lang="en-SG"/>
              </a:p>
            </p:txBody>
          </p:sp>
          <p:grpSp>
            <p:nvGrpSpPr>
              <p:cNvPr id="9" name="Group 112"/>
              <p:cNvGrpSpPr>
                <a:grpSpLocks/>
              </p:cNvGrpSpPr>
              <p:nvPr/>
            </p:nvGrpSpPr>
            <p:grpSpPr bwMode="auto">
              <a:xfrm>
                <a:off x="3600" y="2352"/>
                <a:ext cx="192" cy="180"/>
                <a:chOff x="2160" y="1584"/>
                <a:chExt cx="308" cy="288"/>
              </a:xfrm>
            </p:grpSpPr>
            <p:sp>
              <p:nvSpPr>
                <p:cNvPr id="19529" name="AutoShape 113"/>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9530" name="Oval 114"/>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grpSp>
      <p:grpSp>
        <p:nvGrpSpPr>
          <p:cNvPr id="10" name="Group 121"/>
          <p:cNvGrpSpPr>
            <a:grpSpLocks/>
          </p:cNvGrpSpPr>
          <p:nvPr/>
        </p:nvGrpSpPr>
        <p:grpSpPr bwMode="auto">
          <a:xfrm>
            <a:off x="2667000" y="4191000"/>
            <a:ext cx="4244975" cy="1784350"/>
            <a:chOff x="1680" y="2640"/>
            <a:chExt cx="2674" cy="1124"/>
          </a:xfrm>
        </p:grpSpPr>
        <p:sp>
          <p:nvSpPr>
            <p:cNvPr id="19466" name="AutoShape 109"/>
            <p:cNvSpPr>
              <a:spLocks noChangeArrowheads="1"/>
            </p:cNvSpPr>
            <p:nvPr/>
          </p:nvSpPr>
          <p:spPr bwMode="auto">
            <a:xfrm>
              <a:off x="1680" y="3120"/>
              <a:ext cx="240" cy="192"/>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SG"/>
            </a:p>
          </p:txBody>
        </p:sp>
        <p:grpSp>
          <p:nvGrpSpPr>
            <p:cNvPr id="11" name="Group 120"/>
            <p:cNvGrpSpPr>
              <a:grpSpLocks/>
            </p:cNvGrpSpPr>
            <p:nvPr/>
          </p:nvGrpSpPr>
          <p:grpSpPr bwMode="auto">
            <a:xfrm>
              <a:off x="2112" y="2640"/>
              <a:ext cx="2242" cy="1124"/>
              <a:chOff x="2112" y="2640"/>
              <a:chExt cx="2242" cy="1124"/>
            </a:xfrm>
          </p:grpSpPr>
          <p:grpSp>
            <p:nvGrpSpPr>
              <p:cNvPr id="12" name="Group 107"/>
              <p:cNvGrpSpPr>
                <a:grpSpLocks/>
              </p:cNvGrpSpPr>
              <p:nvPr/>
            </p:nvGrpSpPr>
            <p:grpSpPr bwMode="auto">
              <a:xfrm>
                <a:off x="2112" y="2640"/>
                <a:ext cx="2242" cy="1124"/>
                <a:chOff x="1968" y="2640"/>
                <a:chExt cx="2242" cy="1124"/>
              </a:xfrm>
            </p:grpSpPr>
            <p:sp>
              <p:nvSpPr>
                <p:cNvPr id="19472" name="Text Box 70"/>
                <p:cNvSpPr txBox="1">
                  <a:spLocks noChangeArrowheads="1"/>
                </p:cNvSpPr>
                <p:nvPr/>
              </p:nvSpPr>
              <p:spPr bwMode="auto">
                <a:xfrm>
                  <a:off x="3936" y="3158"/>
                  <a:ext cx="274"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F</a:t>
                  </a:r>
                </a:p>
              </p:txBody>
            </p:sp>
            <p:sp>
              <p:nvSpPr>
                <p:cNvPr id="19473" name="Line 71"/>
                <p:cNvSpPr>
                  <a:spLocks noChangeShapeType="1"/>
                </p:cNvSpPr>
                <p:nvPr/>
              </p:nvSpPr>
              <p:spPr bwMode="auto">
                <a:xfrm>
                  <a:off x="3737" y="3262"/>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74" name="Text Box 72"/>
                <p:cNvSpPr txBox="1">
                  <a:spLocks noChangeArrowheads="1"/>
                </p:cNvSpPr>
                <p:nvPr/>
              </p:nvSpPr>
              <p:spPr bwMode="auto">
                <a:xfrm>
                  <a:off x="1968" y="2640"/>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19475" name="AutoShape 73"/>
                <p:cNvSpPr>
                  <a:spLocks noChangeArrowheads="1"/>
                </p:cNvSpPr>
                <p:nvPr/>
              </p:nvSpPr>
              <p:spPr bwMode="auto">
                <a:xfrm>
                  <a:off x="2592" y="2688"/>
                  <a:ext cx="385" cy="336"/>
                </a:xfrm>
                <a:prstGeom prst="flowChartDelay">
                  <a:avLst/>
                </a:prstGeom>
                <a:noFill/>
                <a:ln w="25400">
                  <a:solidFill>
                    <a:srgbClr val="000000"/>
                  </a:solidFill>
                  <a:miter lim="800000"/>
                  <a:headEnd/>
                  <a:tailEnd/>
                </a:ln>
              </p:spPr>
              <p:txBody>
                <a:bodyPr/>
                <a:lstStyle/>
                <a:p>
                  <a:endParaRPr lang="en-SG"/>
                </a:p>
              </p:txBody>
            </p:sp>
            <p:sp>
              <p:nvSpPr>
                <p:cNvPr id="19476" name="Line 74"/>
                <p:cNvSpPr>
                  <a:spLocks noChangeShapeType="1"/>
                </p:cNvSpPr>
                <p:nvPr/>
              </p:nvSpPr>
              <p:spPr bwMode="auto">
                <a:xfrm flipV="1">
                  <a:off x="2208" y="2784"/>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77" name="Line 75"/>
                <p:cNvSpPr>
                  <a:spLocks noChangeShapeType="1"/>
                </p:cNvSpPr>
                <p:nvPr/>
              </p:nvSpPr>
              <p:spPr bwMode="auto">
                <a:xfrm>
                  <a:off x="3120" y="3168"/>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78" name="Line 76"/>
                <p:cNvSpPr>
                  <a:spLocks noChangeShapeType="1"/>
                </p:cNvSpPr>
                <p:nvPr/>
              </p:nvSpPr>
              <p:spPr bwMode="auto">
                <a:xfrm flipV="1">
                  <a:off x="2976" y="3264"/>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79" name="Text Box 77"/>
                <p:cNvSpPr txBox="1">
                  <a:spLocks noChangeArrowheads="1"/>
                </p:cNvSpPr>
                <p:nvPr/>
              </p:nvSpPr>
              <p:spPr bwMode="auto">
                <a:xfrm>
                  <a:off x="1968" y="283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B</a:t>
                  </a:r>
                </a:p>
              </p:txBody>
            </p:sp>
            <p:sp>
              <p:nvSpPr>
                <p:cNvPr id="19480" name="AutoShape 78"/>
                <p:cNvSpPr>
                  <a:spLocks noChangeArrowheads="1"/>
                </p:cNvSpPr>
                <p:nvPr/>
              </p:nvSpPr>
              <p:spPr bwMode="auto">
                <a:xfrm>
                  <a:off x="2592" y="3120"/>
                  <a:ext cx="385" cy="336"/>
                </a:xfrm>
                <a:prstGeom prst="flowChartDelay">
                  <a:avLst/>
                </a:prstGeom>
                <a:noFill/>
                <a:ln w="25400">
                  <a:solidFill>
                    <a:srgbClr val="000000"/>
                  </a:solidFill>
                  <a:miter lim="800000"/>
                  <a:headEnd/>
                  <a:tailEnd/>
                </a:ln>
              </p:spPr>
              <p:txBody>
                <a:bodyPr/>
                <a:lstStyle/>
                <a:p>
                  <a:endParaRPr lang="en-SG"/>
                </a:p>
              </p:txBody>
            </p:sp>
            <p:sp>
              <p:nvSpPr>
                <p:cNvPr id="19481" name="Line 79"/>
                <p:cNvSpPr>
                  <a:spLocks noChangeShapeType="1"/>
                </p:cNvSpPr>
                <p:nvPr/>
              </p:nvSpPr>
              <p:spPr bwMode="auto">
                <a:xfrm flipV="1">
                  <a:off x="2976" y="2853"/>
                  <a:ext cx="144"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82" name="Line 80"/>
                <p:cNvSpPr>
                  <a:spLocks noChangeShapeType="1"/>
                </p:cNvSpPr>
                <p:nvPr/>
              </p:nvSpPr>
              <p:spPr bwMode="auto">
                <a:xfrm>
                  <a:off x="3120" y="3360"/>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83" name="Line 81"/>
                <p:cNvSpPr>
                  <a:spLocks noChangeShapeType="1"/>
                </p:cNvSpPr>
                <p:nvPr/>
              </p:nvSpPr>
              <p:spPr bwMode="auto">
                <a:xfrm>
                  <a:off x="3120" y="2853"/>
                  <a:ext cx="0" cy="315"/>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84" name="Line 88"/>
                <p:cNvSpPr>
                  <a:spLocks noChangeShapeType="1"/>
                </p:cNvSpPr>
                <p:nvPr/>
              </p:nvSpPr>
              <p:spPr bwMode="auto">
                <a:xfrm flipV="1">
                  <a:off x="2208" y="2928"/>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85" name="Line 89"/>
                <p:cNvSpPr>
                  <a:spLocks noChangeShapeType="1"/>
                </p:cNvSpPr>
                <p:nvPr/>
              </p:nvSpPr>
              <p:spPr bwMode="auto">
                <a:xfrm flipV="1">
                  <a:off x="2208" y="3216"/>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86" name="Line 90"/>
                <p:cNvSpPr>
                  <a:spLocks noChangeShapeType="1"/>
                </p:cNvSpPr>
                <p:nvPr/>
              </p:nvSpPr>
              <p:spPr bwMode="auto">
                <a:xfrm flipV="1">
                  <a:off x="2208" y="3360"/>
                  <a:ext cx="38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87" name="Text Box 91"/>
                <p:cNvSpPr txBox="1">
                  <a:spLocks noChangeArrowheads="1"/>
                </p:cNvSpPr>
                <p:nvPr/>
              </p:nvSpPr>
              <p:spPr bwMode="auto">
                <a:xfrm>
                  <a:off x="1968" y="326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D</a:t>
                  </a:r>
                </a:p>
              </p:txBody>
            </p:sp>
            <p:sp>
              <p:nvSpPr>
                <p:cNvPr id="19488" name="Text Box 92"/>
                <p:cNvSpPr txBox="1">
                  <a:spLocks noChangeArrowheads="1"/>
                </p:cNvSpPr>
                <p:nvPr/>
              </p:nvSpPr>
              <p:spPr bwMode="auto">
                <a:xfrm>
                  <a:off x="1968" y="307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C</a:t>
                  </a:r>
                </a:p>
              </p:txBody>
            </p:sp>
            <p:sp>
              <p:nvSpPr>
                <p:cNvPr id="19489" name="Text Box 93"/>
                <p:cNvSpPr txBox="1">
                  <a:spLocks noChangeArrowheads="1"/>
                </p:cNvSpPr>
                <p:nvPr/>
              </p:nvSpPr>
              <p:spPr bwMode="auto">
                <a:xfrm>
                  <a:off x="1968" y="355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E</a:t>
                  </a:r>
                </a:p>
              </p:txBody>
            </p:sp>
            <p:sp>
              <p:nvSpPr>
                <p:cNvPr id="19490" name="Line 94"/>
                <p:cNvSpPr>
                  <a:spLocks noChangeShapeType="1"/>
                </p:cNvSpPr>
                <p:nvPr/>
              </p:nvSpPr>
              <p:spPr bwMode="auto">
                <a:xfrm>
                  <a:off x="3120" y="3360"/>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19491" name="Line 95"/>
                <p:cNvSpPr>
                  <a:spLocks noChangeShapeType="1"/>
                </p:cNvSpPr>
                <p:nvPr/>
              </p:nvSpPr>
              <p:spPr bwMode="auto">
                <a:xfrm>
                  <a:off x="2208" y="3648"/>
                  <a:ext cx="912"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13" name="Group 96"/>
                <p:cNvGrpSpPr>
                  <a:grpSpLocks/>
                </p:cNvGrpSpPr>
                <p:nvPr/>
              </p:nvGrpSpPr>
              <p:grpSpPr bwMode="auto">
                <a:xfrm>
                  <a:off x="2304" y="3120"/>
                  <a:ext cx="192" cy="180"/>
                  <a:chOff x="2160" y="1584"/>
                  <a:chExt cx="308" cy="288"/>
                </a:xfrm>
              </p:grpSpPr>
              <p:sp>
                <p:nvSpPr>
                  <p:cNvPr id="19497" name="AutoShape 97"/>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9498" name="Oval 98"/>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sp>
              <p:nvSpPr>
                <p:cNvPr id="19493" name="Oval 99"/>
                <p:cNvSpPr>
                  <a:spLocks noChangeArrowheads="1"/>
                </p:cNvSpPr>
                <p:nvPr/>
              </p:nvSpPr>
              <p:spPr bwMode="auto">
                <a:xfrm>
                  <a:off x="2976" y="2832"/>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19494" name="Oval 100"/>
                <p:cNvSpPr>
                  <a:spLocks noChangeArrowheads="1"/>
                </p:cNvSpPr>
                <p:nvPr/>
              </p:nvSpPr>
              <p:spPr bwMode="auto">
                <a:xfrm>
                  <a:off x="2986" y="3236"/>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19495" name="AutoShape 104"/>
                <p:cNvSpPr>
                  <a:spLocks noChangeArrowheads="1"/>
                </p:cNvSpPr>
                <p:nvPr/>
              </p:nvSpPr>
              <p:spPr bwMode="auto">
                <a:xfrm>
                  <a:off x="3324" y="3092"/>
                  <a:ext cx="385" cy="336"/>
                </a:xfrm>
                <a:prstGeom prst="flowChartDelay">
                  <a:avLst/>
                </a:prstGeom>
                <a:noFill/>
                <a:ln w="25400">
                  <a:solidFill>
                    <a:srgbClr val="000000"/>
                  </a:solidFill>
                  <a:miter lim="800000"/>
                  <a:headEnd/>
                  <a:tailEnd/>
                </a:ln>
              </p:spPr>
              <p:txBody>
                <a:bodyPr/>
                <a:lstStyle/>
                <a:p>
                  <a:endParaRPr lang="en-SG"/>
                </a:p>
              </p:txBody>
            </p:sp>
            <p:sp>
              <p:nvSpPr>
                <p:cNvPr id="19496" name="Oval 105"/>
                <p:cNvSpPr>
                  <a:spLocks noChangeArrowheads="1"/>
                </p:cNvSpPr>
                <p:nvPr/>
              </p:nvSpPr>
              <p:spPr bwMode="auto">
                <a:xfrm>
                  <a:off x="3708" y="3236"/>
                  <a:ext cx="48" cy="48"/>
                </a:xfrm>
                <a:prstGeom prst="ellipse">
                  <a:avLst/>
                </a:prstGeom>
                <a:solidFill>
                  <a:schemeClr val="bg1"/>
                </a:solidFill>
                <a:ln w="19050">
                  <a:solidFill>
                    <a:schemeClr val="tx1"/>
                  </a:solidFill>
                  <a:round/>
                  <a:headEnd/>
                  <a:tailEnd/>
                </a:ln>
              </p:spPr>
              <p:txBody>
                <a:bodyPr wrap="none" anchor="ctr"/>
                <a:lstStyle/>
                <a:p>
                  <a:endParaRPr lang="en-SG"/>
                </a:p>
              </p:txBody>
            </p:sp>
          </p:grpSp>
          <p:grpSp>
            <p:nvGrpSpPr>
              <p:cNvPr id="14" name="Group 115"/>
              <p:cNvGrpSpPr>
                <a:grpSpLocks/>
              </p:cNvGrpSpPr>
              <p:nvPr/>
            </p:nvGrpSpPr>
            <p:grpSpPr bwMode="auto">
              <a:xfrm>
                <a:off x="2448" y="3552"/>
                <a:ext cx="192" cy="180"/>
                <a:chOff x="2160" y="1584"/>
                <a:chExt cx="308" cy="288"/>
              </a:xfrm>
            </p:grpSpPr>
            <p:sp>
              <p:nvSpPr>
                <p:cNvPr id="19470" name="AutoShape 116"/>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19471" name="Oval 117"/>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grpSp>
      <p:sp>
        <p:nvSpPr>
          <p:cNvPr id="111"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12"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a:t>
            </a:r>
            <a:r>
              <a:rPr lang="en-US"/>
              <a:t>Tuck Choy for </a:t>
            </a:r>
            <a:r>
              <a:rPr lang="en-US" dirty="0"/>
              <a:t>kindly sharing these materials.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Computer Organisation</a:t>
            </a:r>
            <a:endParaRPr lang="en-US" dirty="0"/>
          </a:p>
        </p:txBody>
      </p:sp>
      <p:sp>
        <p:nvSpPr>
          <p:cNvPr id="9" name="Slide Number Placeholder 5"/>
          <p:cNvSpPr>
            <a:spLocks noGrp="1"/>
          </p:cNvSpPr>
          <p:nvPr>
            <p:ph type="sldNum" sz="quarter" idx="12"/>
          </p:nvPr>
        </p:nvSpPr>
        <p:spPr>
          <a:xfrm>
            <a:off x="7620000" y="18288"/>
            <a:ext cx="1066800" cy="329184"/>
          </a:xfrm>
        </p:spPr>
        <p:txBody>
          <a:bodyPr/>
          <a:lstStyle/>
          <a:p>
            <a:pPr>
              <a:defRPr/>
            </a:pPr>
            <a:fld id="{A9E14B47-B33D-48C5-ADEA-641CE9C8A637}" type="slidenum">
              <a:rPr lang="en-US" altLang="en-US"/>
              <a:pPr>
                <a:defRPr/>
              </a:pPr>
              <a:t>2</a:t>
            </a:fld>
            <a:endParaRPr lang="en-US" altLang="en-US"/>
          </a:p>
        </p:txBody>
      </p:sp>
    </p:spTree>
    <p:extLst>
      <p:ext uri="{BB962C8B-B14F-4D97-AF65-F5344CB8AC3E}">
        <p14:creationId xmlns:p14="http://schemas.microsoft.com/office/powerpoint/2010/main" val="148459243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pPr>
              <a:defRPr/>
            </a:pPr>
            <a:fld id="{63AA0D82-EA48-405C-A1C4-F40EEBCE0A02}" type="slidenum">
              <a:rPr lang="en-US" altLang="en-US"/>
              <a:pPr>
                <a:defRPr/>
              </a:pPr>
              <a:t>20</a:t>
            </a:fld>
            <a:endParaRPr lang="en-US" altLang="en-US"/>
          </a:p>
        </p:txBody>
      </p:sp>
      <p:sp>
        <p:nvSpPr>
          <p:cNvPr id="20485" name="Rectangle 2"/>
          <p:cNvSpPr>
            <a:spLocks noGrp="1" noChangeArrowheads="1"/>
          </p:cNvSpPr>
          <p:nvPr>
            <p:ph type="title"/>
          </p:nvPr>
        </p:nvSpPr>
        <p:spPr/>
        <p:txBody>
          <a:bodyPr/>
          <a:lstStyle/>
          <a:p>
            <a:pPr eaLnBrk="1" hangingPunct="1"/>
            <a:r>
              <a:rPr lang="en-US"/>
              <a:t>POS AND NOR CIRCUITS (1/2)</a:t>
            </a:r>
          </a:p>
        </p:txBody>
      </p:sp>
      <p:sp>
        <p:nvSpPr>
          <p:cNvPr id="305155" name="Rectangle 3"/>
          <p:cNvSpPr>
            <a:spLocks noGrp="1" noChangeArrowheads="1"/>
          </p:cNvSpPr>
          <p:nvPr>
            <p:ph type="body" idx="1"/>
          </p:nvPr>
        </p:nvSpPr>
        <p:spPr>
          <a:xfrm>
            <a:off x="457200" y="1295400"/>
            <a:ext cx="8229600" cy="4953000"/>
          </a:xfrm>
        </p:spPr>
        <p:txBody>
          <a:bodyPr/>
          <a:lstStyle/>
          <a:p>
            <a:pPr eaLnBrk="1" hangingPunct="1"/>
            <a:r>
              <a:rPr lang="en-US" sz="2400" dirty="0"/>
              <a:t>A POS expression can be easily implemented using</a:t>
            </a:r>
            <a:endParaRPr lang="en-US" sz="2400" b="1" dirty="0"/>
          </a:p>
          <a:p>
            <a:pPr lvl="1" eaLnBrk="1" hangingPunct="1"/>
            <a:r>
              <a:rPr lang="en-US" sz="2000" dirty="0">
                <a:solidFill>
                  <a:srgbClr val="800000"/>
                </a:solidFill>
              </a:rPr>
              <a:t>2-level OR-AND circuit</a:t>
            </a:r>
          </a:p>
          <a:p>
            <a:pPr lvl="1" eaLnBrk="1" hangingPunct="1"/>
            <a:r>
              <a:rPr lang="en-US" sz="2000" dirty="0">
                <a:solidFill>
                  <a:srgbClr val="800000"/>
                </a:solidFill>
              </a:rPr>
              <a:t>2-level NOR circuit</a:t>
            </a:r>
          </a:p>
          <a:p>
            <a:pPr eaLnBrk="1" hangingPunct="1">
              <a:spcBef>
                <a:spcPct val="50000"/>
              </a:spcBef>
            </a:pPr>
            <a:r>
              <a:rPr lang="en-US" sz="2400" dirty="0"/>
              <a:t>Example:</a:t>
            </a:r>
            <a:r>
              <a:rPr lang="en-US" sz="2400" dirty="0">
                <a:solidFill>
                  <a:srgbClr val="800000"/>
                </a:solidFill>
              </a:rPr>
              <a:t> G = (A</a:t>
            </a:r>
            <a:r>
              <a:rPr lang="en-US" sz="2400" dirty="0">
                <a:solidFill>
                  <a:srgbClr val="800000"/>
                </a:solidFill>
                <a:sym typeface="Symbol" pitchFamily="18" charset="2"/>
              </a:rPr>
              <a:t>+B)  (C'+D)  E</a:t>
            </a:r>
          </a:p>
          <a:p>
            <a:pPr lvl="1" eaLnBrk="1" hangingPunct="1">
              <a:spcBef>
                <a:spcPct val="50000"/>
              </a:spcBef>
            </a:pPr>
            <a:r>
              <a:rPr lang="en-US" sz="2000" dirty="0">
                <a:sym typeface="Symbol" pitchFamily="18" charset="2"/>
              </a:rPr>
              <a:t>Using 2-level OR-AND circuit</a:t>
            </a:r>
          </a:p>
        </p:txBody>
      </p:sp>
      <p:grpSp>
        <p:nvGrpSpPr>
          <p:cNvPr id="2" name="Group 99"/>
          <p:cNvGrpSpPr>
            <a:grpSpLocks/>
          </p:cNvGrpSpPr>
          <p:nvPr/>
        </p:nvGrpSpPr>
        <p:grpSpPr bwMode="auto">
          <a:xfrm>
            <a:off x="2908300" y="3886200"/>
            <a:ext cx="3387725" cy="1784350"/>
            <a:chOff x="1832" y="2448"/>
            <a:chExt cx="2134" cy="1124"/>
          </a:xfrm>
        </p:grpSpPr>
        <p:sp>
          <p:nvSpPr>
            <p:cNvPr id="20488" name="Text Box 35"/>
            <p:cNvSpPr txBox="1">
              <a:spLocks noChangeArrowheads="1"/>
            </p:cNvSpPr>
            <p:nvPr/>
          </p:nvSpPr>
          <p:spPr bwMode="auto">
            <a:xfrm>
              <a:off x="3740" y="2976"/>
              <a:ext cx="226"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G</a:t>
              </a:r>
            </a:p>
          </p:txBody>
        </p:sp>
        <p:sp>
          <p:nvSpPr>
            <p:cNvPr id="20489" name="Line 36"/>
            <p:cNvSpPr>
              <a:spLocks noChangeShapeType="1"/>
            </p:cNvSpPr>
            <p:nvPr/>
          </p:nvSpPr>
          <p:spPr bwMode="auto">
            <a:xfrm>
              <a:off x="3514" y="3080"/>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490" name="Text Box 37"/>
            <p:cNvSpPr txBox="1">
              <a:spLocks noChangeArrowheads="1"/>
            </p:cNvSpPr>
            <p:nvPr/>
          </p:nvSpPr>
          <p:spPr bwMode="auto">
            <a:xfrm>
              <a:off x="1832" y="2448"/>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20491" name="Line 38"/>
            <p:cNvSpPr>
              <a:spLocks noChangeShapeType="1"/>
            </p:cNvSpPr>
            <p:nvPr/>
          </p:nvSpPr>
          <p:spPr bwMode="auto">
            <a:xfrm flipV="1">
              <a:off x="2064" y="2592"/>
              <a:ext cx="37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492" name="Line 39"/>
            <p:cNvSpPr>
              <a:spLocks noChangeShapeType="1"/>
            </p:cNvSpPr>
            <p:nvPr/>
          </p:nvSpPr>
          <p:spPr bwMode="auto">
            <a:xfrm>
              <a:off x="2924" y="2976"/>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493" name="Line 40"/>
            <p:cNvSpPr>
              <a:spLocks noChangeShapeType="1"/>
            </p:cNvSpPr>
            <p:nvPr/>
          </p:nvSpPr>
          <p:spPr bwMode="auto">
            <a:xfrm flipV="1">
              <a:off x="2784" y="3072"/>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494" name="Text Box 41"/>
            <p:cNvSpPr txBox="1">
              <a:spLocks noChangeArrowheads="1"/>
            </p:cNvSpPr>
            <p:nvPr/>
          </p:nvSpPr>
          <p:spPr bwMode="auto">
            <a:xfrm>
              <a:off x="1832" y="2640"/>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B</a:t>
              </a:r>
            </a:p>
          </p:txBody>
        </p:sp>
        <p:sp>
          <p:nvSpPr>
            <p:cNvPr id="20495" name="AutoShape 42"/>
            <p:cNvSpPr>
              <a:spLocks noChangeArrowheads="1"/>
            </p:cNvSpPr>
            <p:nvPr/>
          </p:nvSpPr>
          <p:spPr bwMode="auto">
            <a:xfrm>
              <a:off x="3120" y="2907"/>
              <a:ext cx="385" cy="336"/>
            </a:xfrm>
            <a:prstGeom prst="flowChartDelay">
              <a:avLst/>
            </a:prstGeom>
            <a:noFill/>
            <a:ln w="25400">
              <a:solidFill>
                <a:srgbClr val="000000"/>
              </a:solidFill>
              <a:miter lim="800000"/>
              <a:headEnd/>
              <a:tailEnd/>
            </a:ln>
          </p:spPr>
          <p:txBody>
            <a:bodyPr/>
            <a:lstStyle/>
            <a:p>
              <a:endParaRPr lang="en-SG"/>
            </a:p>
          </p:txBody>
        </p:sp>
        <p:sp>
          <p:nvSpPr>
            <p:cNvPr id="20496" name="Line 43"/>
            <p:cNvSpPr>
              <a:spLocks noChangeShapeType="1"/>
            </p:cNvSpPr>
            <p:nvPr/>
          </p:nvSpPr>
          <p:spPr bwMode="auto">
            <a:xfrm flipV="1">
              <a:off x="2789" y="2662"/>
              <a:ext cx="139"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497" name="Line 44"/>
            <p:cNvSpPr>
              <a:spLocks noChangeShapeType="1"/>
            </p:cNvSpPr>
            <p:nvPr/>
          </p:nvSpPr>
          <p:spPr bwMode="auto">
            <a:xfrm>
              <a:off x="2924" y="3168"/>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498" name="Line 45"/>
            <p:cNvSpPr>
              <a:spLocks noChangeShapeType="1"/>
            </p:cNvSpPr>
            <p:nvPr/>
          </p:nvSpPr>
          <p:spPr bwMode="auto">
            <a:xfrm>
              <a:off x="2924" y="2661"/>
              <a:ext cx="0" cy="315"/>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3" name="Group 46"/>
            <p:cNvGrpSpPr>
              <a:grpSpLocks/>
            </p:cNvGrpSpPr>
            <p:nvPr/>
          </p:nvGrpSpPr>
          <p:grpSpPr bwMode="auto">
            <a:xfrm>
              <a:off x="2391" y="2919"/>
              <a:ext cx="384" cy="288"/>
              <a:chOff x="6768" y="11808"/>
              <a:chExt cx="1008" cy="792"/>
            </a:xfrm>
          </p:grpSpPr>
          <p:sp>
            <p:nvSpPr>
              <p:cNvPr id="20517" name="Freeform 47"/>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0518" name="Line 48"/>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0519" name="Line 49"/>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0520" name="Freeform 50"/>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0521" name="Freeform 51"/>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20500" name="Line 52"/>
            <p:cNvSpPr>
              <a:spLocks noChangeShapeType="1"/>
            </p:cNvSpPr>
            <p:nvPr/>
          </p:nvSpPr>
          <p:spPr bwMode="auto">
            <a:xfrm flipV="1">
              <a:off x="2064" y="2736"/>
              <a:ext cx="37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501" name="Line 53"/>
            <p:cNvSpPr>
              <a:spLocks noChangeShapeType="1"/>
            </p:cNvSpPr>
            <p:nvPr/>
          </p:nvSpPr>
          <p:spPr bwMode="auto">
            <a:xfrm flipV="1">
              <a:off x="2064" y="2997"/>
              <a:ext cx="357"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502" name="Line 54"/>
            <p:cNvSpPr>
              <a:spLocks noChangeShapeType="1"/>
            </p:cNvSpPr>
            <p:nvPr/>
          </p:nvSpPr>
          <p:spPr bwMode="auto">
            <a:xfrm flipV="1">
              <a:off x="2064" y="3141"/>
              <a:ext cx="35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503" name="Text Box 55"/>
            <p:cNvSpPr txBox="1">
              <a:spLocks noChangeArrowheads="1"/>
            </p:cNvSpPr>
            <p:nvPr/>
          </p:nvSpPr>
          <p:spPr bwMode="auto">
            <a:xfrm>
              <a:off x="1832" y="3045"/>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D</a:t>
              </a:r>
            </a:p>
          </p:txBody>
        </p:sp>
        <p:sp>
          <p:nvSpPr>
            <p:cNvPr id="20504" name="Text Box 56"/>
            <p:cNvSpPr txBox="1">
              <a:spLocks noChangeArrowheads="1"/>
            </p:cNvSpPr>
            <p:nvPr/>
          </p:nvSpPr>
          <p:spPr bwMode="auto">
            <a:xfrm>
              <a:off x="1832" y="2853"/>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C</a:t>
              </a:r>
            </a:p>
          </p:txBody>
        </p:sp>
        <p:sp>
          <p:nvSpPr>
            <p:cNvPr id="20505" name="Text Box 57"/>
            <p:cNvSpPr txBox="1">
              <a:spLocks noChangeArrowheads="1"/>
            </p:cNvSpPr>
            <p:nvPr/>
          </p:nvSpPr>
          <p:spPr bwMode="auto">
            <a:xfrm>
              <a:off x="1832" y="3360"/>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E</a:t>
              </a:r>
            </a:p>
          </p:txBody>
        </p:sp>
        <p:sp>
          <p:nvSpPr>
            <p:cNvPr id="20506" name="Line 58"/>
            <p:cNvSpPr>
              <a:spLocks noChangeShapeType="1"/>
            </p:cNvSpPr>
            <p:nvPr/>
          </p:nvSpPr>
          <p:spPr bwMode="auto">
            <a:xfrm>
              <a:off x="2924" y="3168"/>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0507" name="Line 59"/>
            <p:cNvSpPr>
              <a:spLocks noChangeShapeType="1"/>
            </p:cNvSpPr>
            <p:nvPr/>
          </p:nvSpPr>
          <p:spPr bwMode="auto">
            <a:xfrm>
              <a:off x="2064" y="3456"/>
              <a:ext cx="864"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4" name="Group 60"/>
            <p:cNvGrpSpPr>
              <a:grpSpLocks/>
            </p:cNvGrpSpPr>
            <p:nvPr/>
          </p:nvGrpSpPr>
          <p:grpSpPr bwMode="auto">
            <a:xfrm>
              <a:off x="2391" y="2519"/>
              <a:ext cx="384" cy="288"/>
              <a:chOff x="6768" y="11808"/>
              <a:chExt cx="1008" cy="792"/>
            </a:xfrm>
          </p:grpSpPr>
          <p:sp>
            <p:nvSpPr>
              <p:cNvPr id="20512" name="Freeform 61"/>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0513" name="Line 62"/>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0514" name="Line 63"/>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0515" name="Freeform 64"/>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0516" name="Freeform 65"/>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grpSp>
          <p:nvGrpSpPr>
            <p:cNvPr id="5" name="Group 31"/>
            <p:cNvGrpSpPr>
              <a:grpSpLocks/>
            </p:cNvGrpSpPr>
            <p:nvPr/>
          </p:nvGrpSpPr>
          <p:grpSpPr bwMode="auto">
            <a:xfrm>
              <a:off x="2170" y="2900"/>
              <a:ext cx="192" cy="180"/>
              <a:chOff x="2160" y="1584"/>
              <a:chExt cx="308" cy="288"/>
            </a:xfrm>
          </p:grpSpPr>
          <p:sp>
            <p:nvSpPr>
              <p:cNvPr id="20510" name="AutoShape 32"/>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20511" name="Oval 33"/>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sp>
        <p:nvSpPr>
          <p:cNvPr id="42"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43"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lide Number Placeholder 5"/>
          <p:cNvSpPr>
            <a:spLocks noGrp="1"/>
          </p:cNvSpPr>
          <p:nvPr>
            <p:ph type="sldNum" sz="quarter" idx="12"/>
          </p:nvPr>
        </p:nvSpPr>
        <p:spPr/>
        <p:txBody>
          <a:bodyPr/>
          <a:lstStyle/>
          <a:p>
            <a:pPr>
              <a:defRPr/>
            </a:pPr>
            <a:fld id="{293EF0FC-DA79-4C24-9534-D29A1685A5E5}" type="slidenum">
              <a:rPr lang="en-US" altLang="en-US"/>
              <a:pPr>
                <a:defRPr/>
              </a:pPr>
              <a:t>21</a:t>
            </a:fld>
            <a:endParaRPr lang="en-US" altLang="en-US"/>
          </a:p>
        </p:txBody>
      </p:sp>
      <p:sp>
        <p:nvSpPr>
          <p:cNvPr id="21509" name="Rectangle 2"/>
          <p:cNvSpPr>
            <a:spLocks noGrp="1" noChangeArrowheads="1"/>
          </p:cNvSpPr>
          <p:nvPr>
            <p:ph type="title"/>
          </p:nvPr>
        </p:nvSpPr>
        <p:spPr/>
        <p:txBody>
          <a:bodyPr/>
          <a:lstStyle/>
          <a:p>
            <a:pPr eaLnBrk="1" hangingPunct="1"/>
            <a:r>
              <a:rPr lang="en-US"/>
              <a:t>POS AND NOR CIRCUITS (2/2)</a:t>
            </a:r>
          </a:p>
        </p:txBody>
      </p:sp>
      <p:sp>
        <p:nvSpPr>
          <p:cNvPr id="307203" name="Rectangle 3"/>
          <p:cNvSpPr>
            <a:spLocks noGrp="1" noChangeArrowheads="1"/>
          </p:cNvSpPr>
          <p:nvPr>
            <p:ph type="body" idx="1"/>
          </p:nvPr>
        </p:nvSpPr>
        <p:spPr>
          <a:xfrm>
            <a:off x="457200" y="1295400"/>
            <a:ext cx="8229600" cy="4953000"/>
          </a:xfrm>
        </p:spPr>
        <p:txBody>
          <a:bodyPr/>
          <a:lstStyle/>
          <a:p>
            <a:pPr eaLnBrk="1" hangingPunct="1">
              <a:spcBef>
                <a:spcPct val="50000"/>
              </a:spcBef>
            </a:pPr>
            <a:r>
              <a:rPr lang="en-US" sz="2400" dirty="0"/>
              <a:t>Example:</a:t>
            </a:r>
            <a:r>
              <a:rPr lang="en-US" sz="2400" dirty="0">
                <a:solidFill>
                  <a:srgbClr val="800000"/>
                </a:solidFill>
              </a:rPr>
              <a:t> G = (A</a:t>
            </a:r>
            <a:r>
              <a:rPr lang="en-US" sz="2400" dirty="0">
                <a:solidFill>
                  <a:srgbClr val="800000"/>
                </a:solidFill>
                <a:sym typeface="Symbol" pitchFamily="18" charset="2"/>
              </a:rPr>
              <a:t>+B)  (C'+D)  E</a:t>
            </a:r>
          </a:p>
          <a:p>
            <a:pPr lvl="1" eaLnBrk="1" hangingPunct="1">
              <a:spcBef>
                <a:spcPct val="50000"/>
              </a:spcBef>
            </a:pPr>
            <a:r>
              <a:rPr lang="en-US" sz="2000" dirty="0">
                <a:sym typeface="Symbol" pitchFamily="18" charset="2"/>
              </a:rPr>
              <a:t>Using 2-level NOR circuit</a:t>
            </a:r>
          </a:p>
        </p:txBody>
      </p:sp>
      <p:grpSp>
        <p:nvGrpSpPr>
          <p:cNvPr id="2" name="Group 108"/>
          <p:cNvGrpSpPr>
            <a:grpSpLocks/>
          </p:cNvGrpSpPr>
          <p:nvPr/>
        </p:nvGrpSpPr>
        <p:grpSpPr bwMode="auto">
          <a:xfrm>
            <a:off x="838200" y="2209800"/>
            <a:ext cx="3387725" cy="1784350"/>
            <a:chOff x="1832" y="2448"/>
            <a:chExt cx="2134" cy="1124"/>
          </a:xfrm>
        </p:grpSpPr>
        <p:sp>
          <p:nvSpPr>
            <p:cNvPr id="21606" name="Text Box 109"/>
            <p:cNvSpPr txBox="1">
              <a:spLocks noChangeArrowheads="1"/>
            </p:cNvSpPr>
            <p:nvPr/>
          </p:nvSpPr>
          <p:spPr bwMode="auto">
            <a:xfrm>
              <a:off x="3740" y="2976"/>
              <a:ext cx="226"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G</a:t>
              </a:r>
            </a:p>
          </p:txBody>
        </p:sp>
        <p:sp>
          <p:nvSpPr>
            <p:cNvPr id="21607" name="Line 110"/>
            <p:cNvSpPr>
              <a:spLocks noChangeShapeType="1"/>
            </p:cNvSpPr>
            <p:nvPr/>
          </p:nvSpPr>
          <p:spPr bwMode="auto">
            <a:xfrm>
              <a:off x="3514" y="3080"/>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08" name="Text Box 111"/>
            <p:cNvSpPr txBox="1">
              <a:spLocks noChangeArrowheads="1"/>
            </p:cNvSpPr>
            <p:nvPr/>
          </p:nvSpPr>
          <p:spPr bwMode="auto">
            <a:xfrm>
              <a:off x="1832" y="2448"/>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21609" name="Line 112"/>
            <p:cNvSpPr>
              <a:spLocks noChangeShapeType="1"/>
            </p:cNvSpPr>
            <p:nvPr/>
          </p:nvSpPr>
          <p:spPr bwMode="auto">
            <a:xfrm flipV="1">
              <a:off x="2064" y="2592"/>
              <a:ext cx="37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10" name="Line 113"/>
            <p:cNvSpPr>
              <a:spLocks noChangeShapeType="1"/>
            </p:cNvSpPr>
            <p:nvPr/>
          </p:nvSpPr>
          <p:spPr bwMode="auto">
            <a:xfrm>
              <a:off x="2924" y="2976"/>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11" name="Line 114"/>
            <p:cNvSpPr>
              <a:spLocks noChangeShapeType="1"/>
            </p:cNvSpPr>
            <p:nvPr/>
          </p:nvSpPr>
          <p:spPr bwMode="auto">
            <a:xfrm flipV="1">
              <a:off x="2784" y="3072"/>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12" name="Text Box 115"/>
            <p:cNvSpPr txBox="1">
              <a:spLocks noChangeArrowheads="1"/>
            </p:cNvSpPr>
            <p:nvPr/>
          </p:nvSpPr>
          <p:spPr bwMode="auto">
            <a:xfrm>
              <a:off x="1832" y="2640"/>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B</a:t>
              </a:r>
            </a:p>
          </p:txBody>
        </p:sp>
        <p:sp>
          <p:nvSpPr>
            <p:cNvPr id="21613" name="AutoShape 116"/>
            <p:cNvSpPr>
              <a:spLocks noChangeArrowheads="1"/>
            </p:cNvSpPr>
            <p:nvPr/>
          </p:nvSpPr>
          <p:spPr bwMode="auto">
            <a:xfrm>
              <a:off x="3120" y="2907"/>
              <a:ext cx="385" cy="336"/>
            </a:xfrm>
            <a:prstGeom prst="flowChartDelay">
              <a:avLst/>
            </a:prstGeom>
            <a:noFill/>
            <a:ln w="25400">
              <a:solidFill>
                <a:srgbClr val="000000"/>
              </a:solidFill>
              <a:miter lim="800000"/>
              <a:headEnd/>
              <a:tailEnd/>
            </a:ln>
          </p:spPr>
          <p:txBody>
            <a:bodyPr/>
            <a:lstStyle/>
            <a:p>
              <a:endParaRPr lang="en-SG"/>
            </a:p>
          </p:txBody>
        </p:sp>
        <p:sp>
          <p:nvSpPr>
            <p:cNvPr id="21614" name="Line 117"/>
            <p:cNvSpPr>
              <a:spLocks noChangeShapeType="1"/>
            </p:cNvSpPr>
            <p:nvPr/>
          </p:nvSpPr>
          <p:spPr bwMode="auto">
            <a:xfrm flipV="1">
              <a:off x="2789" y="2662"/>
              <a:ext cx="139"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15" name="Line 118"/>
            <p:cNvSpPr>
              <a:spLocks noChangeShapeType="1"/>
            </p:cNvSpPr>
            <p:nvPr/>
          </p:nvSpPr>
          <p:spPr bwMode="auto">
            <a:xfrm>
              <a:off x="2924" y="3168"/>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16" name="Line 119"/>
            <p:cNvSpPr>
              <a:spLocks noChangeShapeType="1"/>
            </p:cNvSpPr>
            <p:nvPr/>
          </p:nvSpPr>
          <p:spPr bwMode="auto">
            <a:xfrm>
              <a:off x="2924" y="2661"/>
              <a:ext cx="0" cy="315"/>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3" name="Group 120"/>
            <p:cNvGrpSpPr>
              <a:grpSpLocks/>
            </p:cNvGrpSpPr>
            <p:nvPr/>
          </p:nvGrpSpPr>
          <p:grpSpPr bwMode="auto">
            <a:xfrm>
              <a:off x="2391" y="2919"/>
              <a:ext cx="384" cy="288"/>
              <a:chOff x="6768" y="11808"/>
              <a:chExt cx="1008" cy="792"/>
            </a:xfrm>
          </p:grpSpPr>
          <p:sp>
            <p:nvSpPr>
              <p:cNvPr id="21635" name="Freeform 121"/>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1636" name="Line 122"/>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1637" name="Line 123"/>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1638" name="Freeform 124"/>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1639" name="Freeform 125"/>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21618" name="Line 126"/>
            <p:cNvSpPr>
              <a:spLocks noChangeShapeType="1"/>
            </p:cNvSpPr>
            <p:nvPr/>
          </p:nvSpPr>
          <p:spPr bwMode="auto">
            <a:xfrm flipV="1">
              <a:off x="2064" y="2736"/>
              <a:ext cx="37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19" name="Line 127"/>
            <p:cNvSpPr>
              <a:spLocks noChangeShapeType="1"/>
            </p:cNvSpPr>
            <p:nvPr/>
          </p:nvSpPr>
          <p:spPr bwMode="auto">
            <a:xfrm flipV="1">
              <a:off x="2064" y="2997"/>
              <a:ext cx="357"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20" name="Line 128"/>
            <p:cNvSpPr>
              <a:spLocks noChangeShapeType="1"/>
            </p:cNvSpPr>
            <p:nvPr/>
          </p:nvSpPr>
          <p:spPr bwMode="auto">
            <a:xfrm flipV="1">
              <a:off x="2064" y="3141"/>
              <a:ext cx="35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21" name="Text Box 129"/>
            <p:cNvSpPr txBox="1">
              <a:spLocks noChangeArrowheads="1"/>
            </p:cNvSpPr>
            <p:nvPr/>
          </p:nvSpPr>
          <p:spPr bwMode="auto">
            <a:xfrm>
              <a:off x="1832" y="3045"/>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D</a:t>
              </a:r>
            </a:p>
          </p:txBody>
        </p:sp>
        <p:sp>
          <p:nvSpPr>
            <p:cNvPr id="21622" name="Text Box 130"/>
            <p:cNvSpPr txBox="1">
              <a:spLocks noChangeArrowheads="1"/>
            </p:cNvSpPr>
            <p:nvPr/>
          </p:nvSpPr>
          <p:spPr bwMode="auto">
            <a:xfrm>
              <a:off x="1832" y="2853"/>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C</a:t>
              </a:r>
            </a:p>
          </p:txBody>
        </p:sp>
        <p:sp>
          <p:nvSpPr>
            <p:cNvPr id="21623" name="Text Box 131"/>
            <p:cNvSpPr txBox="1">
              <a:spLocks noChangeArrowheads="1"/>
            </p:cNvSpPr>
            <p:nvPr/>
          </p:nvSpPr>
          <p:spPr bwMode="auto">
            <a:xfrm>
              <a:off x="1832" y="3360"/>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E</a:t>
              </a:r>
            </a:p>
          </p:txBody>
        </p:sp>
        <p:sp>
          <p:nvSpPr>
            <p:cNvPr id="21624" name="Line 132"/>
            <p:cNvSpPr>
              <a:spLocks noChangeShapeType="1"/>
            </p:cNvSpPr>
            <p:nvPr/>
          </p:nvSpPr>
          <p:spPr bwMode="auto">
            <a:xfrm>
              <a:off x="2924" y="3168"/>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625" name="Line 133"/>
            <p:cNvSpPr>
              <a:spLocks noChangeShapeType="1"/>
            </p:cNvSpPr>
            <p:nvPr/>
          </p:nvSpPr>
          <p:spPr bwMode="auto">
            <a:xfrm>
              <a:off x="2064" y="3456"/>
              <a:ext cx="864"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4" name="Group 134"/>
            <p:cNvGrpSpPr>
              <a:grpSpLocks/>
            </p:cNvGrpSpPr>
            <p:nvPr/>
          </p:nvGrpSpPr>
          <p:grpSpPr bwMode="auto">
            <a:xfrm>
              <a:off x="2391" y="2519"/>
              <a:ext cx="384" cy="288"/>
              <a:chOff x="6768" y="11808"/>
              <a:chExt cx="1008" cy="792"/>
            </a:xfrm>
          </p:grpSpPr>
          <p:sp>
            <p:nvSpPr>
              <p:cNvPr id="21630" name="Freeform 135"/>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1631" name="Line 136"/>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1632" name="Line 137"/>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1633" name="Freeform 138"/>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1634" name="Freeform 139"/>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grpSp>
          <p:nvGrpSpPr>
            <p:cNvPr id="5" name="Group 140"/>
            <p:cNvGrpSpPr>
              <a:grpSpLocks/>
            </p:cNvGrpSpPr>
            <p:nvPr/>
          </p:nvGrpSpPr>
          <p:grpSpPr bwMode="auto">
            <a:xfrm>
              <a:off x="2170" y="2900"/>
              <a:ext cx="192" cy="180"/>
              <a:chOff x="2160" y="1584"/>
              <a:chExt cx="308" cy="288"/>
            </a:xfrm>
          </p:grpSpPr>
          <p:sp>
            <p:nvSpPr>
              <p:cNvPr id="21628" name="AutoShape 141"/>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21629" name="Oval 142"/>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grpSp>
        <p:nvGrpSpPr>
          <p:cNvPr id="6" name="Group 234"/>
          <p:cNvGrpSpPr>
            <a:grpSpLocks/>
          </p:cNvGrpSpPr>
          <p:nvPr/>
        </p:nvGrpSpPr>
        <p:grpSpPr bwMode="auto">
          <a:xfrm>
            <a:off x="4495800" y="2209800"/>
            <a:ext cx="4073525" cy="1784350"/>
            <a:chOff x="2832" y="1392"/>
            <a:chExt cx="2566" cy="1124"/>
          </a:xfrm>
        </p:grpSpPr>
        <p:sp>
          <p:nvSpPr>
            <p:cNvPr id="21561" name="AutoShape 35"/>
            <p:cNvSpPr>
              <a:spLocks noChangeArrowheads="1"/>
            </p:cNvSpPr>
            <p:nvPr/>
          </p:nvSpPr>
          <p:spPr bwMode="auto">
            <a:xfrm>
              <a:off x="2832" y="1920"/>
              <a:ext cx="240" cy="192"/>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SG"/>
            </a:p>
          </p:txBody>
        </p:sp>
        <p:grpSp>
          <p:nvGrpSpPr>
            <p:cNvPr id="7" name="Group 181"/>
            <p:cNvGrpSpPr>
              <a:grpSpLocks/>
            </p:cNvGrpSpPr>
            <p:nvPr/>
          </p:nvGrpSpPr>
          <p:grpSpPr bwMode="auto">
            <a:xfrm>
              <a:off x="3264" y="1392"/>
              <a:ext cx="2134" cy="1124"/>
              <a:chOff x="3264" y="1392"/>
              <a:chExt cx="2134" cy="1124"/>
            </a:xfrm>
          </p:grpSpPr>
          <p:grpSp>
            <p:nvGrpSpPr>
              <p:cNvPr id="8" name="Group 146"/>
              <p:cNvGrpSpPr>
                <a:grpSpLocks/>
              </p:cNvGrpSpPr>
              <p:nvPr/>
            </p:nvGrpSpPr>
            <p:grpSpPr bwMode="auto">
              <a:xfrm>
                <a:off x="3264" y="1392"/>
                <a:ext cx="2134" cy="1124"/>
                <a:chOff x="1832" y="2448"/>
                <a:chExt cx="2134" cy="1124"/>
              </a:xfrm>
            </p:grpSpPr>
            <p:sp>
              <p:nvSpPr>
                <p:cNvPr id="21572" name="Text Box 147"/>
                <p:cNvSpPr txBox="1">
                  <a:spLocks noChangeArrowheads="1"/>
                </p:cNvSpPr>
                <p:nvPr/>
              </p:nvSpPr>
              <p:spPr bwMode="auto">
                <a:xfrm>
                  <a:off x="3740" y="2976"/>
                  <a:ext cx="226"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G</a:t>
                  </a:r>
                </a:p>
              </p:txBody>
            </p:sp>
            <p:sp>
              <p:nvSpPr>
                <p:cNvPr id="21573" name="Line 148"/>
                <p:cNvSpPr>
                  <a:spLocks noChangeShapeType="1"/>
                </p:cNvSpPr>
                <p:nvPr/>
              </p:nvSpPr>
              <p:spPr bwMode="auto">
                <a:xfrm>
                  <a:off x="3514" y="3080"/>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74" name="Text Box 149"/>
                <p:cNvSpPr txBox="1">
                  <a:spLocks noChangeArrowheads="1"/>
                </p:cNvSpPr>
                <p:nvPr/>
              </p:nvSpPr>
              <p:spPr bwMode="auto">
                <a:xfrm>
                  <a:off x="1832" y="2448"/>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21575" name="Line 150"/>
                <p:cNvSpPr>
                  <a:spLocks noChangeShapeType="1"/>
                </p:cNvSpPr>
                <p:nvPr/>
              </p:nvSpPr>
              <p:spPr bwMode="auto">
                <a:xfrm flipV="1">
                  <a:off x="2064" y="2592"/>
                  <a:ext cx="37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76" name="Line 151"/>
                <p:cNvSpPr>
                  <a:spLocks noChangeShapeType="1"/>
                </p:cNvSpPr>
                <p:nvPr/>
              </p:nvSpPr>
              <p:spPr bwMode="auto">
                <a:xfrm>
                  <a:off x="2924" y="2976"/>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77" name="Line 152"/>
                <p:cNvSpPr>
                  <a:spLocks noChangeShapeType="1"/>
                </p:cNvSpPr>
                <p:nvPr/>
              </p:nvSpPr>
              <p:spPr bwMode="auto">
                <a:xfrm flipV="1">
                  <a:off x="2784" y="3072"/>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78" name="Text Box 153"/>
                <p:cNvSpPr txBox="1">
                  <a:spLocks noChangeArrowheads="1"/>
                </p:cNvSpPr>
                <p:nvPr/>
              </p:nvSpPr>
              <p:spPr bwMode="auto">
                <a:xfrm>
                  <a:off x="1832" y="2640"/>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B</a:t>
                  </a:r>
                </a:p>
              </p:txBody>
            </p:sp>
            <p:sp>
              <p:nvSpPr>
                <p:cNvPr id="21579" name="AutoShape 154"/>
                <p:cNvSpPr>
                  <a:spLocks noChangeArrowheads="1"/>
                </p:cNvSpPr>
                <p:nvPr/>
              </p:nvSpPr>
              <p:spPr bwMode="auto">
                <a:xfrm>
                  <a:off x="3120" y="2907"/>
                  <a:ext cx="385" cy="336"/>
                </a:xfrm>
                <a:prstGeom prst="flowChartDelay">
                  <a:avLst/>
                </a:prstGeom>
                <a:noFill/>
                <a:ln w="25400">
                  <a:solidFill>
                    <a:srgbClr val="000000"/>
                  </a:solidFill>
                  <a:miter lim="800000"/>
                  <a:headEnd/>
                  <a:tailEnd/>
                </a:ln>
              </p:spPr>
              <p:txBody>
                <a:bodyPr/>
                <a:lstStyle/>
                <a:p>
                  <a:endParaRPr lang="en-SG"/>
                </a:p>
              </p:txBody>
            </p:sp>
            <p:sp>
              <p:nvSpPr>
                <p:cNvPr id="21580" name="Line 155"/>
                <p:cNvSpPr>
                  <a:spLocks noChangeShapeType="1"/>
                </p:cNvSpPr>
                <p:nvPr/>
              </p:nvSpPr>
              <p:spPr bwMode="auto">
                <a:xfrm flipV="1">
                  <a:off x="2789" y="2662"/>
                  <a:ext cx="139"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81" name="Line 156"/>
                <p:cNvSpPr>
                  <a:spLocks noChangeShapeType="1"/>
                </p:cNvSpPr>
                <p:nvPr/>
              </p:nvSpPr>
              <p:spPr bwMode="auto">
                <a:xfrm>
                  <a:off x="2924" y="3168"/>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82" name="Line 157"/>
                <p:cNvSpPr>
                  <a:spLocks noChangeShapeType="1"/>
                </p:cNvSpPr>
                <p:nvPr/>
              </p:nvSpPr>
              <p:spPr bwMode="auto">
                <a:xfrm>
                  <a:off x="2924" y="2661"/>
                  <a:ext cx="0" cy="315"/>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9" name="Group 158"/>
                <p:cNvGrpSpPr>
                  <a:grpSpLocks/>
                </p:cNvGrpSpPr>
                <p:nvPr/>
              </p:nvGrpSpPr>
              <p:grpSpPr bwMode="auto">
                <a:xfrm>
                  <a:off x="2391" y="2919"/>
                  <a:ext cx="384" cy="288"/>
                  <a:chOff x="6768" y="11808"/>
                  <a:chExt cx="1008" cy="792"/>
                </a:xfrm>
              </p:grpSpPr>
              <p:sp>
                <p:nvSpPr>
                  <p:cNvPr id="21601" name="Freeform 159"/>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1602" name="Line 160"/>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1603" name="Line 161"/>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1604" name="Freeform 162"/>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1605" name="Freeform 163"/>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21584" name="Line 164"/>
                <p:cNvSpPr>
                  <a:spLocks noChangeShapeType="1"/>
                </p:cNvSpPr>
                <p:nvPr/>
              </p:nvSpPr>
              <p:spPr bwMode="auto">
                <a:xfrm flipV="1">
                  <a:off x="2064" y="2736"/>
                  <a:ext cx="37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85" name="Line 165"/>
                <p:cNvSpPr>
                  <a:spLocks noChangeShapeType="1"/>
                </p:cNvSpPr>
                <p:nvPr/>
              </p:nvSpPr>
              <p:spPr bwMode="auto">
                <a:xfrm flipV="1">
                  <a:off x="2064" y="2997"/>
                  <a:ext cx="357"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86" name="Line 166"/>
                <p:cNvSpPr>
                  <a:spLocks noChangeShapeType="1"/>
                </p:cNvSpPr>
                <p:nvPr/>
              </p:nvSpPr>
              <p:spPr bwMode="auto">
                <a:xfrm flipV="1">
                  <a:off x="2064" y="3141"/>
                  <a:ext cx="35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87" name="Text Box 167"/>
                <p:cNvSpPr txBox="1">
                  <a:spLocks noChangeArrowheads="1"/>
                </p:cNvSpPr>
                <p:nvPr/>
              </p:nvSpPr>
              <p:spPr bwMode="auto">
                <a:xfrm>
                  <a:off x="1832" y="3045"/>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D</a:t>
                  </a:r>
                </a:p>
              </p:txBody>
            </p:sp>
            <p:sp>
              <p:nvSpPr>
                <p:cNvPr id="21588" name="Text Box 168"/>
                <p:cNvSpPr txBox="1">
                  <a:spLocks noChangeArrowheads="1"/>
                </p:cNvSpPr>
                <p:nvPr/>
              </p:nvSpPr>
              <p:spPr bwMode="auto">
                <a:xfrm>
                  <a:off x="1832" y="2853"/>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C</a:t>
                  </a:r>
                </a:p>
              </p:txBody>
            </p:sp>
            <p:sp>
              <p:nvSpPr>
                <p:cNvPr id="21589" name="Text Box 169"/>
                <p:cNvSpPr txBox="1">
                  <a:spLocks noChangeArrowheads="1"/>
                </p:cNvSpPr>
                <p:nvPr/>
              </p:nvSpPr>
              <p:spPr bwMode="auto">
                <a:xfrm>
                  <a:off x="1832" y="3360"/>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E</a:t>
                  </a:r>
                </a:p>
              </p:txBody>
            </p:sp>
            <p:sp>
              <p:nvSpPr>
                <p:cNvPr id="21590" name="Line 170"/>
                <p:cNvSpPr>
                  <a:spLocks noChangeShapeType="1"/>
                </p:cNvSpPr>
                <p:nvPr/>
              </p:nvSpPr>
              <p:spPr bwMode="auto">
                <a:xfrm>
                  <a:off x="2924" y="3168"/>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91" name="Line 171"/>
                <p:cNvSpPr>
                  <a:spLocks noChangeShapeType="1"/>
                </p:cNvSpPr>
                <p:nvPr/>
              </p:nvSpPr>
              <p:spPr bwMode="auto">
                <a:xfrm>
                  <a:off x="2064" y="3456"/>
                  <a:ext cx="864"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10" name="Group 172"/>
                <p:cNvGrpSpPr>
                  <a:grpSpLocks/>
                </p:cNvGrpSpPr>
                <p:nvPr/>
              </p:nvGrpSpPr>
              <p:grpSpPr bwMode="auto">
                <a:xfrm>
                  <a:off x="2391" y="2519"/>
                  <a:ext cx="384" cy="288"/>
                  <a:chOff x="6768" y="11808"/>
                  <a:chExt cx="1008" cy="792"/>
                </a:xfrm>
              </p:grpSpPr>
              <p:sp>
                <p:nvSpPr>
                  <p:cNvPr id="21596" name="Freeform 173"/>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1597" name="Line 174"/>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1598" name="Line 175"/>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1599" name="Freeform 176"/>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1600" name="Freeform 177"/>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grpSp>
              <p:nvGrpSpPr>
                <p:cNvPr id="11" name="Group 178"/>
                <p:cNvGrpSpPr>
                  <a:grpSpLocks/>
                </p:cNvGrpSpPr>
                <p:nvPr/>
              </p:nvGrpSpPr>
              <p:grpSpPr bwMode="auto">
                <a:xfrm>
                  <a:off x="2170" y="2900"/>
                  <a:ext cx="192" cy="180"/>
                  <a:chOff x="2160" y="1584"/>
                  <a:chExt cx="308" cy="288"/>
                </a:xfrm>
              </p:grpSpPr>
              <p:sp>
                <p:nvSpPr>
                  <p:cNvPr id="21594" name="AutoShape 179"/>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21595" name="Oval 180"/>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sp>
            <p:nvSpPr>
              <p:cNvPr id="21564" name="Oval 66"/>
              <p:cNvSpPr>
                <a:spLocks noChangeArrowheads="1"/>
              </p:cNvSpPr>
              <p:nvPr/>
            </p:nvSpPr>
            <p:spPr bwMode="auto">
              <a:xfrm>
                <a:off x="4209" y="1581"/>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21565" name="Oval 67"/>
              <p:cNvSpPr>
                <a:spLocks noChangeArrowheads="1"/>
              </p:cNvSpPr>
              <p:nvPr/>
            </p:nvSpPr>
            <p:spPr bwMode="auto">
              <a:xfrm>
                <a:off x="4209" y="1995"/>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21566" name="Oval 68"/>
              <p:cNvSpPr>
                <a:spLocks noChangeArrowheads="1"/>
              </p:cNvSpPr>
              <p:nvPr/>
            </p:nvSpPr>
            <p:spPr bwMode="auto">
              <a:xfrm>
                <a:off x="4500" y="1900"/>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21567" name="Oval 69"/>
              <p:cNvSpPr>
                <a:spLocks noChangeArrowheads="1"/>
              </p:cNvSpPr>
              <p:nvPr/>
            </p:nvSpPr>
            <p:spPr bwMode="auto">
              <a:xfrm>
                <a:off x="4500" y="1998"/>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21568" name="Oval 70"/>
              <p:cNvSpPr>
                <a:spLocks noChangeArrowheads="1"/>
              </p:cNvSpPr>
              <p:nvPr/>
            </p:nvSpPr>
            <p:spPr bwMode="auto">
              <a:xfrm>
                <a:off x="4500" y="2082"/>
                <a:ext cx="48" cy="48"/>
              </a:xfrm>
              <a:prstGeom prst="ellipse">
                <a:avLst/>
              </a:prstGeom>
              <a:solidFill>
                <a:schemeClr val="bg1"/>
              </a:solidFill>
              <a:ln w="19050">
                <a:solidFill>
                  <a:schemeClr val="tx1"/>
                </a:solidFill>
                <a:round/>
                <a:headEnd/>
                <a:tailEnd/>
              </a:ln>
            </p:spPr>
            <p:txBody>
              <a:bodyPr wrap="none" anchor="ctr"/>
              <a:lstStyle/>
              <a:p>
                <a:endParaRPr lang="en-SG"/>
              </a:p>
            </p:txBody>
          </p:sp>
          <p:grpSp>
            <p:nvGrpSpPr>
              <p:cNvPr id="12" name="Group 143"/>
              <p:cNvGrpSpPr>
                <a:grpSpLocks/>
              </p:cNvGrpSpPr>
              <p:nvPr/>
            </p:nvGrpSpPr>
            <p:grpSpPr bwMode="auto">
              <a:xfrm>
                <a:off x="3600" y="2304"/>
                <a:ext cx="192" cy="180"/>
                <a:chOff x="2160" y="1584"/>
                <a:chExt cx="308" cy="288"/>
              </a:xfrm>
            </p:grpSpPr>
            <p:sp>
              <p:nvSpPr>
                <p:cNvPr id="21570" name="AutoShape 144"/>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21571" name="Oval 145"/>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grpSp>
      <p:grpSp>
        <p:nvGrpSpPr>
          <p:cNvPr id="13" name="Group 235"/>
          <p:cNvGrpSpPr>
            <a:grpSpLocks/>
          </p:cNvGrpSpPr>
          <p:nvPr/>
        </p:nvGrpSpPr>
        <p:grpSpPr bwMode="auto">
          <a:xfrm>
            <a:off x="2667000" y="4191000"/>
            <a:ext cx="4073525" cy="1784350"/>
            <a:chOff x="1680" y="2640"/>
            <a:chExt cx="2566" cy="1124"/>
          </a:xfrm>
        </p:grpSpPr>
        <p:sp>
          <p:nvSpPr>
            <p:cNvPr id="21514" name="AutoShape 75"/>
            <p:cNvSpPr>
              <a:spLocks noChangeArrowheads="1"/>
            </p:cNvSpPr>
            <p:nvPr/>
          </p:nvSpPr>
          <p:spPr bwMode="auto">
            <a:xfrm>
              <a:off x="1680" y="3120"/>
              <a:ext cx="240" cy="192"/>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SG"/>
            </a:p>
          </p:txBody>
        </p:sp>
        <p:grpSp>
          <p:nvGrpSpPr>
            <p:cNvPr id="14" name="Group 233"/>
            <p:cNvGrpSpPr>
              <a:grpSpLocks/>
            </p:cNvGrpSpPr>
            <p:nvPr/>
          </p:nvGrpSpPr>
          <p:grpSpPr bwMode="auto">
            <a:xfrm>
              <a:off x="2112" y="2640"/>
              <a:ext cx="2134" cy="1124"/>
              <a:chOff x="2256" y="2592"/>
              <a:chExt cx="2134" cy="1124"/>
            </a:xfrm>
          </p:grpSpPr>
          <p:sp>
            <p:nvSpPr>
              <p:cNvPr id="21516" name="Text Box 184"/>
              <p:cNvSpPr txBox="1">
                <a:spLocks noChangeArrowheads="1"/>
              </p:cNvSpPr>
              <p:nvPr/>
            </p:nvSpPr>
            <p:spPr bwMode="auto">
              <a:xfrm>
                <a:off x="4164" y="3120"/>
                <a:ext cx="226"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G</a:t>
                </a:r>
              </a:p>
            </p:txBody>
          </p:sp>
          <p:sp>
            <p:nvSpPr>
              <p:cNvPr id="21517" name="Line 185"/>
              <p:cNvSpPr>
                <a:spLocks noChangeShapeType="1"/>
              </p:cNvSpPr>
              <p:nvPr/>
            </p:nvSpPr>
            <p:spPr bwMode="auto">
              <a:xfrm>
                <a:off x="3938" y="3224"/>
                <a:ext cx="21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18" name="Text Box 186"/>
              <p:cNvSpPr txBox="1">
                <a:spLocks noChangeArrowheads="1"/>
              </p:cNvSpPr>
              <p:nvPr/>
            </p:nvSpPr>
            <p:spPr bwMode="auto">
              <a:xfrm>
                <a:off x="2256" y="2592"/>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21519" name="Line 187"/>
              <p:cNvSpPr>
                <a:spLocks noChangeShapeType="1"/>
              </p:cNvSpPr>
              <p:nvPr/>
            </p:nvSpPr>
            <p:spPr bwMode="auto">
              <a:xfrm flipV="1">
                <a:off x="2488" y="2736"/>
                <a:ext cx="37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20" name="Line 188"/>
              <p:cNvSpPr>
                <a:spLocks noChangeShapeType="1"/>
              </p:cNvSpPr>
              <p:nvPr/>
            </p:nvSpPr>
            <p:spPr bwMode="auto">
              <a:xfrm>
                <a:off x="3348" y="3120"/>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21" name="Line 189"/>
              <p:cNvSpPr>
                <a:spLocks noChangeShapeType="1"/>
              </p:cNvSpPr>
              <p:nvPr/>
            </p:nvSpPr>
            <p:spPr bwMode="auto">
              <a:xfrm flipV="1">
                <a:off x="3208" y="3216"/>
                <a:ext cx="33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22" name="Text Box 190"/>
              <p:cNvSpPr txBox="1">
                <a:spLocks noChangeArrowheads="1"/>
              </p:cNvSpPr>
              <p:nvPr/>
            </p:nvSpPr>
            <p:spPr bwMode="auto">
              <a:xfrm>
                <a:off x="2256" y="278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B</a:t>
                </a:r>
              </a:p>
            </p:txBody>
          </p:sp>
          <p:sp>
            <p:nvSpPr>
              <p:cNvPr id="21523" name="Line 192"/>
              <p:cNvSpPr>
                <a:spLocks noChangeShapeType="1"/>
              </p:cNvSpPr>
              <p:nvPr/>
            </p:nvSpPr>
            <p:spPr bwMode="auto">
              <a:xfrm flipV="1">
                <a:off x="3213" y="2806"/>
                <a:ext cx="139"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24" name="Line 193"/>
              <p:cNvSpPr>
                <a:spLocks noChangeShapeType="1"/>
              </p:cNvSpPr>
              <p:nvPr/>
            </p:nvSpPr>
            <p:spPr bwMode="auto">
              <a:xfrm>
                <a:off x="3348" y="3312"/>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25" name="Line 194"/>
              <p:cNvSpPr>
                <a:spLocks noChangeShapeType="1"/>
              </p:cNvSpPr>
              <p:nvPr/>
            </p:nvSpPr>
            <p:spPr bwMode="auto">
              <a:xfrm>
                <a:off x="3348" y="2805"/>
                <a:ext cx="0" cy="315"/>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15" name="Group 195"/>
              <p:cNvGrpSpPr>
                <a:grpSpLocks/>
              </p:cNvGrpSpPr>
              <p:nvPr/>
            </p:nvGrpSpPr>
            <p:grpSpPr bwMode="auto">
              <a:xfrm>
                <a:off x="2815" y="3063"/>
                <a:ext cx="384" cy="288"/>
                <a:chOff x="6768" y="11808"/>
                <a:chExt cx="1008" cy="792"/>
              </a:xfrm>
            </p:grpSpPr>
            <p:sp>
              <p:nvSpPr>
                <p:cNvPr id="21556" name="Freeform 196"/>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1557" name="Line 197"/>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1558" name="Line 198"/>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1559" name="Freeform 199"/>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1560" name="Freeform 200"/>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21527" name="Line 201"/>
              <p:cNvSpPr>
                <a:spLocks noChangeShapeType="1"/>
              </p:cNvSpPr>
              <p:nvPr/>
            </p:nvSpPr>
            <p:spPr bwMode="auto">
              <a:xfrm flipV="1">
                <a:off x="2488" y="2880"/>
                <a:ext cx="37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28" name="Line 202"/>
              <p:cNvSpPr>
                <a:spLocks noChangeShapeType="1"/>
              </p:cNvSpPr>
              <p:nvPr/>
            </p:nvSpPr>
            <p:spPr bwMode="auto">
              <a:xfrm flipV="1">
                <a:off x="2488" y="3141"/>
                <a:ext cx="357"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29" name="Line 203"/>
              <p:cNvSpPr>
                <a:spLocks noChangeShapeType="1"/>
              </p:cNvSpPr>
              <p:nvPr/>
            </p:nvSpPr>
            <p:spPr bwMode="auto">
              <a:xfrm flipV="1">
                <a:off x="2488" y="3285"/>
                <a:ext cx="356"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30" name="Text Box 204"/>
              <p:cNvSpPr txBox="1">
                <a:spLocks noChangeArrowheads="1"/>
              </p:cNvSpPr>
              <p:nvPr/>
            </p:nvSpPr>
            <p:spPr bwMode="auto">
              <a:xfrm>
                <a:off x="2256" y="3189"/>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D</a:t>
                </a:r>
              </a:p>
            </p:txBody>
          </p:sp>
          <p:sp>
            <p:nvSpPr>
              <p:cNvPr id="21531" name="Text Box 205"/>
              <p:cNvSpPr txBox="1">
                <a:spLocks noChangeArrowheads="1"/>
              </p:cNvSpPr>
              <p:nvPr/>
            </p:nvSpPr>
            <p:spPr bwMode="auto">
              <a:xfrm>
                <a:off x="2256" y="2997"/>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C</a:t>
                </a:r>
              </a:p>
            </p:txBody>
          </p:sp>
          <p:sp>
            <p:nvSpPr>
              <p:cNvPr id="21532" name="Text Box 206"/>
              <p:cNvSpPr txBox="1">
                <a:spLocks noChangeArrowheads="1"/>
              </p:cNvSpPr>
              <p:nvPr/>
            </p:nvSpPr>
            <p:spPr bwMode="auto">
              <a:xfrm>
                <a:off x="2256" y="3504"/>
                <a:ext cx="240"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E</a:t>
                </a:r>
              </a:p>
            </p:txBody>
          </p:sp>
          <p:sp>
            <p:nvSpPr>
              <p:cNvPr id="21533" name="Line 207"/>
              <p:cNvSpPr>
                <a:spLocks noChangeShapeType="1"/>
              </p:cNvSpPr>
              <p:nvPr/>
            </p:nvSpPr>
            <p:spPr bwMode="auto">
              <a:xfrm>
                <a:off x="3348" y="3312"/>
                <a:ext cx="0" cy="28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21534" name="Line 208"/>
              <p:cNvSpPr>
                <a:spLocks noChangeShapeType="1"/>
              </p:cNvSpPr>
              <p:nvPr/>
            </p:nvSpPr>
            <p:spPr bwMode="auto">
              <a:xfrm>
                <a:off x="2488" y="3600"/>
                <a:ext cx="864"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16" name="Group 209"/>
              <p:cNvGrpSpPr>
                <a:grpSpLocks/>
              </p:cNvGrpSpPr>
              <p:nvPr/>
            </p:nvGrpSpPr>
            <p:grpSpPr bwMode="auto">
              <a:xfrm>
                <a:off x="2815" y="2663"/>
                <a:ext cx="384" cy="288"/>
                <a:chOff x="6768" y="11808"/>
                <a:chExt cx="1008" cy="792"/>
              </a:xfrm>
            </p:grpSpPr>
            <p:sp>
              <p:nvSpPr>
                <p:cNvPr id="21551" name="Freeform 210"/>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1552" name="Line 211"/>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1553" name="Line 212"/>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1554" name="Freeform 213"/>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1555" name="Freeform 214"/>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grpSp>
            <p:nvGrpSpPr>
              <p:cNvPr id="17" name="Group 215"/>
              <p:cNvGrpSpPr>
                <a:grpSpLocks/>
              </p:cNvGrpSpPr>
              <p:nvPr/>
            </p:nvGrpSpPr>
            <p:grpSpPr bwMode="auto">
              <a:xfrm>
                <a:off x="2594" y="3044"/>
                <a:ext cx="192" cy="180"/>
                <a:chOff x="2160" y="1584"/>
                <a:chExt cx="308" cy="288"/>
              </a:xfrm>
            </p:grpSpPr>
            <p:sp>
              <p:nvSpPr>
                <p:cNvPr id="21549" name="AutoShape 216"/>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21550" name="Oval 217"/>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sp>
            <p:nvSpPr>
              <p:cNvPr id="21537" name="Oval 218"/>
              <p:cNvSpPr>
                <a:spLocks noChangeArrowheads="1"/>
              </p:cNvSpPr>
              <p:nvPr/>
            </p:nvSpPr>
            <p:spPr bwMode="auto">
              <a:xfrm>
                <a:off x="3201" y="2781"/>
                <a:ext cx="48" cy="48"/>
              </a:xfrm>
              <a:prstGeom prst="ellipse">
                <a:avLst/>
              </a:prstGeom>
              <a:solidFill>
                <a:schemeClr val="bg1"/>
              </a:solidFill>
              <a:ln w="19050">
                <a:solidFill>
                  <a:schemeClr val="tx1"/>
                </a:solidFill>
                <a:round/>
                <a:headEnd/>
                <a:tailEnd/>
              </a:ln>
            </p:spPr>
            <p:txBody>
              <a:bodyPr wrap="none" anchor="ctr"/>
              <a:lstStyle/>
              <a:p>
                <a:endParaRPr lang="en-SG"/>
              </a:p>
            </p:txBody>
          </p:sp>
          <p:sp>
            <p:nvSpPr>
              <p:cNvPr id="21538" name="Oval 219"/>
              <p:cNvSpPr>
                <a:spLocks noChangeArrowheads="1"/>
              </p:cNvSpPr>
              <p:nvPr/>
            </p:nvSpPr>
            <p:spPr bwMode="auto">
              <a:xfrm>
                <a:off x="3201" y="3195"/>
                <a:ext cx="48" cy="48"/>
              </a:xfrm>
              <a:prstGeom prst="ellipse">
                <a:avLst/>
              </a:prstGeom>
              <a:solidFill>
                <a:schemeClr val="bg1"/>
              </a:solidFill>
              <a:ln w="19050">
                <a:solidFill>
                  <a:schemeClr val="tx1"/>
                </a:solidFill>
                <a:round/>
                <a:headEnd/>
                <a:tailEnd/>
              </a:ln>
            </p:spPr>
            <p:txBody>
              <a:bodyPr wrap="none" anchor="ctr"/>
              <a:lstStyle/>
              <a:p>
                <a:endParaRPr lang="en-SG"/>
              </a:p>
            </p:txBody>
          </p:sp>
          <p:grpSp>
            <p:nvGrpSpPr>
              <p:cNvPr id="18" name="Group 223"/>
              <p:cNvGrpSpPr>
                <a:grpSpLocks/>
              </p:cNvGrpSpPr>
              <p:nvPr/>
            </p:nvGrpSpPr>
            <p:grpSpPr bwMode="auto">
              <a:xfrm>
                <a:off x="2592" y="3504"/>
                <a:ext cx="192" cy="180"/>
                <a:chOff x="2160" y="1584"/>
                <a:chExt cx="308" cy="288"/>
              </a:xfrm>
            </p:grpSpPr>
            <p:sp>
              <p:nvSpPr>
                <p:cNvPr id="21547" name="AutoShape 224"/>
                <p:cNvSpPr>
                  <a:spLocks noChangeArrowheads="1"/>
                </p:cNvSpPr>
                <p:nvPr/>
              </p:nvSpPr>
              <p:spPr bwMode="auto">
                <a:xfrm rot="-5400000">
                  <a:off x="2127" y="1617"/>
                  <a:ext cx="288" cy="221"/>
                </a:xfrm>
                <a:prstGeom prst="flowChartMerge">
                  <a:avLst/>
                </a:prstGeom>
                <a:solidFill>
                  <a:srgbClr val="FFFFFF"/>
                </a:solidFill>
                <a:ln w="25400">
                  <a:solidFill>
                    <a:srgbClr val="000000"/>
                  </a:solidFill>
                  <a:miter lim="800000"/>
                  <a:headEnd/>
                  <a:tailEnd/>
                </a:ln>
              </p:spPr>
              <p:txBody>
                <a:bodyPr/>
                <a:lstStyle/>
                <a:p>
                  <a:endParaRPr lang="en-SG"/>
                </a:p>
              </p:txBody>
            </p:sp>
            <p:sp>
              <p:nvSpPr>
                <p:cNvPr id="21548" name="Oval 225"/>
                <p:cNvSpPr>
                  <a:spLocks noChangeArrowheads="1"/>
                </p:cNvSpPr>
                <p:nvPr/>
              </p:nvSpPr>
              <p:spPr bwMode="auto">
                <a:xfrm>
                  <a:off x="2388" y="1688"/>
                  <a:ext cx="80" cy="68"/>
                </a:xfrm>
                <a:prstGeom prst="ellipse">
                  <a:avLst/>
                </a:prstGeom>
                <a:solidFill>
                  <a:srgbClr val="FFFFFF"/>
                </a:solidFill>
                <a:ln w="25400">
                  <a:solidFill>
                    <a:srgbClr val="000000"/>
                  </a:solidFill>
                  <a:round/>
                  <a:headEnd/>
                  <a:tailEnd/>
                </a:ln>
              </p:spPr>
              <p:txBody>
                <a:bodyPr/>
                <a:lstStyle/>
                <a:p>
                  <a:endParaRPr lang="en-SG"/>
                </a:p>
              </p:txBody>
            </p:sp>
          </p:grpSp>
          <p:grpSp>
            <p:nvGrpSpPr>
              <p:cNvPr id="19" name="Group 226"/>
              <p:cNvGrpSpPr>
                <a:grpSpLocks/>
              </p:cNvGrpSpPr>
              <p:nvPr/>
            </p:nvGrpSpPr>
            <p:grpSpPr bwMode="auto">
              <a:xfrm>
                <a:off x="3504" y="3072"/>
                <a:ext cx="384" cy="288"/>
                <a:chOff x="6768" y="11808"/>
                <a:chExt cx="1008" cy="792"/>
              </a:xfrm>
            </p:grpSpPr>
            <p:sp>
              <p:nvSpPr>
                <p:cNvPr id="21542" name="Freeform 227"/>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1543" name="Line 228"/>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1544" name="Line 229"/>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21545" name="Freeform 230"/>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1546" name="Freeform 231"/>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21541" name="Oval 232"/>
              <p:cNvSpPr>
                <a:spLocks noChangeArrowheads="1"/>
              </p:cNvSpPr>
              <p:nvPr/>
            </p:nvSpPr>
            <p:spPr bwMode="auto">
              <a:xfrm>
                <a:off x="3890" y="3204"/>
                <a:ext cx="48" cy="48"/>
              </a:xfrm>
              <a:prstGeom prst="ellipse">
                <a:avLst/>
              </a:prstGeom>
              <a:solidFill>
                <a:schemeClr val="bg1"/>
              </a:solidFill>
              <a:ln w="19050">
                <a:solidFill>
                  <a:schemeClr val="tx1"/>
                </a:solidFill>
                <a:round/>
                <a:headEnd/>
                <a:tailEnd/>
              </a:ln>
            </p:spPr>
            <p:txBody>
              <a:bodyPr wrap="none" anchor="ctr"/>
              <a:lstStyle/>
              <a:p>
                <a:endParaRPr lang="en-SG"/>
              </a:p>
            </p:txBody>
          </p:sp>
        </p:grpSp>
      </p:grpSp>
      <p:sp>
        <p:nvSpPr>
          <p:cNvPr id="136"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37"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6F5362C-57AF-4825-AB61-B8CFF57CFAA2}" type="slidenum">
              <a:rPr lang="en-US" altLang="en-US"/>
              <a:pPr>
                <a:defRPr/>
              </a:pPr>
              <a:t>22</a:t>
            </a:fld>
            <a:endParaRPr lang="en-US" altLang="en-US"/>
          </a:p>
        </p:txBody>
      </p:sp>
      <p:sp>
        <p:nvSpPr>
          <p:cNvPr id="22533" name="Rectangle 2"/>
          <p:cNvSpPr>
            <a:spLocks noGrp="1" noChangeArrowheads="1"/>
          </p:cNvSpPr>
          <p:nvPr>
            <p:ph type="title"/>
          </p:nvPr>
        </p:nvSpPr>
        <p:spPr/>
        <p:txBody>
          <a:bodyPr/>
          <a:lstStyle/>
          <a:p>
            <a:pPr eaLnBrk="1" hangingPunct="1"/>
            <a:r>
              <a:rPr lang="en-US"/>
              <a:t>READING ASSIGNMENT</a:t>
            </a:r>
          </a:p>
        </p:txBody>
      </p:sp>
      <p:sp>
        <p:nvSpPr>
          <p:cNvPr id="22534" name="Rectangle 3"/>
          <p:cNvSpPr>
            <a:spLocks noGrp="1" noChangeArrowheads="1"/>
          </p:cNvSpPr>
          <p:nvPr>
            <p:ph type="body" idx="1"/>
          </p:nvPr>
        </p:nvSpPr>
        <p:spPr/>
        <p:txBody>
          <a:bodyPr/>
          <a:lstStyle/>
          <a:p>
            <a:pPr eaLnBrk="1" hangingPunct="1"/>
            <a:r>
              <a:rPr lang="en-US" sz="2800" dirty="0">
                <a:solidFill>
                  <a:srgbClr val="800000"/>
                </a:solidFill>
              </a:rPr>
              <a:t>Propagation Delay</a:t>
            </a:r>
          </a:p>
          <a:p>
            <a:pPr lvl="1" eaLnBrk="1" hangingPunct="1"/>
            <a:r>
              <a:rPr lang="en-US" sz="2400" dirty="0"/>
              <a:t>Read up DLD section 4.5, pg 75 – 77.</a:t>
            </a:r>
          </a:p>
          <a:p>
            <a:pPr eaLnBrk="1" hangingPunct="1"/>
            <a:r>
              <a:rPr lang="en-US" sz="2800" dirty="0">
                <a:solidFill>
                  <a:srgbClr val="800000"/>
                </a:solidFill>
              </a:rPr>
              <a:t>Integrated Circuit Logic Families</a:t>
            </a:r>
          </a:p>
          <a:p>
            <a:pPr lvl="1" eaLnBrk="1" hangingPunct="1"/>
            <a:r>
              <a:rPr lang="en-US" sz="2400" dirty="0"/>
              <a:t>Read up DLD section 4.6, pg 77 – 78.</a:t>
            </a:r>
            <a:br>
              <a:rPr lang="en-US" sz="2400" dirty="0"/>
            </a:br>
            <a:endParaRPr lang="en-US" sz="2400" dirty="0"/>
          </a:p>
        </p:txBody>
      </p:sp>
      <p:pic>
        <p:nvPicPr>
          <p:cNvPr id="22535" name="Picture 4" descr="MCj04123960000[1]"/>
          <p:cNvPicPr>
            <a:picLocks noChangeAspect="1" noChangeArrowheads="1"/>
          </p:cNvPicPr>
          <p:nvPr/>
        </p:nvPicPr>
        <p:blipFill>
          <a:blip r:embed="rId3" cstate="print"/>
          <a:srcRect/>
          <a:stretch>
            <a:fillRect/>
          </a:stretch>
        </p:blipFill>
        <p:spPr bwMode="auto">
          <a:xfrm>
            <a:off x="6096000" y="4038600"/>
            <a:ext cx="2362200" cy="2024063"/>
          </a:xfrm>
          <a:prstGeom prst="rect">
            <a:avLst/>
          </a:prstGeom>
          <a:no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5"/>
          <p:cNvSpPr>
            <a:spLocks noGrp="1"/>
          </p:cNvSpPr>
          <p:nvPr>
            <p:ph type="sldNum" sz="quarter" idx="12"/>
          </p:nvPr>
        </p:nvSpPr>
        <p:spPr/>
        <p:txBody>
          <a:bodyPr/>
          <a:lstStyle/>
          <a:p>
            <a:pPr>
              <a:defRPr/>
            </a:pPr>
            <a:fld id="{9F5E3D8D-879B-4132-B0F3-5CEAD843C240}" type="slidenum">
              <a:rPr lang="en-US" altLang="en-US"/>
              <a:pPr>
                <a:defRPr/>
              </a:pPr>
              <a:t>23</a:t>
            </a:fld>
            <a:endParaRPr lang="en-US" altLang="en-US"/>
          </a:p>
        </p:txBody>
      </p:sp>
      <p:sp>
        <p:nvSpPr>
          <p:cNvPr id="23557" name="Rectangle 2"/>
          <p:cNvSpPr>
            <a:spLocks noGrp="1" noChangeArrowheads="1"/>
          </p:cNvSpPr>
          <p:nvPr>
            <p:ph type="title"/>
          </p:nvPr>
        </p:nvSpPr>
        <p:spPr/>
        <p:txBody>
          <a:bodyPr/>
          <a:lstStyle/>
          <a:p>
            <a:pPr eaLnBrk="1" hangingPunct="1"/>
            <a:r>
              <a:rPr lang="en-US" sz="4000"/>
              <a:t>INTEGRATED CIRCUIT (IC) CHIP</a:t>
            </a:r>
          </a:p>
        </p:txBody>
      </p:sp>
      <p:sp>
        <p:nvSpPr>
          <p:cNvPr id="309254" name="Rectangle 6"/>
          <p:cNvSpPr>
            <a:spLocks noGrp="1" noChangeArrowheads="1"/>
          </p:cNvSpPr>
          <p:nvPr>
            <p:ph type="body" idx="1"/>
          </p:nvPr>
        </p:nvSpPr>
        <p:spPr>
          <a:xfrm>
            <a:off x="457200" y="3886200"/>
            <a:ext cx="4038600" cy="914400"/>
          </a:xfrm>
          <a:noFill/>
        </p:spPr>
        <p:txBody>
          <a:bodyPr/>
          <a:lstStyle/>
          <a:p>
            <a:pPr eaLnBrk="1" hangingPunct="1"/>
            <a:r>
              <a:rPr lang="en-US" sz="2400" dirty="0"/>
              <a:t>Example of a </a:t>
            </a:r>
            <a:r>
              <a:rPr lang="en-US" sz="2400" dirty="0">
                <a:solidFill>
                  <a:srgbClr val="0000CC"/>
                </a:solidFill>
              </a:rPr>
              <a:t>74LS00 </a:t>
            </a:r>
            <a:r>
              <a:rPr lang="en-US" sz="2400" dirty="0"/>
              <a:t>chip: Quad NAND gates.</a:t>
            </a:r>
          </a:p>
        </p:txBody>
      </p:sp>
      <p:pic>
        <p:nvPicPr>
          <p:cNvPr id="23559" name="Picture 7" descr="circuitboard"/>
          <p:cNvPicPr>
            <a:picLocks noChangeAspect="1" noChangeArrowheads="1"/>
          </p:cNvPicPr>
          <p:nvPr/>
        </p:nvPicPr>
        <p:blipFill>
          <a:blip r:embed="rId3" cstate="print"/>
          <a:srcRect/>
          <a:stretch>
            <a:fillRect/>
          </a:stretch>
        </p:blipFill>
        <p:spPr bwMode="auto">
          <a:xfrm>
            <a:off x="1219200" y="1295400"/>
            <a:ext cx="1828800" cy="2422525"/>
          </a:xfrm>
          <a:prstGeom prst="rect">
            <a:avLst/>
          </a:prstGeom>
          <a:noFill/>
          <a:ln w="9525">
            <a:noFill/>
            <a:miter lim="800000"/>
            <a:headEnd/>
            <a:tailEnd/>
          </a:ln>
        </p:spPr>
      </p:pic>
      <p:pic>
        <p:nvPicPr>
          <p:cNvPr id="23560" name="Picture 8" descr="IC_chip"/>
          <p:cNvPicPr>
            <a:picLocks noChangeAspect="1" noChangeArrowheads="1"/>
          </p:cNvPicPr>
          <p:nvPr/>
        </p:nvPicPr>
        <p:blipFill>
          <a:blip r:embed="rId4" cstate="print"/>
          <a:srcRect/>
          <a:stretch>
            <a:fillRect/>
          </a:stretch>
        </p:blipFill>
        <p:spPr bwMode="auto">
          <a:xfrm>
            <a:off x="3733800" y="1371600"/>
            <a:ext cx="2705100" cy="1689100"/>
          </a:xfrm>
          <a:prstGeom prst="rect">
            <a:avLst/>
          </a:prstGeom>
          <a:noFill/>
          <a:ln w="9525">
            <a:noFill/>
            <a:miter lim="800000"/>
            <a:headEnd/>
            <a:tailEnd/>
          </a:ln>
        </p:spPr>
      </p:pic>
      <p:grpSp>
        <p:nvGrpSpPr>
          <p:cNvPr id="2" name="Group 9"/>
          <p:cNvGrpSpPr>
            <a:grpSpLocks/>
          </p:cNvGrpSpPr>
          <p:nvPr/>
        </p:nvGrpSpPr>
        <p:grpSpPr bwMode="auto">
          <a:xfrm>
            <a:off x="4800600" y="3657600"/>
            <a:ext cx="2743200" cy="2190750"/>
            <a:chOff x="3024" y="2304"/>
            <a:chExt cx="1728" cy="1380"/>
          </a:xfrm>
        </p:grpSpPr>
        <p:sp>
          <p:nvSpPr>
            <p:cNvPr id="23562" name="Rectangle 10"/>
            <p:cNvSpPr>
              <a:spLocks noChangeArrowheads="1"/>
            </p:cNvSpPr>
            <p:nvPr/>
          </p:nvSpPr>
          <p:spPr bwMode="auto">
            <a:xfrm rot="5400000">
              <a:off x="3107" y="2628"/>
              <a:ext cx="1380" cy="731"/>
            </a:xfrm>
            <a:prstGeom prst="rect">
              <a:avLst/>
            </a:prstGeom>
            <a:noFill/>
            <a:ln w="9525">
              <a:solidFill>
                <a:srgbClr val="000000"/>
              </a:solidFill>
              <a:miter lim="800000"/>
              <a:headEnd/>
              <a:tailEnd/>
            </a:ln>
          </p:spPr>
          <p:txBody>
            <a:bodyPr/>
            <a:lstStyle/>
            <a:p>
              <a:endParaRPr lang="en-SG"/>
            </a:p>
          </p:txBody>
        </p:sp>
        <p:sp>
          <p:nvSpPr>
            <p:cNvPr id="23563" name="Rectangle 11"/>
            <p:cNvSpPr>
              <a:spLocks noChangeArrowheads="1"/>
            </p:cNvSpPr>
            <p:nvPr/>
          </p:nvSpPr>
          <p:spPr bwMode="auto">
            <a:xfrm rot="5400000">
              <a:off x="3306" y="2399"/>
              <a:ext cx="119" cy="120"/>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1</a:t>
              </a:r>
              <a:endParaRPr lang="en-US"/>
            </a:p>
          </p:txBody>
        </p:sp>
        <p:sp>
          <p:nvSpPr>
            <p:cNvPr id="23564" name="Rectangle 12"/>
            <p:cNvSpPr>
              <a:spLocks noChangeArrowheads="1"/>
            </p:cNvSpPr>
            <p:nvPr/>
          </p:nvSpPr>
          <p:spPr bwMode="auto">
            <a:xfrm rot="5400000">
              <a:off x="3306" y="2576"/>
              <a:ext cx="119" cy="120"/>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2</a:t>
              </a:r>
              <a:endParaRPr lang="en-US"/>
            </a:p>
          </p:txBody>
        </p:sp>
        <p:sp>
          <p:nvSpPr>
            <p:cNvPr id="23565" name="Rectangle 13"/>
            <p:cNvSpPr>
              <a:spLocks noChangeArrowheads="1"/>
            </p:cNvSpPr>
            <p:nvPr/>
          </p:nvSpPr>
          <p:spPr bwMode="auto">
            <a:xfrm rot="5400000">
              <a:off x="3306" y="2753"/>
              <a:ext cx="119" cy="120"/>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3</a:t>
              </a:r>
              <a:endParaRPr lang="en-US"/>
            </a:p>
          </p:txBody>
        </p:sp>
        <p:sp>
          <p:nvSpPr>
            <p:cNvPr id="23566" name="Rectangle 14"/>
            <p:cNvSpPr>
              <a:spLocks noChangeArrowheads="1"/>
            </p:cNvSpPr>
            <p:nvPr/>
          </p:nvSpPr>
          <p:spPr bwMode="auto">
            <a:xfrm rot="5400000">
              <a:off x="3306" y="2930"/>
              <a:ext cx="119" cy="120"/>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4</a:t>
              </a:r>
              <a:endParaRPr lang="en-US"/>
            </a:p>
          </p:txBody>
        </p:sp>
        <p:sp>
          <p:nvSpPr>
            <p:cNvPr id="23567" name="Rectangle 15"/>
            <p:cNvSpPr>
              <a:spLocks noChangeArrowheads="1"/>
            </p:cNvSpPr>
            <p:nvPr/>
          </p:nvSpPr>
          <p:spPr bwMode="auto">
            <a:xfrm rot="5400000">
              <a:off x="3306" y="3107"/>
              <a:ext cx="119" cy="120"/>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5</a:t>
              </a:r>
              <a:endParaRPr lang="en-US"/>
            </a:p>
          </p:txBody>
        </p:sp>
        <p:sp>
          <p:nvSpPr>
            <p:cNvPr id="23568" name="Rectangle 16"/>
            <p:cNvSpPr>
              <a:spLocks noChangeArrowheads="1"/>
            </p:cNvSpPr>
            <p:nvPr/>
          </p:nvSpPr>
          <p:spPr bwMode="auto">
            <a:xfrm rot="5400000">
              <a:off x="3306" y="3284"/>
              <a:ext cx="119" cy="120"/>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6</a:t>
              </a:r>
              <a:endParaRPr lang="en-US"/>
            </a:p>
          </p:txBody>
        </p:sp>
        <p:sp>
          <p:nvSpPr>
            <p:cNvPr id="23569" name="Rectangle 17"/>
            <p:cNvSpPr>
              <a:spLocks noChangeArrowheads="1"/>
            </p:cNvSpPr>
            <p:nvPr/>
          </p:nvSpPr>
          <p:spPr bwMode="auto">
            <a:xfrm rot="5400000">
              <a:off x="3306" y="3461"/>
              <a:ext cx="119" cy="120"/>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7</a:t>
              </a:r>
              <a:endParaRPr lang="en-US"/>
            </a:p>
          </p:txBody>
        </p:sp>
        <p:grpSp>
          <p:nvGrpSpPr>
            <p:cNvPr id="3" name="Group 18"/>
            <p:cNvGrpSpPr>
              <a:grpSpLocks/>
            </p:cNvGrpSpPr>
            <p:nvPr/>
          </p:nvGrpSpPr>
          <p:grpSpPr bwMode="auto">
            <a:xfrm rot="5400000">
              <a:off x="3630" y="2937"/>
              <a:ext cx="1181" cy="120"/>
              <a:chOff x="0" y="0"/>
              <a:chExt cx="20002" cy="20000"/>
            </a:xfrm>
          </p:grpSpPr>
          <p:sp>
            <p:nvSpPr>
              <p:cNvPr id="23624" name="Rectangle 19"/>
              <p:cNvSpPr>
                <a:spLocks noChangeArrowheads="1"/>
              </p:cNvSpPr>
              <p:nvPr/>
            </p:nvSpPr>
            <p:spPr bwMode="auto">
              <a:xfrm>
                <a:off x="0" y="0"/>
                <a:ext cx="2008" cy="19825"/>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14</a:t>
                </a:r>
                <a:endParaRPr lang="en-US"/>
              </a:p>
            </p:txBody>
          </p:sp>
          <p:sp>
            <p:nvSpPr>
              <p:cNvPr id="23625" name="Rectangle 20"/>
              <p:cNvSpPr>
                <a:spLocks noChangeArrowheads="1"/>
              </p:cNvSpPr>
              <p:nvPr/>
            </p:nvSpPr>
            <p:spPr bwMode="auto">
              <a:xfrm>
                <a:off x="2999" y="0"/>
                <a:ext cx="2008" cy="19825"/>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13</a:t>
                </a:r>
                <a:endParaRPr lang="en-US"/>
              </a:p>
            </p:txBody>
          </p:sp>
          <p:sp>
            <p:nvSpPr>
              <p:cNvPr id="23626" name="Rectangle 21"/>
              <p:cNvSpPr>
                <a:spLocks noChangeArrowheads="1"/>
              </p:cNvSpPr>
              <p:nvPr/>
            </p:nvSpPr>
            <p:spPr bwMode="auto">
              <a:xfrm>
                <a:off x="5998" y="0"/>
                <a:ext cx="2008" cy="19825"/>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12</a:t>
                </a:r>
                <a:endParaRPr lang="en-US"/>
              </a:p>
            </p:txBody>
          </p:sp>
          <p:sp>
            <p:nvSpPr>
              <p:cNvPr id="23627" name="Rectangle 22"/>
              <p:cNvSpPr>
                <a:spLocks noChangeArrowheads="1"/>
              </p:cNvSpPr>
              <p:nvPr/>
            </p:nvSpPr>
            <p:spPr bwMode="auto">
              <a:xfrm>
                <a:off x="8997" y="0"/>
                <a:ext cx="2008" cy="19825"/>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11</a:t>
                </a:r>
                <a:endParaRPr lang="en-US"/>
              </a:p>
            </p:txBody>
          </p:sp>
          <p:sp>
            <p:nvSpPr>
              <p:cNvPr id="23628" name="Rectangle 23"/>
              <p:cNvSpPr>
                <a:spLocks noChangeArrowheads="1"/>
              </p:cNvSpPr>
              <p:nvPr/>
            </p:nvSpPr>
            <p:spPr bwMode="auto">
              <a:xfrm>
                <a:off x="11996" y="0"/>
                <a:ext cx="2008" cy="19825"/>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10</a:t>
                </a:r>
                <a:endParaRPr lang="en-US"/>
              </a:p>
            </p:txBody>
          </p:sp>
          <p:sp>
            <p:nvSpPr>
              <p:cNvPr id="23629" name="Rectangle 24"/>
              <p:cNvSpPr>
                <a:spLocks noChangeArrowheads="1"/>
              </p:cNvSpPr>
              <p:nvPr/>
            </p:nvSpPr>
            <p:spPr bwMode="auto">
              <a:xfrm>
                <a:off x="14995" y="0"/>
                <a:ext cx="2008" cy="19825"/>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9</a:t>
                </a:r>
                <a:endParaRPr lang="en-US"/>
              </a:p>
            </p:txBody>
          </p:sp>
          <p:sp>
            <p:nvSpPr>
              <p:cNvPr id="23630" name="Rectangle 25"/>
              <p:cNvSpPr>
                <a:spLocks noChangeArrowheads="1"/>
              </p:cNvSpPr>
              <p:nvPr/>
            </p:nvSpPr>
            <p:spPr bwMode="auto">
              <a:xfrm>
                <a:off x="17994" y="175"/>
                <a:ext cx="2008" cy="19825"/>
              </a:xfrm>
              <a:prstGeom prst="rect">
                <a:avLst/>
              </a:prstGeom>
              <a:noFill/>
              <a:ln w="9525">
                <a:solidFill>
                  <a:srgbClr val="000000"/>
                </a:solidFill>
                <a:miter lim="800000"/>
                <a:headEnd/>
                <a:tailEnd/>
              </a:ln>
            </p:spPr>
            <p:txBody>
              <a:bodyPr lIns="12700" tIns="12700" rIns="12700" bIns="12700"/>
              <a:lstStyle/>
              <a:p>
                <a:pPr algn="ctr"/>
                <a:r>
                  <a:rPr lang="en-US" sz="800">
                    <a:latin typeface="Times New Roman" pitchFamily="18" charset="0"/>
                  </a:rPr>
                  <a:t>8</a:t>
                </a:r>
                <a:endParaRPr lang="en-US"/>
              </a:p>
            </p:txBody>
          </p:sp>
        </p:grpSp>
        <p:grpSp>
          <p:nvGrpSpPr>
            <p:cNvPr id="4" name="Group 26"/>
            <p:cNvGrpSpPr>
              <a:grpSpLocks/>
            </p:cNvGrpSpPr>
            <p:nvPr/>
          </p:nvGrpSpPr>
          <p:grpSpPr bwMode="auto">
            <a:xfrm rot="5400000">
              <a:off x="3763" y="2253"/>
              <a:ext cx="67" cy="169"/>
              <a:chOff x="0" y="-1"/>
              <a:chExt cx="20000" cy="20001"/>
            </a:xfrm>
          </p:grpSpPr>
          <p:sp>
            <p:nvSpPr>
              <p:cNvPr id="23622" name="Arc 27"/>
              <p:cNvSpPr>
                <a:spLocks/>
              </p:cNvSpPr>
              <p:nvPr/>
            </p:nvSpPr>
            <p:spPr bwMode="auto">
              <a:xfrm flipV="1">
                <a:off x="0" y="8438"/>
                <a:ext cx="20000" cy="11562"/>
              </a:xfrm>
              <a:custGeom>
                <a:avLst/>
                <a:gdLst>
                  <a:gd name="T0" fmla="*/ 0 w 21600"/>
                  <a:gd name="T1" fmla="*/ 0 h 21600"/>
                  <a:gd name="T2" fmla="*/ 18519 w 21600"/>
                  <a:gd name="T3" fmla="*/ 6189 h 21600"/>
                  <a:gd name="T4" fmla="*/ 0 w 21600"/>
                  <a:gd name="T5" fmla="*/ 61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23623" name="Arc 28"/>
              <p:cNvSpPr>
                <a:spLocks/>
              </p:cNvSpPr>
              <p:nvPr/>
            </p:nvSpPr>
            <p:spPr bwMode="auto">
              <a:xfrm>
                <a:off x="0" y="-1"/>
                <a:ext cx="20000" cy="11562"/>
              </a:xfrm>
              <a:custGeom>
                <a:avLst/>
                <a:gdLst>
                  <a:gd name="T0" fmla="*/ 0 w 21600"/>
                  <a:gd name="T1" fmla="*/ 0 h 21600"/>
                  <a:gd name="T2" fmla="*/ 18519 w 21600"/>
                  <a:gd name="T3" fmla="*/ 6189 h 21600"/>
                  <a:gd name="T4" fmla="*/ 0 w 21600"/>
                  <a:gd name="T5" fmla="*/ 61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23572" name="Rectangle 29"/>
            <p:cNvSpPr>
              <a:spLocks noChangeArrowheads="1"/>
            </p:cNvSpPr>
            <p:nvPr/>
          </p:nvSpPr>
          <p:spPr bwMode="auto">
            <a:xfrm rot="-5400000">
              <a:off x="3103" y="3425"/>
              <a:ext cx="80" cy="237"/>
            </a:xfrm>
            <a:prstGeom prst="rect">
              <a:avLst/>
            </a:prstGeom>
            <a:noFill/>
            <a:ln w="9525">
              <a:noFill/>
              <a:miter lim="800000"/>
              <a:headEnd/>
              <a:tailEnd/>
            </a:ln>
          </p:spPr>
          <p:txBody>
            <a:bodyPr vert="eaVert" wrap="none" lIns="12700" tIns="12700" rIns="12700" bIns="12700"/>
            <a:lstStyle/>
            <a:p>
              <a:pPr algn="r">
                <a:lnSpc>
                  <a:spcPct val="64000"/>
                </a:lnSpc>
              </a:pPr>
              <a:r>
                <a:rPr lang="en-US" sz="1200">
                  <a:latin typeface="Times New Roman" pitchFamily="18" charset="0"/>
                </a:rPr>
                <a:t>GND</a:t>
              </a:r>
              <a:endParaRPr lang="en-US" sz="1200"/>
            </a:p>
          </p:txBody>
        </p:sp>
        <p:sp>
          <p:nvSpPr>
            <p:cNvPr id="23573" name="Rectangle 30"/>
            <p:cNvSpPr>
              <a:spLocks noChangeArrowheads="1"/>
            </p:cNvSpPr>
            <p:nvPr/>
          </p:nvSpPr>
          <p:spPr bwMode="auto">
            <a:xfrm rot="5400000" flipV="1">
              <a:off x="4478" y="2271"/>
              <a:ext cx="127" cy="420"/>
            </a:xfrm>
            <a:prstGeom prst="rect">
              <a:avLst/>
            </a:prstGeom>
            <a:noFill/>
            <a:ln w="9525">
              <a:noFill/>
              <a:miter lim="800000"/>
              <a:headEnd/>
              <a:tailEnd/>
            </a:ln>
          </p:spPr>
          <p:txBody>
            <a:bodyPr vert="eaVert" wrap="none" lIns="12700" tIns="12700" rIns="12700" bIns="12700"/>
            <a:lstStyle/>
            <a:p>
              <a:pPr>
                <a:lnSpc>
                  <a:spcPct val="64000"/>
                </a:lnSpc>
              </a:pPr>
              <a:r>
                <a:rPr lang="en-US" sz="1200">
                  <a:latin typeface="Times New Roman" pitchFamily="18" charset="0"/>
                </a:rPr>
                <a:t>Vcc = 5v</a:t>
              </a:r>
            </a:p>
          </p:txBody>
        </p:sp>
        <p:grpSp>
          <p:nvGrpSpPr>
            <p:cNvPr id="5" name="Group 31"/>
            <p:cNvGrpSpPr>
              <a:grpSpLocks/>
            </p:cNvGrpSpPr>
            <p:nvPr/>
          </p:nvGrpSpPr>
          <p:grpSpPr bwMode="auto">
            <a:xfrm>
              <a:off x="3426" y="2466"/>
              <a:ext cx="295" cy="355"/>
              <a:chOff x="3093" y="11361"/>
              <a:chExt cx="560" cy="673"/>
            </a:xfrm>
          </p:grpSpPr>
          <p:sp>
            <p:nvSpPr>
              <p:cNvPr id="23611" name="Line 32"/>
              <p:cNvSpPr>
                <a:spLocks noChangeShapeType="1"/>
              </p:cNvSpPr>
              <p:nvPr/>
            </p:nvSpPr>
            <p:spPr bwMode="auto">
              <a:xfrm rot="5400000">
                <a:off x="3354" y="11100"/>
                <a:ext cx="1" cy="523"/>
              </a:xfrm>
              <a:prstGeom prst="line">
                <a:avLst/>
              </a:prstGeom>
              <a:noFill/>
              <a:ln w="9525">
                <a:solidFill>
                  <a:srgbClr val="000000"/>
                </a:solidFill>
                <a:round/>
                <a:headEnd type="none" w="sm" len="sm"/>
                <a:tailEnd type="none" w="sm" len="sm"/>
              </a:ln>
            </p:spPr>
            <p:txBody>
              <a:bodyPr/>
              <a:lstStyle/>
              <a:p>
                <a:endParaRPr lang="en-US"/>
              </a:p>
            </p:txBody>
          </p:sp>
          <p:sp>
            <p:nvSpPr>
              <p:cNvPr id="23612" name="Line 33"/>
              <p:cNvSpPr>
                <a:spLocks noChangeShapeType="1"/>
              </p:cNvSpPr>
              <p:nvPr/>
            </p:nvSpPr>
            <p:spPr bwMode="auto">
              <a:xfrm rot="5400000">
                <a:off x="3491" y="11480"/>
                <a:ext cx="239" cy="1"/>
              </a:xfrm>
              <a:prstGeom prst="line">
                <a:avLst/>
              </a:prstGeom>
              <a:noFill/>
              <a:ln w="9525">
                <a:solidFill>
                  <a:srgbClr val="000000"/>
                </a:solidFill>
                <a:round/>
                <a:headEnd type="none" w="sm" len="sm"/>
                <a:tailEnd type="none" w="sm" len="sm"/>
              </a:ln>
            </p:spPr>
            <p:txBody>
              <a:bodyPr/>
              <a:lstStyle/>
              <a:p>
                <a:endParaRPr lang="en-US"/>
              </a:p>
            </p:txBody>
          </p:sp>
          <p:sp>
            <p:nvSpPr>
              <p:cNvPr id="23613" name="Line 34"/>
              <p:cNvSpPr>
                <a:spLocks noChangeShapeType="1"/>
              </p:cNvSpPr>
              <p:nvPr/>
            </p:nvSpPr>
            <p:spPr bwMode="auto">
              <a:xfrm rot="5400000">
                <a:off x="3163" y="11597"/>
                <a:ext cx="1" cy="141"/>
              </a:xfrm>
              <a:prstGeom prst="line">
                <a:avLst/>
              </a:prstGeom>
              <a:noFill/>
              <a:ln w="9525">
                <a:solidFill>
                  <a:srgbClr val="000000"/>
                </a:solidFill>
                <a:round/>
                <a:headEnd type="none" w="sm" len="sm"/>
                <a:tailEnd type="none" w="sm" len="sm"/>
              </a:ln>
            </p:spPr>
            <p:txBody>
              <a:bodyPr/>
              <a:lstStyle/>
              <a:p>
                <a:endParaRPr lang="en-US"/>
              </a:p>
            </p:txBody>
          </p:sp>
          <p:sp>
            <p:nvSpPr>
              <p:cNvPr id="23614" name="Line 35"/>
              <p:cNvSpPr>
                <a:spLocks noChangeShapeType="1"/>
              </p:cNvSpPr>
              <p:nvPr/>
            </p:nvSpPr>
            <p:spPr bwMode="auto">
              <a:xfrm rot="5400000">
                <a:off x="3143" y="11549"/>
                <a:ext cx="209" cy="1"/>
              </a:xfrm>
              <a:prstGeom prst="line">
                <a:avLst/>
              </a:prstGeom>
              <a:noFill/>
              <a:ln w="9525">
                <a:solidFill>
                  <a:srgbClr val="000000"/>
                </a:solidFill>
                <a:round/>
                <a:headEnd type="none" w="sm" len="sm"/>
                <a:tailEnd type="none" w="sm" len="sm"/>
              </a:ln>
            </p:spPr>
            <p:txBody>
              <a:bodyPr/>
              <a:lstStyle/>
              <a:p>
                <a:endParaRPr lang="en-US"/>
              </a:p>
            </p:txBody>
          </p:sp>
          <p:sp>
            <p:nvSpPr>
              <p:cNvPr id="23615" name="Line 36"/>
              <p:cNvSpPr>
                <a:spLocks noChangeShapeType="1"/>
              </p:cNvSpPr>
              <p:nvPr/>
            </p:nvSpPr>
            <p:spPr bwMode="auto">
              <a:xfrm rot="5400000">
                <a:off x="3348" y="11333"/>
                <a:ext cx="1" cy="225"/>
              </a:xfrm>
              <a:prstGeom prst="line">
                <a:avLst/>
              </a:prstGeom>
              <a:noFill/>
              <a:ln w="9525">
                <a:solidFill>
                  <a:srgbClr val="000000"/>
                </a:solidFill>
                <a:round/>
                <a:headEnd type="none" w="sm" len="sm"/>
                <a:tailEnd type="none" w="sm" len="sm"/>
              </a:ln>
            </p:spPr>
            <p:txBody>
              <a:bodyPr/>
              <a:lstStyle/>
              <a:p>
                <a:endParaRPr lang="en-US"/>
              </a:p>
            </p:txBody>
          </p:sp>
          <p:sp>
            <p:nvSpPr>
              <p:cNvPr id="23616" name="Line 37"/>
              <p:cNvSpPr>
                <a:spLocks noChangeShapeType="1"/>
              </p:cNvSpPr>
              <p:nvPr/>
            </p:nvSpPr>
            <p:spPr bwMode="auto">
              <a:xfrm rot="5400000">
                <a:off x="3397" y="11522"/>
                <a:ext cx="155" cy="1"/>
              </a:xfrm>
              <a:prstGeom prst="line">
                <a:avLst/>
              </a:prstGeom>
              <a:noFill/>
              <a:ln w="9525">
                <a:solidFill>
                  <a:srgbClr val="000000"/>
                </a:solidFill>
                <a:round/>
                <a:headEnd type="none" w="sm" len="sm"/>
                <a:tailEnd type="none" w="sm" len="sm"/>
              </a:ln>
            </p:spPr>
            <p:txBody>
              <a:bodyPr/>
              <a:lstStyle/>
              <a:p>
                <a:endParaRPr lang="en-US"/>
              </a:p>
            </p:txBody>
          </p:sp>
          <p:sp>
            <p:nvSpPr>
              <p:cNvPr id="23617" name="Line 38"/>
              <p:cNvSpPr>
                <a:spLocks noChangeShapeType="1"/>
              </p:cNvSpPr>
              <p:nvPr/>
            </p:nvSpPr>
            <p:spPr bwMode="auto">
              <a:xfrm rot="5400000">
                <a:off x="3473" y="11970"/>
                <a:ext cx="113" cy="1"/>
              </a:xfrm>
              <a:prstGeom prst="line">
                <a:avLst/>
              </a:prstGeom>
              <a:noFill/>
              <a:ln w="9525">
                <a:solidFill>
                  <a:srgbClr val="000000"/>
                </a:solidFill>
                <a:round/>
                <a:headEnd type="none" w="sm" len="sm"/>
                <a:tailEnd type="none" w="sm" len="sm"/>
              </a:ln>
            </p:spPr>
            <p:txBody>
              <a:bodyPr/>
              <a:lstStyle/>
              <a:p>
                <a:endParaRPr lang="en-US"/>
              </a:p>
            </p:txBody>
          </p:sp>
          <p:sp>
            <p:nvSpPr>
              <p:cNvPr id="23618" name="Line 39"/>
              <p:cNvSpPr>
                <a:spLocks noChangeShapeType="1"/>
              </p:cNvSpPr>
              <p:nvPr/>
            </p:nvSpPr>
            <p:spPr bwMode="auto">
              <a:xfrm rot="5400000">
                <a:off x="3319" y="11822"/>
                <a:ext cx="1" cy="424"/>
              </a:xfrm>
              <a:prstGeom prst="line">
                <a:avLst/>
              </a:prstGeom>
              <a:noFill/>
              <a:ln w="9525">
                <a:solidFill>
                  <a:srgbClr val="000000"/>
                </a:solidFill>
                <a:round/>
                <a:headEnd type="none" w="sm" len="sm"/>
                <a:tailEnd type="none" w="sm" len="sm"/>
              </a:ln>
            </p:spPr>
            <p:txBody>
              <a:bodyPr/>
              <a:lstStyle/>
              <a:p>
                <a:endParaRPr lang="en-US"/>
              </a:p>
            </p:txBody>
          </p:sp>
          <p:grpSp>
            <p:nvGrpSpPr>
              <p:cNvPr id="6" name="Group 40"/>
              <p:cNvGrpSpPr>
                <a:grpSpLocks/>
              </p:cNvGrpSpPr>
              <p:nvPr/>
            </p:nvGrpSpPr>
            <p:grpSpPr bwMode="auto">
              <a:xfrm>
                <a:off x="3398" y="11587"/>
                <a:ext cx="255" cy="354"/>
                <a:chOff x="5483" y="12352"/>
                <a:chExt cx="255" cy="354"/>
              </a:xfrm>
            </p:grpSpPr>
            <p:sp>
              <p:nvSpPr>
                <p:cNvPr id="23620" name="Oval 41"/>
                <p:cNvSpPr>
                  <a:spLocks noChangeArrowheads="1"/>
                </p:cNvSpPr>
                <p:nvPr/>
              </p:nvSpPr>
              <p:spPr bwMode="auto">
                <a:xfrm rot="5400000">
                  <a:off x="5574" y="12634"/>
                  <a:ext cx="72" cy="72"/>
                </a:xfrm>
                <a:prstGeom prst="ellipse">
                  <a:avLst/>
                </a:prstGeom>
                <a:solidFill>
                  <a:srgbClr val="FFFFFF"/>
                </a:solidFill>
                <a:ln w="9525">
                  <a:solidFill>
                    <a:srgbClr val="000000"/>
                  </a:solidFill>
                  <a:round/>
                  <a:headEnd/>
                  <a:tailEnd/>
                </a:ln>
              </p:spPr>
              <p:txBody>
                <a:bodyPr/>
                <a:lstStyle/>
                <a:p>
                  <a:endParaRPr lang="en-SG"/>
                </a:p>
              </p:txBody>
            </p:sp>
            <p:sp>
              <p:nvSpPr>
                <p:cNvPr id="23621" name="AutoShape 42"/>
                <p:cNvSpPr>
                  <a:spLocks noChangeArrowheads="1"/>
                </p:cNvSpPr>
                <p:nvPr/>
              </p:nvSpPr>
              <p:spPr bwMode="auto">
                <a:xfrm rot="5400000">
                  <a:off x="5476" y="12359"/>
                  <a:ext cx="270" cy="255"/>
                </a:xfrm>
                <a:prstGeom prst="flowChartDelay">
                  <a:avLst/>
                </a:prstGeom>
                <a:solidFill>
                  <a:srgbClr val="FFFFFF"/>
                </a:solidFill>
                <a:ln w="9525">
                  <a:solidFill>
                    <a:srgbClr val="000000"/>
                  </a:solidFill>
                  <a:miter lim="800000"/>
                  <a:headEnd/>
                  <a:tailEnd/>
                </a:ln>
              </p:spPr>
              <p:txBody>
                <a:bodyPr/>
                <a:lstStyle/>
                <a:p>
                  <a:endParaRPr lang="en-SG"/>
                </a:p>
              </p:txBody>
            </p:sp>
          </p:grpSp>
        </p:grpSp>
        <p:grpSp>
          <p:nvGrpSpPr>
            <p:cNvPr id="7" name="Group 43"/>
            <p:cNvGrpSpPr>
              <a:grpSpLocks/>
            </p:cNvGrpSpPr>
            <p:nvPr/>
          </p:nvGrpSpPr>
          <p:grpSpPr bwMode="auto">
            <a:xfrm>
              <a:off x="3426" y="2988"/>
              <a:ext cx="295" cy="355"/>
              <a:chOff x="3093" y="11361"/>
              <a:chExt cx="560" cy="673"/>
            </a:xfrm>
          </p:grpSpPr>
          <p:sp>
            <p:nvSpPr>
              <p:cNvPr id="23600" name="Line 44"/>
              <p:cNvSpPr>
                <a:spLocks noChangeShapeType="1"/>
              </p:cNvSpPr>
              <p:nvPr/>
            </p:nvSpPr>
            <p:spPr bwMode="auto">
              <a:xfrm rot="5400000">
                <a:off x="3354" y="11100"/>
                <a:ext cx="1" cy="523"/>
              </a:xfrm>
              <a:prstGeom prst="line">
                <a:avLst/>
              </a:prstGeom>
              <a:noFill/>
              <a:ln w="9525">
                <a:solidFill>
                  <a:srgbClr val="000000"/>
                </a:solidFill>
                <a:round/>
                <a:headEnd type="none" w="sm" len="sm"/>
                <a:tailEnd type="none" w="sm" len="sm"/>
              </a:ln>
            </p:spPr>
            <p:txBody>
              <a:bodyPr/>
              <a:lstStyle/>
              <a:p>
                <a:endParaRPr lang="en-US"/>
              </a:p>
            </p:txBody>
          </p:sp>
          <p:sp>
            <p:nvSpPr>
              <p:cNvPr id="23601" name="Line 45"/>
              <p:cNvSpPr>
                <a:spLocks noChangeShapeType="1"/>
              </p:cNvSpPr>
              <p:nvPr/>
            </p:nvSpPr>
            <p:spPr bwMode="auto">
              <a:xfrm rot="5400000">
                <a:off x="3491" y="11480"/>
                <a:ext cx="239" cy="1"/>
              </a:xfrm>
              <a:prstGeom prst="line">
                <a:avLst/>
              </a:prstGeom>
              <a:noFill/>
              <a:ln w="9525">
                <a:solidFill>
                  <a:srgbClr val="000000"/>
                </a:solidFill>
                <a:round/>
                <a:headEnd type="none" w="sm" len="sm"/>
                <a:tailEnd type="none" w="sm" len="sm"/>
              </a:ln>
            </p:spPr>
            <p:txBody>
              <a:bodyPr/>
              <a:lstStyle/>
              <a:p>
                <a:endParaRPr lang="en-US"/>
              </a:p>
            </p:txBody>
          </p:sp>
          <p:sp>
            <p:nvSpPr>
              <p:cNvPr id="23602" name="Line 46"/>
              <p:cNvSpPr>
                <a:spLocks noChangeShapeType="1"/>
              </p:cNvSpPr>
              <p:nvPr/>
            </p:nvSpPr>
            <p:spPr bwMode="auto">
              <a:xfrm rot="5400000">
                <a:off x="3163" y="11597"/>
                <a:ext cx="1" cy="141"/>
              </a:xfrm>
              <a:prstGeom prst="line">
                <a:avLst/>
              </a:prstGeom>
              <a:noFill/>
              <a:ln w="9525">
                <a:solidFill>
                  <a:srgbClr val="000000"/>
                </a:solidFill>
                <a:round/>
                <a:headEnd type="none" w="sm" len="sm"/>
                <a:tailEnd type="none" w="sm" len="sm"/>
              </a:ln>
            </p:spPr>
            <p:txBody>
              <a:bodyPr/>
              <a:lstStyle/>
              <a:p>
                <a:endParaRPr lang="en-US"/>
              </a:p>
            </p:txBody>
          </p:sp>
          <p:sp>
            <p:nvSpPr>
              <p:cNvPr id="23603" name="Line 47"/>
              <p:cNvSpPr>
                <a:spLocks noChangeShapeType="1"/>
              </p:cNvSpPr>
              <p:nvPr/>
            </p:nvSpPr>
            <p:spPr bwMode="auto">
              <a:xfrm rot="5400000">
                <a:off x="3143" y="11549"/>
                <a:ext cx="209" cy="1"/>
              </a:xfrm>
              <a:prstGeom prst="line">
                <a:avLst/>
              </a:prstGeom>
              <a:noFill/>
              <a:ln w="9525">
                <a:solidFill>
                  <a:srgbClr val="000000"/>
                </a:solidFill>
                <a:round/>
                <a:headEnd type="none" w="sm" len="sm"/>
                <a:tailEnd type="none" w="sm" len="sm"/>
              </a:ln>
            </p:spPr>
            <p:txBody>
              <a:bodyPr/>
              <a:lstStyle/>
              <a:p>
                <a:endParaRPr lang="en-US"/>
              </a:p>
            </p:txBody>
          </p:sp>
          <p:sp>
            <p:nvSpPr>
              <p:cNvPr id="23604" name="Line 48"/>
              <p:cNvSpPr>
                <a:spLocks noChangeShapeType="1"/>
              </p:cNvSpPr>
              <p:nvPr/>
            </p:nvSpPr>
            <p:spPr bwMode="auto">
              <a:xfrm rot="5400000">
                <a:off x="3348" y="11333"/>
                <a:ext cx="1" cy="225"/>
              </a:xfrm>
              <a:prstGeom prst="line">
                <a:avLst/>
              </a:prstGeom>
              <a:noFill/>
              <a:ln w="9525">
                <a:solidFill>
                  <a:srgbClr val="000000"/>
                </a:solidFill>
                <a:round/>
                <a:headEnd type="none" w="sm" len="sm"/>
                <a:tailEnd type="none" w="sm" len="sm"/>
              </a:ln>
            </p:spPr>
            <p:txBody>
              <a:bodyPr/>
              <a:lstStyle/>
              <a:p>
                <a:endParaRPr lang="en-US"/>
              </a:p>
            </p:txBody>
          </p:sp>
          <p:sp>
            <p:nvSpPr>
              <p:cNvPr id="23605" name="Line 49"/>
              <p:cNvSpPr>
                <a:spLocks noChangeShapeType="1"/>
              </p:cNvSpPr>
              <p:nvPr/>
            </p:nvSpPr>
            <p:spPr bwMode="auto">
              <a:xfrm rot="5400000">
                <a:off x="3397" y="11522"/>
                <a:ext cx="155" cy="1"/>
              </a:xfrm>
              <a:prstGeom prst="line">
                <a:avLst/>
              </a:prstGeom>
              <a:noFill/>
              <a:ln w="9525">
                <a:solidFill>
                  <a:srgbClr val="000000"/>
                </a:solidFill>
                <a:round/>
                <a:headEnd type="none" w="sm" len="sm"/>
                <a:tailEnd type="none" w="sm" len="sm"/>
              </a:ln>
            </p:spPr>
            <p:txBody>
              <a:bodyPr/>
              <a:lstStyle/>
              <a:p>
                <a:endParaRPr lang="en-US"/>
              </a:p>
            </p:txBody>
          </p:sp>
          <p:sp>
            <p:nvSpPr>
              <p:cNvPr id="23606" name="Line 50"/>
              <p:cNvSpPr>
                <a:spLocks noChangeShapeType="1"/>
              </p:cNvSpPr>
              <p:nvPr/>
            </p:nvSpPr>
            <p:spPr bwMode="auto">
              <a:xfrm rot="5400000">
                <a:off x="3473" y="11970"/>
                <a:ext cx="113" cy="1"/>
              </a:xfrm>
              <a:prstGeom prst="line">
                <a:avLst/>
              </a:prstGeom>
              <a:noFill/>
              <a:ln w="9525">
                <a:solidFill>
                  <a:srgbClr val="000000"/>
                </a:solidFill>
                <a:round/>
                <a:headEnd type="none" w="sm" len="sm"/>
                <a:tailEnd type="none" w="sm" len="sm"/>
              </a:ln>
            </p:spPr>
            <p:txBody>
              <a:bodyPr/>
              <a:lstStyle/>
              <a:p>
                <a:endParaRPr lang="en-US"/>
              </a:p>
            </p:txBody>
          </p:sp>
          <p:sp>
            <p:nvSpPr>
              <p:cNvPr id="23607" name="Line 51"/>
              <p:cNvSpPr>
                <a:spLocks noChangeShapeType="1"/>
              </p:cNvSpPr>
              <p:nvPr/>
            </p:nvSpPr>
            <p:spPr bwMode="auto">
              <a:xfrm rot="5400000">
                <a:off x="3319" y="11822"/>
                <a:ext cx="1" cy="424"/>
              </a:xfrm>
              <a:prstGeom prst="line">
                <a:avLst/>
              </a:prstGeom>
              <a:noFill/>
              <a:ln w="9525">
                <a:solidFill>
                  <a:srgbClr val="000000"/>
                </a:solidFill>
                <a:round/>
                <a:headEnd type="none" w="sm" len="sm"/>
                <a:tailEnd type="none" w="sm" len="sm"/>
              </a:ln>
            </p:spPr>
            <p:txBody>
              <a:bodyPr/>
              <a:lstStyle/>
              <a:p>
                <a:endParaRPr lang="en-US"/>
              </a:p>
            </p:txBody>
          </p:sp>
          <p:grpSp>
            <p:nvGrpSpPr>
              <p:cNvPr id="8" name="Group 52"/>
              <p:cNvGrpSpPr>
                <a:grpSpLocks/>
              </p:cNvGrpSpPr>
              <p:nvPr/>
            </p:nvGrpSpPr>
            <p:grpSpPr bwMode="auto">
              <a:xfrm>
                <a:off x="3398" y="11587"/>
                <a:ext cx="255" cy="354"/>
                <a:chOff x="5483" y="12352"/>
                <a:chExt cx="255" cy="354"/>
              </a:xfrm>
            </p:grpSpPr>
            <p:sp>
              <p:nvSpPr>
                <p:cNvPr id="23609" name="Oval 53"/>
                <p:cNvSpPr>
                  <a:spLocks noChangeArrowheads="1"/>
                </p:cNvSpPr>
                <p:nvPr/>
              </p:nvSpPr>
              <p:spPr bwMode="auto">
                <a:xfrm rot="5400000">
                  <a:off x="5574" y="12634"/>
                  <a:ext cx="72" cy="72"/>
                </a:xfrm>
                <a:prstGeom prst="ellipse">
                  <a:avLst/>
                </a:prstGeom>
                <a:solidFill>
                  <a:srgbClr val="FFFFFF"/>
                </a:solidFill>
                <a:ln w="9525">
                  <a:solidFill>
                    <a:srgbClr val="000000"/>
                  </a:solidFill>
                  <a:round/>
                  <a:headEnd/>
                  <a:tailEnd/>
                </a:ln>
              </p:spPr>
              <p:txBody>
                <a:bodyPr/>
                <a:lstStyle/>
                <a:p>
                  <a:endParaRPr lang="en-SG"/>
                </a:p>
              </p:txBody>
            </p:sp>
            <p:sp>
              <p:nvSpPr>
                <p:cNvPr id="23610" name="AutoShape 54"/>
                <p:cNvSpPr>
                  <a:spLocks noChangeArrowheads="1"/>
                </p:cNvSpPr>
                <p:nvPr/>
              </p:nvSpPr>
              <p:spPr bwMode="auto">
                <a:xfrm rot="5400000">
                  <a:off x="5476" y="12359"/>
                  <a:ext cx="270" cy="255"/>
                </a:xfrm>
                <a:prstGeom prst="flowChartDelay">
                  <a:avLst/>
                </a:prstGeom>
                <a:solidFill>
                  <a:srgbClr val="FFFFFF"/>
                </a:solidFill>
                <a:ln w="9525">
                  <a:solidFill>
                    <a:srgbClr val="000000"/>
                  </a:solidFill>
                  <a:miter lim="800000"/>
                  <a:headEnd/>
                  <a:tailEnd/>
                </a:ln>
              </p:spPr>
              <p:txBody>
                <a:bodyPr/>
                <a:lstStyle/>
                <a:p>
                  <a:endParaRPr lang="en-SG"/>
                </a:p>
              </p:txBody>
            </p:sp>
          </p:grpSp>
        </p:grpSp>
        <p:grpSp>
          <p:nvGrpSpPr>
            <p:cNvPr id="9" name="Group 55"/>
            <p:cNvGrpSpPr>
              <a:grpSpLocks/>
            </p:cNvGrpSpPr>
            <p:nvPr/>
          </p:nvGrpSpPr>
          <p:grpSpPr bwMode="auto">
            <a:xfrm flipH="1">
              <a:off x="3861" y="2632"/>
              <a:ext cx="295" cy="355"/>
              <a:chOff x="3093" y="11361"/>
              <a:chExt cx="560" cy="673"/>
            </a:xfrm>
          </p:grpSpPr>
          <p:sp>
            <p:nvSpPr>
              <p:cNvPr id="23589" name="Line 56"/>
              <p:cNvSpPr>
                <a:spLocks noChangeShapeType="1"/>
              </p:cNvSpPr>
              <p:nvPr/>
            </p:nvSpPr>
            <p:spPr bwMode="auto">
              <a:xfrm rot="5400000">
                <a:off x="3354" y="11100"/>
                <a:ext cx="1" cy="523"/>
              </a:xfrm>
              <a:prstGeom prst="line">
                <a:avLst/>
              </a:prstGeom>
              <a:noFill/>
              <a:ln w="9525">
                <a:solidFill>
                  <a:srgbClr val="000000"/>
                </a:solidFill>
                <a:round/>
                <a:headEnd type="none" w="sm" len="sm"/>
                <a:tailEnd type="none" w="sm" len="sm"/>
              </a:ln>
            </p:spPr>
            <p:txBody>
              <a:bodyPr/>
              <a:lstStyle/>
              <a:p>
                <a:endParaRPr lang="en-US"/>
              </a:p>
            </p:txBody>
          </p:sp>
          <p:sp>
            <p:nvSpPr>
              <p:cNvPr id="23590" name="Line 57"/>
              <p:cNvSpPr>
                <a:spLocks noChangeShapeType="1"/>
              </p:cNvSpPr>
              <p:nvPr/>
            </p:nvSpPr>
            <p:spPr bwMode="auto">
              <a:xfrm rot="5400000">
                <a:off x="3491" y="11480"/>
                <a:ext cx="239" cy="1"/>
              </a:xfrm>
              <a:prstGeom prst="line">
                <a:avLst/>
              </a:prstGeom>
              <a:noFill/>
              <a:ln w="9525">
                <a:solidFill>
                  <a:srgbClr val="000000"/>
                </a:solidFill>
                <a:round/>
                <a:headEnd type="none" w="sm" len="sm"/>
                <a:tailEnd type="none" w="sm" len="sm"/>
              </a:ln>
            </p:spPr>
            <p:txBody>
              <a:bodyPr/>
              <a:lstStyle/>
              <a:p>
                <a:endParaRPr lang="en-US"/>
              </a:p>
            </p:txBody>
          </p:sp>
          <p:sp>
            <p:nvSpPr>
              <p:cNvPr id="23591" name="Line 58"/>
              <p:cNvSpPr>
                <a:spLocks noChangeShapeType="1"/>
              </p:cNvSpPr>
              <p:nvPr/>
            </p:nvSpPr>
            <p:spPr bwMode="auto">
              <a:xfrm rot="5400000">
                <a:off x="3163" y="11597"/>
                <a:ext cx="1" cy="141"/>
              </a:xfrm>
              <a:prstGeom prst="line">
                <a:avLst/>
              </a:prstGeom>
              <a:noFill/>
              <a:ln w="9525">
                <a:solidFill>
                  <a:srgbClr val="000000"/>
                </a:solidFill>
                <a:round/>
                <a:headEnd type="none" w="sm" len="sm"/>
                <a:tailEnd type="none" w="sm" len="sm"/>
              </a:ln>
            </p:spPr>
            <p:txBody>
              <a:bodyPr/>
              <a:lstStyle/>
              <a:p>
                <a:endParaRPr lang="en-US"/>
              </a:p>
            </p:txBody>
          </p:sp>
          <p:sp>
            <p:nvSpPr>
              <p:cNvPr id="23592" name="Line 59"/>
              <p:cNvSpPr>
                <a:spLocks noChangeShapeType="1"/>
              </p:cNvSpPr>
              <p:nvPr/>
            </p:nvSpPr>
            <p:spPr bwMode="auto">
              <a:xfrm rot="5400000">
                <a:off x="3143" y="11549"/>
                <a:ext cx="209" cy="1"/>
              </a:xfrm>
              <a:prstGeom prst="line">
                <a:avLst/>
              </a:prstGeom>
              <a:noFill/>
              <a:ln w="9525">
                <a:solidFill>
                  <a:srgbClr val="000000"/>
                </a:solidFill>
                <a:round/>
                <a:headEnd type="none" w="sm" len="sm"/>
                <a:tailEnd type="none" w="sm" len="sm"/>
              </a:ln>
            </p:spPr>
            <p:txBody>
              <a:bodyPr/>
              <a:lstStyle/>
              <a:p>
                <a:endParaRPr lang="en-US"/>
              </a:p>
            </p:txBody>
          </p:sp>
          <p:sp>
            <p:nvSpPr>
              <p:cNvPr id="23593" name="Line 60"/>
              <p:cNvSpPr>
                <a:spLocks noChangeShapeType="1"/>
              </p:cNvSpPr>
              <p:nvPr/>
            </p:nvSpPr>
            <p:spPr bwMode="auto">
              <a:xfrm rot="5400000">
                <a:off x="3348" y="11333"/>
                <a:ext cx="1" cy="225"/>
              </a:xfrm>
              <a:prstGeom prst="line">
                <a:avLst/>
              </a:prstGeom>
              <a:noFill/>
              <a:ln w="9525">
                <a:solidFill>
                  <a:srgbClr val="000000"/>
                </a:solidFill>
                <a:round/>
                <a:headEnd type="none" w="sm" len="sm"/>
                <a:tailEnd type="none" w="sm" len="sm"/>
              </a:ln>
            </p:spPr>
            <p:txBody>
              <a:bodyPr/>
              <a:lstStyle/>
              <a:p>
                <a:endParaRPr lang="en-US"/>
              </a:p>
            </p:txBody>
          </p:sp>
          <p:sp>
            <p:nvSpPr>
              <p:cNvPr id="23594" name="Line 61"/>
              <p:cNvSpPr>
                <a:spLocks noChangeShapeType="1"/>
              </p:cNvSpPr>
              <p:nvPr/>
            </p:nvSpPr>
            <p:spPr bwMode="auto">
              <a:xfrm rot="5400000">
                <a:off x="3397" y="11522"/>
                <a:ext cx="155" cy="1"/>
              </a:xfrm>
              <a:prstGeom prst="line">
                <a:avLst/>
              </a:prstGeom>
              <a:noFill/>
              <a:ln w="9525">
                <a:solidFill>
                  <a:srgbClr val="000000"/>
                </a:solidFill>
                <a:round/>
                <a:headEnd type="none" w="sm" len="sm"/>
                <a:tailEnd type="none" w="sm" len="sm"/>
              </a:ln>
            </p:spPr>
            <p:txBody>
              <a:bodyPr/>
              <a:lstStyle/>
              <a:p>
                <a:endParaRPr lang="en-US"/>
              </a:p>
            </p:txBody>
          </p:sp>
          <p:sp>
            <p:nvSpPr>
              <p:cNvPr id="23595" name="Line 62"/>
              <p:cNvSpPr>
                <a:spLocks noChangeShapeType="1"/>
              </p:cNvSpPr>
              <p:nvPr/>
            </p:nvSpPr>
            <p:spPr bwMode="auto">
              <a:xfrm rot="5400000">
                <a:off x="3473" y="11970"/>
                <a:ext cx="113" cy="1"/>
              </a:xfrm>
              <a:prstGeom prst="line">
                <a:avLst/>
              </a:prstGeom>
              <a:noFill/>
              <a:ln w="9525">
                <a:solidFill>
                  <a:srgbClr val="000000"/>
                </a:solidFill>
                <a:round/>
                <a:headEnd type="none" w="sm" len="sm"/>
                <a:tailEnd type="none" w="sm" len="sm"/>
              </a:ln>
            </p:spPr>
            <p:txBody>
              <a:bodyPr/>
              <a:lstStyle/>
              <a:p>
                <a:endParaRPr lang="en-US"/>
              </a:p>
            </p:txBody>
          </p:sp>
          <p:sp>
            <p:nvSpPr>
              <p:cNvPr id="23596" name="Line 63"/>
              <p:cNvSpPr>
                <a:spLocks noChangeShapeType="1"/>
              </p:cNvSpPr>
              <p:nvPr/>
            </p:nvSpPr>
            <p:spPr bwMode="auto">
              <a:xfrm rot="5400000">
                <a:off x="3319" y="11822"/>
                <a:ext cx="1" cy="424"/>
              </a:xfrm>
              <a:prstGeom prst="line">
                <a:avLst/>
              </a:prstGeom>
              <a:noFill/>
              <a:ln w="9525">
                <a:solidFill>
                  <a:srgbClr val="000000"/>
                </a:solidFill>
                <a:round/>
                <a:headEnd type="none" w="sm" len="sm"/>
                <a:tailEnd type="none" w="sm" len="sm"/>
              </a:ln>
            </p:spPr>
            <p:txBody>
              <a:bodyPr/>
              <a:lstStyle/>
              <a:p>
                <a:endParaRPr lang="en-US"/>
              </a:p>
            </p:txBody>
          </p:sp>
          <p:grpSp>
            <p:nvGrpSpPr>
              <p:cNvPr id="10" name="Group 64"/>
              <p:cNvGrpSpPr>
                <a:grpSpLocks/>
              </p:cNvGrpSpPr>
              <p:nvPr/>
            </p:nvGrpSpPr>
            <p:grpSpPr bwMode="auto">
              <a:xfrm>
                <a:off x="3398" y="11587"/>
                <a:ext cx="255" cy="354"/>
                <a:chOff x="5483" y="12352"/>
                <a:chExt cx="255" cy="354"/>
              </a:xfrm>
            </p:grpSpPr>
            <p:sp>
              <p:nvSpPr>
                <p:cNvPr id="23598" name="Oval 65"/>
                <p:cNvSpPr>
                  <a:spLocks noChangeArrowheads="1"/>
                </p:cNvSpPr>
                <p:nvPr/>
              </p:nvSpPr>
              <p:spPr bwMode="auto">
                <a:xfrm rot="5400000">
                  <a:off x="5574" y="12634"/>
                  <a:ext cx="72" cy="72"/>
                </a:xfrm>
                <a:prstGeom prst="ellipse">
                  <a:avLst/>
                </a:prstGeom>
                <a:solidFill>
                  <a:srgbClr val="FFFFFF"/>
                </a:solidFill>
                <a:ln w="9525">
                  <a:solidFill>
                    <a:srgbClr val="000000"/>
                  </a:solidFill>
                  <a:round/>
                  <a:headEnd/>
                  <a:tailEnd/>
                </a:ln>
              </p:spPr>
              <p:txBody>
                <a:bodyPr/>
                <a:lstStyle/>
                <a:p>
                  <a:endParaRPr lang="en-SG"/>
                </a:p>
              </p:txBody>
            </p:sp>
            <p:sp>
              <p:nvSpPr>
                <p:cNvPr id="23599" name="AutoShape 66"/>
                <p:cNvSpPr>
                  <a:spLocks noChangeArrowheads="1"/>
                </p:cNvSpPr>
                <p:nvPr/>
              </p:nvSpPr>
              <p:spPr bwMode="auto">
                <a:xfrm rot="5400000">
                  <a:off x="5476" y="12359"/>
                  <a:ext cx="270" cy="255"/>
                </a:xfrm>
                <a:prstGeom prst="flowChartDelay">
                  <a:avLst/>
                </a:prstGeom>
                <a:solidFill>
                  <a:srgbClr val="FFFFFF"/>
                </a:solidFill>
                <a:ln w="9525">
                  <a:solidFill>
                    <a:srgbClr val="000000"/>
                  </a:solidFill>
                  <a:miter lim="800000"/>
                  <a:headEnd/>
                  <a:tailEnd/>
                </a:ln>
              </p:spPr>
              <p:txBody>
                <a:bodyPr/>
                <a:lstStyle/>
                <a:p>
                  <a:endParaRPr lang="en-SG"/>
                </a:p>
              </p:txBody>
            </p:sp>
          </p:grpSp>
        </p:grpSp>
        <p:grpSp>
          <p:nvGrpSpPr>
            <p:cNvPr id="11" name="Group 67"/>
            <p:cNvGrpSpPr>
              <a:grpSpLocks/>
            </p:cNvGrpSpPr>
            <p:nvPr/>
          </p:nvGrpSpPr>
          <p:grpSpPr bwMode="auto">
            <a:xfrm flipH="1">
              <a:off x="3861" y="3162"/>
              <a:ext cx="295" cy="354"/>
              <a:chOff x="3093" y="11361"/>
              <a:chExt cx="560" cy="673"/>
            </a:xfrm>
          </p:grpSpPr>
          <p:sp>
            <p:nvSpPr>
              <p:cNvPr id="23578" name="Line 68"/>
              <p:cNvSpPr>
                <a:spLocks noChangeShapeType="1"/>
              </p:cNvSpPr>
              <p:nvPr/>
            </p:nvSpPr>
            <p:spPr bwMode="auto">
              <a:xfrm rot="5400000">
                <a:off x="3354" y="11100"/>
                <a:ext cx="1" cy="523"/>
              </a:xfrm>
              <a:prstGeom prst="line">
                <a:avLst/>
              </a:prstGeom>
              <a:noFill/>
              <a:ln w="9525">
                <a:solidFill>
                  <a:srgbClr val="000000"/>
                </a:solidFill>
                <a:round/>
                <a:headEnd type="none" w="sm" len="sm"/>
                <a:tailEnd type="none" w="sm" len="sm"/>
              </a:ln>
            </p:spPr>
            <p:txBody>
              <a:bodyPr/>
              <a:lstStyle/>
              <a:p>
                <a:endParaRPr lang="en-US"/>
              </a:p>
            </p:txBody>
          </p:sp>
          <p:sp>
            <p:nvSpPr>
              <p:cNvPr id="23579" name="Line 69"/>
              <p:cNvSpPr>
                <a:spLocks noChangeShapeType="1"/>
              </p:cNvSpPr>
              <p:nvPr/>
            </p:nvSpPr>
            <p:spPr bwMode="auto">
              <a:xfrm rot="5400000">
                <a:off x="3491" y="11480"/>
                <a:ext cx="239" cy="1"/>
              </a:xfrm>
              <a:prstGeom prst="line">
                <a:avLst/>
              </a:prstGeom>
              <a:noFill/>
              <a:ln w="9525">
                <a:solidFill>
                  <a:srgbClr val="000000"/>
                </a:solidFill>
                <a:round/>
                <a:headEnd type="none" w="sm" len="sm"/>
                <a:tailEnd type="none" w="sm" len="sm"/>
              </a:ln>
            </p:spPr>
            <p:txBody>
              <a:bodyPr/>
              <a:lstStyle/>
              <a:p>
                <a:endParaRPr lang="en-US"/>
              </a:p>
            </p:txBody>
          </p:sp>
          <p:sp>
            <p:nvSpPr>
              <p:cNvPr id="23580" name="Line 70"/>
              <p:cNvSpPr>
                <a:spLocks noChangeShapeType="1"/>
              </p:cNvSpPr>
              <p:nvPr/>
            </p:nvSpPr>
            <p:spPr bwMode="auto">
              <a:xfrm rot="5400000">
                <a:off x="3163" y="11597"/>
                <a:ext cx="1" cy="141"/>
              </a:xfrm>
              <a:prstGeom prst="line">
                <a:avLst/>
              </a:prstGeom>
              <a:noFill/>
              <a:ln w="9525">
                <a:solidFill>
                  <a:srgbClr val="000000"/>
                </a:solidFill>
                <a:round/>
                <a:headEnd type="none" w="sm" len="sm"/>
                <a:tailEnd type="none" w="sm" len="sm"/>
              </a:ln>
            </p:spPr>
            <p:txBody>
              <a:bodyPr/>
              <a:lstStyle/>
              <a:p>
                <a:endParaRPr lang="en-US"/>
              </a:p>
            </p:txBody>
          </p:sp>
          <p:sp>
            <p:nvSpPr>
              <p:cNvPr id="23581" name="Line 71"/>
              <p:cNvSpPr>
                <a:spLocks noChangeShapeType="1"/>
              </p:cNvSpPr>
              <p:nvPr/>
            </p:nvSpPr>
            <p:spPr bwMode="auto">
              <a:xfrm rot="5400000">
                <a:off x="3143" y="11549"/>
                <a:ext cx="209" cy="1"/>
              </a:xfrm>
              <a:prstGeom prst="line">
                <a:avLst/>
              </a:prstGeom>
              <a:noFill/>
              <a:ln w="9525">
                <a:solidFill>
                  <a:srgbClr val="000000"/>
                </a:solidFill>
                <a:round/>
                <a:headEnd type="none" w="sm" len="sm"/>
                <a:tailEnd type="none" w="sm" len="sm"/>
              </a:ln>
            </p:spPr>
            <p:txBody>
              <a:bodyPr/>
              <a:lstStyle/>
              <a:p>
                <a:endParaRPr lang="en-US"/>
              </a:p>
            </p:txBody>
          </p:sp>
          <p:sp>
            <p:nvSpPr>
              <p:cNvPr id="23582" name="Line 72"/>
              <p:cNvSpPr>
                <a:spLocks noChangeShapeType="1"/>
              </p:cNvSpPr>
              <p:nvPr/>
            </p:nvSpPr>
            <p:spPr bwMode="auto">
              <a:xfrm rot="5400000">
                <a:off x="3348" y="11333"/>
                <a:ext cx="1" cy="225"/>
              </a:xfrm>
              <a:prstGeom prst="line">
                <a:avLst/>
              </a:prstGeom>
              <a:noFill/>
              <a:ln w="9525">
                <a:solidFill>
                  <a:srgbClr val="000000"/>
                </a:solidFill>
                <a:round/>
                <a:headEnd type="none" w="sm" len="sm"/>
                <a:tailEnd type="none" w="sm" len="sm"/>
              </a:ln>
            </p:spPr>
            <p:txBody>
              <a:bodyPr/>
              <a:lstStyle/>
              <a:p>
                <a:endParaRPr lang="en-US"/>
              </a:p>
            </p:txBody>
          </p:sp>
          <p:sp>
            <p:nvSpPr>
              <p:cNvPr id="23583" name="Line 73"/>
              <p:cNvSpPr>
                <a:spLocks noChangeShapeType="1"/>
              </p:cNvSpPr>
              <p:nvPr/>
            </p:nvSpPr>
            <p:spPr bwMode="auto">
              <a:xfrm rot="5400000">
                <a:off x="3397" y="11522"/>
                <a:ext cx="155" cy="1"/>
              </a:xfrm>
              <a:prstGeom prst="line">
                <a:avLst/>
              </a:prstGeom>
              <a:noFill/>
              <a:ln w="9525">
                <a:solidFill>
                  <a:srgbClr val="000000"/>
                </a:solidFill>
                <a:round/>
                <a:headEnd type="none" w="sm" len="sm"/>
                <a:tailEnd type="none" w="sm" len="sm"/>
              </a:ln>
            </p:spPr>
            <p:txBody>
              <a:bodyPr/>
              <a:lstStyle/>
              <a:p>
                <a:endParaRPr lang="en-US"/>
              </a:p>
            </p:txBody>
          </p:sp>
          <p:sp>
            <p:nvSpPr>
              <p:cNvPr id="23584" name="Line 74"/>
              <p:cNvSpPr>
                <a:spLocks noChangeShapeType="1"/>
              </p:cNvSpPr>
              <p:nvPr/>
            </p:nvSpPr>
            <p:spPr bwMode="auto">
              <a:xfrm rot="5400000">
                <a:off x="3473" y="11970"/>
                <a:ext cx="113" cy="1"/>
              </a:xfrm>
              <a:prstGeom prst="line">
                <a:avLst/>
              </a:prstGeom>
              <a:noFill/>
              <a:ln w="9525">
                <a:solidFill>
                  <a:srgbClr val="000000"/>
                </a:solidFill>
                <a:round/>
                <a:headEnd type="none" w="sm" len="sm"/>
                <a:tailEnd type="none" w="sm" len="sm"/>
              </a:ln>
            </p:spPr>
            <p:txBody>
              <a:bodyPr/>
              <a:lstStyle/>
              <a:p>
                <a:endParaRPr lang="en-US"/>
              </a:p>
            </p:txBody>
          </p:sp>
          <p:sp>
            <p:nvSpPr>
              <p:cNvPr id="23585" name="Line 75"/>
              <p:cNvSpPr>
                <a:spLocks noChangeShapeType="1"/>
              </p:cNvSpPr>
              <p:nvPr/>
            </p:nvSpPr>
            <p:spPr bwMode="auto">
              <a:xfrm rot="5400000">
                <a:off x="3319" y="11822"/>
                <a:ext cx="1" cy="424"/>
              </a:xfrm>
              <a:prstGeom prst="line">
                <a:avLst/>
              </a:prstGeom>
              <a:noFill/>
              <a:ln w="9525">
                <a:solidFill>
                  <a:srgbClr val="000000"/>
                </a:solidFill>
                <a:round/>
                <a:headEnd type="none" w="sm" len="sm"/>
                <a:tailEnd type="none" w="sm" len="sm"/>
              </a:ln>
            </p:spPr>
            <p:txBody>
              <a:bodyPr/>
              <a:lstStyle/>
              <a:p>
                <a:endParaRPr lang="en-US"/>
              </a:p>
            </p:txBody>
          </p:sp>
          <p:grpSp>
            <p:nvGrpSpPr>
              <p:cNvPr id="12" name="Group 76"/>
              <p:cNvGrpSpPr>
                <a:grpSpLocks/>
              </p:cNvGrpSpPr>
              <p:nvPr/>
            </p:nvGrpSpPr>
            <p:grpSpPr bwMode="auto">
              <a:xfrm>
                <a:off x="3398" y="11587"/>
                <a:ext cx="255" cy="354"/>
                <a:chOff x="5483" y="12352"/>
                <a:chExt cx="255" cy="354"/>
              </a:xfrm>
            </p:grpSpPr>
            <p:sp>
              <p:nvSpPr>
                <p:cNvPr id="23587" name="Oval 77"/>
                <p:cNvSpPr>
                  <a:spLocks noChangeArrowheads="1"/>
                </p:cNvSpPr>
                <p:nvPr/>
              </p:nvSpPr>
              <p:spPr bwMode="auto">
                <a:xfrm rot="5400000">
                  <a:off x="5574" y="12634"/>
                  <a:ext cx="72" cy="72"/>
                </a:xfrm>
                <a:prstGeom prst="ellipse">
                  <a:avLst/>
                </a:prstGeom>
                <a:solidFill>
                  <a:srgbClr val="FFFFFF"/>
                </a:solidFill>
                <a:ln w="9525">
                  <a:solidFill>
                    <a:srgbClr val="000000"/>
                  </a:solidFill>
                  <a:round/>
                  <a:headEnd/>
                  <a:tailEnd/>
                </a:ln>
              </p:spPr>
              <p:txBody>
                <a:bodyPr/>
                <a:lstStyle/>
                <a:p>
                  <a:endParaRPr lang="en-SG"/>
                </a:p>
              </p:txBody>
            </p:sp>
            <p:sp>
              <p:nvSpPr>
                <p:cNvPr id="23588" name="AutoShape 78"/>
                <p:cNvSpPr>
                  <a:spLocks noChangeArrowheads="1"/>
                </p:cNvSpPr>
                <p:nvPr/>
              </p:nvSpPr>
              <p:spPr bwMode="auto">
                <a:xfrm rot="5400000">
                  <a:off x="5476" y="12359"/>
                  <a:ext cx="270" cy="255"/>
                </a:xfrm>
                <a:prstGeom prst="flowChartDelay">
                  <a:avLst/>
                </a:prstGeom>
                <a:solidFill>
                  <a:srgbClr val="FFFFFF"/>
                </a:solidFill>
                <a:ln w="9525">
                  <a:solidFill>
                    <a:srgbClr val="000000"/>
                  </a:solidFill>
                  <a:miter lim="800000"/>
                  <a:headEnd/>
                  <a:tailEnd/>
                </a:ln>
              </p:spPr>
              <p:txBody>
                <a:bodyPr/>
                <a:lstStyle/>
                <a:p>
                  <a:endParaRPr lang="en-SG"/>
                </a:p>
              </p:txBody>
            </p:sp>
          </p:grpSp>
        </p:grpSp>
      </p:grpSp>
      <p:sp>
        <p:nvSpPr>
          <p:cNvPr id="79"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0"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0DA1E8E-B811-4DE8-8F14-BD683BE31E2F}" type="slidenum">
              <a:rPr lang="en-US" altLang="en-US"/>
              <a:pPr>
                <a:defRPr/>
              </a:pPr>
              <a:t>24</a:t>
            </a:fld>
            <a:endParaRPr lang="en-US" altLang="en-US"/>
          </a:p>
        </p:txBody>
      </p:sp>
      <p:sp>
        <p:nvSpPr>
          <p:cNvPr id="24581" name="Rectangle 2"/>
          <p:cNvSpPr>
            <a:spLocks noGrp="1" noChangeArrowheads="1"/>
          </p:cNvSpPr>
          <p:nvPr>
            <p:ph type="title"/>
          </p:nvPr>
        </p:nvSpPr>
        <p:spPr/>
        <p:txBody>
          <a:bodyPr/>
          <a:lstStyle/>
          <a:p>
            <a:pPr eaLnBrk="1" hangingPunct="1"/>
            <a:r>
              <a:rPr lang="en-US" sz="4000"/>
              <a:t>PROGRAMMABLE LOGIC ARRAY</a:t>
            </a:r>
          </a:p>
        </p:txBody>
      </p:sp>
      <p:sp>
        <p:nvSpPr>
          <p:cNvPr id="317443" name="Rectangle 3"/>
          <p:cNvSpPr>
            <a:spLocks noGrp="1" noChangeArrowheads="1"/>
          </p:cNvSpPr>
          <p:nvPr>
            <p:ph type="body" idx="1"/>
          </p:nvPr>
        </p:nvSpPr>
        <p:spPr>
          <a:xfrm>
            <a:off x="457200" y="1295400"/>
            <a:ext cx="4267200" cy="4835525"/>
          </a:xfrm>
        </p:spPr>
        <p:txBody>
          <a:bodyPr/>
          <a:lstStyle/>
          <a:p>
            <a:pPr eaLnBrk="1" hangingPunct="1"/>
            <a:r>
              <a:rPr lang="en-US" sz="2400" dirty="0"/>
              <a:t>A programmable integrated circuit – implements  sum-of-products circuits (allow multiple outputs).</a:t>
            </a:r>
          </a:p>
          <a:p>
            <a:pPr eaLnBrk="1" hangingPunct="1">
              <a:spcBef>
                <a:spcPct val="50000"/>
              </a:spcBef>
            </a:pPr>
            <a:r>
              <a:rPr lang="en-US" sz="2400" dirty="0"/>
              <a:t>2 stages</a:t>
            </a:r>
          </a:p>
          <a:p>
            <a:pPr lvl="1" eaLnBrk="1" hangingPunct="1"/>
            <a:r>
              <a:rPr lang="en-US" sz="2000" dirty="0"/>
              <a:t>AND gates = product terms</a:t>
            </a:r>
          </a:p>
          <a:p>
            <a:pPr lvl="1" eaLnBrk="1" hangingPunct="1"/>
            <a:r>
              <a:rPr lang="en-US" sz="2000" dirty="0"/>
              <a:t>OR gates = outputs</a:t>
            </a:r>
          </a:p>
          <a:p>
            <a:pPr eaLnBrk="1" hangingPunct="1">
              <a:spcBef>
                <a:spcPct val="50000"/>
              </a:spcBef>
            </a:pPr>
            <a:r>
              <a:rPr lang="en-US" sz="2400" dirty="0"/>
              <a:t>Connections between inputs and the planes can be ‘burned’.</a:t>
            </a:r>
            <a:endParaRPr lang="en-US" sz="2400" dirty="0">
              <a:sym typeface="Symbol" pitchFamily="18" charset="2"/>
            </a:endParaRPr>
          </a:p>
        </p:txBody>
      </p:sp>
      <p:pic>
        <p:nvPicPr>
          <p:cNvPr id="317444" name="Picture 4" descr="04~Figure_B"/>
          <p:cNvPicPr>
            <a:picLocks noChangeAspect="1" noChangeArrowheads="1"/>
          </p:cNvPicPr>
          <p:nvPr/>
        </p:nvPicPr>
        <p:blipFill>
          <a:blip r:embed="rId3" cstate="print"/>
          <a:srcRect/>
          <a:stretch>
            <a:fillRect/>
          </a:stretch>
        </p:blipFill>
        <p:spPr bwMode="auto">
          <a:xfrm>
            <a:off x="4572000" y="2286000"/>
            <a:ext cx="4038600" cy="3094038"/>
          </a:xfrm>
          <a:prstGeom prst="rect">
            <a:avLst/>
          </a:prstGeom>
          <a:solidFill>
            <a:schemeClr val="bg1"/>
          </a:solid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CE0B1E0-575F-4A1E-A8CE-51328A39662C}" type="slidenum">
              <a:rPr lang="en-US" altLang="en-US"/>
              <a:pPr>
                <a:defRPr/>
              </a:pPr>
              <a:t>25</a:t>
            </a:fld>
            <a:endParaRPr lang="en-US" altLang="en-US"/>
          </a:p>
        </p:txBody>
      </p:sp>
      <p:sp>
        <p:nvSpPr>
          <p:cNvPr id="25605" name="Rectangle 2"/>
          <p:cNvSpPr>
            <a:spLocks noGrp="1" noChangeArrowheads="1"/>
          </p:cNvSpPr>
          <p:nvPr>
            <p:ph type="title"/>
          </p:nvPr>
        </p:nvSpPr>
        <p:spPr/>
        <p:txBody>
          <a:bodyPr/>
          <a:lstStyle/>
          <a:p>
            <a:pPr eaLnBrk="1" hangingPunct="1"/>
            <a:r>
              <a:rPr lang="en-US" sz="3600"/>
              <a:t>PLA EXAMPLE (1/2)</a:t>
            </a:r>
          </a:p>
        </p:txBody>
      </p:sp>
      <p:pic>
        <p:nvPicPr>
          <p:cNvPr id="25606" name="Picture 6" descr="PLAExampleTable"/>
          <p:cNvPicPr>
            <a:picLocks noChangeAspect="1" noChangeArrowheads="1"/>
          </p:cNvPicPr>
          <p:nvPr/>
        </p:nvPicPr>
        <p:blipFill>
          <a:blip r:embed="rId3" cstate="print"/>
          <a:srcRect/>
          <a:stretch>
            <a:fillRect/>
          </a:stretch>
        </p:blipFill>
        <p:spPr bwMode="auto">
          <a:xfrm>
            <a:off x="1447800" y="1066800"/>
            <a:ext cx="5943600" cy="2374900"/>
          </a:xfrm>
          <a:prstGeom prst="rect">
            <a:avLst/>
          </a:prstGeom>
          <a:noFill/>
          <a:ln w="9525">
            <a:noFill/>
            <a:miter lim="800000"/>
            <a:headEnd/>
            <a:tailEnd/>
          </a:ln>
        </p:spPr>
      </p:pic>
      <p:pic>
        <p:nvPicPr>
          <p:cNvPr id="311303" name="Picture 7" descr="05~Figure_B"/>
          <p:cNvPicPr>
            <a:picLocks noChangeAspect="1" noChangeArrowheads="1"/>
          </p:cNvPicPr>
          <p:nvPr/>
        </p:nvPicPr>
        <p:blipFill>
          <a:blip r:embed="rId4" cstate="print"/>
          <a:srcRect/>
          <a:stretch>
            <a:fillRect/>
          </a:stretch>
        </p:blipFill>
        <p:spPr bwMode="auto">
          <a:xfrm>
            <a:off x="1981200" y="3435350"/>
            <a:ext cx="4876800" cy="2670175"/>
          </a:xfrm>
          <a:prstGeom prst="rect">
            <a:avLst/>
          </a:prstGeom>
          <a:no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7D6FAEE-DC7A-493E-B217-BD3656DAA537}" type="slidenum">
              <a:rPr lang="en-US" altLang="en-US"/>
              <a:pPr>
                <a:defRPr/>
              </a:pPr>
              <a:t>26</a:t>
            </a:fld>
            <a:endParaRPr lang="en-US" altLang="en-US"/>
          </a:p>
        </p:txBody>
      </p:sp>
      <p:sp>
        <p:nvSpPr>
          <p:cNvPr id="26629" name="Rectangle 2"/>
          <p:cNvSpPr>
            <a:spLocks noGrp="1" noChangeArrowheads="1"/>
          </p:cNvSpPr>
          <p:nvPr>
            <p:ph type="title"/>
          </p:nvPr>
        </p:nvSpPr>
        <p:spPr/>
        <p:txBody>
          <a:bodyPr/>
          <a:lstStyle/>
          <a:p>
            <a:pPr eaLnBrk="1" hangingPunct="1"/>
            <a:r>
              <a:rPr lang="en-US" sz="3600"/>
              <a:t>PLA EXAMPLE (2/2)</a:t>
            </a:r>
          </a:p>
        </p:txBody>
      </p:sp>
      <p:sp>
        <p:nvSpPr>
          <p:cNvPr id="313347" name="Rectangle 3"/>
          <p:cNvSpPr>
            <a:spLocks noGrp="1" noChangeArrowheads="1"/>
          </p:cNvSpPr>
          <p:nvPr>
            <p:ph type="body" idx="1"/>
          </p:nvPr>
        </p:nvSpPr>
        <p:spPr>
          <a:xfrm>
            <a:off x="457200" y="1295400"/>
            <a:ext cx="8001000" cy="4835525"/>
          </a:xfrm>
        </p:spPr>
        <p:txBody>
          <a:bodyPr/>
          <a:lstStyle/>
          <a:p>
            <a:pPr eaLnBrk="1" hangingPunct="1"/>
            <a:r>
              <a:rPr lang="en-US" sz="2400" dirty="0"/>
              <a:t>Simplified representation of previous PLA.</a:t>
            </a:r>
            <a:endParaRPr lang="en-US" sz="2400" dirty="0">
              <a:sym typeface="Symbol" pitchFamily="18" charset="2"/>
            </a:endParaRPr>
          </a:p>
        </p:txBody>
      </p:sp>
      <p:pic>
        <p:nvPicPr>
          <p:cNvPr id="313348" name="Picture 4" descr="06~Figure_B"/>
          <p:cNvPicPr>
            <a:picLocks noChangeAspect="1" noChangeArrowheads="1"/>
          </p:cNvPicPr>
          <p:nvPr/>
        </p:nvPicPr>
        <p:blipFill>
          <a:blip r:embed="rId3" cstate="print"/>
          <a:srcRect/>
          <a:stretch>
            <a:fillRect/>
          </a:stretch>
        </p:blipFill>
        <p:spPr bwMode="auto">
          <a:xfrm>
            <a:off x="2057400" y="1905000"/>
            <a:ext cx="5105400" cy="3949700"/>
          </a:xfrm>
          <a:prstGeom prst="rect">
            <a:avLst/>
          </a:prstGeom>
          <a:no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D412B12-CC18-4B50-BA2F-7D6B474CD2E5}" type="slidenum">
              <a:rPr lang="en-US" altLang="en-US"/>
              <a:pPr>
                <a:defRPr/>
              </a:pPr>
              <a:t>27</a:t>
            </a:fld>
            <a:endParaRPr lang="en-US" altLang="en-US"/>
          </a:p>
        </p:txBody>
      </p:sp>
      <p:sp>
        <p:nvSpPr>
          <p:cNvPr id="27653" name="Rectangle 2"/>
          <p:cNvSpPr>
            <a:spLocks noGrp="1" noChangeArrowheads="1"/>
          </p:cNvSpPr>
          <p:nvPr>
            <p:ph type="title"/>
          </p:nvPr>
        </p:nvSpPr>
        <p:spPr/>
        <p:txBody>
          <a:bodyPr/>
          <a:lstStyle/>
          <a:p>
            <a:pPr eaLnBrk="1" hangingPunct="1"/>
            <a:r>
              <a:rPr lang="en-US"/>
              <a:t>READ ONLY MEMORY (ROM)</a:t>
            </a:r>
          </a:p>
        </p:txBody>
      </p:sp>
      <p:sp>
        <p:nvSpPr>
          <p:cNvPr id="315395" name="Rectangle 3"/>
          <p:cNvSpPr>
            <a:spLocks noGrp="1" noChangeArrowheads="1"/>
          </p:cNvSpPr>
          <p:nvPr>
            <p:ph type="body" idx="1"/>
          </p:nvPr>
        </p:nvSpPr>
        <p:spPr>
          <a:xfrm>
            <a:off x="457200" y="1295400"/>
            <a:ext cx="8229600" cy="4724400"/>
          </a:xfrm>
        </p:spPr>
        <p:txBody>
          <a:bodyPr/>
          <a:lstStyle/>
          <a:p>
            <a:pPr eaLnBrk="1" hangingPunct="1"/>
            <a:r>
              <a:rPr lang="en-US" sz="2800" dirty="0"/>
              <a:t>Similar to PLA</a:t>
            </a:r>
          </a:p>
          <a:p>
            <a:pPr lvl="1" eaLnBrk="1" hangingPunct="1"/>
            <a:r>
              <a:rPr lang="en-US" sz="2400" dirty="0"/>
              <a:t>Set of inputs (called addresses)</a:t>
            </a:r>
          </a:p>
          <a:p>
            <a:pPr lvl="1" eaLnBrk="1" hangingPunct="1"/>
            <a:r>
              <a:rPr lang="en-US" sz="2400" dirty="0"/>
              <a:t>Set of outputs</a:t>
            </a:r>
          </a:p>
          <a:p>
            <a:pPr lvl="1" eaLnBrk="1" hangingPunct="1"/>
            <a:r>
              <a:rPr lang="en-US" sz="2400" dirty="0"/>
              <a:t>Programmable mapping between inputs and outputs</a:t>
            </a:r>
          </a:p>
          <a:p>
            <a:pPr eaLnBrk="1" hangingPunct="1">
              <a:spcBef>
                <a:spcPct val="50000"/>
              </a:spcBef>
            </a:pPr>
            <a:r>
              <a:rPr lang="en-US" sz="2800" dirty="0"/>
              <a:t>Fully decoded: able to implement any mapping.</a:t>
            </a:r>
          </a:p>
          <a:p>
            <a:pPr eaLnBrk="1" hangingPunct="1">
              <a:spcBef>
                <a:spcPct val="50000"/>
              </a:spcBef>
            </a:pPr>
            <a:r>
              <a:rPr lang="en-US" sz="2800" dirty="0"/>
              <a:t>In contrast, PLAs may not be able to implement a given mapping due to not having enough </a:t>
            </a:r>
            <a:r>
              <a:rPr lang="en-US" sz="2800" dirty="0" err="1"/>
              <a:t>minterms</a:t>
            </a:r>
            <a:r>
              <a:rPr lang="en-US" sz="2800" dirty="0"/>
              <a:t>.</a:t>
            </a:r>
          </a:p>
        </p:txBody>
      </p:sp>
      <p:sp>
        <p:nvSpPr>
          <p:cNvPr id="7"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C4F6A3C-061A-45FB-AA65-C24BCA7918E5}" type="slidenum">
              <a:rPr lang="en-US" altLang="en-US"/>
              <a:pPr>
                <a:defRPr/>
              </a:pPr>
              <a:t>28</a:t>
            </a:fld>
            <a:endParaRPr lang="en-US" altLang="en-US"/>
          </a:p>
        </p:txBody>
      </p:sp>
      <p:sp>
        <p:nvSpPr>
          <p:cNvPr id="28677" name="Rectangle 2"/>
          <p:cNvSpPr>
            <a:spLocks noGrp="1" noChangeArrowheads="1"/>
          </p:cNvSpPr>
          <p:nvPr>
            <p:ph type="title"/>
          </p:nvPr>
        </p:nvSpPr>
        <p:spPr/>
        <p:txBody>
          <a:bodyPr/>
          <a:lstStyle/>
          <a:p>
            <a:pPr eaLnBrk="1" hangingPunct="1"/>
            <a:r>
              <a:rPr lang="en-US" dirty="0"/>
              <a:t>LAB ASSIGNMENTS (1/3)</a:t>
            </a:r>
          </a:p>
        </p:txBody>
      </p:sp>
      <p:sp>
        <p:nvSpPr>
          <p:cNvPr id="321539" name="Rectangle 3"/>
          <p:cNvSpPr>
            <a:spLocks noGrp="1" noChangeArrowheads="1"/>
          </p:cNvSpPr>
          <p:nvPr>
            <p:ph type="body" idx="1"/>
          </p:nvPr>
        </p:nvSpPr>
        <p:spPr>
          <a:xfrm>
            <a:off x="457200" y="1295400"/>
            <a:ext cx="8229600" cy="4724400"/>
          </a:xfrm>
        </p:spPr>
        <p:txBody>
          <a:bodyPr/>
          <a:lstStyle/>
          <a:p>
            <a:pPr eaLnBrk="1" hangingPunct="1"/>
            <a:r>
              <a:rPr lang="en-US" sz="2800" dirty="0"/>
              <a:t>For the first few labs, you will implement simple circuits using the Logic Trainer</a:t>
            </a:r>
          </a:p>
        </p:txBody>
      </p:sp>
      <p:pic>
        <p:nvPicPr>
          <p:cNvPr id="321540" name="Picture 4" descr="logictrainer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2209800"/>
            <a:ext cx="5105400" cy="4310063"/>
          </a:xfrm>
          <a:prstGeom prst="rect">
            <a:avLst/>
          </a:prstGeom>
          <a:no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59C8EBF-109B-4834-B4FA-2AC73455B1B5}" type="slidenum">
              <a:rPr lang="en-US" altLang="en-US"/>
              <a:pPr>
                <a:defRPr/>
              </a:pPr>
              <a:t>29</a:t>
            </a:fld>
            <a:endParaRPr lang="en-US" altLang="en-US"/>
          </a:p>
        </p:txBody>
      </p:sp>
      <p:sp>
        <p:nvSpPr>
          <p:cNvPr id="29701" name="Rectangle 2"/>
          <p:cNvSpPr>
            <a:spLocks noGrp="1" noChangeArrowheads="1"/>
          </p:cNvSpPr>
          <p:nvPr>
            <p:ph type="title"/>
          </p:nvPr>
        </p:nvSpPr>
        <p:spPr/>
        <p:txBody>
          <a:bodyPr/>
          <a:lstStyle/>
          <a:p>
            <a:pPr eaLnBrk="1" hangingPunct="1"/>
            <a:r>
              <a:rPr lang="en-US" dirty="0"/>
              <a:t>LAB ASSIGNMENTS (2/3)</a:t>
            </a:r>
          </a:p>
        </p:txBody>
      </p:sp>
      <p:sp>
        <p:nvSpPr>
          <p:cNvPr id="323587" name="Rectangle 3"/>
          <p:cNvSpPr>
            <a:spLocks noGrp="1" noChangeArrowheads="1"/>
          </p:cNvSpPr>
          <p:nvPr>
            <p:ph type="body" idx="1"/>
          </p:nvPr>
        </p:nvSpPr>
        <p:spPr>
          <a:xfrm>
            <a:off x="457200" y="1295400"/>
            <a:ext cx="8229600" cy="4876800"/>
          </a:xfrm>
        </p:spPr>
        <p:txBody>
          <a:bodyPr/>
          <a:lstStyle/>
          <a:p>
            <a:pPr eaLnBrk="1" hangingPunct="1">
              <a:spcBef>
                <a:spcPts val="1200"/>
              </a:spcBef>
            </a:pPr>
            <a:r>
              <a:rPr lang="en-US" sz="2400" dirty="0"/>
              <a:t>Lab sheets will be given out in lectures.</a:t>
            </a:r>
          </a:p>
          <a:p>
            <a:pPr eaLnBrk="1" hangingPunct="1">
              <a:spcBef>
                <a:spcPts val="1200"/>
              </a:spcBef>
            </a:pPr>
            <a:r>
              <a:rPr lang="en-US" sz="2400" dirty="0"/>
              <a:t>Remember to read the </a:t>
            </a:r>
            <a:r>
              <a:rPr lang="en-US" sz="2400" dirty="0">
                <a:solidFill>
                  <a:srgbClr val="800000"/>
                </a:solidFill>
              </a:rPr>
              <a:t>Lab Guidelines</a:t>
            </a:r>
            <a:r>
              <a:rPr lang="en-US" sz="2400" dirty="0"/>
              <a:t> and </a:t>
            </a:r>
            <a:r>
              <a:rPr lang="en-US" sz="2400" dirty="0">
                <a:solidFill>
                  <a:srgbClr val="800000"/>
                </a:solidFill>
              </a:rPr>
              <a:t>Lab #1 Introductory Lab</a:t>
            </a:r>
            <a:r>
              <a:rPr lang="en-US" sz="2400" dirty="0"/>
              <a:t> </a:t>
            </a:r>
            <a:r>
              <a:rPr lang="en-US" sz="2400" u="sng" dirty="0"/>
              <a:t>before</a:t>
            </a:r>
            <a:r>
              <a:rPr lang="en-US" sz="2400" dirty="0"/>
              <a:t> you come for your first lab session.</a:t>
            </a:r>
          </a:p>
          <a:p>
            <a:pPr eaLnBrk="1" hangingPunct="1">
              <a:spcBef>
                <a:spcPts val="1200"/>
              </a:spcBef>
            </a:pPr>
            <a:r>
              <a:rPr lang="en-US" sz="2400" dirty="0"/>
              <a:t>For subsequent labs, please read the lab sheet and </a:t>
            </a:r>
            <a:r>
              <a:rPr lang="en-US" sz="2400" dirty="0">
                <a:solidFill>
                  <a:srgbClr val="800000"/>
                </a:solidFill>
              </a:rPr>
              <a:t>fill up as much as you can </a:t>
            </a:r>
            <a:r>
              <a:rPr lang="en-US" sz="2400" u="sng" dirty="0">
                <a:solidFill>
                  <a:srgbClr val="800000"/>
                </a:solidFill>
              </a:rPr>
              <a:t>before the lab</a:t>
            </a:r>
            <a:r>
              <a:rPr lang="en-US" sz="2400" dirty="0"/>
              <a:t>, or you may not have enough time to complete your lab experiment.</a:t>
            </a:r>
          </a:p>
          <a:p>
            <a:pPr eaLnBrk="1" hangingPunct="1">
              <a:spcBef>
                <a:spcPts val="1200"/>
              </a:spcBef>
            </a:pPr>
            <a:r>
              <a:rPr lang="en-US" sz="2400" dirty="0"/>
              <a:t>Aim to finish your experiment as quickly as possible. Vacate the room </a:t>
            </a:r>
            <a:r>
              <a:rPr lang="en-US" sz="2400" u="sng" dirty="0">
                <a:solidFill>
                  <a:srgbClr val="800000"/>
                </a:solidFill>
              </a:rPr>
              <a:t>10 minutes before the hour</a:t>
            </a:r>
            <a:r>
              <a:rPr lang="en-US" sz="2400" dirty="0"/>
              <a:t>. If not, just submit your lab report.</a:t>
            </a:r>
          </a:p>
        </p:txBody>
      </p:sp>
      <p:pic>
        <p:nvPicPr>
          <p:cNvPr id="29703" name="Picture 4" descr="MCj04248300000[1]"/>
          <p:cNvPicPr>
            <a:picLocks noChangeAspect="1" noChangeArrowheads="1"/>
          </p:cNvPicPr>
          <p:nvPr/>
        </p:nvPicPr>
        <p:blipFill>
          <a:blip r:embed="rId3" cstate="print"/>
          <a:srcRect/>
          <a:stretch>
            <a:fillRect/>
          </a:stretch>
        </p:blipFill>
        <p:spPr bwMode="auto">
          <a:xfrm>
            <a:off x="7239000" y="457200"/>
            <a:ext cx="1371600" cy="1216025"/>
          </a:xfrm>
          <a:prstGeom prst="rect">
            <a:avLst/>
          </a:prstGeom>
          <a:no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Computer Organisation</a:t>
            </a:r>
            <a:endParaRPr lang="en-US" dirty="0"/>
          </a:p>
        </p:txBody>
      </p:sp>
      <p:sp>
        <p:nvSpPr>
          <p:cNvPr id="9" name="Slide Number Placeholder 5"/>
          <p:cNvSpPr>
            <a:spLocks noGrp="1"/>
          </p:cNvSpPr>
          <p:nvPr>
            <p:ph type="sldNum" sz="quarter" idx="12"/>
          </p:nvPr>
        </p:nvSpPr>
        <p:spPr>
          <a:xfrm>
            <a:off x="7620000" y="18288"/>
            <a:ext cx="1066800" cy="329184"/>
          </a:xfrm>
        </p:spPr>
        <p:txBody>
          <a:bodyPr/>
          <a:lstStyle/>
          <a:p>
            <a:pPr>
              <a:defRPr/>
            </a:pPr>
            <a:fld id="{A9E14B47-B33D-48C5-ADEA-641CE9C8A637}" type="slidenum">
              <a:rPr lang="en-US" altLang="en-US"/>
              <a:pPr>
                <a:defRPr/>
              </a:pPr>
              <a:t>3</a:t>
            </a:fld>
            <a:endParaRPr lang="en-US" altLang="en-US"/>
          </a:p>
        </p:txBody>
      </p:sp>
    </p:spTree>
    <p:extLst>
      <p:ext uri="{BB962C8B-B14F-4D97-AF65-F5344CB8AC3E}">
        <p14:creationId xmlns:p14="http://schemas.microsoft.com/office/powerpoint/2010/main" val="129986721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59C8EBF-109B-4834-B4FA-2AC73455B1B5}" type="slidenum">
              <a:rPr lang="en-US" altLang="en-US"/>
              <a:pPr>
                <a:defRPr/>
              </a:pPr>
              <a:t>30</a:t>
            </a:fld>
            <a:endParaRPr lang="en-US" altLang="en-US"/>
          </a:p>
        </p:txBody>
      </p:sp>
      <p:sp>
        <p:nvSpPr>
          <p:cNvPr id="29701" name="Rectangle 2"/>
          <p:cNvSpPr>
            <a:spLocks noGrp="1" noChangeArrowheads="1"/>
          </p:cNvSpPr>
          <p:nvPr>
            <p:ph type="title"/>
          </p:nvPr>
        </p:nvSpPr>
        <p:spPr/>
        <p:txBody>
          <a:bodyPr/>
          <a:lstStyle/>
          <a:p>
            <a:pPr eaLnBrk="1" hangingPunct="1"/>
            <a:r>
              <a:rPr lang="en-US" dirty="0"/>
              <a:t>LAB ASSIGNMENTS (3/3)</a:t>
            </a:r>
          </a:p>
        </p:txBody>
      </p:sp>
      <p:sp>
        <p:nvSpPr>
          <p:cNvPr id="323587" name="Rectangle 3"/>
          <p:cNvSpPr>
            <a:spLocks noGrp="1" noChangeArrowheads="1"/>
          </p:cNvSpPr>
          <p:nvPr>
            <p:ph type="body" idx="1"/>
          </p:nvPr>
        </p:nvSpPr>
        <p:spPr>
          <a:xfrm>
            <a:off x="457200" y="1752600"/>
            <a:ext cx="8229600" cy="4419600"/>
          </a:xfrm>
        </p:spPr>
        <p:txBody>
          <a:bodyPr/>
          <a:lstStyle/>
          <a:p>
            <a:pPr eaLnBrk="1" hangingPunct="1">
              <a:spcBef>
                <a:spcPts val="1200"/>
              </a:spcBef>
            </a:pPr>
            <a:r>
              <a:rPr lang="en-US" sz="2400" dirty="0"/>
              <a:t>No make-up lab if you miss a lab. If you have valid reason, you will be given an “EX” (exempt) mark and your CA marks will not suffer. You may submit your medical certificate or other relevant document to your </a:t>
            </a:r>
            <a:r>
              <a:rPr lang="en-US" sz="2400" dirty="0" err="1"/>
              <a:t>labTA</a:t>
            </a:r>
            <a:r>
              <a:rPr lang="en-US" sz="2400" dirty="0"/>
              <a:t>.</a:t>
            </a:r>
          </a:p>
          <a:p>
            <a:pPr eaLnBrk="1" hangingPunct="1">
              <a:spcBef>
                <a:spcPts val="1200"/>
              </a:spcBef>
            </a:pPr>
            <a:r>
              <a:rPr lang="en-US" sz="2400" dirty="0"/>
              <a:t>To attend a different group only for that week </a:t>
            </a:r>
            <a:r>
              <a:rPr lang="en-US" sz="2400" u="sng" dirty="0">
                <a:solidFill>
                  <a:srgbClr val="800000"/>
                </a:solidFill>
              </a:rPr>
              <a:t>with valid reason</a:t>
            </a:r>
            <a:r>
              <a:rPr lang="en-US" sz="2400" dirty="0"/>
              <a:t>, please seek consent from the lecturer, preferably at least two days in advance.</a:t>
            </a:r>
          </a:p>
        </p:txBody>
      </p:sp>
      <p:pic>
        <p:nvPicPr>
          <p:cNvPr id="29703" name="Picture 4" descr="MCj04248300000[1]"/>
          <p:cNvPicPr>
            <a:picLocks noChangeAspect="1" noChangeArrowheads="1"/>
          </p:cNvPicPr>
          <p:nvPr/>
        </p:nvPicPr>
        <p:blipFill>
          <a:blip r:embed="rId3" cstate="print"/>
          <a:srcRect/>
          <a:stretch>
            <a:fillRect/>
          </a:stretch>
        </p:blipFill>
        <p:spPr bwMode="auto">
          <a:xfrm>
            <a:off x="7239000" y="457200"/>
            <a:ext cx="1371600" cy="1216025"/>
          </a:xfrm>
          <a:prstGeom prst="rect">
            <a:avLst/>
          </a:prstGeom>
          <a:noFill/>
          <a:ln w="9525">
            <a:noFill/>
            <a:miter lim="800000"/>
            <a:headEnd/>
            <a:tailEnd/>
          </a:ln>
        </p:spPr>
      </p:pic>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8"/>
          <p:cNvSpPr>
            <a:spLocks noGrp="1" noChangeArrowheads="1"/>
          </p:cNvSpPr>
          <p:nvPr>
            <p:ph type="title"/>
          </p:nvPr>
        </p:nvSpPr>
        <p:spPr>
          <a:xfrm>
            <a:off x="504496" y="3103179"/>
            <a:ext cx="8229600" cy="990600"/>
          </a:xfrm>
        </p:spPr>
        <p:txBody>
          <a:bodyPr>
            <a:noAutofit/>
          </a:bodyPr>
          <a:lstStyle/>
          <a:p>
            <a:pPr algn="ctr" eaLnBrk="1" hangingPunct="1"/>
            <a:r>
              <a:rPr lang="en-US" sz="9600"/>
              <a:t>Q&amp;A</a:t>
            </a:r>
          </a:p>
        </p:txBody>
      </p:sp>
      <p:sp>
        <p:nvSpPr>
          <p:cNvPr id="3" name="Дата 2"/>
          <p:cNvSpPr>
            <a:spLocks noGrp="1"/>
          </p:cNvSpPr>
          <p:nvPr>
            <p:ph type="dt" sz="half" idx="10"/>
          </p:nvPr>
        </p:nvSpPr>
        <p:spPr/>
        <p:txBody>
          <a:bodyPr/>
          <a:lstStyle/>
          <a:p>
            <a:pPr>
              <a:defRPr/>
            </a:pPr>
            <a:r>
              <a:rPr lang="en-US"/>
              <a:t>© IT - TDT</a:t>
            </a:r>
            <a:endParaRPr lang="en-US" dirty="0"/>
          </a:p>
        </p:txBody>
      </p:sp>
      <p:sp>
        <p:nvSpPr>
          <p:cNvPr id="5" name="Нижний колонтитул 4"/>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p:cNvSpPr>
            <a:spLocks noGrp="1"/>
          </p:cNvSpPr>
          <p:nvPr>
            <p:ph type="sldNum" sz="quarter" idx="12"/>
          </p:nvPr>
        </p:nvSpPr>
        <p:spPr>
          <a:xfrm>
            <a:off x="7620000" y="18288"/>
            <a:ext cx="1066800" cy="329184"/>
          </a:xfrm>
        </p:spPr>
        <p:txBody>
          <a:bodyPr/>
          <a:lstStyle/>
          <a:p>
            <a:pPr>
              <a:defRPr/>
            </a:pPr>
            <a:fld id="{A9E14B47-B33D-48C5-ADEA-641CE9C8A637}" type="slidenum">
              <a:rPr lang="en-US" altLang="en-US"/>
              <a:pPr>
                <a:defRPr/>
              </a:pPr>
              <a:t>31</a:t>
            </a:fld>
            <a:endParaRPr lang="en-US"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4DD1072A-1623-4B67-8D36-A84909C698B2}" type="slidenum">
              <a:rPr lang="en-US" altLang="en-US"/>
              <a:pPr>
                <a:defRPr/>
              </a:pPr>
              <a:t>4</a:t>
            </a:fld>
            <a:endParaRPr lang="en-US" altLang="en-US"/>
          </a:p>
        </p:txBody>
      </p:sp>
      <p:sp>
        <p:nvSpPr>
          <p:cNvPr id="4101" name="Rectangle 2"/>
          <p:cNvSpPr>
            <a:spLocks noGrp="1" noChangeArrowheads="1"/>
          </p:cNvSpPr>
          <p:nvPr>
            <p:ph type="title"/>
          </p:nvPr>
        </p:nvSpPr>
        <p:spPr/>
        <p:txBody>
          <a:bodyPr/>
          <a:lstStyle/>
          <a:p>
            <a:pPr eaLnBrk="1" hangingPunct="1"/>
            <a:r>
              <a:rPr lang="en-US"/>
              <a:t>WHERE ARE WE NOW?</a:t>
            </a:r>
          </a:p>
        </p:txBody>
      </p:sp>
      <p:sp>
        <p:nvSpPr>
          <p:cNvPr id="319491" name="Rectangle 3"/>
          <p:cNvSpPr>
            <a:spLocks noGrp="1" noChangeArrowheads="1"/>
          </p:cNvSpPr>
          <p:nvPr>
            <p:ph type="body" idx="1"/>
          </p:nvPr>
        </p:nvSpPr>
        <p:spPr>
          <a:xfrm>
            <a:off x="457200" y="1371600"/>
            <a:ext cx="8229600" cy="4953000"/>
          </a:xfrm>
        </p:spPr>
        <p:txBody>
          <a:bodyPr/>
          <a:lstStyle/>
          <a:p>
            <a:pPr eaLnBrk="1" hangingPunct="1">
              <a:lnSpc>
                <a:spcPct val="80000"/>
              </a:lnSpc>
            </a:pPr>
            <a:r>
              <a:rPr lang="en-US" sz="2600" dirty="0"/>
              <a:t>Number systems and codes</a:t>
            </a:r>
          </a:p>
          <a:p>
            <a:pPr eaLnBrk="1" hangingPunct="1">
              <a:lnSpc>
                <a:spcPct val="80000"/>
              </a:lnSpc>
            </a:pPr>
            <a:r>
              <a:rPr lang="en-US" sz="2600" dirty="0"/>
              <a:t>Boolean algebra</a:t>
            </a:r>
          </a:p>
          <a:p>
            <a:pPr eaLnBrk="1" hangingPunct="1">
              <a:lnSpc>
                <a:spcPct val="80000"/>
              </a:lnSpc>
            </a:pPr>
            <a:r>
              <a:rPr lang="en-US" sz="2600" dirty="0">
                <a:solidFill>
                  <a:srgbClr val="800000"/>
                </a:solidFill>
              </a:rPr>
              <a:t>Logic gates and circuits</a:t>
            </a:r>
          </a:p>
          <a:p>
            <a:pPr eaLnBrk="1" hangingPunct="1">
              <a:lnSpc>
                <a:spcPct val="80000"/>
              </a:lnSpc>
            </a:pPr>
            <a:r>
              <a:rPr lang="en-US" sz="2600" dirty="0"/>
              <a:t>Simplification</a:t>
            </a:r>
          </a:p>
          <a:p>
            <a:pPr eaLnBrk="1" hangingPunct="1">
              <a:lnSpc>
                <a:spcPct val="80000"/>
              </a:lnSpc>
            </a:pPr>
            <a:r>
              <a:rPr lang="en-US" sz="2600" dirty="0"/>
              <a:t>Combinational circuits</a:t>
            </a:r>
          </a:p>
          <a:p>
            <a:pPr eaLnBrk="1" hangingPunct="1">
              <a:lnSpc>
                <a:spcPct val="80000"/>
              </a:lnSpc>
            </a:pPr>
            <a:r>
              <a:rPr lang="en-US" sz="2600" dirty="0"/>
              <a:t>Sequential circuits</a:t>
            </a:r>
          </a:p>
          <a:p>
            <a:pPr eaLnBrk="1" hangingPunct="1">
              <a:lnSpc>
                <a:spcPct val="80000"/>
              </a:lnSpc>
            </a:pPr>
            <a:r>
              <a:rPr lang="en-US" sz="2600" dirty="0"/>
              <a:t>Performance</a:t>
            </a:r>
          </a:p>
          <a:p>
            <a:pPr eaLnBrk="1" hangingPunct="1">
              <a:lnSpc>
                <a:spcPct val="80000"/>
              </a:lnSpc>
            </a:pPr>
            <a:r>
              <a:rPr lang="en-US" sz="2600" dirty="0"/>
              <a:t>Assembly language</a:t>
            </a:r>
          </a:p>
          <a:p>
            <a:pPr eaLnBrk="1" hangingPunct="1">
              <a:lnSpc>
                <a:spcPct val="80000"/>
              </a:lnSpc>
            </a:pPr>
            <a:r>
              <a:rPr lang="en-US" sz="2600" dirty="0"/>
              <a:t>The processor: </a:t>
            </a:r>
            <a:r>
              <a:rPr lang="en-US" sz="2600" dirty="0" err="1"/>
              <a:t>Datapath</a:t>
            </a:r>
            <a:r>
              <a:rPr lang="en-US" sz="2600" dirty="0"/>
              <a:t> and control</a:t>
            </a:r>
          </a:p>
          <a:p>
            <a:pPr eaLnBrk="1" hangingPunct="1">
              <a:lnSpc>
                <a:spcPct val="80000"/>
              </a:lnSpc>
            </a:pPr>
            <a:r>
              <a:rPr lang="en-US" sz="2600" dirty="0"/>
              <a:t>Pipelining</a:t>
            </a:r>
          </a:p>
          <a:p>
            <a:pPr eaLnBrk="1" hangingPunct="1">
              <a:lnSpc>
                <a:spcPct val="80000"/>
              </a:lnSpc>
            </a:pPr>
            <a:r>
              <a:rPr lang="en-US" sz="2600" dirty="0"/>
              <a:t>Memory hierarchy: Cache</a:t>
            </a:r>
          </a:p>
          <a:p>
            <a:pPr eaLnBrk="1" hangingPunct="1">
              <a:lnSpc>
                <a:spcPct val="80000"/>
              </a:lnSpc>
            </a:pPr>
            <a:r>
              <a:rPr lang="en-US" sz="2600" dirty="0"/>
              <a:t>Input/output</a:t>
            </a:r>
          </a:p>
        </p:txBody>
      </p:sp>
      <p:grpSp>
        <p:nvGrpSpPr>
          <p:cNvPr id="2" name="Group 4"/>
          <p:cNvGrpSpPr>
            <a:grpSpLocks/>
          </p:cNvGrpSpPr>
          <p:nvPr/>
        </p:nvGrpSpPr>
        <p:grpSpPr bwMode="auto">
          <a:xfrm>
            <a:off x="5029200" y="1295400"/>
            <a:ext cx="2743200" cy="762000"/>
            <a:chOff x="3168" y="816"/>
            <a:chExt cx="1728" cy="480"/>
          </a:xfrm>
        </p:grpSpPr>
        <p:sp>
          <p:nvSpPr>
            <p:cNvPr id="4111" name="AutoShape 5"/>
            <p:cNvSpPr>
              <a:spLocks/>
            </p:cNvSpPr>
            <p:nvPr/>
          </p:nvSpPr>
          <p:spPr bwMode="auto">
            <a:xfrm>
              <a:off x="3168" y="816"/>
              <a:ext cx="144" cy="480"/>
            </a:xfrm>
            <a:prstGeom prst="rightBrace">
              <a:avLst>
                <a:gd name="adj1" fmla="val 27778"/>
                <a:gd name="adj2" fmla="val 50000"/>
              </a:avLst>
            </a:prstGeom>
            <a:noFill/>
            <a:ln w="22225">
              <a:solidFill>
                <a:srgbClr val="0000FF"/>
              </a:solidFill>
              <a:round/>
              <a:headEnd/>
              <a:tailEnd/>
            </a:ln>
          </p:spPr>
          <p:txBody>
            <a:bodyPr wrap="none" anchor="ctr"/>
            <a:lstStyle/>
            <a:p>
              <a:endParaRPr lang="en-SG"/>
            </a:p>
          </p:txBody>
        </p:sp>
        <p:sp>
          <p:nvSpPr>
            <p:cNvPr id="4112" name="Text Box 6"/>
            <p:cNvSpPr txBox="1">
              <a:spLocks noChangeArrowheads="1"/>
            </p:cNvSpPr>
            <p:nvPr/>
          </p:nvSpPr>
          <p:spPr bwMode="auto">
            <a:xfrm>
              <a:off x="3312" y="960"/>
              <a:ext cx="1584" cy="231"/>
            </a:xfrm>
            <a:prstGeom prst="rect">
              <a:avLst/>
            </a:prstGeom>
            <a:noFill/>
            <a:ln w="9525">
              <a:noFill/>
              <a:miter lim="800000"/>
              <a:headEnd/>
              <a:tailEnd/>
            </a:ln>
          </p:spPr>
          <p:txBody>
            <a:bodyPr>
              <a:spAutoFit/>
            </a:bodyPr>
            <a:lstStyle/>
            <a:p>
              <a:pPr>
                <a:spcBef>
                  <a:spcPct val="50000"/>
                </a:spcBef>
              </a:pPr>
              <a:r>
                <a:rPr lang="en-US">
                  <a:solidFill>
                    <a:srgbClr val="0000CC"/>
                  </a:solidFill>
                </a:rPr>
                <a:t>Preparation: 2 weeks</a:t>
              </a:r>
            </a:p>
          </p:txBody>
        </p:sp>
      </p:grpSp>
      <p:grpSp>
        <p:nvGrpSpPr>
          <p:cNvPr id="3" name="Group 7"/>
          <p:cNvGrpSpPr>
            <a:grpSpLocks/>
          </p:cNvGrpSpPr>
          <p:nvPr/>
        </p:nvGrpSpPr>
        <p:grpSpPr bwMode="auto">
          <a:xfrm>
            <a:off x="5029200" y="2133600"/>
            <a:ext cx="2819400" cy="1371600"/>
            <a:chOff x="3168" y="1344"/>
            <a:chExt cx="1776" cy="864"/>
          </a:xfrm>
        </p:grpSpPr>
        <p:sp>
          <p:nvSpPr>
            <p:cNvPr id="4109" name="AutoShape 8"/>
            <p:cNvSpPr>
              <a:spLocks/>
            </p:cNvSpPr>
            <p:nvPr/>
          </p:nvSpPr>
          <p:spPr bwMode="auto">
            <a:xfrm>
              <a:off x="3168" y="1344"/>
              <a:ext cx="144" cy="864"/>
            </a:xfrm>
            <a:prstGeom prst="rightBrace">
              <a:avLst>
                <a:gd name="adj1" fmla="val 50000"/>
                <a:gd name="adj2" fmla="val 50000"/>
              </a:avLst>
            </a:prstGeom>
            <a:noFill/>
            <a:ln w="22225">
              <a:solidFill>
                <a:srgbClr val="0000FF"/>
              </a:solidFill>
              <a:round/>
              <a:headEnd/>
              <a:tailEnd/>
            </a:ln>
          </p:spPr>
          <p:txBody>
            <a:bodyPr wrap="none" anchor="ctr"/>
            <a:lstStyle/>
            <a:p>
              <a:endParaRPr lang="en-SG"/>
            </a:p>
          </p:txBody>
        </p:sp>
        <p:sp>
          <p:nvSpPr>
            <p:cNvPr id="4110" name="Text Box 9"/>
            <p:cNvSpPr txBox="1">
              <a:spLocks noChangeArrowheads="1"/>
            </p:cNvSpPr>
            <p:nvPr/>
          </p:nvSpPr>
          <p:spPr bwMode="auto">
            <a:xfrm>
              <a:off x="3360" y="1680"/>
              <a:ext cx="1584" cy="231"/>
            </a:xfrm>
            <a:prstGeom prst="rect">
              <a:avLst/>
            </a:prstGeom>
            <a:noFill/>
            <a:ln w="9525">
              <a:noFill/>
              <a:miter lim="800000"/>
              <a:headEnd/>
              <a:tailEnd/>
            </a:ln>
          </p:spPr>
          <p:txBody>
            <a:bodyPr>
              <a:spAutoFit/>
            </a:bodyPr>
            <a:lstStyle/>
            <a:p>
              <a:pPr>
                <a:spcBef>
                  <a:spcPct val="50000"/>
                </a:spcBef>
              </a:pPr>
              <a:r>
                <a:rPr lang="en-US">
                  <a:solidFill>
                    <a:srgbClr val="0000CC"/>
                  </a:solidFill>
                </a:rPr>
                <a:t>Logic Design: 3 weeks</a:t>
              </a:r>
            </a:p>
          </p:txBody>
        </p:sp>
      </p:grpSp>
      <p:grpSp>
        <p:nvGrpSpPr>
          <p:cNvPr id="4" name="Group 10"/>
          <p:cNvGrpSpPr>
            <a:grpSpLocks/>
          </p:cNvGrpSpPr>
          <p:nvPr/>
        </p:nvGrpSpPr>
        <p:grpSpPr bwMode="auto">
          <a:xfrm>
            <a:off x="6400800" y="3657600"/>
            <a:ext cx="2057400" cy="2286000"/>
            <a:chOff x="4032" y="2304"/>
            <a:chExt cx="1296" cy="1440"/>
          </a:xfrm>
        </p:grpSpPr>
        <p:sp>
          <p:nvSpPr>
            <p:cNvPr id="4107" name="AutoShape 11"/>
            <p:cNvSpPr>
              <a:spLocks/>
            </p:cNvSpPr>
            <p:nvPr/>
          </p:nvSpPr>
          <p:spPr bwMode="auto">
            <a:xfrm>
              <a:off x="4032" y="2304"/>
              <a:ext cx="192" cy="1440"/>
            </a:xfrm>
            <a:prstGeom prst="rightBrace">
              <a:avLst>
                <a:gd name="adj1" fmla="val 62500"/>
                <a:gd name="adj2" fmla="val 50000"/>
              </a:avLst>
            </a:prstGeom>
            <a:noFill/>
            <a:ln w="22225">
              <a:solidFill>
                <a:srgbClr val="0000FF"/>
              </a:solidFill>
              <a:round/>
              <a:headEnd/>
              <a:tailEnd/>
            </a:ln>
          </p:spPr>
          <p:txBody>
            <a:bodyPr wrap="none" anchor="ctr"/>
            <a:lstStyle/>
            <a:p>
              <a:endParaRPr lang="en-SG"/>
            </a:p>
          </p:txBody>
        </p:sp>
        <p:sp>
          <p:nvSpPr>
            <p:cNvPr id="4108" name="Text Box 12"/>
            <p:cNvSpPr txBox="1">
              <a:spLocks noChangeArrowheads="1"/>
            </p:cNvSpPr>
            <p:nvPr/>
          </p:nvSpPr>
          <p:spPr bwMode="auto">
            <a:xfrm>
              <a:off x="4272" y="2832"/>
              <a:ext cx="1056" cy="404"/>
            </a:xfrm>
            <a:prstGeom prst="rect">
              <a:avLst/>
            </a:prstGeom>
            <a:noFill/>
            <a:ln w="9525">
              <a:noFill/>
              <a:miter lim="800000"/>
              <a:headEnd/>
              <a:tailEnd/>
            </a:ln>
          </p:spPr>
          <p:txBody>
            <a:bodyPr>
              <a:spAutoFit/>
            </a:bodyPr>
            <a:lstStyle/>
            <a:p>
              <a:pPr>
                <a:spcBef>
                  <a:spcPct val="50000"/>
                </a:spcBef>
              </a:pPr>
              <a:r>
                <a:rPr lang="en-US">
                  <a:solidFill>
                    <a:srgbClr val="0000CC"/>
                  </a:solidFill>
                </a:rPr>
                <a:t>Computer organisation</a:t>
              </a:r>
            </a:p>
          </p:txBody>
        </p:sp>
      </p:grpSp>
      <p:sp>
        <p:nvSpPr>
          <p:cNvPr id="319501" name="AutoShape 13"/>
          <p:cNvSpPr>
            <a:spLocks noChangeArrowheads="1"/>
          </p:cNvSpPr>
          <p:nvPr/>
        </p:nvSpPr>
        <p:spPr bwMode="auto">
          <a:xfrm>
            <a:off x="4495800" y="2286000"/>
            <a:ext cx="914400" cy="228600"/>
          </a:xfrm>
          <a:prstGeom prst="leftArrow">
            <a:avLst>
              <a:gd name="adj1" fmla="val 50000"/>
              <a:gd name="adj2" fmla="val 100000"/>
            </a:avLst>
          </a:prstGeom>
          <a:solidFill>
            <a:srgbClr val="A50021"/>
          </a:solidFill>
          <a:ln w="9525">
            <a:solidFill>
              <a:schemeClr val="tx1"/>
            </a:solidFill>
            <a:miter lim="800000"/>
            <a:headEnd/>
            <a:tailEnd/>
          </a:ln>
        </p:spPr>
        <p:txBody>
          <a:bodyPr wrap="none" anchor="ctr"/>
          <a:lstStyle/>
          <a:p>
            <a:endParaRPr lang="en-SG"/>
          </a:p>
        </p:txBody>
      </p:sp>
      <p:sp>
        <p:nvSpPr>
          <p:cNvPr id="17"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8"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50ADA99-69A7-4611-B4E0-A69A87179699}" type="slidenum">
              <a:rPr lang="en-US" altLang="en-US"/>
              <a:pPr>
                <a:defRPr/>
              </a:pPr>
              <a:t>5</a:t>
            </a:fld>
            <a:endParaRPr lang="en-US" altLang="en-US"/>
          </a:p>
        </p:txBody>
      </p:sp>
      <p:sp>
        <p:nvSpPr>
          <p:cNvPr id="5125" name="Rectangle 2"/>
          <p:cNvSpPr>
            <a:spLocks noGrp="1" noChangeArrowheads="1"/>
          </p:cNvSpPr>
          <p:nvPr>
            <p:ph type="title"/>
          </p:nvPr>
        </p:nvSpPr>
        <p:spPr/>
        <p:txBody>
          <a:bodyPr/>
          <a:lstStyle/>
          <a:p>
            <a:pPr eaLnBrk="1" hangingPunct="1"/>
            <a:r>
              <a:rPr lang="en-US"/>
              <a:t>LOGIC GATES AND CIRCUITS</a:t>
            </a:r>
          </a:p>
        </p:txBody>
      </p:sp>
      <p:sp>
        <p:nvSpPr>
          <p:cNvPr id="14339" name="Rectangle 3"/>
          <p:cNvSpPr>
            <a:spLocks noGrp="1" noChangeArrowheads="1"/>
          </p:cNvSpPr>
          <p:nvPr>
            <p:ph type="body" idx="1"/>
          </p:nvPr>
        </p:nvSpPr>
        <p:spPr>
          <a:xfrm>
            <a:off x="457200" y="1371600"/>
            <a:ext cx="8229600" cy="4759325"/>
          </a:xfrm>
        </p:spPr>
        <p:txBody>
          <a:bodyPr/>
          <a:lstStyle/>
          <a:p>
            <a:pPr eaLnBrk="1" hangingPunct="1"/>
            <a:r>
              <a:rPr lang="en-US" sz="2800" dirty="0">
                <a:solidFill>
                  <a:srgbClr val="800000"/>
                </a:solidFill>
              </a:rPr>
              <a:t>Gate Symbols</a:t>
            </a:r>
          </a:p>
          <a:p>
            <a:pPr eaLnBrk="1" hangingPunct="1"/>
            <a:r>
              <a:rPr lang="en-US" sz="2800" dirty="0">
                <a:solidFill>
                  <a:srgbClr val="800000"/>
                </a:solidFill>
              </a:rPr>
              <a:t>Inverter/AND/OR/NAND/NOR/XOR/XNOR</a:t>
            </a:r>
          </a:p>
          <a:p>
            <a:pPr eaLnBrk="1" hangingPunct="1"/>
            <a:r>
              <a:rPr lang="en-US" sz="2800" dirty="0">
                <a:solidFill>
                  <a:srgbClr val="800000"/>
                </a:solidFill>
              </a:rPr>
              <a:t>Drawing and </a:t>
            </a:r>
            <a:r>
              <a:rPr lang="en-US" sz="2800" dirty="0" err="1">
                <a:solidFill>
                  <a:srgbClr val="800000"/>
                </a:solidFill>
              </a:rPr>
              <a:t>Analysing</a:t>
            </a:r>
            <a:r>
              <a:rPr lang="en-US" sz="2800" dirty="0">
                <a:solidFill>
                  <a:srgbClr val="800000"/>
                </a:solidFill>
              </a:rPr>
              <a:t> Logic Circuits</a:t>
            </a:r>
          </a:p>
          <a:p>
            <a:pPr eaLnBrk="1" hangingPunct="1"/>
            <a:r>
              <a:rPr lang="en-US" sz="2800" dirty="0">
                <a:solidFill>
                  <a:srgbClr val="800000"/>
                </a:solidFill>
              </a:rPr>
              <a:t>Universal Gates</a:t>
            </a:r>
          </a:p>
          <a:p>
            <a:pPr eaLnBrk="1" hangingPunct="1"/>
            <a:r>
              <a:rPr lang="en-US" sz="2800" dirty="0">
                <a:solidFill>
                  <a:srgbClr val="800000"/>
                </a:solidFill>
              </a:rPr>
              <a:t>SOP and NAND Circuits</a:t>
            </a:r>
          </a:p>
          <a:p>
            <a:pPr eaLnBrk="1" hangingPunct="1"/>
            <a:r>
              <a:rPr lang="en-US" sz="2800" dirty="0">
                <a:solidFill>
                  <a:srgbClr val="800000"/>
                </a:solidFill>
              </a:rPr>
              <a:t>POS and NOR Circuits</a:t>
            </a:r>
          </a:p>
          <a:p>
            <a:pPr eaLnBrk="1" hangingPunct="1"/>
            <a:r>
              <a:rPr lang="en-US" sz="2800" dirty="0">
                <a:solidFill>
                  <a:srgbClr val="800000"/>
                </a:solidFill>
              </a:rPr>
              <a:t>Programmable Logic Array</a:t>
            </a:r>
          </a:p>
        </p:txBody>
      </p:sp>
      <p:sp>
        <p:nvSpPr>
          <p:cNvPr id="14341" name="WordArt 5"/>
          <p:cNvSpPr>
            <a:spLocks noChangeArrowheads="1" noChangeShapeType="1" noTextEdit="1"/>
          </p:cNvSpPr>
          <p:nvPr/>
        </p:nvSpPr>
        <p:spPr bwMode="auto">
          <a:xfrm>
            <a:off x="4419600" y="4953000"/>
            <a:ext cx="4305300" cy="8286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Read up DLD for details!</a:t>
            </a:r>
          </a:p>
        </p:txBody>
      </p:sp>
      <p:sp>
        <p:nvSpPr>
          <p:cNvPr id="8"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lide Number Placeholder 5"/>
          <p:cNvSpPr>
            <a:spLocks noGrp="1"/>
          </p:cNvSpPr>
          <p:nvPr>
            <p:ph type="sldNum" sz="quarter" idx="12"/>
          </p:nvPr>
        </p:nvSpPr>
        <p:spPr/>
        <p:txBody>
          <a:bodyPr/>
          <a:lstStyle/>
          <a:p>
            <a:pPr>
              <a:defRPr/>
            </a:pPr>
            <a:fld id="{C7C1217E-3B6A-46C3-A948-BA4AF4829E4E}" type="slidenum">
              <a:rPr lang="en-US" altLang="en-US"/>
              <a:pPr>
                <a:defRPr/>
              </a:pPr>
              <a:t>6</a:t>
            </a:fld>
            <a:endParaRPr lang="en-US" altLang="en-US"/>
          </a:p>
        </p:txBody>
      </p:sp>
      <p:sp>
        <p:nvSpPr>
          <p:cNvPr id="6149" name="Rectangle 2"/>
          <p:cNvSpPr>
            <a:spLocks noGrp="1" noChangeArrowheads="1"/>
          </p:cNvSpPr>
          <p:nvPr>
            <p:ph type="title"/>
          </p:nvPr>
        </p:nvSpPr>
        <p:spPr/>
        <p:txBody>
          <a:bodyPr/>
          <a:lstStyle/>
          <a:p>
            <a:pPr eaLnBrk="1" hangingPunct="1"/>
            <a:r>
              <a:rPr lang="en-US"/>
              <a:t>LOGIC GATES</a:t>
            </a:r>
          </a:p>
        </p:txBody>
      </p:sp>
      <p:sp>
        <p:nvSpPr>
          <p:cNvPr id="32771" name="Rectangle 3"/>
          <p:cNvSpPr>
            <a:spLocks noGrp="1" noChangeArrowheads="1"/>
          </p:cNvSpPr>
          <p:nvPr>
            <p:ph type="body" idx="1"/>
          </p:nvPr>
        </p:nvSpPr>
        <p:spPr>
          <a:xfrm>
            <a:off x="457200" y="1260475"/>
            <a:ext cx="8229600" cy="1406525"/>
          </a:xfrm>
        </p:spPr>
        <p:txBody>
          <a:bodyPr/>
          <a:lstStyle/>
          <a:p>
            <a:pPr eaLnBrk="1" hangingPunct="1"/>
            <a:r>
              <a:rPr lang="en-US" sz="2800">
                <a:solidFill>
                  <a:srgbClr val="800000"/>
                </a:solidFill>
              </a:rPr>
              <a:t>Gate symbols</a:t>
            </a:r>
          </a:p>
        </p:txBody>
      </p:sp>
      <p:grpSp>
        <p:nvGrpSpPr>
          <p:cNvPr id="2" name="Group 158"/>
          <p:cNvGrpSpPr>
            <a:grpSpLocks/>
          </p:cNvGrpSpPr>
          <p:nvPr/>
        </p:nvGrpSpPr>
        <p:grpSpPr bwMode="auto">
          <a:xfrm>
            <a:off x="1447800" y="1295400"/>
            <a:ext cx="6629400" cy="4619625"/>
            <a:chOff x="912" y="816"/>
            <a:chExt cx="4176" cy="2910"/>
          </a:xfrm>
        </p:grpSpPr>
        <p:grpSp>
          <p:nvGrpSpPr>
            <p:cNvPr id="3" name="Group 33"/>
            <p:cNvGrpSpPr>
              <a:grpSpLocks/>
            </p:cNvGrpSpPr>
            <p:nvPr/>
          </p:nvGrpSpPr>
          <p:grpSpPr bwMode="auto">
            <a:xfrm>
              <a:off x="2064" y="1152"/>
              <a:ext cx="1296" cy="366"/>
              <a:chOff x="2592" y="1536"/>
              <a:chExt cx="1296" cy="366"/>
            </a:xfrm>
          </p:grpSpPr>
          <p:sp>
            <p:nvSpPr>
              <p:cNvPr id="6272" name="AutoShape 34"/>
              <p:cNvSpPr>
                <a:spLocks noChangeArrowheads="1"/>
              </p:cNvSpPr>
              <p:nvPr/>
            </p:nvSpPr>
            <p:spPr bwMode="auto">
              <a:xfrm>
                <a:off x="3024" y="1632"/>
                <a:ext cx="288" cy="240"/>
              </a:xfrm>
              <a:prstGeom prst="flowChartDelay">
                <a:avLst/>
              </a:prstGeom>
              <a:noFill/>
              <a:ln w="25400">
                <a:solidFill>
                  <a:srgbClr val="000000"/>
                </a:solidFill>
                <a:miter lim="800000"/>
                <a:headEnd/>
                <a:tailEnd/>
              </a:ln>
            </p:spPr>
            <p:txBody>
              <a:bodyPr/>
              <a:lstStyle/>
              <a:p>
                <a:endParaRPr lang="en-SG"/>
              </a:p>
            </p:txBody>
          </p:sp>
          <p:sp>
            <p:nvSpPr>
              <p:cNvPr id="6273" name="Line 35"/>
              <p:cNvSpPr>
                <a:spLocks noChangeShapeType="1"/>
              </p:cNvSpPr>
              <p:nvPr/>
            </p:nvSpPr>
            <p:spPr bwMode="auto">
              <a:xfrm>
                <a:off x="2784" y="168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74" name="Line 36"/>
              <p:cNvSpPr>
                <a:spLocks noChangeShapeType="1"/>
              </p:cNvSpPr>
              <p:nvPr/>
            </p:nvSpPr>
            <p:spPr bwMode="auto">
              <a:xfrm>
                <a:off x="2784" y="1824"/>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75" name="Line 37"/>
              <p:cNvSpPr>
                <a:spLocks noChangeShapeType="1"/>
              </p:cNvSpPr>
              <p:nvPr/>
            </p:nvSpPr>
            <p:spPr bwMode="auto">
              <a:xfrm>
                <a:off x="3312" y="1742"/>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76" name="Text Box 38"/>
              <p:cNvSpPr txBox="1">
                <a:spLocks noChangeArrowheads="1"/>
              </p:cNvSpPr>
              <p:nvPr/>
            </p:nvSpPr>
            <p:spPr bwMode="auto">
              <a:xfrm>
                <a:off x="2592" y="1536"/>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277" name="Text Box 39"/>
              <p:cNvSpPr txBox="1">
                <a:spLocks noChangeArrowheads="1"/>
              </p:cNvSpPr>
              <p:nvPr/>
            </p:nvSpPr>
            <p:spPr bwMode="auto">
              <a:xfrm>
                <a:off x="3552" y="1632"/>
                <a:ext cx="336"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a:t>
                </a:r>
                <a:r>
                  <a:rPr lang="en-GB" sz="1400" b="1">
                    <a:sym typeface="Symbol" pitchFamily="18" charset="2"/>
                  </a:rPr>
                  <a:t></a:t>
                </a:r>
                <a:r>
                  <a:rPr lang="en-GB" sz="1400" b="1"/>
                  <a:t>b</a:t>
                </a:r>
                <a:endParaRPr lang="en-GB" sz="1600"/>
              </a:p>
            </p:txBody>
          </p:sp>
        </p:grpSp>
        <p:grpSp>
          <p:nvGrpSpPr>
            <p:cNvPr id="4" name="Group 40"/>
            <p:cNvGrpSpPr>
              <a:grpSpLocks/>
            </p:cNvGrpSpPr>
            <p:nvPr/>
          </p:nvGrpSpPr>
          <p:grpSpPr bwMode="auto">
            <a:xfrm>
              <a:off x="2064" y="1632"/>
              <a:ext cx="1296" cy="366"/>
              <a:chOff x="2592" y="2016"/>
              <a:chExt cx="1296" cy="366"/>
            </a:xfrm>
          </p:grpSpPr>
          <p:grpSp>
            <p:nvGrpSpPr>
              <p:cNvPr id="5" name="Group 41"/>
              <p:cNvGrpSpPr>
                <a:grpSpLocks/>
              </p:cNvGrpSpPr>
              <p:nvPr/>
            </p:nvGrpSpPr>
            <p:grpSpPr bwMode="auto">
              <a:xfrm>
                <a:off x="3003" y="2112"/>
                <a:ext cx="288" cy="240"/>
                <a:chOff x="6768" y="11808"/>
                <a:chExt cx="1008" cy="792"/>
              </a:xfrm>
            </p:grpSpPr>
            <p:sp>
              <p:nvSpPr>
                <p:cNvPr id="6267" name="Freeform 42"/>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6268" name="Line 43"/>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6269" name="Line 44"/>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6270" name="Freeform 45"/>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271" name="Freeform 46"/>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6262" name="Line 47"/>
              <p:cNvSpPr>
                <a:spLocks noChangeShapeType="1"/>
              </p:cNvSpPr>
              <p:nvPr/>
            </p:nvSpPr>
            <p:spPr bwMode="auto">
              <a:xfrm>
                <a:off x="2784" y="216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63" name="Line 48"/>
              <p:cNvSpPr>
                <a:spLocks noChangeShapeType="1"/>
              </p:cNvSpPr>
              <p:nvPr/>
            </p:nvSpPr>
            <p:spPr bwMode="auto">
              <a:xfrm>
                <a:off x="2784" y="2304"/>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64" name="Line 49"/>
              <p:cNvSpPr>
                <a:spLocks noChangeShapeType="1"/>
              </p:cNvSpPr>
              <p:nvPr/>
            </p:nvSpPr>
            <p:spPr bwMode="auto">
              <a:xfrm>
                <a:off x="3298" y="2236"/>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65" name="Text Box 50"/>
              <p:cNvSpPr txBox="1">
                <a:spLocks noChangeArrowheads="1"/>
              </p:cNvSpPr>
              <p:nvPr/>
            </p:nvSpPr>
            <p:spPr bwMode="auto">
              <a:xfrm>
                <a:off x="2592" y="2016"/>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266" name="Text Box 51"/>
              <p:cNvSpPr txBox="1">
                <a:spLocks noChangeArrowheads="1"/>
              </p:cNvSpPr>
              <p:nvPr/>
            </p:nvSpPr>
            <p:spPr bwMode="auto">
              <a:xfrm>
                <a:off x="3552" y="2112"/>
                <a:ext cx="336"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a+b</a:t>
                </a:r>
                <a:endParaRPr lang="en-GB" sz="1600"/>
              </a:p>
            </p:txBody>
          </p:sp>
        </p:grpSp>
        <p:grpSp>
          <p:nvGrpSpPr>
            <p:cNvPr id="6" name="Group 52"/>
            <p:cNvGrpSpPr>
              <a:grpSpLocks/>
            </p:cNvGrpSpPr>
            <p:nvPr/>
          </p:nvGrpSpPr>
          <p:grpSpPr bwMode="auto">
            <a:xfrm>
              <a:off x="2064" y="2160"/>
              <a:ext cx="1248" cy="240"/>
              <a:chOff x="2400" y="2352"/>
              <a:chExt cx="1248" cy="240"/>
            </a:xfrm>
          </p:grpSpPr>
          <p:grpSp>
            <p:nvGrpSpPr>
              <p:cNvPr id="7" name="Group 53"/>
              <p:cNvGrpSpPr>
                <a:grpSpLocks/>
              </p:cNvGrpSpPr>
              <p:nvPr/>
            </p:nvGrpSpPr>
            <p:grpSpPr bwMode="auto">
              <a:xfrm>
                <a:off x="2866" y="2352"/>
                <a:ext cx="254" cy="240"/>
                <a:chOff x="3058" y="2526"/>
                <a:chExt cx="254" cy="240"/>
              </a:xfrm>
            </p:grpSpPr>
            <p:sp>
              <p:nvSpPr>
                <p:cNvPr id="6259" name="AutoShape 54"/>
                <p:cNvSpPr>
                  <a:spLocks noChangeArrowheads="1"/>
                </p:cNvSpPr>
                <p:nvPr/>
              </p:nvSpPr>
              <p:spPr bwMode="auto">
                <a:xfrm rot="-5400000">
                  <a:off x="3022" y="2562"/>
                  <a:ext cx="240" cy="167"/>
                </a:xfrm>
                <a:prstGeom prst="flowChartMerge">
                  <a:avLst/>
                </a:prstGeom>
                <a:noFill/>
                <a:ln w="25400">
                  <a:solidFill>
                    <a:srgbClr val="000000"/>
                  </a:solidFill>
                  <a:miter lim="800000"/>
                  <a:headEnd/>
                  <a:tailEnd/>
                </a:ln>
              </p:spPr>
              <p:txBody>
                <a:bodyPr/>
                <a:lstStyle/>
                <a:p>
                  <a:endParaRPr lang="en-SG"/>
                </a:p>
              </p:txBody>
            </p:sp>
            <p:sp>
              <p:nvSpPr>
                <p:cNvPr id="6260" name="Oval 55"/>
                <p:cNvSpPr>
                  <a:spLocks noChangeArrowheads="1"/>
                </p:cNvSpPr>
                <p:nvPr/>
              </p:nvSpPr>
              <p:spPr bwMode="auto">
                <a:xfrm>
                  <a:off x="3241" y="2624"/>
                  <a:ext cx="71" cy="57"/>
                </a:xfrm>
                <a:prstGeom prst="ellipse">
                  <a:avLst/>
                </a:prstGeom>
                <a:noFill/>
                <a:ln w="25400">
                  <a:solidFill>
                    <a:srgbClr val="000000"/>
                  </a:solidFill>
                  <a:round/>
                  <a:headEnd/>
                  <a:tailEnd/>
                </a:ln>
              </p:spPr>
              <p:txBody>
                <a:bodyPr/>
                <a:lstStyle/>
                <a:p>
                  <a:endParaRPr lang="en-SG"/>
                </a:p>
              </p:txBody>
            </p:sp>
          </p:grpSp>
          <p:sp>
            <p:nvSpPr>
              <p:cNvPr id="6255" name="Line 56"/>
              <p:cNvSpPr>
                <a:spLocks noChangeShapeType="1"/>
              </p:cNvSpPr>
              <p:nvPr/>
            </p:nvSpPr>
            <p:spPr bwMode="auto">
              <a:xfrm>
                <a:off x="2592" y="2466"/>
                <a:ext cx="264"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56" name="Text Box 57"/>
              <p:cNvSpPr txBox="1">
                <a:spLocks noChangeArrowheads="1"/>
              </p:cNvSpPr>
              <p:nvPr/>
            </p:nvSpPr>
            <p:spPr bwMode="auto">
              <a:xfrm>
                <a:off x="2400" y="2370"/>
                <a:ext cx="192" cy="19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p:txBody>
          </p:sp>
          <p:sp>
            <p:nvSpPr>
              <p:cNvPr id="6257" name="Text Box 58"/>
              <p:cNvSpPr txBox="1">
                <a:spLocks noChangeArrowheads="1"/>
              </p:cNvSpPr>
              <p:nvPr/>
            </p:nvSpPr>
            <p:spPr bwMode="auto">
              <a:xfrm>
                <a:off x="3360" y="2370"/>
                <a:ext cx="288"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a:t>
                </a:r>
                <a:endParaRPr lang="en-GB" sz="1600"/>
              </a:p>
            </p:txBody>
          </p:sp>
          <p:sp>
            <p:nvSpPr>
              <p:cNvPr id="6258" name="Line 59"/>
              <p:cNvSpPr>
                <a:spLocks noChangeShapeType="1"/>
              </p:cNvSpPr>
              <p:nvPr/>
            </p:nvSpPr>
            <p:spPr bwMode="auto">
              <a:xfrm>
                <a:off x="3133" y="2479"/>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grpSp>
        <p:grpSp>
          <p:nvGrpSpPr>
            <p:cNvPr id="8" name="Group 60"/>
            <p:cNvGrpSpPr>
              <a:grpSpLocks/>
            </p:cNvGrpSpPr>
            <p:nvPr/>
          </p:nvGrpSpPr>
          <p:grpSpPr bwMode="auto">
            <a:xfrm>
              <a:off x="2064" y="2928"/>
              <a:ext cx="1392" cy="366"/>
              <a:chOff x="2544" y="3072"/>
              <a:chExt cx="1392" cy="366"/>
            </a:xfrm>
          </p:grpSpPr>
          <p:sp>
            <p:nvSpPr>
              <p:cNvPr id="6241" name="Line 61"/>
              <p:cNvSpPr>
                <a:spLocks noChangeShapeType="1"/>
              </p:cNvSpPr>
              <p:nvPr/>
            </p:nvSpPr>
            <p:spPr bwMode="auto">
              <a:xfrm>
                <a:off x="2736" y="3216"/>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42" name="Line 62"/>
              <p:cNvSpPr>
                <a:spLocks noChangeShapeType="1"/>
              </p:cNvSpPr>
              <p:nvPr/>
            </p:nvSpPr>
            <p:spPr bwMode="auto">
              <a:xfrm>
                <a:off x="2736" y="336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43" name="Line 63"/>
              <p:cNvSpPr>
                <a:spLocks noChangeShapeType="1"/>
              </p:cNvSpPr>
              <p:nvPr/>
            </p:nvSpPr>
            <p:spPr bwMode="auto">
              <a:xfrm>
                <a:off x="3326" y="3292"/>
                <a:ext cx="16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44" name="Text Box 64"/>
              <p:cNvSpPr txBox="1">
                <a:spLocks noChangeArrowheads="1"/>
              </p:cNvSpPr>
              <p:nvPr/>
            </p:nvSpPr>
            <p:spPr bwMode="auto">
              <a:xfrm>
                <a:off x="2544" y="3072"/>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245" name="Text Box 65"/>
              <p:cNvSpPr txBox="1">
                <a:spLocks noChangeArrowheads="1"/>
              </p:cNvSpPr>
              <p:nvPr/>
            </p:nvSpPr>
            <p:spPr bwMode="auto">
              <a:xfrm>
                <a:off x="3504" y="3168"/>
                <a:ext cx="432"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(a+b)'</a:t>
                </a:r>
                <a:endParaRPr lang="en-GB" sz="1600"/>
              </a:p>
            </p:txBody>
          </p:sp>
          <p:grpSp>
            <p:nvGrpSpPr>
              <p:cNvPr id="9" name="Group 66"/>
              <p:cNvGrpSpPr>
                <a:grpSpLocks/>
              </p:cNvGrpSpPr>
              <p:nvPr/>
            </p:nvGrpSpPr>
            <p:grpSpPr bwMode="auto">
              <a:xfrm>
                <a:off x="2955" y="3168"/>
                <a:ext cx="360" cy="240"/>
                <a:chOff x="2955" y="3168"/>
                <a:chExt cx="360" cy="240"/>
              </a:xfrm>
            </p:grpSpPr>
            <p:grpSp>
              <p:nvGrpSpPr>
                <p:cNvPr id="10" name="Group 67"/>
                <p:cNvGrpSpPr>
                  <a:grpSpLocks/>
                </p:cNvGrpSpPr>
                <p:nvPr/>
              </p:nvGrpSpPr>
              <p:grpSpPr bwMode="auto">
                <a:xfrm>
                  <a:off x="2955" y="3168"/>
                  <a:ext cx="288" cy="240"/>
                  <a:chOff x="6768" y="11808"/>
                  <a:chExt cx="1008" cy="792"/>
                </a:xfrm>
              </p:grpSpPr>
              <p:sp>
                <p:nvSpPr>
                  <p:cNvPr id="6249" name="Freeform 68"/>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6250" name="Line 69"/>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6251" name="Line 70"/>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6252" name="Freeform 71"/>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253" name="Freeform 72"/>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6248" name="Oval 73"/>
                <p:cNvSpPr>
                  <a:spLocks noChangeArrowheads="1"/>
                </p:cNvSpPr>
                <p:nvPr/>
              </p:nvSpPr>
              <p:spPr bwMode="auto">
                <a:xfrm>
                  <a:off x="3244" y="3264"/>
                  <a:ext cx="71" cy="57"/>
                </a:xfrm>
                <a:prstGeom prst="ellipse">
                  <a:avLst/>
                </a:prstGeom>
                <a:noFill/>
                <a:ln w="25400">
                  <a:solidFill>
                    <a:srgbClr val="000000"/>
                  </a:solidFill>
                  <a:round/>
                  <a:headEnd/>
                  <a:tailEnd/>
                </a:ln>
              </p:spPr>
              <p:txBody>
                <a:bodyPr/>
                <a:lstStyle/>
                <a:p>
                  <a:endParaRPr lang="en-SG"/>
                </a:p>
              </p:txBody>
            </p:sp>
          </p:grpSp>
        </p:grpSp>
        <p:grpSp>
          <p:nvGrpSpPr>
            <p:cNvPr id="11" name="Group 74"/>
            <p:cNvGrpSpPr>
              <a:grpSpLocks/>
            </p:cNvGrpSpPr>
            <p:nvPr/>
          </p:nvGrpSpPr>
          <p:grpSpPr bwMode="auto">
            <a:xfrm>
              <a:off x="2064" y="2496"/>
              <a:ext cx="1344" cy="366"/>
              <a:chOff x="2544" y="2640"/>
              <a:chExt cx="1344" cy="366"/>
            </a:xfrm>
          </p:grpSpPr>
          <p:sp>
            <p:nvSpPr>
              <p:cNvPr id="6233" name="Line 75"/>
              <p:cNvSpPr>
                <a:spLocks noChangeShapeType="1"/>
              </p:cNvSpPr>
              <p:nvPr/>
            </p:nvSpPr>
            <p:spPr bwMode="auto">
              <a:xfrm>
                <a:off x="2736" y="2784"/>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34" name="Line 76"/>
              <p:cNvSpPr>
                <a:spLocks noChangeShapeType="1"/>
              </p:cNvSpPr>
              <p:nvPr/>
            </p:nvSpPr>
            <p:spPr bwMode="auto">
              <a:xfrm>
                <a:off x="2736" y="292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35" name="Line 77"/>
              <p:cNvSpPr>
                <a:spLocks noChangeShapeType="1"/>
              </p:cNvSpPr>
              <p:nvPr/>
            </p:nvSpPr>
            <p:spPr bwMode="auto">
              <a:xfrm>
                <a:off x="3354" y="2860"/>
                <a:ext cx="164"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36" name="Text Box 78"/>
              <p:cNvSpPr txBox="1">
                <a:spLocks noChangeArrowheads="1"/>
              </p:cNvSpPr>
              <p:nvPr/>
            </p:nvSpPr>
            <p:spPr bwMode="auto">
              <a:xfrm>
                <a:off x="2544" y="2640"/>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237" name="Text Box 79"/>
              <p:cNvSpPr txBox="1">
                <a:spLocks noChangeArrowheads="1"/>
              </p:cNvSpPr>
              <p:nvPr/>
            </p:nvSpPr>
            <p:spPr bwMode="auto">
              <a:xfrm>
                <a:off x="3504" y="2736"/>
                <a:ext cx="384"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a:t>
                </a:r>
                <a:r>
                  <a:rPr lang="en-GB" sz="1400" b="1">
                    <a:sym typeface="Symbol" pitchFamily="18" charset="2"/>
                  </a:rPr>
                  <a:t></a:t>
                </a:r>
                <a:r>
                  <a:rPr lang="en-GB" sz="1400" b="1"/>
                  <a:t>b)'</a:t>
                </a:r>
                <a:endParaRPr lang="en-GB" sz="1600"/>
              </a:p>
            </p:txBody>
          </p:sp>
          <p:grpSp>
            <p:nvGrpSpPr>
              <p:cNvPr id="12" name="Group 80"/>
              <p:cNvGrpSpPr>
                <a:grpSpLocks/>
              </p:cNvGrpSpPr>
              <p:nvPr/>
            </p:nvGrpSpPr>
            <p:grpSpPr bwMode="auto">
              <a:xfrm>
                <a:off x="2976" y="2736"/>
                <a:ext cx="359" cy="240"/>
                <a:chOff x="2976" y="2736"/>
                <a:chExt cx="359" cy="240"/>
              </a:xfrm>
            </p:grpSpPr>
            <p:sp>
              <p:nvSpPr>
                <p:cNvPr id="6239" name="AutoShape 81"/>
                <p:cNvSpPr>
                  <a:spLocks noChangeArrowheads="1"/>
                </p:cNvSpPr>
                <p:nvPr/>
              </p:nvSpPr>
              <p:spPr bwMode="auto">
                <a:xfrm>
                  <a:off x="2976" y="2736"/>
                  <a:ext cx="288" cy="240"/>
                </a:xfrm>
                <a:prstGeom prst="flowChartDelay">
                  <a:avLst/>
                </a:prstGeom>
                <a:noFill/>
                <a:ln w="25400">
                  <a:solidFill>
                    <a:srgbClr val="000000"/>
                  </a:solidFill>
                  <a:miter lim="800000"/>
                  <a:headEnd/>
                  <a:tailEnd/>
                </a:ln>
              </p:spPr>
              <p:txBody>
                <a:bodyPr/>
                <a:lstStyle/>
                <a:p>
                  <a:endParaRPr lang="en-SG"/>
                </a:p>
              </p:txBody>
            </p:sp>
            <p:sp>
              <p:nvSpPr>
                <p:cNvPr id="6240" name="Oval 82"/>
                <p:cNvSpPr>
                  <a:spLocks noChangeArrowheads="1"/>
                </p:cNvSpPr>
                <p:nvPr/>
              </p:nvSpPr>
              <p:spPr bwMode="auto">
                <a:xfrm>
                  <a:off x="3264" y="2826"/>
                  <a:ext cx="71" cy="57"/>
                </a:xfrm>
                <a:prstGeom prst="ellipse">
                  <a:avLst/>
                </a:prstGeom>
                <a:noFill/>
                <a:ln w="25400">
                  <a:solidFill>
                    <a:srgbClr val="000000"/>
                  </a:solidFill>
                  <a:round/>
                  <a:headEnd/>
                  <a:tailEnd/>
                </a:ln>
              </p:spPr>
              <p:txBody>
                <a:bodyPr/>
                <a:lstStyle/>
                <a:p>
                  <a:endParaRPr lang="en-SG"/>
                </a:p>
              </p:txBody>
            </p:sp>
          </p:grpSp>
        </p:grpSp>
        <p:grpSp>
          <p:nvGrpSpPr>
            <p:cNvPr id="13" name="Group 83"/>
            <p:cNvGrpSpPr>
              <a:grpSpLocks/>
            </p:cNvGrpSpPr>
            <p:nvPr/>
          </p:nvGrpSpPr>
          <p:grpSpPr bwMode="auto">
            <a:xfrm>
              <a:off x="2064" y="3360"/>
              <a:ext cx="1392" cy="366"/>
              <a:chOff x="2400" y="3552"/>
              <a:chExt cx="1392" cy="366"/>
            </a:xfrm>
          </p:grpSpPr>
          <p:sp>
            <p:nvSpPr>
              <p:cNvPr id="6220" name="Line 84"/>
              <p:cNvSpPr>
                <a:spLocks noChangeShapeType="1"/>
              </p:cNvSpPr>
              <p:nvPr/>
            </p:nvSpPr>
            <p:spPr bwMode="auto">
              <a:xfrm>
                <a:off x="2592" y="3696"/>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21" name="Line 85"/>
              <p:cNvSpPr>
                <a:spLocks noChangeShapeType="1"/>
              </p:cNvSpPr>
              <p:nvPr/>
            </p:nvSpPr>
            <p:spPr bwMode="auto">
              <a:xfrm>
                <a:off x="2592" y="3840"/>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22" name="Line 86"/>
              <p:cNvSpPr>
                <a:spLocks noChangeShapeType="1"/>
              </p:cNvSpPr>
              <p:nvPr/>
            </p:nvSpPr>
            <p:spPr bwMode="auto">
              <a:xfrm>
                <a:off x="3106" y="3772"/>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23" name="Text Box 87"/>
              <p:cNvSpPr txBox="1">
                <a:spLocks noChangeArrowheads="1"/>
              </p:cNvSpPr>
              <p:nvPr/>
            </p:nvSpPr>
            <p:spPr bwMode="auto">
              <a:xfrm>
                <a:off x="2400" y="3552"/>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224" name="Text Box 88"/>
              <p:cNvSpPr txBox="1">
                <a:spLocks noChangeArrowheads="1"/>
              </p:cNvSpPr>
              <p:nvPr/>
            </p:nvSpPr>
            <p:spPr bwMode="auto">
              <a:xfrm>
                <a:off x="3360" y="3648"/>
                <a:ext cx="432"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 </a:t>
                </a:r>
                <a:r>
                  <a:rPr lang="en-GB" sz="1400" b="1">
                    <a:sym typeface="Symbol" pitchFamily="18" charset="2"/>
                  </a:rPr>
                  <a:t> </a:t>
                </a:r>
                <a:r>
                  <a:rPr lang="en-GB" sz="1400" b="1"/>
                  <a:t>b</a:t>
                </a:r>
                <a:endParaRPr lang="en-GB" sz="1600"/>
              </a:p>
            </p:txBody>
          </p:sp>
          <p:grpSp>
            <p:nvGrpSpPr>
              <p:cNvPr id="14" name="Group 89"/>
              <p:cNvGrpSpPr>
                <a:grpSpLocks/>
              </p:cNvGrpSpPr>
              <p:nvPr/>
            </p:nvGrpSpPr>
            <p:grpSpPr bwMode="auto">
              <a:xfrm>
                <a:off x="2770" y="3648"/>
                <a:ext cx="329" cy="240"/>
                <a:chOff x="2770" y="3648"/>
                <a:chExt cx="329" cy="240"/>
              </a:xfrm>
            </p:grpSpPr>
            <p:grpSp>
              <p:nvGrpSpPr>
                <p:cNvPr id="15" name="Group 90"/>
                <p:cNvGrpSpPr>
                  <a:grpSpLocks/>
                </p:cNvGrpSpPr>
                <p:nvPr/>
              </p:nvGrpSpPr>
              <p:grpSpPr bwMode="auto">
                <a:xfrm>
                  <a:off x="2811" y="3648"/>
                  <a:ext cx="288" cy="240"/>
                  <a:chOff x="6768" y="11808"/>
                  <a:chExt cx="1008" cy="792"/>
                </a:xfrm>
              </p:grpSpPr>
              <p:sp>
                <p:nvSpPr>
                  <p:cNvPr id="6228" name="Freeform 91"/>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6229" name="Line 92"/>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6230" name="Line 93"/>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6231" name="Freeform 94"/>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232" name="Freeform 95"/>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6227" name="Freeform 96"/>
                <p:cNvSpPr>
                  <a:spLocks/>
                </p:cNvSpPr>
                <p:nvPr/>
              </p:nvSpPr>
              <p:spPr bwMode="auto">
                <a:xfrm>
                  <a:off x="2770" y="3648"/>
                  <a:ext cx="41" cy="240"/>
                </a:xfrm>
                <a:custGeom>
                  <a:avLst/>
                  <a:gdLst>
                    <a:gd name="T0" fmla="*/ 0 w 288"/>
                    <a:gd name="T1" fmla="*/ 0 h 864"/>
                    <a:gd name="T2" fmla="*/ 41 w 288"/>
                    <a:gd name="T3" fmla="*/ 120 h 864"/>
                    <a:gd name="T4" fmla="*/ 0 w 288"/>
                    <a:gd name="T5" fmla="*/ 24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grpSp>
        </p:grpSp>
        <p:grpSp>
          <p:nvGrpSpPr>
            <p:cNvPr id="16" name="Group 97"/>
            <p:cNvGrpSpPr>
              <a:grpSpLocks/>
            </p:cNvGrpSpPr>
            <p:nvPr/>
          </p:nvGrpSpPr>
          <p:grpSpPr bwMode="auto">
            <a:xfrm>
              <a:off x="3600" y="1152"/>
              <a:ext cx="1344" cy="366"/>
              <a:chOff x="3888" y="1344"/>
              <a:chExt cx="1344" cy="366"/>
            </a:xfrm>
          </p:grpSpPr>
          <p:sp>
            <p:nvSpPr>
              <p:cNvPr id="6213" name="Rectangle 98"/>
              <p:cNvSpPr>
                <a:spLocks noChangeArrowheads="1"/>
              </p:cNvSpPr>
              <p:nvPr/>
            </p:nvSpPr>
            <p:spPr bwMode="auto">
              <a:xfrm>
                <a:off x="4320" y="1440"/>
                <a:ext cx="336" cy="240"/>
              </a:xfrm>
              <a:prstGeom prst="rect">
                <a:avLst/>
              </a:prstGeom>
              <a:noFill/>
              <a:ln w="25400" cap="sq">
                <a:solidFill>
                  <a:schemeClr val="tx1"/>
                </a:solidFill>
                <a:miter lim="800000"/>
                <a:headEnd type="none" w="sm" len="sm"/>
                <a:tailEnd type="none" w="sm" len="sm"/>
              </a:ln>
            </p:spPr>
            <p:txBody>
              <a:bodyPr wrap="none" anchor="ctr"/>
              <a:lstStyle/>
              <a:p>
                <a:endParaRPr lang="en-SG"/>
              </a:p>
            </p:txBody>
          </p:sp>
          <p:sp>
            <p:nvSpPr>
              <p:cNvPr id="6214" name="Line 99"/>
              <p:cNvSpPr>
                <a:spLocks noChangeShapeType="1"/>
              </p:cNvSpPr>
              <p:nvPr/>
            </p:nvSpPr>
            <p:spPr bwMode="auto">
              <a:xfrm>
                <a:off x="4080" y="148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15" name="Line 100"/>
              <p:cNvSpPr>
                <a:spLocks noChangeShapeType="1"/>
              </p:cNvSpPr>
              <p:nvPr/>
            </p:nvSpPr>
            <p:spPr bwMode="auto">
              <a:xfrm>
                <a:off x="4080" y="1632"/>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16" name="Line 101"/>
              <p:cNvSpPr>
                <a:spLocks noChangeShapeType="1"/>
              </p:cNvSpPr>
              <p:nvPr/>
            </p:nvSpPr>
            <p:spPr bwMode="auto">
              <a:xfrm>
                <a:off x="4656" y="155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17" name="Text Box 102"/>
              <p:cNvSpPr txBox="1">
                <a:spLocks noChangeArrowheads="1"/>
              </p:cNvSpPr>
              <p:nvPr/>
            </p:nvSpPr>
            <p:spPr bwMode="auto">
              <a:xfrm>
                <a:off x="3888" y="1344"/>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218" name="Text Box 103"/>
              <p:cNvSpPr txBox="1">
                <a:spLocks noChangeArrowheads="1"/>
              </p:cNvSpPr>
              <p:nvPr/>
            </p:nvSpPr>
            <p:spPr bwMode="auto">
              <a:xfrm>
                <a:off x="4896" y="1440"/>
                <a:ext cx="336"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a:t>
                </a:r>
                <a:r>
                  <a:rPr lang="en-GB" sz="1400" b="1">
                    <a:sym typeface="Symbol" pitchFamily="18" charset="2"/>
                  </a:rPr>
                  <a:t></a:t>
                </a:r>
                <a:r>
                  <a:rPr lang="en-GB" sz="1400" b="1"/>
                  <a:t>b</a:t>
                </a:r>
                <a:endParaRPr lang="en-GB" sz="1600"/>
              </a:p>
            </p:txBody>
          </p:sp>
          <p:sp>
            <p:nvSpPr>
              <p:cNvPr id="6219" name="Text Box 104"/>
              <p:cNvSpPr txBox="1">
                <a:spLocks noChangeArrowheads="1"/>
              </p:cNvSpPr>
              <p:nvPr/>
            </p:nvSpPr>
            <p:spPr bwMode="auto">
              <a:xfrm>
                <a:off x="4368" y="1419"/>
                <a:ext cx="240" cy="192"/>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1400" b="1"/>
                  <a:t>&amp;</a:t>
                </a:r>
              </a:p>
            </p:txBody>
          </p:sp>
        </p:grpSp>
        <p:grpSp>
          <p:nvGrpSpPr>
            <p:cNvPr id="17" name="Group 105"/>
            <p:cNvGrpSpPr>
              <a:grpSpLocks/>
            </p:cNvGrpSpPr>
            <p:nvPr/>
          </p:nvGrpSpPr>
          <p:grpSpPr bwMode="auto">
            <a:xfrm>
              <a:off x="3600" y="1632"/>
              <a:ext cx="1344" cy="366"/>
              <a:chOff x="3936" y="1824"/>
              <a:chExt cx="1344" cy="366"/>
            </a:xfrm>
          </p:grpSpPr>
          <p:sp>
            <p:nvSpPr>
              <p:cNvPr id="6206" name="Rectangle 106"/>
              <p:cNvSpPr>
                <a:spLocks noChangeArrowheads="1"/>
              </p:cNvSpPr>
              <p:nvPr/>
            </p:nvSpPr>
            <p:spPr bwMode="auto">
              <a:xfrm>
                <a:off x="4368" y="1920"/>
                <a:ext cx="336" cy="240"/>
              </a:xfrm>
              <a:prstGeom prst="rect">
                <a:avLst/>
              </a:prstGeom>
              <a:noFill/>
              <a:ln w="25400" cap="sq">
                <a:solidFill>
                  <a:schemeClr val="tx1"/>
                </a:solidFill>
                <a:miter lim="800000"/>
                <a:headEnd type="none" w="sm" len="sm"/>
                <a:tailEnd type="none" w="sm" len="sm"/>
              </a:ln>
            </p:spPr>
            <p:txBody>
              <a:bodyPr wrap="none" anchor="ctr"/>
              <a:lstStyle/>
              <a:p>
                <a:endParaRPr lang="en-SG"/>
              </a:p>
            </p:txBody>
          </p:sp>
          <p:sp>
            <p:nvSpPr>
              <p:cNvPr id="6207" name="Line 107"/>
              <p:cNvSpPr>
                <a:spLocks noChangeShapeType="1"/>
              </p:cNvSpPr>
              <p:nvPr/>
            </p:nvSpPr>
            <p:spPr bwMode="auto">
              <a:xfrm>
                <a:off x="4128" y="196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08" name="Line 108"/>
              <p:cNvSpPr>
                <a:spLocks noChangeShapeType="1"/>
              </p:cNvSpPr>
              <p:nvPr/>
            </p:nvSpPr>
            <p:spPr bwMode="auto">
              <a:xfrm>
                <a:off x="4128" y="2112"/>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09" name="Line 109"/>
              <p:cNvSpPr>
                <a:spLocks noChangeShapeType="1"/>
              </p:cNvSpPr>
              <p:nvPr/>
            </p:nvSpPr>
            <p:spPr bwMode="auto">
              <a:xfrm>
                <a:off x="4704" y="203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10" name="Text Box 110"/>
              <p:cNvSpPr txBox="1">
                <a:spLocks noChangeArrowheads="1"/>
              </p:cNvSpPr>
              <p:nvPr/>
            </p:nvSpPr>
            <p:spPr bwMode="auto">
              <a:xfrm>
                <a:off x="3936" y="1824"/>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211" name="Text Box 111"/>
              <p:cNvSpPr txBox="1">
                <a:spLocks noChangeArrowheads="1"/>
              </p:cNvSpPr>
              <p:nvPr/>
            </p:nvSpPr>
            <p:spPr bwMode="auto">
              <a:xfrm>
                <a:off x="4944" y="1920"/>
                <a:ext cx="336"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a+b</a:t>
                </a:r>
                <a:endParaRPr lang="en-GB" sz="1600"/>
              </a:p>
            </p:txBody>
          </p:sp>
          <p:sp>
            <p:nvSpPr>
              <p:cNvPr id="6212" name="Text Box 112"/>
              <p:cNvSpPr txBox="1">
                <a:spLocks noChangeArrowheads="1"/>
              </p:cNvSpPr>
              <p:nvPr/>
            </p:nvSpPr>
            <p:spPr bwMode="auto">
              <a:xfrm>
                <a:off x="4368" y="1899"/>
                <a:ext cx="288" cy="192"/>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1400" b="1">
                    <a:sym typeface="Symbol" pitchFamily="18" charset="2"/>
                  </a:rPr>
                  <a:t>1</a:t>
                </a:r>
                <a:endParaRPr lang="en-GB" sz="1400" b="1"/>
              </a:p>
            </p:txBody>
          </p:sp>
        </p:grpSp>
        <p:grpSp>
          <p:nvGrpSpPr>
            <p:cNvPr id="18" name="Group 114"/>
            <p:cNvGrpSpPr>
              <a:grpSpLocks/>
            </p:cNvGrpSpPr>
            <p:nvPr/>
          </p:nvGrpSpPr>
          <p:grpSpPr bwMode="auto">
            <a:xfrm>
              <a:off x="3600" y="2125"/>
              <a:ext cx="1344" cy="261"/>
              <a:chOff x="3936" y="2365"/>
              <a:chExt cx="1344" cy="261"/>
            </a:xfrm>
          </p:grpSpPr>
          <p:sp>
            <p:nvSpPr>
              <p:cNvPr id="6198" name="Line 115"/>
              <p:cNvSpPr>
                <a:spLocks noChangeShapeType="1"/>
              </p:cNvSpPr>
              <p:nvPr/>
            </p:nvSpPr>
            <p:spPr bwMode="auto">
              <a:xfrm>
                <a:off x="4128" y="2496"/>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99" name="Line 116"/>
              <p:cNvSpPr>
                <a:spLocks noChangeShapeType="1"/>
              </p:cNvSpPr>
              <p:nvPr/>
            </p:nvSpPr>
            <p:spPr bwMode="auto">
              <a:xfrm>
                <a:off x="4690" y="251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200" name="Text Box 117"/>
              <p:cNvSpPr txBox="1">
                <a:spLocks noChangeArrowheads="1"/>
              </p:cNvSpPr>
              <p:nvPr/>
            </p:nvSpPr>
            <p:spPr bwMode="auto">
              <a:xfrm>
                <a:off x="3936" y="2400"/>
                <a:ext cx="192" cy="19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endParaRPr lang="en-GB" sz="1600"/>
              </a:p>
            </p:txBody>
          </p:sp>
          <p:sp>
            <p:nvSpPr>
              <p:cNvPr id="6201" name="Text Box 118"/>
              <p:cNvSpPr txBox="1">
                <a:spLocks noChangeArrowheads="1"/>
              </p:cNvSpPr>
              <p:nvPr/>
            </p:nvSpPr>
            <p:spPr bwMode="auto">
              <a:xfrm>
                <a:off x="4944" y="2400"/>
                <a:ext cx="336"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a:t>
                </a:r>
                <a:endParaRPr lang="en-GB" sz="1600"/>
              </a:p>
            </p:txBody>
          </p:sp>
          <p:grpSp>
            <p:nvGrpSpPr>
              <p:cNvPr id="19" name="Group 119"/>
              <p:cNvGrpSpPr>
                <a:grpSpLocks/>
              </p:cNvGrpSpPr>
              <p:nvPr/>
            </p:nvGrpSpPr>
            <p:grpSpPr bwMode="auto">
              <a:xfrm>
                <a:off x="4368" y="2365"/>
                <a:ext cx="311" cy="261"/>
                <a:chOff x="4368" y="2379"/>
                <a:chExt cx="311" cy="261"/>
              </a:xfrm>
            </p:grpSpPr>
            <p:sp>
              <p:nvSpPr>
                <p:cNvPr id="6203" name="Rectangle 120"/>
                <p:cNvSpPr>
                  <a:spLocks noChangeArrowheads="1"/>
                </p:cNvSpPr>
                <p:nvPr/>
              </p:nvSpPr>
              <p:spPr bwMode="auto">
                <a:xfrm>
                  <a:off x="4416" y="2400"/>
                  <a:ext cx="192" cy="240"/>
                </a:xfrm>
                <a:prstGeom prst="rect">
                  <a:avLst/>
                </a:prstGeom>
                <a:noFill/>
                <a:ln w="25400" cap="sq">
                  <a:solidFill>
                    <a:schemeClr val="tx1"/>
                  </a:solidFill>
                  <a:miter lim="800000"/>
                  <a:headEnd type="none" w="sm" len="sm"/>
                  <a:tailEnd type="none" w="sm" len="sm"/>
                </a:ln>
              </p:spPr>
              <p:txBody>
                <a:bodyPr wrap="none" anchor="ctr"/>
                <a:lstStyle/>
                <a:p>
                  <a:endParaRPr lang="en-SG"/>
                </a:p>
              </p:txBody>
            </p:sp>
            <p:sp>
              <p:nvSpPr>
                <p:cNvPr id="6204" name="Text Box 121"/>
                <p:cNvSpPr txBox="1">
                  <a:spLocks noChangeArrowheads="1"/>
                </p:cNvSpPr>
                <p:nvPr/>
              </p:nvSpPr>
              <p:spPr bwMode="auto">
                <a:xfrm>
                  <a:off x="4368" y="2379"/>
                  <a:ext cx="288" cy="192"/>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1400" b="1">
                      <a:sym typeface="Symbol" pitchFamily="18" charset="2"/>
                    </a:rPr>
                    <a:t>1</a:t>
                  </a:r>
                  <a:endParaRPr lang="en-GB" sz="1400" b="1"/>
                </a:p>
              </p:txBody>
            </p:sp>
            <p:sp>
              <p:nvSpPr>
                <p:cNvPr id="6205" name="Oval 122"/>
                <p:cNvSpPr>
                  <a:spLocks noChangeArrowheads="1"/>
                </p:cNvSpPr>
                <p:nvPr/>
              </p:nvSpPr>
              <p:spPr bwMode="auto">
                <a:xfrm>
                  <a:off x="4608" y="2496"/>
                  <a:ext cx="71" cy="57"/>
                </a:xfrm>
                <a:prstGeom prst="ellipse">
                  <a:avLst/>
                </a:prstGeom>
                <a:noFill/>
                <a:ln w="25400">
                  <a:solidFill>
                    <a:srgbClr val="000000"/>
                  </a:solidFill>
                  <a:round/>
                  <a:headEnd/>
                  <a:tailEnd/>
                </a:ln>
              </p:spPr>
              <p:txBody>
                <a:bodyPr/>
                <a:lstStyle/>
                <a:p>
                  <a:endParaRPr lang="en-SG"/>
                </a:p>
              </p:txBody>
            </p:sp>
          </p:grpSp>
        </p:grpSp>
        <p:grpSp>
          <p:nvGrpSpPr>
            <p:cNvPr id="20" name="Group 123"/>
            <p:cNvGrpSpPr>
              <a:grpSpLocks/>
            </p:cNvGrpSpPr>
            <p:nvPr/>
          </p:nvGrpSpPr>
          <p:grpSpPr bwMode="auto">
            <a:xfrm>
              <a:off x="3600" y="2496"/>
              <a:ext cx="1392" cy="366"/>
              <a:chOff x="3936" y="2688"/>
              <a:chExt cx="1392" cy="366"/>
            </a:xfrm>
          </p:grpSpPr>
          <p:sp>
            <p:nvSpPr>
              <p:cNvPr id="6189" name="Line 124"/>
              <p:cNvSpPr>
                <a:spLocks noChangeShapeType="1"/>
              </p:cNvSpPr>
              <p:nvPr/>
            </p:nvSpPr>
            <p:spPr bwMode="auto">
              <a:xfrm>
                <a:off x="4128" y="2832"/>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90" name="Line 125"/>
              <p:cNvSpPr>
                <a:spLocks noChangeShapeType="1"/>
              </p:cNvSpPr>
              <p:nvPr/>
            </p:nvSpPr>
            <p:spPr bwMode="auto">
              <a:xfrm>
                <a:off x="4128" y="2976"/>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91" name="Line 126"/>
              <p:cNvSpPr>
                <a:spLocks noChangeShapeType="1"/>
              </p:cNvSpPr>
              <p:nvPr/>
            </p:nvSpPr>
            <p:spPr bwMode="auto">
              <a:xfrm>
                <a:off x="4766" y="2901"/>
                <a:ext cx="17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92" name="Text Box 127"/>
              <p:cNvSpPr txBox="1">
                <a:spLocks noChangeArrowheads="1"/>
              </p:cNvSpPr>
              <p:nvPr/>
            </p:nvSpPr>
            <p:spPr bwMode="auto">
              <a:xfrm>
                <a:off x="3936" y="2688"/>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193" name="Text Box 128"/>
              <p:cNvSpPr txBox="1">
                <a:spLocks noChangeArrowheads="1"/>
              </p:cNvSpPr>
              <p:nvPr/>
            </p:nvSpPr>
            <p:spPr bwMode="auto">
              <a:xfrm>
                <a:off x="4944" y="2784"/>
                <a:ext cx="384"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a:t>
                </a:r>
                <a:r>
                  <a:rPr lang="en-GB" sz="1400" b="1">
                    <a:sym typeface="Symbol" pitchFamily="18" charset="2"/>
                  </a:rPr>
                  <a:t></a:t>
                </a:r>
                <a:r>
                  <a:rPr lang="en-GB" sz="1400" b="1"/>
                  <a:t>b)'</a:t>
                </a:r>
                <a:endParaRPr lang="en-GB" sz="1600"/>
              </a:p>
            </p:txBody>
          </p:sp>
          <p:grpSp>
            <p:nvGrpSpPr>
              <p:cNvPr id="21" name="Group 129"/>
              <p:cNvGrpSpPr>
                <a:grpSpLocks/>
              </p:cNvGrpSpPr>
              <p:nvPr/>
            </p:nvGrpSpPr>
            <p:grpSpPr bwMode="auto">
              <a:xfrm>
                <a:off x="4368" y="2763"/>
                <a:ext cx="407" cy="261"/>
                <a:chOff x="4368" y="2763"/>
                <a:chExt cx="407" cy="261"/>
              </a:xfrm>
            </p:grpSpPr>
            <p:sp>
              <p:nvSpPr>
                <p:cNvPr id="6195" name="Oval 130"/>
                <p:cNvSpPr>
                  <a:spLocks noChangeArrowheads="1"/>
                </p:cNvSpPr>
                <p:nvPr/>
              </p:nvSpPr>
              <p:spPr bwMode="auto">
                <a:xfrm>
                  <a:off x="4704" y="2880"/>
                  <a:ext cx="71" cy="57"/>
                </a:xfrm>
                <a:prstGeom prst="ellipse">
                  <a:avLst/>
                </a:prstGeom>
                <a:noFill/>
                <a:ln w="25400">
                  <a:solidFill>
                    <a:srgbClr val="000000"/>
                  </a:solidFill>
                  <a:round/>
                  <a:headEnd/>
                  <a:tailEnd/>
                </a:ln>
              </p:spPr>
              <p:txBody>
                <a:bodyPr/>
                <a:lstStyle/>
                <a:p>
                  <a:endParaRPr lang="en-SG"/>
                </a:p>
              </p:txBody>
            </p:sp>
            <p:sp>
              <p:nvSpPr>
                <p:cNvPr id="6196" name="Rectangle 131"/>
                <p:cNvSpPr>
                  <a:spLocks noChangeArrowheads="1"/>
                </p:cNvSpPr>
                <p:nvPr/>
              </p:nvSpPr>
              <p:spPr bwMode="auto">
                <a:xfrm>
                  <a:off x="4368" y="2784"/>
                  <a:ext cx="336" cy="240"/>
                </a:xfrm>
                <a:prstGeom prst="rect">
                  <a:avLst/>
                </a:prstGeom>
                <a:noFill/>
                <a:ln w="25400" cap="sq">
                  <a:solidFill>
                    <a:schemeClr val="tx1"/>
                  </a:solidFill>
                  <a:miter lim="800000"/>
                  <a:headEnd type="none" w="sm" len="sm"/>
                  <a:tailEnd type="none" w="sm" len="sm"/>
                </a:ln>
              </p:spPr>
              <p:txBody>
                <a:bodyPr wrap="none" anchor="ctr"/>
                <a:lstStyle/>
                <a:p>
                  <a:endParaRPr lang="en-SG"/>
                </a:p>
              </p:txBody>
            </p:sp>
            <p:sp>
              <p:nvSpPr>
                <p:cNvPr id="6197" name="Text Box 132"/>
                <p:cNvSpPr txBox="1">
                  <a:spLocks noChangeArrowheads="1"/>
                </p:cNvSpPr>
                <p:nvPr/>
              </p:nvSpPr>
              <p:spPr bwMode="auto">
                <a:xfrm>
                  <a:off x="4416" y="2763"/>
                  <a:ext cx="240" cy="192"/>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1400" b="1"/>
                    <a:t>&amp;</a:t>
                  </a:r>
                </a:p>
              </p:txBody>
            </p:sp>
          </p:grpSp>
        </p:grpSp>
        <p:grpSp>
          <p:nvGrpSpPr>
            <p:cNvPr id="22" name="Group 133"/>
            <p:cNvGrpSpPr>
              <a:grpSpLocks/>
            </p:cNvGrpSpPr>
            <p:nvPr/>
          </p:nvGrpSpPr>
          <p:grpSpPr bwMode="auto">
            <a:xfrm>
              <a:off x="3600" y="2928"/>
              <a:ext cx="1488" cy="366"/>
              <a:chOff x="3936" y="3120"/>
              <a:chExt cx="1488" cy="366"/>
            </a:xfrm>
          </p:grpSpPr>
          <p:sp>
            <p:nvSpPr>
              <p:cNvPr id="6180" name="Line 134"/>
              <p:cNvSpPr>
                <a:spLocks noChangeShapeType="1"/>
              </p:cNvSpPr>
              <p:nvPr/>
            </p:nvSpPr>
            <p:spPr bwMode="auto">
              <a:xfrm>
                <a:off x="4128" y="3264"/>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81" name="Line 135"/>
              <p:cNvSpPr>
                <a:spLocks noChangeShapeType="1"/>
              </p:cNvSpPr>
              <p:nvPr/>
            </p:nvSpPr>
            <p:spPr bwMode="auto">
              <a:xfrm>
                <a:off x="4128" y="340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82" name="Line 136"/>
              <p:cNvSpPr>
                <a:spLocks noChangeShapeType="1"/>
              </p:cNvSpPr>
              <p:nvPr/>
            </p:nvSpPr>
            <p:spPr bwMode="auto">
              <a:xfrm>
                <a:off x="4780" y="3332"/>
                <a:ext cx="164" cy="8"/>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83" name="Text Box 137"/>
              <p:cNvSpPr txBox="1">
                <a:spLocks noChangeArrowheads="1"/>
              </p:cNvSpPr>
              <p:nvPr/>
            </p:nvSpPr>
            <p:spPr bwMode="auto">
              <a:xfrm>
                <a:off x="3936" y="3120"/>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184" name="Text Box 138"/>
              <p:cNvSpPr txBox="1">
                <a:spLocks noChangeArrowheads="1"/>
              </p:cNvSpPr>
              <p:nvPr/>
            </p:nvSpPr>
            <p:spPr bwMode="auto">
              <a:xfrm>
                <a:off x="4944" y="3216"/>
                <a:ext cx="480"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(a+b)'</a:t>
                </a:r>
                <a:endParaRPr lang="en-GB" sz="1600"/>
              </a:p>
            </p:txBody>
          </p:sp>
          <p:grpSp>
            <p:nvGrpSpPr>
              <p:cNvPr id="23" name="Group 139"/>
              <p:cNvGrpSpPr>
                <a:grpSpLocks/>
              </p:cNvGrpSpPr>
              <p:nvPr/>
            </p:nvGrpSpPr>
            <p:grpSpPr bwMode="auto">
              <a:xfrm>
                <a:off x="4368" y="3195"/>
                <a:ext cx="407" cy="261"/>
                <a:chOff x="4368" y="3195"/>
                <a:chExt cx="407" cy="261"/>
              </a:xfrm>
            </p:grpSpPr>
            <p:sp>
              <p:nvSpPr>
                <p:cNvPr id="6186" name="Oval 140"/>
                <p:cNvSpPr>
                  <a:spLocks noChangeArrowheads="1"/>
                </p:cNvSpPr>
                <p:nvPr/>
              </p:nvSpPr>
              <p:spPr bwMode="auto">
                <a:xfrm>
                  <a:off x="4704" y="3312"/>
                  <a:ext cx="71" cy="57"/>
                </a:xfrm>
                <a:prstGeom prst="ellipse">
                  <a:avLst/>
                </a:prstGeom>
                <a:noFill/>
                <a:ln w="25400">
                  <a:solidFill>
                    <a:srgbClr val="000000"/>
                  </a:solidFill>
                  <a:round/>
                  <a:headEnd/>
                  <a:tailEnd/>
                </a:ln>
              </p:spPr>
              <p:txBody>
                <a:bodyPr/>
                <a:lstStyle/>
                <a:p>
                  <a:endParaRPr lang="en-SG"/>
                </a:p>
              </p:txBody>
            </p:sp>
            <p:sp>
              <p:nvSpPr>
                <p:cNvPr id="6187" name="Rectangle 141"/>
                <p:cNvSpPr>
                  <a:spLocks noChangeArrowheads="1"/>
                </p:cNvSpPr>
                <p:nvPr/>
              </p:nvSpPr>
              <p:spPr bwMode="auto">
                <a:xfrm>
                  <a:off x="4368" y="3216"/>
                  <a:ext cx="336" cy="240"/>
                </a:xfrm>
                <a:prstGeom prst="rect">
                  <a:avLst/>
                </a:prstGeom>
                <a:noFill/>
                <a:ln w="25400" cap="sq">
                  <a:solidFill>
                    <a:schemeClr val="tx1"/>
                  </a:solidFill>
                  <a:miter lim="800000"/>
                  <a:headEnd type="none" w="sm" len="sm"/>
                  <a:tailEnd type="none" w="sm" len="sm"/>
                </a:ln>
              </p:spPr>
              <p:txBody>
                <a:bodyPr wrap="none" anchor="ctr"/>
                <a:lstStyle/>
                <a:p>
                  <a:endParaRPr lang="en-SG"/>
                </a:p>
              </p:txBody>
            </p:sp>
            <p:sp>
              <p:nvSpPr>
                <p:cNvPr id="6188" name="Text Box 142"/>
                <p:cNvSpPr txBox="1">
                  <a:spLocks noChangeArrowheads="1"/>
                </p:cNvSpPr>
                <p:nvPr/>
              </p:nvSpPr>
              <p:spPr bwMode="auto">
                <a:xfrm>
                  <a:off x="4368" y="3195"/>
                  <a:ext cx="288" cy="192"/>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1400" b="1">
                      <a:sym typeface="Symbol" pitchFamily="18" charset="2"/>
                    </a:rPr>
                    <a:t>1</a:t>
                  </a:r>
                  <a:endParaRPr lang="en-GB" sz="1400" b="1"/>
                </a:p>
              </p:txBody>
            </p:sp>
          </p:grpSp>
        </p:grpSp>
        <p:grpSp>
          <p:nvGrpSpPr>
            <p:cNvPr id="24" name="Group 143"/>
            <p:cNvGrpSpPr>
              <a:grpSpLocks/>
            </p:cNvGrpSpPr>
            <p:nvPr/>
          </p:nvGrpSpPr>
          <p:grpSpPr bwMode="auto">
            <a:xfrm>
              <a:off x="3600" y="3360"/>
              <a:ext cx="1488" cy="366"/>
              <a:chOff x="3936" y="3552"/>
              <a:chExt cx="1488" cy="366"/>
            </a:xfrm>
          </p:grpSpPr>
          <p:sp>
            <p:nvSpPr>
              <p:cNvPr id="6173" name="Rectangle 144"/>
              <p:cNvSpPr>
                <a:spLocks noChangeArrowheads="1"/>
              </p:cNvSpPr>
              <p:nvPr/>
            </p:nvSpPr>
            <p:spPr bwMode="auto">
              <a:xfrm>
                <a:off x="4368" y="3648"/>
                <a:ext cx="336" cy="240"/>
              </a:xfrm>
              <a:prstGeom prst="rect">
                <a:avLst/>
              </a:prstGeom>
              <a:noFill/>
              <a:ln w="25400" cap="sq">
                <a:solidFill>
                  <a:schemeClr val="tx1"/>
                </a:solidFill>
                <a:miter lim="800000"/>
                <a:headEnd type="none" w="sm" len="sm"/>
                <a:tailEnd type="none" w="sm" len="sm"/>
              </a:ln>
            </p:spPr>
            <p:txBody>
              <a:bodyPr wrap="none" anchor="ctr"/>
              <a:lstStyle/>
              <a:p>
                <a:endParaRPr lang="en-SG"/>
              </a:p>
            </p:txBody>
          </p:sp>
          <p:sp>
            <p:nvSpPr>
              <p:cNvPr id="6174" name="Line 145"/>
              <p:cNvSpPr>
                <a:spLocks noChangeShapeType="1"/>
              </p:cNvSpPr>
              <p:nvPr/>
            </p:nvSpPr>
            <p:spPr bwMode="auto">
              <a:xfrm>
                <a:off x="4128" y="3696"/>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75" name="Line 146"/>
              <p:cNvSpPr>
                <a:spLocks noChangeShapeType="1"/>
              </p:cNvSpPr>
              <p:nvPr/>
            </p:nvSpPr>
            <p:spPr bwMode="auto">
              <a:xfrm>
                <a:off x="4128" y="3840"/>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76" name="Line 147"/>
              <p:cNvSpPr>
                <a:spLocks noChangeShapeType="1"/>
              </p:cNvSpPr>
              <p:nvPr/>
            </p:nvSpPr>
            <p:spPr bwMode="auto">
              <a:xfrm>
                <a:off x="4704" y="3758"/>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6177" name="Text Box 148"/>
              <p:cNvSpPr txBox="1">
                <a:spLocks noChangeArrowheads="1"/>
              </p:cNvSpPr>
              <p:nvPr/>
            </p:nvSpPr>
            <p:spPr bwMode="auto">
              <a:xfrm>
                <a:off x="3936" y="3552"/>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6178" name="Text Box 149"/>
              <p:cNvSpPr txBox="1">
                <a:spLocks noChangeArrowheads="1"/>
              </p:cNvSpPr>
              <p:nvPr/>
            </p:nvSpPr>
            <p:spPr bwMode="auto">
              <a:xfrm>
                <a:off x="4944" y="3648"/>
                <a:ext cx="480"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 </a:t>
                </a:r>
                <a:r>
                  <a:rPr lang="en-GB" sz="1400" b="1">
                    <a:sym typeface="Symbol" pitchFamily="18" charset="2"/>
                  </a:rPr>
                  <a:t></a:t>
                </a:r>
                <a:r>
                  <a:rPr lang="en-GB" sz="1400" b="1"/>
                  <a:t> b</a:t>
                </a:r>
              </a:p>
            </p:txBody>
          </p:sp>
          <p:sp>
            <p:nvSpPr>
              <p:cNvPr id="6179" name="Text Box 150"/>
              <p:cNvSpPr txBox="1">
                <a:spLocks noChangeArrowheads="1"/>
              </p:cNvSpPr>
              <p:nvPr/>
            </p:nvSpPr>
            <p:spPr bwMode="auto">
              <a:xfrm>
                <a:off x="4368" y="3627"/>
                <a:ext cx="288" cy="192"/>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1400" b="1">
                    <a:sym typeface="Symbol" pitchFamily="18" charset="2"/>
                  </a:rPr>
                  <a:t>=1</a:t>
                </a:r>
                <a:endParaRPr lang="en-GB" sz="1400" b="1"/>
              </a:p>
            </p:txBody>
          </p:sp>
        </p:grpSp>
        <p:grpSp>
          <p:nvGrpSpPr>
            <p:cNvPr id="25" name="Group 157"/>
            <p:cNvGrpSpPr>
              <a:grpSpLocks/>
            </p:cNvGrpSpPr>
            <p:nvPr/>
          </p:nvGrpSpPr>
          <p:grpSpPr bwMode="auto">
            <a:xfrm>
              <a:off x="912" y="1296"/>
              <a:ext cx="1152" cy="2372"/>
              <a:chOff x="912" y="1296"/>
              <a:chExt cx="1152" cy="2372"/>
            </a:xfrm>
          </p:grpSpPr>
          <p:sp>
            <p:nvSpPr>
              <p:cNvPr id="6167" name="Text Box 32"/>
              <p:cNvSpPr txBox="1">
                <a:spLocks noChangeArrowheads="1"/>
              </p:cNvSpPr>
              <p:nvPr/>
            </p:nvSpPr>
            <p:spPr bwMode="auto">
              <a:xfrm>
                <a:off x="912" y="3456"/>
                <a:ext cx="1152" cy="212"/>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sz="1600"/>
                  <a:t>EXCLUSIVE OR</a:t>
                </a:r>
                <a:endParaRPr lang="en-GB" sz="1400" b="1"/>
              </a:p>
            </p:txBody>
          </p:sp>
          <p:sp>
            <p:nvSpPr>
              <p:cNvPr id="6168" name="Text Box 113"/>
              <p:cNvSpPr txBox="1">
                <a:spLocks noChangeArrowheads="1"/>
              </p:cNvSpPr>
              <p:nvPr/>
            </p:nvSpPr>
            <p:spPr bwMode="auto">
              <a:xfrm>
                <a:off x="1248" y="1296"/>
                <a:ext cx="528" cy="212"/>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sz="1600"/>
                  <a:t>AND</a:t>
                </a:r>
                <a:endParaRPr lang="en-GB" sz="1400" b="1"/>
              </a:p>
            </p:txBody>
          </p:sp>
          <p:sp>
            <p:nvSpPr>
              <p:cNvPr id="6169" name="Text Box 151"/>
              <p:cNvSpPr txBox="1">
                <a:spLocks noChangeArrowheads="1"/>
              </p:cNvSpPr>
              <p:nvPr/>
            </p:nvSpPr>
            <p:spPr bwMode="auto">
              <a:xfrm>
                <a:off x="1248" y="1728"/>
                <a:ext cx="528" cy="212"/>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sz="1600"/>
                  <a:t>OR</a:t>
                </a:r>
                <a:endParaRPr lang="en-GB" sz="1400" b="1"/>
              </a:p>
            </p:txBody>
          </p:sp>
          <p:sp>
            <p:nvSpPr>
              <p:cNvPr id="6170" name="Text Box 152"/>
              <p:cNvSpPr txBox="1">
                <a:spLocks noChangeArrowheads="1"/>
              </p:cNvSpPr>
              <p:nvPr/>
            </p:nvSpPr>
            <p:spPr bwMode="auto">
              <a:xfrm>
                <a:off x="1248" y="2160"/>
                <a:ext cx="528" cy="212"/>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sz="1600"/>
                  <a:t>NOT</a:t>
                </a:r>
                <a:endParaRPr lang="en-GB" sz="1400" b="1"/>
              </a:p>
            </p:txBody>
          </p:sp>
          <p:sp>
            <p:nvSpPr>
              <p:cNvPr id="6171" name="Text Box 153"/>
              <p:cNvSpPr txBox="1">
                <a:spLocks noChangeArrowheads="1"/>
              </p:cNvSpPr>
              <p:nvPr/>
            </p:nvSpPr>
            <p:spPr bwMode="auto">
              <a:xfrm>
                <a:off x="1248" y="2592"/>
                <a:ext cx="528" cy="212"/>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sz="1600"/>
                  <a:t>NAND</a:t>
                </a:r>
                <a:endParaRPr lang="en-GB" sz="1400" b="1"/>
              </a:p>
            </p:txBody>
          </p:sp>
          <p:sp>
            <p:nvSpPr>
              <p:cNvPr id="6172" name="Text Box 154"/>
              <p:cNvSpPr txBox="1">
                <a:spLocks noChangeArrowheads="1"/>
              </p:cNvSpPr>
              <p:nvPr/>
            </p:nvSpPr>
            <p:spPr bwMode="auto">
              <a:xfrm>
                <a:off x="1248" y="3024"/>
                <a:ext cx="528" cy="212"/>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sz="1600"/>
                  <a:t>NOR</a:t>
                </a:r>
                <a:endParaRPr lang="en-GB" sz="1400" b="1"/>
              </a:p>
            </p:txBody>
          </p:sp>
        </p:grpSp>
        <p:sp>
          <p:nvSpPr>
            <p:cNvPr id="6165" name="Text Box 155"/>
            <p:cNvSpPr txBox="1">
              <a:spLocks noChangeArrowheads="1"/>
            </p:cNvSpPr>
            <p:nvPr/>
          </p:nvSpPr>
          <p:spPr bwMode="auto">
            <a:xfrm>
              <a:off x="2208" y="864"/>
              <a:ext cx="864" cy="212"/>
            </a:xfrm>
            <a:prstGeom prst="rect">
              <a:avLst/>
            </a:prstGeom>
            <a:noFill/>
            <a:ln w="12700" cap="sq">
              <a:noFill/>
              <a:miter lim="800000"/>
              <a:headEnd type="none" w="sm" len="sm"/>
              <a:tailEnd type="none" w="sm" len="sm"/>
            </a:ln>
          </p:spPr>
          <p:txBody>
            <a:bodyPr>
              <a:spAutoFit/>
            </a:bodyPr>
            <a:lstStyle/>
            <a:p>
              <a:pPr eaLnBrk="0" hangingPunct="0">
                <a:spcBef>
                  <a:spcPct val="30000"/>
                </a:spcBef>
              </a:pPr>
              <a:r>
                <a:rPr lang="en-GB" sz="1600"/>
                <a:t>Symbol set 1</a:t>
              </a:r>
              <a:endParaRPr lang="en-GB" sz="1400" b="1"/>
            </a:p>
          </p:txBody>
        </p:sp>
        <p:sp>
          <p:nvSpPr>
            <p:cNvPr id="6166" name="Text Box 156"/>
            <p:cNvSpPr txBox="1">
              <a:spLocks noChangeArrowheads="1"/>
            </p:cNvSpPr>
            <p:nvPr/>
          </p:nvSpPr>
          <p:spPr bwMode="auto">
            <a:xfrm>
              <a:off x="3312" y="816"/>
              <a:ext cx="1728" cy="386"/>
            </a:xfrm>
            <a:prstGeom prst="rect">
              <a:avLst/>
            </a:prstGeom>
            <a:noFill/>
            <a:ln w="12700" cap="sq">
              <a:noFill/>
              <a:miter lim="800000"/>
              <a:headEnd type="none" w="sm" len="sm"/>
              <a:tailEnd type="none" w="sm" len="sm"/>
            </a:ln>
          </p:spPr>
          <p:txBody>
            <a:bodyPr>
              <a:spAutoFit/>
            </a:bodyPr>
            <a:lstStyle/>
            <a:p>
              <a:pPr algn="ctr" eaLnBrk="0" hangingPunct="0">
                <a:spcBef>
                  <a:spcPct val="30000"/>
                </a:spcBef>
              </a:pPr>
              <a:r>
                <a:rPr lang="en-GB" sz="1600"/>
                <a:t>Symbol set 2</a:t>
              </a:r>
            </a:p>
            <a:p>
              <a:pPr algn="ctr" eaLnBrk="0" hangingPunct="0">
                <a:spcBef>
                  <a:spcPct val="30000"/>
                </a:spcBef>
              </a:pPr>
              <a:r>
                <a:rPr lang="en-GB" sz="1400"/>
                <a:t>(ANSI/IEEE Standard 91-1984)</a:t>
              </a:r>
              <a:endParaRPr lang="en-GB" sz="1400" b="1"/>
            </a:p>
          </p:txBody>
        </p:sp>
      </p:grpSp>
      <p:sp>
        <p:nvSpPr>
          <p:cNvPr id="134"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35"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laceholder 6"/>
          <p:cNvSpPr>
            <a:spLocks noGrp="1"/>
          </p:cNvSpPr>
          <p:nvPr>
            <p:ph type="sldNum" sz="quarter" idx="12"/>
          </p:nvPr>
        </p:nvSpPr>
        <p:spPr/>
        <p:txBody>
          <a:bodyPr/>
          <a:lstStyle/>
          <a:p>
            <a:pPr>
              <a:defRPr/>
            </a:pPr>
            <a:fld id="{8AFD4D28-9AA3-4227-A030-A7D3C78ED190}" type="slidenum">
              <a:rPr lang="en-US" altLang="en-US"/>
              <a:pPr>
                <a:defRPr/>
              </a:pPr>
              <a:t>7</a:t>
            </a:fld>
            <a:endParaRPr lang="en-US" altLang="en-US"/>
          </a:p>
        </p:txBody>
      </p:sp>
      <p:sp>
        <p:nvSpPr>
          <p:cNvPr id="7173" name="Rectangle 2"/>
          <p:cNvSpPr>
            <a:spLocks noGrp="1" noChangeArrowheads="1"/>
          </p:cNvSpPr>
          <p:nvPr>
            <p:ph type="title"/>
          </p:nvPr>
        </p:nvSpPr>
        <p:spPr/>
        <p:txBody>
          <a:bodyPr/>
          <a:lstStyle/>
          <a:p>
            <a:pPr eaLnBrk="1" hangingPunct="1"/>
            <a:r>
              <a:rPr lang="en-US"/>
              <a:t>INVERTER/AND/OR GATES</a:t>
            </a:r>
          </a:p>
        </p:txBody>
      </p:sp>
      <p:sp>
        <p:nvSpPr>
          <p:cNvPr id="212995" name="Rectangle 3"/>
          <p:cNvSpPr>
            <a:spLocks noGrp="1" noChangeArrowheads="1"/>
          </p:cNvSpPr>
          <p:nvPr>
            <p:ph type="body" sz="half" idx="1"/>
          </p:nvPr>
        </p:nvSpPr>
        <p:spPr>
          <a:xfrm>
            <a:off x="457200" y="1295400"/>
            <a:ext cx="4038600" cy="457200"/>
          </a:xfrm>
        </p:spPr>
        <p:txBody>
          <a:bodyPr/>
          <a:lstStyle/>
          <a:p>
            <a:pPr eaLnBrk="1" hangingPunct="1"/>
            <a:r>
              <a:rPr lang="en-US" sz="2400">
                <a:solidFill>
                  <a:srgbClr val="800000"/>
                </a:solidFill>
              </a:rPr>
              <a:t>Inverter (NOT gate)</a:t>
            </a:r>
          </a:p>
        </p:txBody>
      </p:sp>
      <p:grpSp>
        <p:nvGrpSpPr>
          <p:cNvPr id="2" name="Group 241"/>
          <p:cNvGrpSpPr>
            <a:grpSpLocks/>
          </p:cNvGrpSpPr>
          <p:nvPr/>
        </p:nvGrpSpPr>
        <p:grpSpPr bwMode="auto">
          <a:xfrm>
            <a:off x="1992313" y="1905000"/>
            <a:ext cx="4430712" cy="457200"/>
            <a:chOff x="1255" y="1200"/>
            <a:chExt cx="2791" cy="288"/>
          </a:xfrm>
        </p:grpSpPr>
        <p:grpSp>
          <p:nvGrpSpPr>
            <p:cNvPr id="3" name="Group 26"/>
            <p:cNvGrpSpPr>
              <a:grpSpLocks/>
            </p:cNvGrpSpPr>
            <p:nvPr/>
          </p:nvGrpSpPr>
          <p:grpSpPr bwMode="auto">
            <a:xfrm>
              <a:off x="1255" y="1200"/>
              <a:ext cx="1248" cy="288"/>
              <a:chOff x="1255" y="1392"/>
              <a:chExt cx="1248" cy="288"/>
            </a:xfrm>
          </p:grpSpPr>
          <p:grpSp>
            <p:nvGrpSpPr>
              <p:cNvPr id="4" name="Group 27"/>
              <p:cNvGrpSpPr>
                <a:grpSpLocks/>
              </p:cNvGrpSpPr>
              <p:nvPr/>
            </p:nvGrpSpPr>
            <p:grpSpPr bwMode="auto">
              <a:xfrm>
                <a:off x="1728" y="1392"/>
                <a:ext cx="308" cy="288"/>
                <a:chOff x="2160" y="1584"/>
                <a:chExt cx="308" cy="288"/>
              </a:xfrm>
            </p:grpSpPr>
            <p:sp>
              <p:nvSpPr>
                <p:cNvPr id="7278" name="AutoShape 28"/>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p:spPr>
              <p:txBody>
                <a:bodyPr/>
                <a:lstStyle/>
                <a:p>
                  <a:endParaRPr lang="en-SG"/>
                </a:p>
              </p:txBody>
            </p:sp>
            <p:sp>
              <p:nvSpPr>
                <p:cNvPr id="7279" name="Oval 29"/>
                <p:cNvSpPr>
                  <a:spLocks noChangeArrowheads="1"/>
                </p:cNvSpPr>
                <p:nvPr/>
              </p:nvSpPr>
              <p:spPr bwMode="auto">
                <a:xfrm>
                  <a:off x="2388" y="1688"/>
                  <a:ext cx="80" cy="68"/>
                </a:xfrm>
                <a:prstGeom prst="ellipse">
                  <a:avLst/>
                </a:prstGeom>
                <a:noFill/>
                <a:ln w="25400">
                  <a:solidFill>
                    <a:srgbClr val="000000"/>
                  </a:solidFill>
                  <a:round/>
                  <a:headEnd/>
                  <a:tailEnd/>
                </a:ln>
              </p:spPr>
              <p:txBody>
                <a:bodyPr/>
                <a:lstStyle/>
                <a:p>
                  <a:endParaRPr lang="en-SG"/>
                </a:p>
              </p:txBody>
            </p:sp>
          </p:grpSp>
          <p:sp>
            <p:nvSpPr>
              <p:cNvPr id="7274" name="Line 30"/>
              <p:cNvSpPr>
                <a:spLocks noChangeShapeType="1"/>
              </p:cNvSpPr>
              <p:nvPr/>
            </p:nvSpPr>
            <p:spPr bwMode="auto">
              <a:xfrm>
                <a:off x="1454" y="1536"/>
                <a:ext cx="264"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7275" name="Text Box 31"/>
              <p:cNvSpPr txBox="1">
                <a:spLocks noChangeArrowheads="1"/>
              </p:cNvSpPr>
              <p:nvPr/>
            </p:nvSpPr>
            <p:spPr bwMode="auto">
              <a:xfrm>
                <a:off x="1255" y="1440"/>
                <a:ext cx="192"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7276" name="Text Box 32"/>
              <p:cNvSpPr txBox="1">
                <a:spLocks noChangeArrowheads="1"/>
              </p:cNvSpPr>
              <p:nvPr/>
            </p:nvSpPr>
            <p:spPr bwMode="auto">
              <a:xfrm>
                <a:off x="2263" y="1440"/>
                <a:ext cx="240"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A'</a:t>
                </a:r>
              </a:p>
            </p:txBody>
          </p:sp>
          <p:sp>
            <p:nvSpPr>
              <p:cNvPr id="7277" name="Line 33"/>
              <p:cNvSpPr>
                <a:spLocks noChangeShapeType="1"/>
              </p:cNvSpPr>
              <p:nvPr/>
            </p:nvSpPr>
            <p:spPr bwMode="auto">
              <a:xfrm>
                <a:off x="2051" y="1536"/>
                <a:ext cx="226" cy="0"/>
              </a:xfrm>
              <a:prstGeom prst="line">
                <a:avLst/>
              </a:prstGeom>
              <a:noFill/>
              <a:ln w="19050" cap="sq">
                <a:solidFill>
                  <a:schemeClr val="tx1"/>
                </a:solidFill>
                <a:round/>
                <a:headEnd type="none" w="sm" len="sm"/>
                <a:tailEnd type="none" w="med" len="sm"/>
              </a:ln>
            </p:spPr>
            <p:txBody>
              <a:bodyPr wrap="none" anchor="ctr"/>
              <a:lstStyle/>
              <a:p>
                <a:endParaRPr lang="en-US"/>
              </a:p>
            </p:txBody>
          </p:sp>
        </p:grpSp>
        <p:grpSp>
          <p:nvGrpSpPr>
            <p:cNvPr id="5" name="Group 34"/>
            <p:cNvGrpSpPr>
              <a:grpSpLocks/>
            </p:cNvGrpSpPr>
            <p:nvPr/>
          </p:nvGrpSpPr>
          <p:grpSpPr bwMode="auto">
            <a:xfrm>
              <a:off x="2770" y="1200"/>
              <a:ext cx="1276" cy="288"/>
              <a:chOff x="2770" y="1392"/>
              <a:chExt cx="1276" cy="288"/>
            </a:xfrm>
          </p:grpSpPr>
          <p:grpSp>
            <p:nvGrpSpPr>
              <p:cNvPr id="6" name="Group 35"/>
              <p:cNvGrpSpPr>
                <a:grpSpLocks/>
              </p:cNvGrpSpPr>
              <p:nvPr/>
            </p:nvGrpSpPr>
            <p:grpSpPr bwMode="auto">
              <a:xfrm>
                <a:off x="3258" y="1392"/>
                <a:ext cx="316" cy="288"/>
                <a:chOff x="3258" y="1392"/>
                <a:chExt cx="316" cy="288"/>
              </a:xfrm>
            </p:grpSpPr>
            <p:sp>
              <p:nvSpPr>
                <p:cNvPr id="7271" name="AutoShape 36"/>
                <p:cNvSpPr>
                  <a:spLocks noChangeArrowheads="1"/>
                </p:cNvSpPr>
                <p:nvPr/>
              </p:nvSpPr>
              <p:spPr bwMode="auto">
                <a:xfrm rot="-5400000">
                  <a:off x="3320" y="1425"/>
                  <a:ext cx="288" cy="221"/>
                </a:xfrm>
                <a:prstGeom prst="flowChartMerge">
                  <a:avLst/>
                </a:prstGeom>
                <a:noFill/>
                <a:ln w="25400">
                  <a:solidFill>
                    <a:srgbClr val="000000"/>
                  </a:solidFill>
                  <a:miter lim="800000"/>
                  <a:headEnd/>
                  <a:tailEnd/>
                </a:ln>
              </p:spPr>
              <p:txBody>
                <a:bodyPr/>
                <a:lstStyle/>
                <a:p>
                  <a:endParaRPr lang="en-SG"/>
                </a:p>
              </p:txBody>
            </p:sp>
            <p:sp>
              <p:nvSpPr>
                <p:cNvPr id="7272" name="Oval 37"/>
                <p:cNvSpPr>
                  <a:spLocks noChangeArrowheads="1"/>
                </p:cNvSpPr>
                <p:nvPr/>
              </p:nvSpPr>
              <p:spPr bwMode="auto">
                <a:xfrm>
                  <a:off x="3258" y="1507"/>
                  <a:ext cx="80" cy="68"/>
                </a:xfrm>
                <a:prstGeom prst="ellipse">
                  <a:avLst/>
                </a:prstGeom>
                <a:noFill/>
                <a:ln w="25400">
                  <a:solidFill>
                    <a:srgbClr val="000000"/>
                  </a:solidFill>
                  <a:round/>
                  <a:headEnd/>
                  <a:tailEnd/>
                </a:ln>
              </p:spPr>
              <p:txBody>
                <a:bodyPr/>
                <a:lstStyle/>
                <a:p>
                  <a:endParaRPr lang="en-SG"/>
                </a:p>
              </p:txBody>
            </p:sp>
          </p:grpSp>
          <p:sp>
            <p:nvSpPr>
              <p:cNvPr id="7267" name="Line 38"/>
              <p:cNvSpPr>
                <a:spLocks noChangeShapeType="1"/>
              </p:cNvSpPr>
              <p:nvPr/>
            </p:nvSpPr>
            <p:spPr bwMode="auto">
              <a:xfrm>
                <a:off x="2976" y="1536"/>
                <a:ext cx="264" cy="2"/>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7268" name="Text Box 39"/>
              <p:cNvSpPr txBox="1">
                <a:spLocks noChangeArrowheads="1"/>
              </p:cNvSpPr>
              <p:nvPr/>
            </p:nvSpPr>
            <p:spPr bwMode="auto">
              <a:xfrm>
                <a:off x="2770" y="1440"/>
                <a:ext cx="192" cy="2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p:txBody>
          </p:sp>
          <p:sp>
            <p:nvSpPr>
              <p:cNvPr id="7269" name="Text Box 40"/>
              <p:cNvSpPr txBox="1">
                <a:spLocks noChangeArrowheads="1"/>
              </p:cNvSpPr>
              <p:nvPr/>
            </p:nvSpPr>
            <p:spPr bwMode="auto">
              <a:xfrm>
                <a:off x="3806" y="1440"/>
                <a:ext cx="240"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A'</a:t>
                </a:r>
              </a:p>
            </p:txBody>
          </p:sp>
          <p:sp>
            <p:nvSpPr>
              <p:cNvPr id="7270" name="Line 41"/>
              <p:cNvSpPr>
                <a:spLocks noChangeShapeType="1"/>
              </p:cNvSpPr>
              <p:nvPr/>
            </p:nvSpPr>
            <p:spPr bwMode="auto">
              <a:xfrm>
                <a:off x="3587" y="1536"/>
                <a:ext cx="226" cy="0"/>
              </a:xfrm>
              <a:prstGeom prst="line">
                <a:avLst/>
              </a:prstGeom>
              <a:noFill/>
              <a:ln w="19050" cap="sq">
                <a:solidFill>
                  <a:schemeClr val="tx1"/>
                </a:solidFill>
                <a:round/>
                <a:headEnd type="none" w="sm" len="sm"/>
                <a:tailEnd type="none" w="med" len="sm"/>
              </a:ln>
            </p:spPr>
            <p:txBody>
              <a:bodyPr wrap="none" anchor="ctr"/>
              <a:lstStyle/>
              <a:p>
                <a:endParaRPr lang="en-US"/>
              </a:p>
            </p:txBody>
          </p:sp>
        </p:grpSp>
      </p:grpSp>
      <p:graphicFrame>
        <p:nvGraphicFramePr>
          <p:cNvPr id="213064" name="Group 72"/>
          <p:cNvGraphicFramePr>
            <a:graphicFrameLocks noGrp="1"/>
          </p:cNvGraphicFramePr>
          <p:nvPr>
            <p:ph sz="half" idx="2"/>
          </p:nvPr>
        </p:nvGraphicFramePr>
        <p:xfrm>
          <a:off x="6858000" y="1600200"/>
          <a:ext cx="1066800" cy="100584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77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rgbClr val="0000CC"/>
                          </a:solidFill>
                          <a:effectLst/>
                          <a:latin typeface="Arial" charset="0"/>
                          <a:cs typeface="Arial"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3065" name="Rectangle 73"/>
          <p:cNvSpPr>
            <a:spLocks noChangeArrowheads="1"/>
          </p:cNvSpPr>
          <p:nvPr/>
        </p:nvSpPr>
        <p:spPr bwMode="auto">
          <a:xfrm>
            <a:off x="457200" y="2819400"/>
            <a:ext cx="2819400" cy="457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400">
                <a:solidFill>
                  <a:srgbClr val="800000"/>
                </a:solidFill>
              </a:rPr>
              <a:t>AND gate</a:t>
            </a:r>
          </a:p>
        </p:txBody>
      </p:sp>
      <p:grpSp>
        <p:nvGrpSpPr>
          <p:cNvPr id="7" name="Group 164"/>
          <p:cNvGrpSpPr>
            <a:grpSpLocks/>
          </p:cNvGrpSpPr>
          <p:nvPr/>
        </p:nvGrpSpPr>
        <p:grpSpPr bwMode="auto">
          <a:xfrm>
            <a:off x="1066800" y="3505200"/>
            <a:ext cx="2743200" cy="654050"/>
            <a:chOff x="864" y="2112"/>
            <a:chExt cx="1728" cy="412"/>
          </a:xfrm>
        </p:grpSpPr>
        <p:sp>
          <p:nvSpPr>
            <p:cNvPr id="7258" name="AutoShape 76"/>
            <p:cNvSpPr>
              <a:spLocks noChangeArrowheads="1"/>
            </p:cNvSpPr>
            <p:nvPr/>
          </p:nvSpPr>
          <p:spPr bwMode="auto">
            <a:xfrm>
              <a:off x="1392" y="2160"/>
              <a:ext cx="384" cy="336"/>
            </a:xfrm>
            <a:prstGeom prst="flowChartDelay">
              <a:avLst/>
            </a:prstGeom>
            <a:noFill/>
            <a:ln w="25400">
              <a:solidFill>
                <a:srgbClr val="000000"/>
              </a:solidFill>
              <a:miter lim="800000"/>
              <a:headEnd/>
              <a:tailEnd/>
            </a:ln>
          </p:spPr>
          <p:txBody>
            <a:bodyPr/>
            <a:lstStyle/>
            <a:p>
              <a:endParaRPr lang="en-SG"/>
            </a:p>
          </p:txBody>
        </p:sp>
        <p:sp>
          <p:nvSpPr>
            <p:cNvPr id="7259" name="Line 77"/>
            <p:cNvSpPr>
              <a:spLocks noChangeShapeType="1"/>
            </p:cNvSpPr>
            <p:nvPr/>
          </p:nvSpPr>
          <p:spPr bwMode="auto">
            <a:xfrm>
              <a:off x="1104" y="2208"/>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7260" name="Line 78"/>
            <p:cNvSpPr>
              <a:spLocks noChangeShapeType="1"/>
            </p:cNvSpPr>
            <p:nvPr/>
          </p:nvSpPr>
          <p:spPr bwMode="auto">
            <a:xfrm>
              <a:off x="1104" y="2448"/>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7261" name="Line 79"/>
            <p:cNvSpPr>
              <a:spLocks noChangeShapeType="1"/>
            </p:cNvSpPr>
            <p:nvPr/>
          </p:nvSpPr>
          <p:spPr bwMode="auto">
            <a:xfrm flipV="1">
              <a:off x="1790" y="2318"/>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7262" name="Text Box 80"/>
            <p:cNvSpPr txBox="1">
              <a:spLocks noChangeArrowheads="1"/>
            </p:cNvSpPr>
            <p:nvPr/>
          </p:nvSpPr>
          <p:spPr bwMode="auto">
            <a:xfrm>
              <a:off x="864" y="2112"/>
              <a:ext cx="192" cy="4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a:p>
              <a:pPr algn="r" eaLnBrk="0" hangingPunct="0">
                <a:spcBef>
                  <a:spcPct val="30000"/>
                </a:spcBef>
              </a:pPr>
              <a:r>
                <a:rPr lang="en-GB" sz="1600"/>
                <a:t>B</a:t>
              </a:r>
            </a:p>
          </p:txBody>
        </p:sp>
        <p:sp>
          <p:nvSpPr>
            <p:cNvPr id="7263" name="Text Box 81"/>
            <p:cNvSpPr txBox="1">
              <a:spLocks noChangeArrowheads="1"/>
            </p:cNvSpPr>
            <p:nvPr/>
          </p:nvSpPr>
          <p:spPr bwMode="auto">
            <a:xfrm>
              <a:off x="2112" y="2208"/>
              <a:ext cx="480"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A </a:t>
              </a:r>
              <a:r>
                <a:rPr lang="en-GB" sz="1600">
                  <a:sym typeface="Symbol" pitchFamily="18" charset="2"/>
                </a:rPr>
                <a:t> </a:t>
              </a:r>
              <a:r>
                <a:rPr lang="en-GB" sz="1600"/>
                <a:t>B</a:t>
              </a:r>
            </a:p>
          </p:txBody>
        </p:sp>
      </p:grpSp>
      <p:graphicFrame>
        <p:nvGraphicFramePr>
          <p:cNvPr id="213155" name="Group 163"/>
          <p:cNvGraphicFramePr>
            <a:graphicFrameLocks noGrp="1"/>
          </p:cNvGraphicFramePr>
          <p:nvPr/>
        </p:nvGraphicFramePr>
        <p:xfrm>
          <a:off x="1371600" y="4343400"/>
          <a:ext cx="1828800" cy="1676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175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rgbClr val="0000CC"/>
                          </a:solidFill>
                          <a:effectLst/>
                          <a:latin typeface="Arial" charset="0"/>
                          <a:cs typeface="Arial" charset="0"/>
                        </a:rPr>
                        <a:t>A </a:t>
                      </a:r>
                      <a:r>
                        <a:rPr kumimoji="0" lang="en-US" sz="1600" b="0" i="0" u="none" strike="noStrike" cap="none" normalizeH="0" baseline="0">
                          <a:ln>
                            <a:noFill/>
                          </a:ln>
                          <a:solidFill>
                            <a:srgbClr val="0000CC"/>
                          </a:solidFill>
                          <a:effectLst/>
                          <a:latin typeface="Arial" charset="0"/>
                          <a:cs typeface="Arial" charset="0"/>
                          <a:sym typeface="Symbol" pitchFamily="18" charset="2"/>
                        </a:rPr>
                        <a:t>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3157" name="Rectangle 165"/>
          <p:cNvSpPr>
            <a:spLocks noChangeArrowheads="1"/>
          </p:cNvSpPr>
          <p:nvPr/>
        </p:nvSpPr>
        <p:spPr bwMode="auto">
          <a:xfrm>
            <a:off x="4724400" y="2819400"/>
            <a:ext cx="2819400" cy="457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400">
                <a:solidFill>
                  <a:srgbClr val="800000"/>
                </a:solidFill>
              </a:rPr>
              <a:t>OR gate</a:t>
            </a:r>
          </a:p>
        </p:txBody>
      </p:sp>
      <p:grpSp>
        <p:nvGrpSpPr>
          <p:cNvPr id="8" name="Group 176"/>
          <p:cNvGrpSpPr>
            <a:grpSpLocks/>
          </p:cNvGrpSpPr>
          <p:nvPr/>
        </p:nvGrpSpPr>
        <p:grpSpPr bwMode="auto">
          <a:xfrm>
            <a:off x="5257800" y="3505200"/>
            <a:ext cx="2514600" cy="654050"/>
            <a:chOff x="1584" y="1536"/>
            <a:chExt cx="1584" cy="412"/>
          </a:xfrm>
        </p:grpSpPr>
        <p:sp>
          <p:nvSpPr>
            <p:cNvPr id="7247" name="Line 177"/>
            <p:cNvSpPr>
              <a:spLocks noChangeShapeType="1"/>
            </p:cNvSpPr>
            <p:nvPr/>
          </p:nvSpPr>
          <p:spPr bwMode="auto">
            <a:xfrm>
              <a:off x="1824" y="1632"/>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7248" name="Line 178"/>
            <p:cNvSpPr>
              <a:spLocks noChangeShapeType="1"/>
            </p:cNvSpPr>
            <p:nvPr/>
          </p:nvSpPr>
          <p:spPr bwMode="auto">
            <a:xfrm>
              <a:off x="1824" y="1872"/>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7249" name="Line 179"/>
            <p:cNvSpPr>
              <a:spLocks noChangeShapeType="1"/>
            </p:cNvSpPr>
            <p:nvPr/>
          </p:nvSpPr>
          <p:spPr bwMode="auto">
            <a:xfrm flipV="1">
              <a:off x="2489" y="1742"/>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7250" name="Text Box 180"/>
            <p:cNvSpPr txBox="1">
              <a:spLocks noChangeArrowheads="1"/>
            </p:cNvSpPr>
            <p:nvPr/>
          </p:nvSpPr>
          <p:spPr bwMode="auto">
            <a:xfrm>
              <a:off x="1584" y="1536"/>
              <a:ext cx="192" cy="4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a:p>
              <a:pPr algn="r" eaLnBrk="0" hangingPunct="0">
                <a:spcBef>
                  <a:spcPct val="30000"/>
                </a:spcBef>
              </a:pPr>
              <a:r>
                <a:rPr lang="en-GB" sz="1600"/>
                <a:t>B</a:t>
              </a:r>
            </a:p>
          </p:txBody>
        </p:sp>
        <p:sp>
          <p:nvSpPr>
            <p:cNvPr id="7251" name="Text Box 181"/>
            <p:cNvSpPr txBox="1">
              <a:spLocks noChangeArrowheads="1"/>
            </p:cNvSpPr>
            <p:nvPr/>
          </p:nvSpPr>
          <p:spPr bwMode="auto">
            <a:xfrm>
              <a:off x="2784" y="1632"/>
              <a:ext cx="384"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A+B</a:t>
              </a:r>
            </a:p>
          </p:txBody>
        </p:sp>
        <p:grpSp>
          <p:nvGrpSpPr>
            <p:cNvPr id="9" name="Group 182"/>
            <p:cNvGrpSpPr>
              <a:grpSpLocks/>
            </p:cNvGrpSpPr>
            <p:nvPr/>
          </p:nvGrpSpPr>
          <p:grpSpPr bwMode="auto">
            <a:xfrm>
              <a:off x="2099" y="1602"/>
              <a:ext cx="384" cy="302"/>
              <a:chOff x="6768" y="11808"/>
              <a:chExt cx="1008" cy="792"/>
            </a:xfrm>
          </p:grpSpPr>
          <p:sp>
            <p:nvSpPr>
              <p:cNvPr id="7253" name="Freeform 183"/>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7254" name="Line 184"/>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7255" name="Line 185"/>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7256" name="Freeform 186"/>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7257" name="Freeform 187"/>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grpSp>
      <p:graphicFrame>
        <p:nvGraphicFramePr>
          <p:cNvPr id="213207" name="Group 215"/>
          <p:cNvGraphicFramePr>
            <a:graphicFrameLocks noGrp="1"/>
          </p:cNvGraphicFramePr>
          <p:nvPr/>
        </p:nvGraphicFramePr>
        <p:xfrm>
          <a:off x="5486400" y="4343400"/>
          <a:ext cx="1828800" cy="167767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rgbClr val="0000CC"/>
                          </a:solidFill>
                          <a:effectLst/>
                          <a:latin typeface="Arial" charset="0"/>
                          <a:cs typeface="Arial" charset="0"/>
                        </a:rPr>
                        <a:t>A </a:t>
                      </a:r>
                      <a:r>
                        <a:rPr kumimoji="0" lang="en-US" sz="1600" b="0" i="0" u="none" strike="noStrike" cap="none" normalizeH="0" baseline="0">
                          <a:ln>
                            <a:noFill/>
                          </a:ln>
                          <a:solidFill>
                            <a:srgbClr val="0000CC"/>
                          </a:solidFill>
                          <a:effectLst/>
                          <a:latin typeface="Arial" charset="0"/>
                          <a:cs typeface="Arial" charset="0"/>
                          <a:sym typeface="Symbol" pitchFamily="18" charset="2"/>
                        </a:rPr>
                        <a:t>+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246" name="Text Box 242"/>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49"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50"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6"/>
          <p:cNvSpPr>
            <a:spLocks noGrp="1"/>
          </p:cNvSpPr>
          <p:nvPr>
            <p:ph type="sldNum" sz="quarter" idx="12"/>
          </p:nvPr>
        </p:nvSpPr>
        <p:spPr/>
        <p:txBody>
          <a:bodyPr/>
          <a:lstStyle/>
          <a:p>
            <a:pPr>
              <a:defRPr/>
            </a:pPr>
            <a:fld id="{595F1D5E-2043-4742-B968-46C90863F4E3}" type="slidenum">
              <a:rPr lang="en-US" altLang="en-US"/>
              <a:pPr>
                <a:defRPr/>
              </a:pPr>
              <a:t>8</a:t>
            </a:fld>
            <a:endParaRPr lang="en-US" altLang="en-US"/>
          </a:p>
        </p:txBody>
      </p:sp>
      <p:sp>
        <p:nvSpPr>
          <p:cNvPr id="8197" name="Rectangle 2"/>
          <p:cNvSpPr>
            <a:spLocks noGrp="1" noChangeArrowheads="1"/>
          </p:cNvSpPr>
          <p:nvPr>
            <p:ph type="title"/>
          </p:nvPr>
        </p:nvSpPr>
        <p:spPr/>
        <p:txBody>
          <a:bodyPr/>
          <a:lstStyle/>
          <a:p>
            <a:pPr eaLnBrk="1" hangingPunct="1"/>
            <a:r>
              <a:rPr lang="en-US"/>
              <a:t>NAND/NOR GATES</a:t>
            </a:r>
          </a:p>
        </p:txBody>
      </p:sp>
      <p:sp>
        <p:nvSpPr>
          <p:cNvPr id="286723" name="Rectangle 3"/>
          <p:cNvSpPr>
            <a:spLocks noGrp="1" noChangeArrowheads="1"/>
          </p:cNvSpPr>
          <p:nvPr>
            <p:ph type="body" sz="half" idx="1"/>
          </p:nvPr>
        </p:nvSpPr>
        <p:spPr>
          <a:xfrm>
            <a:off x="457200" y="1066800"/>
            <a:ext cx="2514600" cy="457200"/>
          </a:xfrm>
        </p:spPr>
        <p:txBody>
          <a:bodyPr/>
          <a:lstStyle/>
          <a:p>
            <a:pPr eaLnBrk="1" hangingPunct="1"/>
            <a:r>
              <a:rPr lang="en-US" sz="2400">
                <a:solidFill>
                  <a:srgbClr val="800000"/>
                </a:solidFill>
              </a:rPr>
              <a:t>NAND gate</a:t>
            </a:r>
          </a:p>
        </p:txBody>
      </p:sp>
      <p:graphicFrame>
        <p:nvGraphicFramePr>
          <p:cNvPr id="286858" name="Group 138"/>
          <p:cNvGraphicFramePr>
            <a:graphicFrameLocks noGrp="1"/>
          </p:cNvGraphicFramePr>
          <p:nvPr/>
        </p:nvGraphicFramePr>
        <p:xfrm>
          <a:off x="1828800" y="1752600"/>
          <a:ext cx="2133600" cy="1676400"/>
        </p:xfrm>
        <a:graphic>
          <a:graphicData uri="http://schemas.openxmlformats.org/drawingml/2006/table">
            <a:tbl>
              <a:tblPr/>
              <a:tblGrid>
                <a:gridCol w="6223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12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rgbClr val="0000CC"/>
                          </a:solidFill>
                          <a:effectLst/>
                          <a:latin typeface="Arial" charset="0"/>
                          <a:cs typeface="Arial" charset="0"/>
                        </a:rPr>
                        <a:t>(A </a:t>
                      </a:r>
                      <a:r>
                        <a:rPr kumimoji="0" lang="en-US" sz="1600" b="0" i="0" u="none" strike="noStrike" cap="none" normalizeH="0" baseline="0">
                          <a:ln>
                            <a:noFill/>
                          </a:ln>
                          <a:solidFill>
                            <a:srgbClr val="0000CC"/>
                          </a:solidFill>
                          <a:effectLst/>
                          <a:latin typeface="Arial" charset="0"/>
                          <a:cs typeface="Arial" charset="0"/>
                          <a:sym typeface="Symbol" pitchFamily="18" charset="2"/>
                        </a:rPr>
                        <a:t>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2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2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30"/>
          <p:cNvGrpSpPr>
            <a:grpSpLocks/>
          </p:cNvGrpSpPr>
          <p:nvPr/>
        </p:nvGrpSpPr>
        <p:grpSpPr bwMode="auto">
          <a:xfrm>
            <a:off x="2705100" y="1158875"/>
            <a:ext cx="6053138" cy="615950"/>
            <a:chOff x="720" y="1392"/>
            <a:chExt cx="3813" cy="388"/>
          </a:xfrm>
        </p:grpSpPr>
        <p:sp>
          <p:nvSpPr>
            <p:cNvPr id="8332" name="Line 31"/>
            <p:cNvSpPr>
              <a:spLocks noChangeShapeType="1"/>
            </p:cNvSpPr>
            <p:nvPr/>
          </p:nvSpPr>
          <p:spPr bwMode="auto">
            <a:xfrm>
              <a:off x="891" y="1509"/>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33" name="Line 32"/>
            <p:cNvSpPr>
              <a:spLocks noChangeShapeType="1"/>
            </p:cNvSpPr>
            <p:nvPr/>
          </p:nvSpPr>
          <p:spPr bwMode="auto">
            <a:xfrm>
              <a:off x="891" y="1653"/>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34" name="Line 33"/>
            <p:cNvSpPr>
              <a:spLocks noChangeShapeType="1"/>
            </p:cNvSpPr>
            <p:nvPr/>
          </p:nvSpPr>
          <p:spPr bwMode="auto">
            <a:xfrm>
              <a:off x="1480" y="1584"/>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35" name="Text Box 34"/>
            <p:cNvSpPr txBox="1">
              <a:spLocks noChangeArrowheads="1"/>
            </p:cNvSpPr>
            <p:nvPr/>
          </p:nvSpPr>
          <p:spPr bwMode="auto">
            <a:xfrm>
              <a:off x="720" y="1399"/>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8336" name="Text Box 35"/>
            <p:cNvSpPr txBox="1">
              <a:spLocks noChangeArrowheads="1"/>
            </p:cNvSpPr>
            <p:nvPr/>
          </p:nvSpPr>
          <p:spPr bwMode="auto">
            <a:xfrm>
              <a:off x="1680" y="1440"/>
              <a:ext cx="542" cy="231"/>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 </a:t>
              </a:r>
              <a:r>
                <a:rPr lang="en-GB" b="1">
                  <a:sym typeface="Symbol" pitchFamily="18" charset="2"/>
                </a:rPr>
                <a:t></a:t>
              </a:r>
              <a:r>
                <a:rPr lang="en-GB" sz="1400" b="1"/>
                <a:t> B)'</a:t>
              </a:r>
            </a:p>
          </p:txBody>
        </p:sp>
        <p:grpSp>
          <p:nvGrpSpPr>
            <p:cNvPr id="3" name="Group 36"/>
            <p:cNvGrpSpPr>
              <a:grpSpLocks/>
            </p:cNvGrpSpPr>
            <p:nvPr/>
          </p:nvGrpSpPr>
          <p:grpSpPr bwMode="auto">
            <a:xfrm>
              <a:off x="1131" y="1461"/>
              <a:ext cx="347" cy="240"/>
              <a:chOff x="1440" y="1536"/>
              <a:chExt cx="347" cy="240"/>
            </a:xfrm>
          </p:grpSpPr>
          <p:sp>
            <p:nvSpPr>
              <p:cNvPr id="8349" name="AutoShape 37"/>
              <p:cNvSpPr>
                <a:spLocks noChangeArrowheads="1"/>
              </p:cNvSpPr>
              <p:nvPr/>
            </p:nvSpPr>
            <p:spPr bwMode="auto">
              <a:xfrm>
                <a:off x="1440" y="1536"/>
                <a:ext cx="288" cy="240"/>
              </a:xfrm>
              <a:prstGeom prst="flowChartDelay">
                <a:avLst/>
              </a:prstGeom>
              <a:noFill/>
              <a:ln w="25400">
                <a:solidFill>
                  <a:srgbClr val="000000"/>
                </a:solidFill>
                <a:miter lim="800000"/>
                <a:headEnd/>
                <a:tailEnd/>
              </a:ln>
            </p:spPr>
            <p:txBody>
              <a:bodyPr/>
              <a:lstStyle/>
              <a:p>
                <a:endParaRPr lang="en-SG"/>
              </a:p>
            </p:txBody>
          </p:sp>
          <p:sp>
            <p:nvSpPr>
              <p:cNvPr id="8350" name="Oval 38"/>
              <p:cNvSpPr>
                <a:spLocks noChangeArrowheads="1"/>
              </p:cNvSpPr>
              <p:nvPr/>
            </p:nvSpPr>
            <p:spPr bwMode="auto">
              <a:xfrm>
                <a:off x="1739" y="1637"/>
                <a:ext cx="48" cy="48"/>
              </a:xfrm>
              <a:prstGeom prst="ellipse">
                <a:avLst/>
              </a:prstGeom>
              <a:noFill/>
              <a:ln w="25400">
                <a:solidFill>
                  <a:srgbClr val="000000"/>
                </a:solidFill>
                <a:round/>
                <a:headEnd/>
                <a:tailEnd/>
              </a:ln>
            </p:spPr>
            <p:txBody>
              <a:bodyPr/>
              <a:lstStyle/>
              <a:p>
                <a:endParaRPr lang="en-SG"/>
              </a:p>
            </p:txBody>
          </p:sp>
        </p:grpSp>
        <p:grpSp>
          <p:nvGrpSpPr>
            <p:cNvPr id="4" name="Group 39"/>
            <p:cNvGrpSpPr>
              <a:grpSpLocks/>
            </p:cNvGrpSpPr>
            <p:nvPr/>
          </p:nvGrpSpPr>
          <p:grpSpPr bwMode="auto">
            <a:xfrm>
              <a:off x="3600" y="1482"/>
              <a:ext cx="212" cy="192"/>
              <a:chOff x="2160" y="1584"/>
              <a:chExt cx="308" cy="288"/>
            </a:xfrm>
          </p:grpSpPr>
          <p:sp>
            <p:nvSpPr>
              <p:cNvPr id="8347" name="AutoShape 40"/>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p:spPr>
            <p:txBody>
              <a:bodyPr/>
              <a:lstStyle/>
              <a:p>
                <a:endParaRPr lang="en-SG"/>
              </a:p>
            </p:txBody>
          </p:sp>
          <p:sp>
            <p:nvSpPr>
              <p:cNvPr id="8348" name="Oval 41"/>
              <p:cNvSpPr>
                <a:spLocks noChangeArrowheads="1"/>
              </p:cNvSpPr>
              <p:nvPr/>
            </p:nvSpPr>
            <p:spPr bwMode="auto">
              <a:xfrm>
                <a:off x="2388" y="1688"/>
                <a:ext cx="80" cy="68"/>
              </a:xfrm>
              <a:prstGeom prst="ellipse">
                <a:avLst/>
              </a:prstGeom>
              <a:noFill/>
              <a:ln w="25400">
                <a:solidFill>
                  <a:srgbClr val="000000"/>
                </a:solidFill>
                <a:round/>
                <a:headEnd/>
                <a:tailEnd/>
              </a:ln>
            </p:spPr>
            <p:txBody>
              <a:bodyPr/>
              <a:lstStyle/>
              <a:p>
                <a:endParaRPr lang="en-SG"/>
              </a:p>
            </p:txBody>
          </p:sp>
        </p:grpSp>
        <p:sp>
          <p:nvSpPr>
            <p:cNvPr id="8339" name="AutoShape 42"/>
            <p:cNvSpPr>
              <a:spLocks noChangeArrowheads="1"/>
            </p:cNvSpPr>
            <p:nvPr/>
          </p:nvSpPr>
          <p:spPr bwMode="auto">
            <a:xfrm>
              <a:off x="3168" y="1461"/>
              <a:ext cx="288" cy="240"/>
            </a:xfrm>
            <a:prstGeom prst="flowChartDelay">
              <a:avLst/>
            </a:prstGeom>
            <a:noFill/>
            <a:ln w="25400">
              <a:solidFill>
                <a:srgbClr val="000000"/>
              </a:solidFill>
              <a:miter lim="800000"/>
              <a:headEnd/>
              <a:tailEnd/>
            </a:ln>
          </p:spPr>
          <p:txBody>
            <a:bodyPr/>
            <a:lstStyle/>
            <a:p>
              <a:endParaRPr lang="en-SG"/>
            </a:p>
          </p:txBody>
        </p:sp>
        <p:sp>
          <p:nvSpPr>
            <p:cNvPr id="8340" name="Line 43"/>
            <p:cNvSpPr>
              <a:spLocks noChangeShapeType="1"/>
            </p:cNvSpPr>
            <p:nvPr/>
          </p:nvSpPr>
          <p:spPr bwMode="auto">
            <a:xfrm>
              <a:off x="2928" y="1509"/>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41" name="Line 44"/>
            <p:cNvSpPr>
              <a:spLocks noChangeShapeType="1"/>
            </p:cNvSpPr>
            <p:nvPr/>
          </p:nvSpPr>
          <p:spPr bwMode="auto">
            <a:xfrm>
              <a:off x="2928" y="1653"/>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42" name="Line 45"/>
            <p:cNvSpPr>
              <a:spLocks noChangeShapeType="1"/>
            </p:cNvSpPr>
            <p:nvPr/>
          </p:nvSpPr>
          <p:spPr bwMode="auto">
            <a:xfrm flipV="1">
              <a:off x="3456" y="1570"/>
              <a:ext cx="144" cy="1"/>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43" name="Text Box 46"/>
            <p:cNvSpPr txBox="1">
              <a:spLocks noChangeArrowheads="1"/>
            </p:cNvSpPr>
            <p:nvPr/>
          </p:nvSpPr>
          <p:spPr bwMode="auto">
            <a:xfrm>
              <a:off x="2750" y="1414"/>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8344" name="Text Box 47"/>
            <p:cNvSpPr txBox="1">
              <a:spLocks noChangeArrowheads="1"/>
            </p:cNvSpPr>
            <p:nvPr/>
          </p:nvSpPr>
          <p:spPr bwMode="auto">
            <a:xfrm>
              <a:off x="3957" y="1475"/>
              <a:ext cx="576"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 </a:t>
              </a:r>
              <a:r>
                <a:rPr lang="en-GB" sz="1400" b="1">
                  <a:sym typeface="Symbol" pitchFamily="18" charset="2"/>
                </a:rPr>
                <a:t> </a:t>
              </a:r>
              <a:r>
                <a:rPr lang="en-GB" sz="1400" b="1"/>
                <a:t>B)'</a:t>
              </a:r>
              <a:endParaRPr lang="en-GB" sz="1600"/>
            </a:p>
          </p:txBody>
        </p:sp>
        <p:sp>
          <p:nvSpPr>
            <p:cNvPr id="8345" name="Line 48"/>
            <p:cNvSpPr>
              <a:spLocks noChangeShapeType="1"/>
            </p:cNvSpPr>
            <p:nvPr/>
          </p:nvSpPr>
          <p:spPr bwMode="auto">
            <a:xfrm flipV="1">
              <a:off x="3825" y="1571"/>
              <a:ext cx="151" cy="4"/>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46" name="Text Box 49"/>
            <p:cNvSpPr txBox="1">
              <a:spLocks noChangeArrowheads="1"/>
            </p:cNvSpPr>
            <p:nvPr/>
          </p:nvSpPr>
          <p:spPr bwMode="auto">
            <a:xfrm>
              <a:off x="2304" y="1392"/>
              <a:ext cx="288"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2400" b="1">
                  <a:sym typeface="Symbol" pitchFamily="18" charset="2"/>
                </a:rPr>
                <a:t></a:t>
              </a:r>
              <a:endParaRPr lang="en-GB" sz="2000">
                <a:latin typeface="Times New Roman" pitchFamily="18" charset="0"/>
              </a:endParaRPr>
            </a:p>
          </p:txBody>
        </p:sp>
      </p:grpSp>
      <p:grpSp>
        <p:nvGrpSpPr>
          <p:cNvPr id="5" name="Group 50"/>
          <p:cNvGrpSpPr>
            <a:grpSpLocks/>
          </p:cNvGrpSpPr>
          <p:nvPr/>
        </p:nvGrpSpPr>
        <p:grpSpPr bwMode="auto">
          <a:xfrm>
            <a:off x="4572000" y="1981200"/>
            <a:ext cx="3810000" cy="1128713"/>
            <a:chOff x="3024" y="2688"/>
            <a:chExt cx="2400" cy="711"/>
          </a:xfrm>
        </p:grpSpPr>
        <p:sp>
          <p:nvSpPr>
            <p:cNvPr id="8310" name="Text Box 51"/>
            <p:cNvSpPr txBox="1">
              <a:spLocks noChangeArrowheads="1"/>
            </p:cNvSpPr>
            <p:nvPr/>
          </p:nvSpPr>
          <p:spPr bwMode="auto">
            <a:xfrm>
              <a:off x="3216" y="3168"/>
              <a:ext cx="624" cy="231"/>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a:t>NAND</a:t>
              </a:r>
              <a:endParaRPr lang="en-GB" sz="2000">
                <a:latin typeface="Times New Roman" pitchFamily="18" charset="0"/>
              </a:endParaRPr>
            </a:p>
          </p:txBody>
        </p:sp>
        <p:sp>
          <p:nvSpPr>
            <p:cNvPr id="8311" name="Text Box 52"/>
            <p:cNvSpPr txBox="1">
              <a:spLocks noChangeArrowheads="1"/>
            </p:cNvSpPr>
            <p:nvPr/>
          </p:nvSpPr>
          <p:spPr bwMode="auto">
            <a:xfrm>
              <a:off x="4320" y="3168"/>
              <a:ext cx="1104" cy="231"/>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a:t>Negative-OR</a:t>
              </a:r>
            </a:p>
          </p:txBody>
        </p:sp>
        <p:grpSp>
          <p:nvGrpSpPr>
            <p:cNvPr id="6" name="Group 53"/>
            <p:cNvGrpSpPr>
              <a:grpSpLocks/>
            </p:cNvGrpSpPr>
            <p:nvPr/>
          </p:nvGrpSpPr>
          <p:grpSpPr bwMode="auto">
            <a:xfrm>
              <a:off x="3024" y="2736"/>
              <a:ext cx="974" cy="336"/>
              <a:chOff x="3072" y="2256"/>
              <a:chExt cx="974" cy="336"/>
            </a:xfrm>
          </p:grpSpPr>
          <p:sp>
            <p:nvSpPr>
              <p:cNvPr id="8326" name="Line 54"/>
              <p:cNvSpPr>
                <a:spLocks noChangeShapeType="1"/>
              </p:cNvSpPr>
              <p:nvPr/>
            </p:nvSpPr>
            <p:spPr bwMode="auto">
              <a:xfrm>
                <a:off x="3072" y="2304"/>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27" name="Line 55"/>
              <p:cNvSpPr>
                <a:spLocks noChangeShapeType="1"/>
              </p:cNvSpPr>
              <p:nvPr/>
            </p:nvSpPr>
            <p:spPr bwMode="auto">
              <a:xfrm>
                <a:off x="3072" y="2544"/>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28" name="Line 56"/>
              <p:cNvSpPr>
                <a:spLocks noChangeShapeType="1"/>
              </p:cNvSpPr>
              <p:nvPr/>
            </p:nvSpPr>
            <p:spPr bwMode="auto">
              <a:xfrm>
                <a:off x="3820" y="2414"/>
                <a:ext cx="226"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7" name="Group 57"/>
              <p:cNvGrpSpPr>
                <a:grpSpLocks/>
              </p:cNvGrpSpPr>
              <p:nvPr/>
            </p:nvGrpSpPr>
            <p:grpSpPr bwMode="auto">
              <a:xfrm>
                <a:off x="3360" y="2256"/>
                <a:ext cx="459" cy="336"/>
                <a:chOff x="3360" y="2256"/>
                <a:chExt cx="459" cy="336"/>
              </a:xfrm>
            </p:grpSpPr>
            <p:sp>
              <p:nvSpPr>
                <p:cNvPr id="8330" name="AutoShape 58"/>
                <p:cNvSpPr>
                  <a:spLocks noChangeArrowheads="1"/>
                </p:cNvSpPr>
                <p:nvPr/>
              </p:nvSpPr>
              <p:spPr bwMode="auto">
                <a:xfrm>
                  <a:off x="3360" y="2256"/>
                  <a:ext cx="384" cy="336"/>
                </a:xfrm>
                <a:prstGeom prst="flowChartDelay">
                  <a:avLst/>
                </a:prstGeom>
                <a:noFill/>
                <a:ln w="25400">
                  <a:solidFill>
                    <a:srgbClr val="000000"/>
                  </a:solidFill>
                  <a:miter lim="800000"/>
                  <a:headEnd/>
                  <a:tailEnd/>
                </a:ln>
              </p:spPr>
              <p:txBody>
                <a:bodyPr/>
                <a:lstStyle/>
                <a:p>
                  <a:endParaRPr lang="en-SG"/>
                </a:p>
              </p:txBody>
            </p:sp>
            <p:sp>
              <p:nvSpPr>
                <p:cNvPr id="8331" name="Oval 59"/>
                <p:cNvSpPr>
                  <a:spLocks noChangeArrowheads="1"/>
                </p:cNvSpPr>
                <p:nvPr/>
              </p:nvSpPr>
              <p:spPr bwMode="auto">
                <a:xfrm>
                  <a:off x="3743" y="2378"/>
                  <a:ext cx="76" cy="69"/>
                </a:xfrm>
                <a:prstGeom prst="ellipse">
                  <a:avLst/>
                </a:prstGeom>
                <a:noFill/>
                <a:ln w="19050" cap="sq">
                  <a:solidFill>
                    <a:schemeClr val="tx1"/>
                  </a:solidFill>
                  <a:round/>
                  <a:headEnd type="none" w="sm" len="sm"/>
                  <a:tailEnd type="none" w="sm" len="sm"/>
                </a:ln>
              </p:spPr>
              <p:txBody>
                <a:bodyPr wrap="none" anchor="ctr"/>
                <a:lstStyle/>
                <a:p>
                  <a:endParaRPr lang="en-SG"/>
                </a:p>
              </p:txBody>
            </p:sp>
          </p:grpSp>
        </p:grpSp>
        <p:grpSp>
          <p:nvGrpSpPr>
            <p:cNvPr id="8" name="Group 60"/>
            <p:cNvGrpSpPr>
              <a:grpSpLocks/>
            </p:cNvGrpSpPr>
            <p:nvPr/>
          </p:nvGrpSpPr>
          <p:grpSpPr bwMode="auto">
            <a:xfrm>
              <a:off x="4430" y="2750"/>
              <a:ext cx="969" cy="302"/>
              <a:chOff x="4509" y="2256"/>
              <a:chExt cx="969" cy="302"/>
            </a:xfrm>
          </p:grpSpPr>
          <p:sp>
            <p:nvSpPr>
              <p:cNvPr id="8315" name="Line 61"/>
              <p:cNvSpPr>
                <a:spLocks noChangeShapeType="1"/>
              </p:cNvSpPr>
              <p:nvPr/>
            </p:nvSpPr>
            <p:spPr bwMode="auto">
              <a:xfrm>
                <a:off x="4509" y="2327"/>
                <a:ext cx="235" cy="7"/>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16" name="Line 62"/>
              <p:cNvSpPr>
                <a:spLocks noChangeShapeType="1"/>
              </p:cNvSpPr>
              <p:nvPr/>
            </p:nvSpPr>
            <p:spPr bwMode="auto">
              <a:xfrm>
                <a:off x="4510" y="2491"/>
                <a:ext cx="24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17" name="Line 63"/>
              <p:cNvSpPr>
                <a:spLocks noChangeShapeType="1"/>
              </p:cNvSpPr>
              <p:nvPr/>
            </p:nvSpPr>
            <p:spPr bwMode="auto">
              <a:xfrm flipV="1">
                <a:off x="5190" y="2396"/>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9" name="Group 64"/>
              <p:cNvGrpSpPr>
                <a:grpSpLocks/>
              </p:cNvGrpSpPr>
              <p:nvPr/>
            </p:nvGrpSpPr>
            <p:grpSpPr bwMode="auto">
              <a:xfrm>
                <a:off x="4800" y="2256"/>
                <a:ext cx="384" cy="302"/>
                <a:chOff x="6768" y="11808"/>
                <a:chExt cx="1008" cy="792"/>
              </a:xfrm>
            </p:grpSpPr>
            <p:sp>
              <p:nvSpPr>
                <p:cNvPr id="8321" name="Freeform 65"/>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8322" name="Line 66"/>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8323" name="Line 67"/>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8324" name="Freeform 68"/>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8325" name="Freeform 69"/>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8319" name="Oval 70"/>
              <p:cNvSpPr>
                <a:spLocks noChangeArrowheads="1"/>
              </p:cNvSpPr>
              <p:nvPr/>
            </p:nvSpPr>
            <p:spPr bwMode="auto">
              <a:xfrm>
                <a:off x="4752" y="2304"/>
                <a:ext cx="76" cy="69"/>
              </a:xfrm>
              <a:prstGeom prst="ellipse">
                <a:avLst/>
              </a:prstGeom>
              <a:noFill/>
              <a:ln w="19050" cap="sq">
                <a:solidFill>
                  <a:schemeClr val="tx1"/>
                </a:solidFill>
                <a:round/>
                <a:headEnd type="none" w="sm" len="sm"/>
                <a:tailEnd type="none" w="sm" len="sm"/>
              </a:ln>
            </p:spPr>
            <p:txBody>
              <a:bodyPr wrap="none" anchor="ctr"/>
              <a:lstStyle/>
              <a:p>
                <a:endParaRPr lang="en-SG"/>
              </a:p>
            </p:txBody>
          </p:sp>
          <p:sp>
            <p:nvSpPr>
              <p:cNvPr id="8320" name="Oval 71"/>
              <p:cNvSpPr>
                <a:spLocks noChangeArrowheads="1"/>
              </p:cNvSpPr>
              <p:nvPr/>
            </p:nvSpPr>
            <p:spPr bwMode="auto">
              <a:xfrm>
                <a:off x="4752" y="2448"/>
                <a:ext cx="76" cy="69"/>
              </a:xfrm>
              <a:prstGeom prst="ellipse">
                <a:avLst/>
              </a:prstGeom>
              <a:noFill/>
              <a:ln w="19050" cap="sq">
                <a:solidFill>
                  <a:schemeClr val="tx1"/>
                </a:solidFill>
                <a:round/>
                <a:headEnd type="none" w="sm" len="sm"/>
                <a:tailEnd type="none" w="sm" len="sm"/>
              </a:ln>
            </p:spPr>
            <p:txBody>
              <a:bodyPr wrap="none" anchor="ctr"/>
              <a:lstStyle/>
              <a:p>
                <a:endParaRPr lang="en-SG"/>
              </a:p>
            </p:txBody>
          </p:sp>
        </p:grpSp>
        <p:sp>
          <p:nvSpPr>
            <p:cNvPr id="8314" name="Text Box 72"/>
            <p:cNvSpPr txBox="1">
              <a:spLocks noChangeArrowheads="1"/>
            </p:cNvSpPr>
            <p:nvPr/>
          </p:nvSpPr>
          <p:spPr bwMode="auto">
            <a:xfrm>
              <a:off x="4080" y="2688"/>
              <a:ext cx="288"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2400" b="1">
                  <a:sym typeface="Symbol" pitchFamily="18" charset="2"/>
                </a:rPr>
                <a:t></a:t>
              </a:r>
              <a:endParaRPr lang="en-GB" sz="2000">
                <a:latin typeface="Times New Roman" pitchFamily="18" charset="0"/>
              </a:endParaRPr>
            </a:p>
          </p:txBody>
        </p:sp>
      </p:grpSp>
      <p:sp>
        <p:nvSpPr>
          <p:cNvPr id="286795" name="Rectangle 75"/>
          <p:cNvSpPr>
            <a:spLocks noChangeArrowheads="1"/>
          </p:cNvSpPr>
          <p:nvPr/>
        </p:nvSpPr>
        <p:spPr bwMode="auto">
          <a:xfrm>
            <a:off x="457200" y="3733800"/>
            <a:ext cx="2514600" cy="457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400">
                <a:solidFill>
                  <a:srgbClr val="800000"/>
                </a:solidFill>
              </a:rPr>
              <a:t>NOR gate</a:t>
            </a:r>
          </a:p>
        </p:txBody>
      </p:sp>
      <p:grpSp>
        <p:nvGrpSpPr>
          <p:cNvPr id="10" name="Group 76"/>
          <p:cNvGrpSpPr>
            <a:grpSpLocks/>
          </p:cNvGrpSpPr>
          <p:nvPr/>
        </p:nvGrpSpPr>
        <p:grpSpPr bwMode="auto">
          <a:xfrm>
            <a:off x="2759075" y="3810000"/>
            <a:ext cx="5943600" cy="601663"/>
            <a:chOff x="864" y="563"/>
            <a:chExt cx="3744" cy="379"/>
          </a:xfrm>
        </p:grpSpPr>
        <p:sp>
          <p:nvSpPr>
            <p:cNvPr id="8280" name="Text Box 77"/>
            <p:cNvSpPr txBox="1">
              <a:spLocks noChangeArrowheads="1"/>
            </p:cNvSpPr>
            <p:nvPr/>
          </p:nvSpPr>
          <p:spPr bwMode="auto">
            <a:xfrm>
              <a:off x="2448" y="563"/>
              <a:ext cx="288"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2400" b="1">
                  <a:sym typeface="Symbol" pitchFamily="18" charset="2"/>
                </a:rPr>
                <a:t></a:t>
              </a:r>
              <a:endParaRPr lang="en-GB" sz="2000">
                <a:latin typeface="Times New Roman" pitchFamily="18" charset="0"/>
              </a:endParaRPr>
            </a:p>
          </p:txBody>
        </p:sp>
        <p:grpSp>
          <p:nvGrpSpPr>
            <p:cNvPr id="11" name="Group 78"/>
            <p:cNvGrpSpPr>
              <a:grpSpLocks/>
            </p:cNvGrpSpPr>
            <p:nvPr/>
          </p:nvGrpSpPr>
          <p:grpSpPr bwMode="auto">
            <a:xfrm>
              <a:off x="864" y="563"/>
              <a:ext cx="1488" cy="366"/>
              <a:chOff x="864" y="563"/>
              <a:chExt cx="1488" cy="366"/>
            </a:xfrm>
          </p:grpSpPr>
          <p:sp>
            <p:nvSpPr>
              <p:cNvPr id="8298" name="Line 79"/>
              <p:cNvSpPr>
                <a:spLocks noChangeShapeType="1"/>
              </p:cNvSpPr>
              <p:nvPr/>
            </p:nvSpPr>
            <p:spPr bwMode="auto">
              <a:xfrm>
                <a:off x="1035" y="673"/>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299" name="Line 80"/>
              <p:cNvSpPr>
                <a:spLocks noChangeShapeType="1"/>
              </p:cNvSpPr>
              <p:nvPr/>
            </p:nvSpPr>
            <p:spPr bwMode="auto">
              <a:xfrm>
                <a:off x="1035" y="817"/>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00" name="Line 81"/>
              <p:cNvSpPr>
                <a:spLocks noChangeShapeType="1"/>
              </p:cNvSpPr>
              <p:nvPr/>
            </p:nvSpPr>
            <p:spPr bwMode="auto">
              <a:xfrm>
                <a:off x="1624" y="748"/>
                <a:ext cx="192"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301" name="Text Box 82"/>
              <p:cNvSpPr txBox="1">
                <a:spLocks noChangeArrowheads="1"/>
              </p:cNvSpPr>
              <p:nvPr/>
            </p:nvSpPr>
            <p:spPr bwMode="auto">
              <a:xfrm>
                <a:off x="864" y="563"/>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8302" name="Text Box 83"/>
              <p:cNvSpPr txBox="1">
                <a:spLocks noChangeArrowheads="1"/>
              </p:cNvSpPr>
              <p:nvPr/>
            </p:nvSpPr>
            <p:spPr bwMode="auto">
              <a:xfrm>
                <a:off x="1810" y="653"/>
                <a:ext cx="542"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 + B)'</a:t>
                </a:r>
                <a:endParaRPr lang="en-GB" sz="1600"/>
              </a:p>
            </p:txBody>
          </p:sp>
          <p:sp>
            <p:nvSpPr>
              <p:cNvPr id="8303" name="Oval 84"/>
              <p:cNvSpPr>
                <a:spLocks noChangeArrowheads="1"/>
              </p:cNvSpPr>
              <p:nvPr/>
            </p:nvSpPr>
            <p:spPr bwMode="auto">
              <a:xfrm>
                <a:off x="1574" y="726"/>
                <a:ext cx="48" cy="48"/>
              </a:xfrm>
              <a:prstGeom prst="ellipse">
                <a:avLst/>
              </a:prstGeom>
              <a:noFill/>
              <a:ln w="25400">
                <a:solidFill>
                  <a:srgbClr val="000000"/>
                </a:solidFill>
                <a:round/>
                <a:headEnd/>
                <a:tailEnd/>
              </a:ln>
            </p:spPr>
            <p:txBody>
              <a:bodyPr/>
              <a:lstStyle/>
              <a:p>
                <a:endParaRPr lang="en-SG"/>
              </a:p>
            </p:txBody>
          </p:sp>
          <p:grpSp>
            <p:nvGrpSpPr>
              <p:cNvPr id="12" name="Group 85"/>
              <p:cNvGrpSpPr>
                <a:grpSpLocks/>
              </p:cNvGrpSpPr>
              <p:nvPr/>
            </p:nvGrpSpPr>
            <p:grpSpPr bwMode="auto">
              <a:xfrm>
                <a:off x="1278" y="629"/>
                <a:ext cx="288" cy="240"/>
                <a:chOff x="6768" y="11808"/>
                <a:chExt cx="1008" cy="792"/>
              </a:xfrm>
            </p:grpSpPr>
            <p:sp>
              <p:nvSpPr>
                <p:cNvPr id="8305" name="Freeform 86"/>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8306" name="Line 87"/>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8307" name="Line 88"/>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8308" name="Freeform 89"/>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8309" name="Freeform 90"/>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grpSp>
        <p:grpSp>
          <p:nvGrpSpPr>
            <p:cNvPr id="13" name="Group 91"/>
            <p:cNvGrpSpPr>
              <a:grpSpLocks/>
            </p:cNvGrpSpPr>
            <p:nvPr/>
          </p:nvGrpSpPr>
          <p:grpSpPr bwMode="auto">
            <a:xfrm>
              <a:off x="2880" y="576"/>
              <a:ext cx="1728" cy="366"/>
              <a:chOff x="2880" y="576"/>
              <a:chExt cx="1728" cy="366"/>
            </a:xfrm>
          </p:grpSpPr>
          <p:grpSp>
            <p:nvGrpSpPr>
              <p:cNvPr id="14" name="Group 92"/>
              <p:cNvGrpSpPr>
                <a:grpSpLocks/>
              </p:cNvGrpSpPr>
              <p:nvPr/>
            </p:nvGrpSpPr>
            <p:grpSpPr bwMode="auto">
              <a:xfrm>
                <a:off x="3730" y="644"/>
                <a:ext cx="212" cy="192"/>
                <a:chOff x="2160" y="1584"/>
                <a:chExt cx="308" cy="288"/>
              </a:xfrm>
            </p:grpSpPr>
            <p:sp>
              <p:nvSpPr>
                <p:cNvPr id="8296" name="AutoShape 93"/>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p:spPr>
              <p:txBody>
                <a:bodyPr/>
                <a:lstStyle/>
                <a:p>
                  <a:endParaRPr lang="en-SG"/>
                </a:p>
              </p:txBody>
            </p:sp>
            <p:sp>
              <p:nvSpPr>
                <p:cNvPr id="8297" name="Oval 94"/>
                <p:cNvSpPr>
                  <a:spLocks noChangeArrowheads="1"/>
                </p:cNvSpPr>
                <p:nvPr/>
              </p:nvSpPr>
              <p:spPr bwMode="auto">
                <a:xfrm>
                  <a:off x="2388" y="1688"/>
                  <a:ext cx="80" cy="68"/>
                </a:xfrm>
                <a:prstGeom prst="ellipse">
                  <a:avLst/>
                </a:prstGeom>
                <a:noFill/>
                <a:ln w="25400">
                  <a:solidFill>
                    <a:srgbClr val="000000"/>
                  </a:solidFill>
                  <a:round/>
                  <a:headEnd/>
                  <a:tailEnd/>
                </a:ln>
              </p:spPr>
              <p:txBody>
                <a:bodyPr/>
                <a:lstStyle/>
                <a:p>
                  <a:endParaRPr lang="en-SG"/>
                </a:p>
              </p:txBody>
            </p:sp>
          </p:grpSp>
          <p:sp>
            <p:nvSpPr>
              <p:cNvPr id="8284" name="Line 95"/>
              <p:cNvSpPr>
                <a:spLocks noChangeShapeType="1"/>
              </p:cNvSpPr>
              <p:nvPr/>
            </p:nvSpPr>
            <p:spPr bwMode="auto">
              <a:xfrm>
                <a:off x="3058" y="671"/>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285" name="Line 96"/>
              <p:cNvSpPr>
                <a:spLocks noChangeShapeType="1"/>
              </p:cNvSpPr>
              <p:nvPr/>
            </p:nvSpPr>
            <p:spPr bwMode="auto">
              <a:xfrm>
                <a:off x="3058" y="815"/>
                <a:ext cx="240"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286" name="Line 97"/>
              <p:cNvSpPr>
                <a:spLocks noChangeShapeType="1"/>
              </p:cNvSpPr>
              <p:nvPr/>
            </p:nvSpPr>
            <p:spPr bwMode="auto">
              <a:xfrm flipV="1">
                <a:off x="3586" y="732"/>
                <a:ext cx="144" cy="1"/>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287" name="Text Box 98"/>
              <p:cNvSpPr txBox="1">
                <a:spLocks noChangeArrowheads="1"/>
              </p:cNvSpPr>
              <p:nvPr/>
            </p:nvSpPr>
            <p:spPr bwMode="auto">
              <a:xfrm>
                <a:off x="2880" y="576"/>
                <a:ext cx="192" cy="366"/>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400" b="1"/>
                  <a:t>A</a:t>
                </a:r>
              </a:p>
              <a:p>
                <a:pPr algn="r" eaLnBrk="0" hangingPunct="0">
                  <a:spcBef>
                    <a:spcPct val="30000"/>
                  </a:spcBef>
                </a:pPr>
                <a:r>
                  <a:rPr lang="en-GB" sz="1400" b="1"/>
                  <a:t>B</a:t>
                </a:r>
                <a:endParaRPr lang="en-GB" sz="1600"/>
              </a:p>
            </p:txBody>
          </p:sp>
          <p:sp>
            <p:nvSpPr>
              <p:cNvPr id="8288" name="Text Box 99"/>
              <p:cNvSpPr txBox="1">
                <a:spLocks noChangeArrowheads="1"/>
              </p:cNvSpPr>
              <p:nvPr/>
            </p:nvSpPr>
            <p:spPr bwMode="auto">
              <a:xfrm>
                <a:off x="4032" y="637"/>
                <a:ext cx="576" cy="19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400" b="1"/>
                  <a:t>(A + B)'</a:t>
                </a:r>
                <a:endParaRPr lang="en-GB" sz="1600"/>
              </a:p>
            </p:txBody>
          </p:sp>
          <p:sp>
            <p:nvSpPr>
              <p:cNvPr id="8289" name="Line 100"/>
              <p:cNvSpPr>
                <a:spLocks noChangeShapeType="1"/>
              </p:cNvSpPr>
              <p:nvPr/>
            </p:nvSpPr>
            <p:spPr bwMode="auto">
              <a:xfrm flipV="1">
                <a:off x="3955" y="733"/>
                <a:ext cx="117" cy="4"/>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15" name="Group 101"/>
              <p:cNvGrpSpPr>
                <a:grpSpLocks/>
              </p:cNvGrpSpPr>
              <p:nvPr/>
            </p:nvGrpSpPr>
            <p:grpSpPr bwMode="auto">
              <a:xfrm>
                <a:off x="3294" y="609"/>
                <a:ext cx="288" cy="240"/>
                <a:chOff x="6768" y="11808"/>
                <a:chExt cx="1008" cy="792"/>
              </a:xfrm>
            </p:grpSpPr>
            <p:sp>
              <p:nvSpPr>
                <p:cNvPr id="8291" name="Freeform 102"/>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8292" name="Line 103"/>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8293" name="Line 104"/>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8294" name="Freeform 105"/>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8295" name="Freeform 106"/>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grpSp>
      </p:grpSp>
      <p:graphicFrame>
        <p:nvGraphicFramePr>
          <p:cNvPr id="286859" name="Group 139"/>
          <p:cNvGraphicFramePr>
            <a:graphicFrameLocks noGrp="1"/>
          </p:cNvGraphicFramePr>
          <p:nvPr>
            <p:ph sz="half" idx="2"/>
          </p:nvPr>
        </p:nvGraphicFramePr>
        <p:xfrm>
          <a:off x="1828800" y="4419600"/>
          <a:ext cx="2133600" cy="1676400"/>
        </p:xfrm>
        <a:graphic>
          <a:graphicData uri="http://schemas.openxmlformats.org/drawingml/2006/table">
            <a:tbl>
              <a:tblPr/>
              <a:tblGrid>
                <a:gridCol w="6223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2587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rgbClr val="0000CC"/>
                          </a:solidFill>
                          <a:effectLst/>
                          <a:latin typeface="Arial" charset="0"/>
                          <a:cs typeface="Arial" charset="0"/>
                        </a:rPr>
                        <a:t>(A </a:t>
                      </a:r>
                      <a:r>
                        <a:rPr kumimoji="0" lang="en-US" sz="1600" b="0" i="0" u="none" strike="noStrike" cap="none" normalizeH="0" baseline="0">
                          <a:ln>
                            <a:noFill/>
                          </a:ln>
                          <a:solidFill>
                            <a:srgbClr val="0000CC"/>
                          </a:solidFill>
                          <a:effectLst/>
                          <a:latin typeface="Arial" charset="0"/>
                          <a:cs typeface="Arial" charset="0"/>
                          <a:sym typeface="Symbol" pitchFamily="18" charset="2"/>
                        </a:rPr>
                        <a:t>+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87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6" name="Group 140"/>
          <p:cNvGrpSpPr>
            <a:grpSpLocks/>
          </p:cNvGrpSpPr>
          <p:nvPr/>
        </p:nvGrpSpPr>
        <p:grpSpPr bwMode="auto">
          <a:xfrm>
            <a:off x="4573588" y="4648200"/>
            <a:ext cx="3805237" cy="1128713"/>
            <a:chOff x="3044" y="2688"/>
            <a:chExt cx="2397" cy="711"/>
          </a:xfrm>
        </p:grpSpPr>
        <p:sp>
          <p:nvSpPr>
            <p:cNvPr id="8257" name="Text Box 141"/>
            <p:cNvSpPr txBox="1">
              <a:spLocks noChangeArrowheads="1"/>
            </p:cNvSpPr>
            <p:nvPr/>
          </p:nvSpPr>
          <p:spPr bwMode="auto">
            <a:xfrm>
              <a:off x="3216" y="3168"/>
              <a:ext cx="624" cy="231"/>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a:t>NOR</a:t>
              </a:r>
              <a:endParaRPr lang="en-GB" sz="2000">
                <a:latin typeface="Times New Roman" pitchFamily="18" charset="0"/>
              </a:endParaRPr>
            </a:p>
          </p:txBody>
        </p:sp>
        <p:sp>
          <p:nvSpPr>
            <p:cNvPr id="8258" name="Text Box 142"/>
            <p:cNvSpPr txBox="1">
              <a:spLocks noChangeArrowheads="1"/>
            </p:cNvSpPr>
            <p:nvPr/>
          </p:nvSpPr>
          <p:spPr bwMode="auto">
            <a:xfrm>
              <a:off x="4320" y="3168"/>
              <a:ext cx="1104" cy="231"/>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a:t>Negative-AND</a:t>
              </a:r>
            </a:p>
          </p:txBody>
        </p:sp>
        <p:grpSp>
          <p:nvGrpSpPr>
            <p:cNvPr id="17" name="Group 143"/>
            <p:cNvGrpSpPr>
              <a:grpSpLocks/>
            </p:cNvGrpSpPr>
            <p:nvPr/>
          </p:nvGrpSpPr>
          <p:grpSpPr bwMode="auto">
            <a:xfrm>
              <a:off x="3044" y="2736"/>
              <a:ext cx="954" cy="302"/>
              <a:chOff x="3044" y="2736"/>
              <a:chExt cx="954" cy="302"/>
            </a:xfrm>
          </p:grpSpPr>
          <p:sp>
            <p:nvSpPr>
              <p:cNvPr id="8269" name="Line 144"/>
              <p:cNvSpPr>
                <a:spLocks noChangeShapeType="1"/>
              </p:cNvSpPr>
              <p:nvPr/>
            </p:nvSpPr>
            <p:spPr bwMode="auto">
              <a:xfrm>
                <a:off x="3058" y="2798"/>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270" name="Line 145"/>
              <p:cNvSpPr>
                <a:spLocks noChangeShapeType="1"/>
              </p:cNvSpPr>
              <p:nvPr/>
            </p:nvSpPr>
            <p:spPr bwMode="auto">
              <a:xfrm>
                <a:off x="3044" y="2990"/>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271" name="Line 146"/>
              <p:cNvSpPr>
                <a:spLocks noChangeShapeType="1"/>
              </p:cNvSpPr>
              <p:nvPr/>
            </p:nvSpPr>
            <p:spPr bwMode="auto">
              <a:xfrm>
                <a:off x="3772" y="2894"/>
                <a:ext cx="226"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18" name="Group 147"/>
              <p:cNvGrpSpPr>
                <a:grpSpLocks/>
              </p:cNvGrpSpPr>
              <p:nvPr/>
            </p:nvGrpSpPr>
            <p:grpSpPr bwMode="auto">
              <a:xfrm>
                <a:off x="3312" y="2736"/>
                <a:ext cx="459" cy="302"/>
                <a:chOff x="3312" y="2736"/>
                <a:chExt cx="459" cy="302"/>
              </a:xfrm>
            </p:grpSpPr>
            <p:sp>
              <p:nvSpPr>
                <p:cNvPr id="8273" name="Oval 148"/>
                <p:cNvSpPr>
                  <a:spLocks noChangeArrowheads="1"/>
                </p:cNvSpPr>
                <p:nvPr/>
              </p:nvSpPr>
              <p:spPr bwMode="auto">
                <a:xfrm>
                  <a:off x="3695" y="2858"/>
                  <a:ext cx="76" cy="69"/>
                </a:xfrm>
                <a:prstGeom prst="ellipse">
                  <a:avLst/>
                </a:prstGeom>
                <a:noFill/>
                <a:ln w="19050" cap="sq">
                  <a:solidFill>
                    <a:schemeClr val="tx1"/>
                  </a:solidFill>
                  <a:round/>
                  <a:headEnd type="none" w="sm" len="sm"/>
                  <a:tailEnd type="none" w="sm" len="sm"/>
                </a:ln>
              </p:spPr>
              <p:txBody>
                <a:bodyPr wrap="none" anchor="ctr"/>
                <a:lstStyle/>
                <a:p>
                  <a:endParaRPr lang="en-SG"/>
                </a:p>
              </p:txBody>
            </p:sp>
            <p:grpSp>
              <p:nvGrpSpPr>
                <p:cNvPr id="19" name="Group 149"/>
                <p:cNvGrpSpPr>
                  <a:grpSpLocks/>
                </p:cNvGrpSpPr>
                <p:nvPr/>
              </p:nvGrpSpPr>
              <p:grpSpPr bwMode="auto">
                <a:xfrm>
                  <a:off x="3312" y="2736"/>
                  <a:ext cx="384" cy="302"/>
                  <a:chOff x="6768" y="11808"/>
                  <a:chExt cx="1008" cy="792"/>
                </a:xfrm>
              </p:grpSpPr>
              <p:sp>
                <p:nvSpPr>
                  <p:cNvPr id="8275" name="Freeform 150"/>
                  <p:cNvSpPr>
                    <a:spLocks/>
                  </p:cNvSpPr>
                  <p:nvPr/>
                </p:nvSpPr>
                <p:spPr bwMode="auto">
                  <a:xfrm>
                    <a:off x="6768" y="11808"/>
                    <a:ext cx="144" cy="792"/>
                  </a:xfrm>
                  <a:custGeom>
                    <a:avLst/>
                    <a:gdLst>
                      <a:gd name="T0" fmla="*/ 0 w 288"/>
                      <a:gd name="T1" fmla="*/ 0 h 864"/>
                      <a:gd name="T2" fmla="*/ 144 w 288"/>
                      <a:gd name="T3" fmla="*/ 396 h 864"/>
                      <a:gd name="T4" fmla="*/ 0 w 288"/>
                      <a:gd name="T5" fmla="*/ 79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8276" name="Line 151"/>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8277" name="Line 152"/>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8278" name="Freeform 153"/>
                  <p:cNvSpPr>
                    <a:spLocks/>
                  </p:cNvSpPr>
                  <p:nvPr/>
                </p:nvSpPr>
                <p:spPr bwMode="auto">
                  <a:xfrm>
                    <a:off x="7128" y="1180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8279" name="Freeform 154"/>
                  <p:cNvSpPr>
                    <a:spLocks/>
                  </p:cNvSpPr>
                  <p:nvPr/>
                </p:nvSpPr>
                <p:spPr bwMode="auto">
                  <a:xfrm flipV="1">
                    <a:off x="7128" y="12168"/>
                    <a:ext cx="648" cy="432"/>
                  </a:xfrm>
                  <a:custGeom>
                    <a:avLst/>
                    <a:gdLst>
                      <a:gd name="T0" fmla="*/ 0 w 576"/>
                      <a:gd name="T1" fmla="*/ 0 h 432"/>
                      <a:gd name="T2" fmla="*/ 486 w 576"/>
                      <a:gd name="T3" fmla="*/ 144 h 432"/>
                      <a:gd name="T4" fmla="*/ 648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grpSp>
        </p:grpSp>
        <p:grpSp>
          <p:nvGrpSpPr>
            <p:cNvPr id="20" name="Group 155"/>
            <p:cNvGrpSpPr>
              <a:grpSpLocks/>
            </p:cNvGrpSpPr>
            <p:nvPr/>
          </p:nvGrpSpPr>
          <p:grpSpPr bwMode="auto">
            <a:xfrm>
              <a:off x="4430" y="2736"/>
              <a:ext cx="1011" cy="336"/>
              <a:chOff x="4430" y="2736"/>
              <a:chExt cx="1011" cy="336"/>
            </a:xfrm>
          </p:grpSpPr>
          <p:sp>
            <p:nvSpPr>
              <p:cNvPr id="8262" name="Line 156"/>
              <p:cNvSpPr>
                <a:spLocks noChangeShapeType="1"/>
              </p:cNvSpPr>
              <p:nvPr/>
            </p:nvSpPr>
            <p:spPr bwMode="auto">
              <a:xfrm>
                <a:off x="4430" y="2821"/>
                <a:ext cx="235" cy="7"/>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263" name="Line 157"/>
              <p:cNvSpPr>
                <a:spLocks noChangeShapeType="1"/>
              </p:cNvSpPr>
              <p:nvPr/>
            </p:nvSpPr>
            <p:spPr bwMode="auto">
              <a:xfrm>
                <a:off x="4431" y="2985"/>
                <a:ext cx="241"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8264" name="Line 158"/>
              <p:cNvSpPr>
                <a:spLocks noChangeShapeType="1"/>
              </p:cNvSpPr>
              <p:nvPr/>
            </p:nvSpPr>
            <p:spPr bwMode="auto">
              <a:xfrm flipV="1">
                <a:off x="5153" y="2904"/>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grpSp>
            <p:nvGrpSpPr>
              <p:cNvPr id="21" name="Group 159"/>
              <p:cNvGrpSpPr>
                <a:grpSpLocks/>
              </p:cNvGrpSpPr>
              <p:nvPr/>
            </p:nvGrpSpPr>
            <p:grpSpPr bwMode="auto">
              <a:xfrm>
                <a:off x="4673" y="2736"/>
                <a:ext cx="463" cy="336"/>
                <a:chOff x="4673" y="2736"/>
                <a:chExt cx="463" cy="336"/>
              </a:xfrm>
            </p:grpSpPr>
            <p:sp>
              <p:nvSpPr>
                <p:cNvPr id="8266" name="AutoShape 160"/>
                <p:cNvSpPr>
                  <a:spLocks noChangeArrowheads="1"/>
                </p:cNvSpPr>
                <p:nvPr/>
              </p:nvSpPr>
              <p:spPr bwMode="auto">
                <a:xfrm>
                  <a:off x="4752" y="2736"/>
                  <a:ext cx="384" cy="336"/>
                </a:xfrm>
                <a:prstGeom prst="flowChartDelay">
                  <a:avLst/>
                </a:prstGeom>
                <a:noFill/>
                <a:ln w="25400">
                  <a:solidFill>
                    <a:srgbClr val="000000"/>
                  </a:solidFill>
                  <a:miter lim="800000"/>
                  <a:headEnd/>
                  <a:tailEnd/>
                </a:ln>
              </p:spPr>
              <p:txBody>
                <a:bodyPr/>
                <a:lstStyle/>
                <a:p>
                  <a:endParaRPr lang="en-SG"/>
                </a:p>
              </p:txBody>
            </p:sp>
            <p:sp>
              <p:nvSpPr>
                <p:cNvPr id="8267" name="Oval 161"/>
                <p:cNvSpPr>
                  <a:spLocks noChangeArrowheads="1"/>
                </p:cNvSpPr>
                <p:nvPr/>
              </p:nvSpPr>
              <p:spPr bwMode="auto">
                <a:xfrm>
                  <a:off x="4673" y="2798"/>
                  <a:ext cx="76" cy="69"/>
                </a:xfrm>
                <a:prstGeom prst="ellipse">
                  <a:avLst/>
                </a:prstGeom>
                <a:noFill/>
                <a:ln w="19050" cap="sq">
                  <a:solidFill>
                    <a:schemeClr val="tx1"/>
                  </a:solidFill>
                  <a:round/>
                  <a:headEnd type="none" w="sm" len="sm"/>
                  <a:tailEnd type="none" w="sm" len="sm"/>
                </a:ln>
              </p:spPr>
              <p:txBody>
                <a:bodyPr wrap="none" anchor="ctr"/>
                <a:lstStyle/>
                <a:p>
                  <a:endParaRPr lang="en-SG"/>
                </a:p>
              </p:txBody>
            </p:sp>
            <p:sp>
              <p:nvSpPr>
                <p:cNvPr id="8268" name="Oval 162"/>
                <p:cNvSpPr>
                  <a:spLocks noChangeArrowheads="1"/>
                </p:cNvSpPr>
                <p:nvPr/>
              </p:nvSpPr>
              <p:spPr bwMode="auto">
                <a:xfrm>
                  <a:off x="4673" y="2942"/>
                  <a:ext cx="76" cy="69"/>
                </a:xfrm>
                <a:prstGeom prst="ellipse">
                  <a:avLst/>
                </a:prstGeom>
                <a:noFill/>
                <a:ln w="19050" cap="sq">
                  <a:solidFill>
                    <a:schemeClr val="tx1"/>
                  </a:solidFill>
                  <a:round/>
                  <a:headEnd type="none" w="sm" len="sm"/>
                  <a:tailEnd type="none" w="sm" len="sm"/>
                </a:ln>
              </p:spPr>
              <p:txBody>
                <a:bodyPr wrap="none" anchor="ctr"/>
                <a:lstStyle/>
                <a:p>
                  <a:endParaRPr lang="en-SG"/>
                </a:p>
              </p:txBody>
            </p:sp>
          </p:grpSp>
        </p:grpSp>
        <p:sp>
          <p:nvSpPr>
            <p:cNvPr id="8261" name="Text Box 163"/>
            <p:cNvSpPr txBox="1">
              <a:spLocks noChangeArrowheads="1"/>
            </p:cNvSpPr>
            <p:nvPr/>
          </p:nvSpPr>
          <p:spPr bwMode="auto">
            <a:xfrm>
              <a:off x="4080" y="2688"/>
              <a:ext cx="288" cy="288"/>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GB" sz="2400" b="1">
                  <a:sym typeface="Symbol" pitchFamily="18" charset="2"/>
                </a:rPr>
                <a:t></a:t>
              </a:r>
              <a:endParaRPr lang="en-GB" sz="2000">
                <a:latin typeface="Times New Roman" pitchFamily="18" charset="0"/>
              </a:endParaRPr>
            </a:p>
          </p:txBody>
        </p:sp>
      </p:grpSp>
      <p:sp>
        <p:nvSpPr>
          <p:cNvPr id="8256" name="Text Box 164"/>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11"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12"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6"/>
          <p:cNvSpPr>
            <a:spLocks noGrp="1"/>
          </p:cNvSpPr>
          <p:nvPr>
            <p:ph type="sldNum" sz="quarter" idx="12"/>
          </p:nvPr>
        </p:nvSpPr>
        <p:spPr/>
        <p:txBody>
          <a:bodyPr/>
          <a:lstStyle/>
          <a:p>
            <a:pPr>
              <a:defRPr/>
            </a:pPr>
            <a:fld id="{02BC6475-1776-45B8-9518-C30E9D87F747}" type="slidenum">
              <a:rPr lang="en-US" altLang="en-US"/>
              <a:pPr>
                <a:defRPr/>
              </a:pPr>
              <a:t>9</a:t>
            </a:fld>
            <a:endParaRPr lang="en-US" altLang="en-US"/>
          </a:p>
        </p:txBody>
      </p:sp>
      <p:sp>
        <p:nvSpPr>
          <p:cNvPr id="9221" name="Rectangle 2"/>
          <p:cNvSpPr>
            <a:spLocks noGrp="1" noChangeArrowheads="1"/>
          </p:cNvSpPr>
          <p:nvPr>
            <p:ph type="title"/>
          </p:nvPr>
        </p:nvSpPr>
        <p:spPr/>
        <p:txBody>
          <a:bodyPr/>
          <a:lstStyle/>
          <a:p>
            <a:pPr eaLnBrk="1" hangingPunct="1"/>
            <a:r>
              <a:rPr lang="en-US"/>
              <a:t>XOR/XNOR GATES</a:t>
            </a:r>
          </a:p>
        </p:txBody>
      </p:sp>
      <p:sp>
        <p:nvSpPr>
          <p:cNvPr id="288771" name="Rectangle 3"/>
          <p:cNvSpPr>
            <a:spLocks noGrp="1" noChangeArrowheads="1"/>
          </p:cNvSpPr>
          <p:nvPr>
            <p:ph type="body" sz="half" idx="1"/>
          </p:nvPr>
        </p:nvSpPr>
        <p:spPr>
          <a:xfrm>
            <a:off x="457200" y="1447800"/>
            <a:ext cx="2514600" cy="457200"/>
          </a:xfrm>
        </p:spPr>
        <p:txBody>
          <a:bodyPr/>
          <a:lstStyle/>
          <a:p>
            <a:pPr eaLnBrk="1" hangingPunct="1"/>
            <a:r>
              <a:rPr lang="en-US" sz="2400">
                <a:solidFill>
                  <a:srgbClr val="800000"/>
                </a:solidFill>
              </a:rPr>
              <a:t>XOR gate</a:t>
            </a:r>
          </a:p>
        </p:txBody>
      </p:sp>
      <p:graphicFrame>
        <p:nvGraphicFramePr>
          <p:cNvPr id="288772" name="Group 4"/>
          <p:cNvGraphicFramePr>
            <a:graphicFrameLocks noGrp="1"/>
          </p:cNvGraphicFramePr>
          <p:nvPr/>
        </p:nvGraphicFramePr>
        <p:xfrm>
          <a:off x="5257800" y="1828800"/>
          <a:ext cx="2133600" cy="1676400"/>
        </p:xfrm>
        <a:graphic>
          <a:graphicData uri="http://schemas.openxmlformats.org/drawingml/2006/table">
            <a:tbl>
              <a:tblPr/>
              <a:tblGrid>
                <a:gridCol w="6223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12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rgbClr val="0000CC"/>
                          </a:solidFill>
                          <a:effectLst/>
                          <a:latin typeface="Arial" charset="0"/>
                          <a:cs typeface="Arial" charset="0"/>
                        </a:rPr>
                        <a:t>A </a:t>
                      </a:r>
                      <a:r>
                        <a:rPr kumimoji="0" lang="en-US" sz="1600" b="0" i="0" u="none" strike="noStrike" cap="none" normalizeH="0" baseline="0" dirty="0">
                          <a:ln>
                            <a:noFill/>
                          </a:ln>
                          <a:solidFill>
                            <a:srgbClr val="0000CC"/>
                          </a:solidFill>
                          <a:effectLst/>
                          <a:latin typeface="Arial" charset="0"/>
                          <a:cs typeface="Arial" charset="0"/>
                          <a:sym typeface="Symbol" pitchFamily="18" charset="2"/>
                        </a:rPr>
                        <a:t>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2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2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8841" name="Rectangle 73"/>
          <p:cNvSpPr>
            <a:spLocks noChangeArrowheads="1"/>
          </p:cNvSpPr>
          <p:nvPr/>
        </p:nvSpPr>
        <p:spPr bwMode="auto">
          <a:xfrm>
            <a:off x="457200" y="3733800"/>
            <a:ext cx="2514600" cy="457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400">
                <a:solidFill>
                  <a:srgbClr val="800000"/>
                </a:solidFill>
              </a:rPr>
              <a:t>XNOR gate</a:t>
            </a:r>
          </a:p>
        </p:txBody>
      </p:sp>
      <p:grpSp>
        <p:nvGrpSpPr>
          <p:cNvPr id="2" name="Group 165"/>
          <p:cNvGrpSpPr>
            <a:grpSpLocks/>
          </p:cNvGrpSpPr>
          <p:nvPr/>
        </p:nvGrpSpPr>
        <p:grpSpPr bwMode="auto">
          <a:xfrm>
            <a:off x="2133600" y="2133600"/>
            <a:ext cx="2667000" cy="654050"/>
            <a:chOff x="1584" y="1584"/>
            <a:chExt cx="1680" cy="412"/>
          </a:xfrm>
        </p:grpSpPr>
        <p:sp>
          <p:nvSpPr>
            <p:cNvPr id="9294" name="Line 166"/>
            <p:cNvSpPr>
              <a:spLocks noChangeShapeType="1"/>
            </p:cNvSpPr>
            <p:nvPr/>
          </p:nvSpPr>
          <p:spPr bwMode="auto">
            <a:xfrm>
              <a:off x="1824" y="1680"/>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9295" name="Line 167"/>
            <p:cNvSpPr>
              <a:spLocks noChangeShapeType="1"/>
            </p:cNvSpPr>
            <p:nvPr/>
          </p:nvSpPr>
          <p:spPr bwMode="auto">
            <a:xfrm>
              <a:off x="1824" y="1920"/>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9296" name="Line 168"/>
            <p:cNvSpPr>
              <a:spLocks noChangeShapeType="1"/>
            </p:cNvSpPr>
            <p:nvPr/>
          </p:nvSpPr>
          <p:spPr bwMode="auto">
            <a:xfrm flipV="1">
              <a:off x="2489" y="1790"/>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9297" name="Text Box 169"/>
            <p:cNvSpPr txBox="1">
              <a:spLocks noChangeArrowheads="1"/>
            </p:cNvSpPr>
            <p:nvPr/>
          </p:nvSpPr>
          <p:spPr bwMode="auto">
            <a:xfrm>
              <a:off x="1584" y="1584"/>
              <a:ext cx="192" cy="4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a:p>
              <a:pPr algn="r" eaLnBrk="0" hangingPunct="0">
                <a:spcBef>
                  <a:spcPct val="30000"/>
                </a:spcBef>
              </a:pPr>
              <a:r>
                <a:rPr lang="en-GB" sz="1600"/>
                <a:t>B</a:t>
              </a:r>
            </a:p>
          </p:txBody>
        </p:sp>
        <p:sp>
          <p:nvSpPr>
            <p:cNvPr id="9298" name="Text Box 170"/>
            <p:cNvSpPr txBox="1">
              <a:spLocks noChangeArrowheads="1"/>
            </p:cNvSpPr>
            <p:nvPr/>
          </p:nvSpPr>
          <p:spPr bwMode="auto">
            <a:xfrm>
              <a:off x="2784" y="1680"/>
              <a:ext cx="480"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A </a:t>
              </a:r>
              <a:r>
                <a:rPr lang="en-GB" sz="1600">
                  <a:sym typeface="Symbol" pitchFamily="18" charset="2"/>
                </a:rPr>
                <a:t></a:t>
              </a:r>
              <a:r>
                <a:rPr lang="en-GB" sz="1600"/>
                <a:t> B</a:t>
              </a:r>
            </a:p>
          </p:txBody>
        </p:sp>
        <p:grpSp>
          <p:nvGrpSpPr>
            <p:cNvPr id="3" name="Group 171"/>
            <p:cNvGrpSpPr>
              <a:grpSpLocks/>
            </p:cNvGrpSpPr>
            <p:nvPr/>
          </p:nvGrpSpPr>
          <p:grpSpPr bwMode="auto">
            <a:xfrm>
              <a:off x="2043" y="1642"/>
              <a:ext cx="440" cy="310"/>
              <a:chOff x="2043" y="1642"/>
              <a:chExt cx="440" cy="310"/>
            </a:xfrm>
          </p:grpSpPr>
          <p:sp>
            <p:nvSpPr>
              <p:cNvPr id="9300" name="Freeform 172"/>
              <p:cNvSpPr>
                <a:spLocks/>
              </p:cNvSpPr>
              <p:nvPr/>
            </p:nvSpPr>
            <p:spPr bwMode="auto">
              <a:xfrm>
                <a:off x="2099" y="1650"/>
                <a:ext cx="55" cy="302"/>
              </a:xfrm>
              <a:custGeom>
                <a:avLst/>
                <a:gdLst>
                  <a:gd name="T0" fmla="*/ 0 w 288"/>
                  <a:gd name="T1" fmla="*/ 0 h 864"/>
                  <a:gd name="T2" fmla="*/ 55 w 288"/>
                  <a:gd name="T3" fmla="*/ 151 h 864"/>
                  <a:gd name="T4" fmla="*/ 0 w 288"/>
                  <a:gd name="T5" fmla="*/ 30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9301" name="Line 173"/>
              <p:cNvSpPr>
                <a:spLocks noChangeShapeType="1"/>
              </p:cNvSpPr>
              <p:nvPr/>
            </p:nvSpPr>
            <p:spPr bwMode="auto">
              <a:xfrm>
                <a:off x="2099" y="1650"/>
                <a:ext cx="137" cy="0"/>
              </a:xfrm>
              <a:prstGeom prst="line">
                <a:avLst/>
              </a:prstGeom>
              <a:noFill/>
              <a:ln w="25400">
                <a:solidFill>
                  <a:srgbClr val="000000"/>
                </a:solidFill>
                <a:round/>
                <a:headEnd/>
                <a:tailEnd/>
              </a:ln>
            </p:spPr>
            <p:txBody>
              <a:bodyPr/>
              <a:lstStyle/>
              <a:p>
                <a:endParaRPr lang="en-US"/>
              </a:p>
            </p:txBody>
          </p:sp>
          <p:sp>
            <p:nvSpPr>
              <p:cNvPr id="9302" name="Line 174"/>
              <p:cNvSpPr>
                <a:spLocks noChangeShapeType="1"/>
              </p:cNvSpPr>
              <p:nvPr/>
            </p:nvSpPr>
            <p:spPr bwMode="auto">
              <a:xfrm>
                <a:off x="2099" y="1952"/>
                <a:ext cx="137" cy="0"/>
              </a:xfrm>
              <a:prstGeom prst="line">
                <a:avLst/>
              </a:prstGeom>
              <a:noFill/>
              <a:ln w="25400">
                <a:solidFill>
                  <a:srgbClr val="000000"/>
                </a:solidFill>
                <a:round/>
                <a:headEnd/>
                <a:tailEnd/>
              </a:ln>
            </p:spPr>
            <p:txBody>
              <a:bodyPr/>
              <a:lstStyle/>
              <a:p>
                <a:endParaRPr lang="en-US"/>
              </a:p>
            </p:txBody>
          </p:sp>
          <p:sp>
            <p:nvSpPr>
              <p:cNvPr id="9303" name="Freeform 175"/>
              <p:cNvSpPr>
                <a:spLocks/>
              </p:cNvSpPr>
              <p:nvPr/>
            </p:nvSpPr>
            <p:spPr bwMode="auto">
              <a:xfrm>
                <a:off x="2236" y="1650"/>
                <a:ext cx="247" cy="165"/>
              </a:xfrm>
              <a:custGeom>
                <a:avLst/>
                <a:gdLst>
                  <a:gd name="T0" fmla="*/ 0 w 576"/>
                  <a:gd name="T1" fmla="*/ 0 h 432"/>
                  <a:gd name="T2" fmla="*/ 185 w 576"/>
                  <a:gd name="T3" fmla="*/ 55 h 432"/>
                  <a:gd name="T4" fmla="*/ 247 w 576"/>
                  <a:gd name="T5" fmla="*/ 16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9304" name="Freeform 176"/>
              <p:cNvSpPr>
                <a:spLocks/>
              </p:cNvSpPr>
              <p:nvPr/>
            </p:nvSpPr>
            <p:spPr bwMode="auto">
              <a:xfrm flipV="1">
                <a:off x="2236" y="1787"/>
                <a:ext cx="247" cy="165"/>
              </a:xfrm>
              <a:custGeom>
                <a:avLst/>
                <a:gdLst>
                  <a:gd name="T0" fmla="*/ 0 w 576"/>
                  <a:gd name="T1" fmla="*/ 0 h 432"/>
                  <a:gd name="T2" fmla="*/ 185 w 576"/>
                  <a:gd name="T3" fmla="*/ 55 h 432"/>
                  <a:gd name="T4" fmla="*/ 247 w 576"/>
                  <a:gd name="T5" fmla="*/ 16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9305" name="Freeform 177"/>
              <p:cNvSpPr>
                <a:spLocks/>
              </p:cNvSpPr>
              <p:nvPr/>
            </p:nvSpPr>
            <p:spPr bwMode="auto">
              <a:xfrm>
                <a:off x="2043" y="1642"/>
                <a:ext cx="55" cy="302"/>
              </a:xfrm>
              <a:custGeom>
                <a:avLst/>
                <a:gdLst>
                  <a:gd name="T0" fmla="*/ 0 w 288"/>
                  <a:gd name="T1" fmla="*/ 0 h 864"/>
                  <a:gd name="T2" fmla="*/ 55 w 288"/>
                  <a:gd name="T3" fmla="*/ 151 h 864"/>
                  <a:gd name="T4" fmla="*/ 0 w 288"/>
                  <a:gd name="T5" fmla="*/ 30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grpSp>
      </p:grpSp>
      <p:grpSp>
        <p:nvGrpSpPr>
          <p:cNvPr id="4" name="Group 179"/>
          <p:cNvGrpSpPr>
            <a:grpSpLocks/>
          </p:cNvGrpSpPr>
          <p:nvPr/>
        </p:nvGrpSpPr>
        <p:grpSpPr bwMode="auto">
          <a:xfrm>
            <a:off x="2057400" y="4495800"/>
            <a:ext cx="2819400" cy="654050"/>
            <a:chOff x="1584" y="1584"/>
            <a:chExt cx="1776" cy="412"/>
          </a:xfrm>
        </p:grpSpPr>
        <p:sp>
          <p:nvSpPr>
            <p:cNvPr id="9280" name="Line 180"/>
            <p:cNvSpPr>
              <a:spLocks noChangeShapeType="1"/>
            </p:cNvSpPr>
            <p:nvPr/>
          </p:nvSpPr>
          <p:spPr bwMode="auto">
            <a:xfrm>
              <a:off x="1824" y="1680"/>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9281" name="Line 181"/>
            <p:cNvSpPr>
              <a:spLocks noChangeShapeType="1"/>
            </p:cNvSpPr>
            <p:nvPr/>
          </p:nvSpPr>
          <p:spPr bwMode="auto">
            <a:xfrm>
              <a:off x="1824" y="1920"/>
              <a:ext cx="288" cy="0"/>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9282" name="Line 182"/>
            <p:cNvSpPr>
              <a:spLocks noChangeShapeType="1"/>
            </p:cNvSpPr>
            <p:nvPr/>
          </p:nvSpPr>
          <p:spPr bwMode="auto">
            <a:xfrm flipV="1">
              <a:off x="2544" y="1790"/>
              <a:ext cx="233" cy="6"/>
            </a:xfrm>
            <a:prstGeom prst="line">
              <a:avLst/>
            </a:prstGeom>
            <a:noFill/>
            <a:ln w="19050" cap="sq">
              <a:solidFill>
                <a:schemeClr val="tx1"/>
              </a:solidFill>
              <a:round/>
              <a:headEnd type="none" w="sm" len="sm"/>
              <a:tailEnd type="none" w="med" len="sm"/>
            </a:ln>
          </p:spPr>
          <p:txBody>
            <a:bodyPr wrap="none" anchor="ctr"/>
            <a:lstStyle/>
            <a:p>
              <a:endParaRPr lang="en-US"/>
            </a:p>
          </p:txBody>
        </p:sp>
        <p:sp>
          <p:nvSpPr>
            <p:cNvPr id="9283" name="Text Box 183"/>
            <p:cNvSpPr txBox="1">
              <a:spLocks noChangeArrowheads="1"/>
            </p:cNvSpPr>
            <p:nvPr/>
          </p:nvSpPr>
          <p:spPr bwMode="auto">
            <a:xfrm>
              <a:off x="1584" y="1584"/>
              <a:ext cx="192" cy="412"/>
            </a:xfrm>
            <a:prstGeom prst="rect">
              <a:avLst/>
            </a:prstGeom>
            <a:noFill/>
            <a:ln w="12700" cap="sq">
              <a:noFill/>
              <a:miter lim="800000"/>
              <a:headEnd type="none" w="sm" len="sm"/>
              <a:tailEnd type="none" w="sm" len="sm"/>
            </a:ln>
          </p:spPr>
          <p:txBody>
            <a:bodyPr>
              <a:spAutoFit/>
            </a:bodyPr>
            <a:lstStyle/>
            <a:p>
              <a:pPr algn="r" eaLnBrk="0" hangingPunct="0">
                <a:spcBef>
                  <a:spcPct val="30000"/>
                </a:spcBef>
              </a:pPr>
              <a:r>
                <a:rPr lang="en-GB" sz="1600"/>
                <a:t>A</a:t>
              </a:r>
            </a:p>
            <a:p>
              <a:pPr algn="r" eaLnBrk="0" hangingPunct="0">
                <a:spcBef>
                  <a:spcPct val="30000"/>
                </a:spcBef>
              </a:pPr>
              <a:r>
                <a:rPr lang="en-GB" sz="1600"/>
                <a:t>B</a:t>
              </a:r>
            </a:p>
          </p:txBody>
        </p:sp>
        <p:sp>
          <p:nvSpPr>
            <p:cNvPr id="9284" name="Text Box 184"/>
            <p:cNvSpPr txBox="1">
              <a:spLocks noChangeArrowheads="1"/>
            </p:cNvSpPr>
            <p:nvPr/>
          </p:nvSpPr>
          <p:spPr bwMode="auto">
            <a:xfrm>
              <a:off x="2784" y="1680"/>
              <a:ext cx="576" cy="21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GB" sz="1600"/>
                <a:t>(A </a:t>
              </a:r>
              <a:r>
                <a:rPr lang="en-GB" sz="1600">
                  <a:sym typeface="Symbol" pitchFamily="18" charset="2"/>
                </a:rPr>
                <a:t></a:t>
              </a:r>
              <a:r>
                <a:rPr lang="en-GB" sz="1600"/>
                <a:t> B)'</a:t>
              </a:r>
            </a:p>
          </p:txBody>
        </p:sp>
        <p:grpSp>
          <p:nvGrpSpPr>
            <p:cNvPr id="5" name="Group 185"/>
            <p:cNvGrpSpPr>
              <a:grpSpLocks/>
            </p:cNvGrpSpPr>
            <p:nvPr/>
          </p:nvGrpSpPr>
          <p:grpSpPr bwMode="auto">
            <a:xfrm>
              <a:off x="2043" y="1642"/>
              <a:ext cx="505" cy="310"/>
              <a:chOff x="2043" y="1642"/>
              <a:chExt cx="505" cy="310"/>
            </a:xfrm>
          </p:grpSpPr>
          <p:grpSp>
            <p:nvGrpSpPr>
              <p:cNvPr id="6" name="Group 186"/>
              <p:cNvGrpSpPr>
                <a:grpSpLocks/>
              </p:cNvGrpSpPr>
              <p:nvPr/>
            </p:nvGrpSpPr>
            <p:grpSpPr bwMode="auto">
              <a:xfrm>
                <a:off x="2043" y="1642"/>
                <a:ext cx="440" cy="310"/>
                <a:chOff x="2043" y="1642"/>
                <a:chExt cx="440" cy="310"/>
              </a:xfrm>
            </p:grpSpPr>
            <p:sp>
              <p:nvSpPr>
                <p:cNvPr id="9288" name="Freeform 187"/>
                <p:cNvSpPr>
                  <a:spLocks/>
                </p:cNvSpPr>
                <p:nvPr/>
              </p:nvSpPr>
              <p:spPr bwMode="auto">
                <a:xfrm>
                  <a:off x="2099" y="1650"/>
                  <a:ext cx="55" cy="302"/>
                </a:xfrm>
                <a:custGeom>
                  <a:avLst/>
                  <a:gdLst>
                    <a:gd name="T0" fmla="*/ 0 w 288"/>
                    <a:gd name="T1" fmla="*/ 0 h 864"/>
                    <a:gd name="T2" fmla="*/ 55 w 288"/>
                    <a:gd name="T3" fmla="*/ 151 h 864"/>
                    <a:gd name="T4" fmla="*/ 0 w 288"/>
                    <a:gd name="T5" fmla="*/ 30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9289" name="Line 188"/>
                <p:cNvSpPr>
                  <a:spLocks noChangeShapeType="1"/>
                </p:cNvSpPr>
                <p:nvPr/>
              </p:nvSpPr>
              <p:spPr bwMode="auto">
                <a:xfrm>
                  <a:off x="2099" y="1650"/>
                  <a:ext cx="137" cy="0"/>
                </a:xfrm>
                <a:prstGeom prst="line">
                  <a:avLst/>
                </a:prstGeom>
                <a:noFill/>
                <a:ln w="25400">
                  <a:solidFill>
                    <a:srgbClr val="000000"/>
                  </a:solidFill>
                  <a:round/>
                  <a:headEnd/>
                  <a:tailEnd/>
                </a:ln>
              </p:spPr>
              <p:txBody>
                <a:bodyPr/>
                <a:lstStyle/>
                <a:p>
                  <a:endParaRPr lang="en-US"/>
                </a:p>
              </p:txBody>
            </p:sp>
            <p:sp>
              <p:nvSpPr>
                <p:cNvPr id="9290" name="Line 189"/>
                <p:cNvSpPr>
                  <a:spLocks noChangeShapeType="1"/>
                </p:cNvSpPr>
                <p:nvPr/>
              </p:nvSpPr>
              <p:spPr bwMode="auto">
                <a:xfrm>
                  <a:off x="2099" y="1952"/>
                  <a:ext cx="137" cy="0"/>
                </a:xfrm>
                <a:prstGeom prst="line">
                  <a:avLst/>
                </a:prstGeom>
                <a:noFill/>
                <a:ln w="25400">
                  <a:solidFill>
                    <a:srgbClr val="000000"/>
                  </a:solidFill>
                  <a:round/>
                  <a:headEnd/>
                  <a:tailEnd/>
                </a:ln>
              </p:spPr>
              <p:txBody>
                <a:bodyPr/>
                <a:lstStyle/>
                <a:p>
                  <a:endParaRPr lang="en-US"/>
                </a:p>
              </p:txBody>
            </p:sp>
            <p:sp>
              <p:nvSpPr>
                <p:cNvPr id="9291" name="Freeform 190"/>
                <p:cNvSpPr>
                  <a:spLocks/>
                </p:cNvSpPr>
                <p:nvPr/>
              </p:nvSpPr>
              <p:spPr bwMode="auto">
                <a:xfrm>
                  <a:off x="2236" y="1650"/>
                  <a:ext cx="247" cy="165"/>
                </a:xfrm>
                <a:custGeom>
                  <a:avLst/>
                  <a:gdLst>
                    <a:gd name="T0" fmla="*/ 0 w 576"/>
                    <a:gd name="T1" fmla="*/ 0 h 432"/>
                    <a:gd name="T2" fmla="*/ 185 w 576"/>
                    <a:gd name="T3" fmla="*/ 55 h 432"/>
                    <a:gd name="T4" fmla="*/ 247 w 576"/>
                    <a:gd name="T5" fmla="*/ 16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9292" name="Freeform 191"/>
                <p:cNvSpPr>
                  <a:spLocks/>
                </p:cNvSpPr>
                <p:nvPr/>
              </p:nvSpPr>
              <p:spPr bwMode="auto">
                <a:xfrm flipV="1">
                  <a:off x="2236" y="1787"/>
                  <a:ext cx="247" cy="165"/>
                </a:xfrm>
                <a:custGeom>
                  <a:avLst/>
                  <a:gdLst>
                    <a:gd name="T0" fmla="*/ 0 w 576"/>
                    <a:gd name="T1" fmla="*/ 0 h 432"/>
                    <a:gd name="T2" fmla="*/ 185 w 576"/>
                    <a:gd name="T3" fmla="*/ 55 h 432"/>
                    <a:gd name="T4" fmla="*/ 247 w 576"/>
                    <a:gd name="T5" fmla="*/ 16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9293" name="Freeform 192"/>
                <p:cNvSpPr>
                  <a:spLocks/>
                </p:cNvSpPr>
                <p:nvPr/>
              </p:nvSpPr>
              <p:spPr bwMode="auto">
                <a:xfrm>
                  <a:off x="2043" y="1642"/>
                  <a:ext cx="55" cy="302"/>
                </a:xfrm>
                <a:custGeom>
                  <a:avLst/>
                  <a:gdLst>
                    <a:gd name="T0" fmla="*/ 0 w 288"/>
                    <a:gd name="T1" fmla="*/ 0 h 864"/>
                    <a:gd name="T2" fmla="*/ 55 w 288"/>
                    <a:gd name="T3" fmla="*/ 151 h 864"/>
                    <a:gd name="T4" fmla="*/ 0 w 288"/>
                    <a:gd name="T5" fmla="*/ 302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grpSp>
          <p:sp>
            <p:nvSpPr>
              <p:cNvPr id="9287" name="Oval 193"/>
              <p:cNvSpPr>
                <a:spLocks noChangeArrowheads="1"/>
              </p:cNvSpPr>
              <p:nvPr/>
            </p:nvSpPr>
            <p:spPr bwMode="auto">
              <a:xfrm>
                <a:off x="2473" y="1751"/>
                <a:ext cx="75" cy="75"/>
              </a:xfrm>
              <a:prstGeom prst="ellipse">
                <a:avLst/>
              </a:prstGeom>
              <a:noFill/>
              <a:ln w="19050" cap="sq">
                <a:solidFill>
                  <a:schemeClr val="tx1"/>
                </a:solidFill>
                <a:round/>
                <a:headEnd type="none" w="sm" len="sm"/>
                <a:tailEnd type="none" w="sm" len="sm"/>
              </a:ln>
            </p:spPr>
            <p:txBody>
              <a:bodyPr wrap="none" anchor="ctr"/>
              <a:lstStyle/>
              <a:p>
                <a:endParaRPr lang="en-SG"/>
              </a:p>
            </p:txBody>
          </p:sp>
        </p:grpSp>
      </p:grpSp>
      <p:graphicFrame>
        <p:nvGraphicFramePr>
          <p:cNvPr id="288989" name="Group 221"/>
          <p:cNvGraphicFramePr>
            <a:graphicFrameLocks noGrp="1"/>
          </p:cNvGraphicFramePr>
          <p:nvPr>
            <p:ph sz="half" idx="2"/>
          </p:nvPr>
        </p:nvGraphicFramePr>
        <p:xfrm>
          <a:off x="5257800" y="4114800"/>
          <a:ext cx="2133600" cy="1676400"/>
        </p:xfrm>
        <a:graphic>
          <a:graphicData uri="http://schemas.openxmlformats.org/drawingml/2006/table">
            <a:tbl>
              <a:tblPr/>
              <a:tblGrid>
                <a:gridCol w="6223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rgbClr val="0000CC"/>
                          </a:solidFill>
                          <a:effectLst/>
                          <a:latin typeface="Arial" charset="0"/>
                          <a:cs typeface="Arial" charset="0"/>
                        </a:rPr>
                        <a:t>(A </a:t>
                      </a:r>
                      <a:r>
                        <a:rPr kumimoji="0" lang="en-US" sz="1600" b="0" i="0" u="none" strike="noStrike" cap="none" normalizeH="0" baseline="0">
                          <a:ln>
                            <a:noFill/>
                          </a:ln>
                          <a:solidFill>
                            <a:srgbClr val="0000CC"/>
                          </a:solidFill>
                          <a:effectLst/>
                          <a:latin typeface="Arial" charset="0"/>
                          <a:cs typeface="Arial" charset="0"/>
                          <a:sym typeface="Symbol" pitchFamily="18" charset="2"/>
                        </a:rPr>
                        <a:t>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4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2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44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4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a:ln>
                          <a:noFill/>
                        </a:ln>
                        <a:solidFill>
                          <a:srgbClr val="0000CC"/>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278" name="Text Box 222"/>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288992" name="Text Box 224"/>
          <p:cNvSpPr txBox="1">
            <a:spLocks noChangeArrowheads="1"/>
          </p:cNvSpPr>
          <p:nvPr/>
        </p:nvSpPr>
        <p:spPr bwMode="auto">
          <a:xfrm>
            <a:off x="838200" y="5486400"/>
            <a:ext cx="3352800" cy="581025"/>
          </a:xfrm>
          <a:prstGeom prst="rect">
            <a:avLst/>
          </a:prstGeom>
          <a:noFill/>
          <a:ln w="9525">
            <a:noFill/>
            <a:miter lim="800000"/>
            <a:headEnd/>
            <a:tailEnd/>
          </a:ln>
        </p:spPr>
        <p:txBody>
          <a:bodyPr>
            <a:spAutoFit/>
          </a:bodyPr>
          <a:lstStyle/>
          <a:p>
            <a:pPr>
              <a:spcBef>
                <a:spcPct val="50000"/>
              </a:spcBef>
            </a:pPr>
            <a:r>
              <a:rPr lang="en-US" sz="1600"/>
              <a:t>XNOR can be represented by </a:t>
            </a:r>
            <a:r>
              <a:rPr lang="en-US" sz="1600">
                <a:sym typeface="Wingdings 2" pitchFamily="18" charset="2"/>
              </a:rPr>
              <a:t> (Example: A  B)</a:t>
            </a:r>
          </a:p>
        </p:txBody>
      </p:sp>
      <p:sp>
        <p:nvSpPr>
          <p:cNvPr id="40" name="Date Placeholder 4"/>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41" name="Footer Placeholder 5"/>
          <p:cNvSpPr>
            <a:spLocks noGrp="1"/>
          </p:cNvSpPr>
          <p:nvPr>
            <p:ph type="ftr" sz="quarter" idx="11"/>
          </p:nvPr>
        </p:nvSpPr>
        <p:spPr>
          <a:xfrm>
            <a:off x="3429000" y="18288"/>
            <a:ext cx="4114800" cy="329184"/>
          </a:xfrm>
        </p:spPr>
        <p:txBody>
          <a:bodyPr/>
          <a:lstStyle/>
          <a:p>
            <a:pPr algn="l">
              <a:defRPr/>
            </a:pPr>
            <a:r>
              <a:rPr lang="en-US"/>
              <a:t>Computer Organisation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13729</TotalTime>
  <Words>1806</Words>
  <Application>Microsoft Office PowerPoint</Application>
  <PresentationFormat>On-screen Show (4:3)</PresentationFormat>
  <Paragraphs>541</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Impact</vt:lpstr>
      <vt:lpstr>Times New Roman</vt:lpstr>
      <vt:lpstr>Wingdings</vt:lpstr>
      <vt:lpstr>Clarity</vt:lpstr>
      <vt:lpstr>COMPUTER ORGANISATION (TỔ CHỨC MÁY TÍNH) </vt:lpstr>
      <vt:lpstr>Acknowledgement</vt:lpstr>
      <vt:lpstr>Policies for students</vt:lpstr>
      <vt:lpstr>WHERE ARE WE NOW?</vt:lpstr>
      <vt:lpstr>LOGIC GATES AND CIRCUITS</vt:lpstr>
      <vt:lpstr>LOGIC GATES</vt:lpstr>
      <vt:lpstr>INVERTER/AND/OR GATES</vt:lpstr>
      <vt:lpstr>NAND/NOR GATES</vt:lpstr>
      <vt:lpstr>XOR/XNOR GATES</vt:lpstr>
      <vt:lpstr>LOGIC CIRCUITS (1/2)</vt:lpstr>
      <vt:lpstr>LOGIC CIRCUITS (2/2)</vt:lpstr>
      <vt:lpstr>ANALYSING LOGIC CIRCUITS</vt:lpstr>
      <vt:lpstr>QUICK REVIEW QUESTIONS (1)</vt:lpstr>
      <vt:lpstr>UNIVERSAL GATES</vt:lpstr>
      <vt:lpstr>NAND GATE</vt:lpstr>
      <vt:lpstr>NOR GATE</vt:lpstr>
      <vt:lpstr>QUICK REVIEW QUESTIONS (2)</vt:lpstr>
      <vt:lpstr>SOP AND NAND CIRCUITS (1/2)</vt:lpstr>
      <vt:lpstr>SOP AND NAND CIRCUITS (2/2)</vt:lpstr>
      <vt:lpstr>POS AND NOR CIRCUITS (1/2)</vt:lpstr>
      <vt:lpstr>POS AND NOR CIRCUITS (2/2)</vt:lpstr>
      <vt:lpstr>READING ASSIGNMENT</vt:lpstr>
      <vt:lpstr>INTEGRATED CIRCUIT (IC) CHIP</vt:lpstr>
      <vt:lpstr>PROGRAMMABLE LOGIC ARRAY</vt:lpstr>
      <vt:lpstr>PLA EXAMPLE (1/2)</vt:lpstr>
      <vt:lpstr>PLA EXAMPLE (2/2)</vt:lpstr>
      <vt:lpstr>READ ONLY MEMORY (ROM)</vt:lpstr>
      <vt:lpstr>LAB ASSIGNMENTS (1/3)</vt:lpstr>
      <vt:lpstr>LAB ASSIGNMENTS (2/3)</vt:lpstr>
      <vt:lpstr>LAB ASSIGNMENTS (3/3)</vt:lpstr>
      <vt:lpstr>Q&amp;A</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Hao Lee</cp:lastModifiedBy>
  <cp:revision>1016</cp:revision>
  <cp:lastPrinted>2014-07-01T03:51:49Z</cp:lastPrinted>
  <dcterms:created xsi:type="dcterms:W3CDTF">1998-09-05T15:03:32Z</dcterms:created>
  <dcterms:modified xsi:type="dcterms:W3CDTF">2020-10-30T06:41:04Z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