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Inter Bold" panose="020B0604020202020204" charset="0"/>
      <p:regular r:id="rId15"/>
    </p:embeddedFont>
    <p:embeddedFont>
      <p:font typeface="Noto Sans" panose="020B0502040504020204" pitchFamily="34" charset="0"/>
      <p:regular r:id="rId16"/>
    </p:embeddedFont>
    <p:embeddedFont>
      <p:font typeface="Noto Sans Bold" panose="020B0802040504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  <p:embeddedFont>
      <p:font typeface="TT Rounds Condense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sciencedirect.com/science/article/pii/S187705092200795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0irmDBWLrco" TargetMode="External"/><Relationship Id="rId5" Type="http://schemas.openxmlformats.org/officeDocument/2006/relationships/hyperlink" Target="https://fbref.com/en/comps/9/Premier-League-Stats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94572" y="6701443"/>
            <a:ext cx="6478950" cy="77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Times New Roman"/>
              </a:rPr>
              <a:t>Group 006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99021" y="8335337"/>
            <a:ext cx="349635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Times New Roman"/>
              </a:rPr>
              <a:t>May 18 2023</a:t>
            </a:r>
          </a:p>
        </p:txBody>
      </p:sp>
      <p:sp>
        <p:nvSpPr>
          <p:cNvPr id="32" name="Freeform 32"/>
          <p:cNvSpPr/>
          <p:nvPr/>
        </p:nvSpPr>
        <p:spPr>
          <a:xfrm>
            <a:off x="251007" y="416605"/>
            <a:ext cx="3241070" cy="1236357"/>
          </a:xfrm>
          <a:custGeom>
            <a:avLst/>
            <a:gdLst/>
            <a:ahLst/>
            <a:cxnLst/>
            <a:rect l="l" t="t" r="r" b="b"/>
            <a:pathLst>
              <a:path w="3241070" h="1236357">
                <a:moveTo>
                  <a:pt x="0" y="0"/>
                </a:moveTo>
                <a:lnTo>
                  <a:pt x="3241069" y="0"/>
                </a:lnTo>
                <a:lnTo>
                  <a:pt x="3241069" y="1236357"/>
                </a:lnTo>
                <a:lnTo>
                  <a:pt x="0" y="123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0" t="-75574" r="-122090" b="-765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6836900" y="9677299"/>
            <a:ext cx="711300" cy="32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351139" y="3049303"/>
            <a:ext cx="9585722" cy="306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Noto Sans Bold"/>
              </a:rPr>
              <a:t>EPL PREDICTION</a:t>
            </a:r>
          </a:p>
          <a:p>
            <a:pPr algn="ctr">
              <a:lnSpc>
                <a:spcPts val="12880"/>
              </a:lnSpc>
            </a:pPr>
            <a:r>
              <a:rPr lang="en-US" sz="5000" dirty="0">
                <a:solidFill>
                  <a:srgbClr val="FFFFFF"/>
                </a:solidFill>
                <a:latin typeface="Noto Sans Bold"/>
              </a:rPr>
              <a:t>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57817" y="1806161"/>
            <a:ext cx="11057259" cy="3532436"/>
          </a:xfrm>
          <a:custGeom>
            <a:avLst/>
            <a:gdLst/>
            <a:ahLst/>
            <a:cxnLst/>
            <a:rect l="l" t="t" r="r" b="b"/>
            <a:pathLst>
              <a:path w="11057259" h="3532436">
                <a:moveTo>
                  <a:pt x="0" y="0"/>
                </a:moveTo>
                <a:lnTo>
                  <a:pt x="11057259" y="0"/>
                </a:lnTo>
                <a:lnTo>
                  <a:pt x="11057259" y="3532436"/>
                </a:lnTo>
                <a:lnTo>
                  <a:pt x="0" y="35324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515237" y="2657488"/>
            <a:ext cx="6575450" cy="5644962"/>
          </a:xfrm>
          <a:custGeom>
            <a:avLst/>
            <a:gdLst/>
            <a:ahLst/>
            <a:cxnLst/>
            <a:rect l="l" t="t" r="r" b="b"/>
            <a:pathLst>
              <a:path w="6575450" h="5644962">
                <a:moveTo>
                  <a:pt x="0" y="0"/>
                </a:moveTo>
                <a:lnTo>
                  <a:pt x="6575450" y="0"/>
                </a:lnTo>
                <a:lnTo>
                  <a:pt x="6575450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RESULT &amp; EVALUATE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7494" y="5928056"/>
            <a:ext cx="1053625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Win accuracy = 30/(13 + 4 + 30) ≈ 63.8%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7494" y="6737681"/>
            <a:ext cx="1027526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Draw accuracy = 5/(5+ 12 + 11) ≈ 17.9%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7494" y="7664275"/>
            <a:ext cx="1072758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Loss accuracy = 15/(15 + 11 + 13) ≈ 51.7%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5. DEMO +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192704"/>
            <a:ext cx="1828800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  <a:hlinkClick r:id="rId5"/>
              </a:rPr>
              <a:t>Premier League Stats</a:t>
            </a:r>
            <a:endParaRPr lang="en-US" sz="4200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" y="3867150"/>
            <a:ext cx="1828800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"/>
                <a:hlinkClick r:id="rId6"/>
              </a:rPr>
              <a:t>Predict Football Match Winners With Machine Learning And Python - </a:t>
            </a:r>
          </a:p>
          <a:p>
            <a:pPr algn="ctr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"/>
                <a:hlinkClick r:id="rId6"/>
              </a:rPr>
              <a:t>Dataquest</a:t>
            </a:r>
            <a:endParaRPr lang="en-US" sz="4200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" y="6181725"/>
            <a:ext cx="1828800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"/>
                <a:hlinkClick r:id="rId7"/>
              </a:rPr>
              <a:t>Prediction of football match results with Machine Learning - Fátima Rodrigues</a:t>
            </a:r>
            <a:endParaRPr lang="en-US" sz="4200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0" y="8620125"/>
            <a:ext cx="182880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Github Copilot + Claude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464025" y="2597110"/>
            <a:ext cx="8618250" cy="2794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Times New Roman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</a:rPr>
              <a:t>2</a:t>
            </a:r>
          </a:p>
        </p:txBody>
      </p:sp>
      <p:sp>
        <p:nvSpPr>
          <p:cNvPr id="15" name="Freeform 15"/>
          <p:cNvSpPr/>
          <p:nvPr/>
        </p:nvSpPr>
        <p:spPr>
          <a:xfrm>
            <a:off x="-440055" y="-355083"/>
            <a:ext cx="18728055" cy="10642082"/>
          </a:xfrm>
          <a:custGeom>
            <a:avLst/>
            <a:gdLst/>
            <a:ahLst/>
            <a:cxnLst/>
            <a:rect l="l" t="t" r="r" b="b"/>
            <a:pathLst>
              <a:path w="18728055" h="10642082">
                <a:moveTo>
                  <a:pt x="0" y="0"/>
                </a:moveTo>
                <a:lnTo>
                  <a:pt x="18728055" y="0"/>
                </a:lnTo>
                <a:lnTo>
                  <a:pt x="18728055" y="10642082"/>
                </a:lnTo>
                <a:lnTo>
                  <a:pt x="0" y="10642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87" r="-4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503950" y="6894175"/>
            <a:ext cx="463306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Noto Sans"/>
              </a:rPr>
              <a:t>Huy Duong Tran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24484" y="6913225"/>
            <a:ext cx="471389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Hoang Viet Nguyen</a:t>
            </a:r>
          </a:p>
        </p:txBody>
      </p:sp>
      <p:sp>
        <p:nvSpPr>
          <p:cNvPr id="18" name="Freeform 18" descr="A person in a white shirt  Description automatically generated"/>
          <p:cNvSpPr/>
          <p:nvPr/>
        </p:nvSpPr>
        <p:spPr>
          <a:xfrm>
            <a:off x="3145029" y="1618298"/>
            <a:ext cx="3507231" cy="4792310"/>
          </a:xfrm>
          <a:custGeom>
            <a:avLst/>
            <a:gdLst/>
            <a:ahLst/>
            <a:cxnLst/>
            <a:rect l="l" t="t" r="r" b="b"/>
            <a:pathLst>
              <a:path w="3507231" h="4792310">
                <a:moveTo>
                  <a:pt x="0" y="0"/>
                </a:moveTo>
                <a:lnTo>
                  <a:pt x="3507231" y="0"/>
                </a:lnTo>
                <a:lnTo>
                  <a:pt x="3507231" y="4792309"/>
                </a:lnTo>
                <a:lnTo>
                  <a:pt x="0" y="4792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284" t="-13387" r="-18912" b="-397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 descr="A blurry image of a person  Description automatically generated"/>
          <p:cNvSpPr/>
          <p:nvPr/>
        </p:nvSpPr>
        <p:spPr>
          <a:xfrm>
            <a:off x="10818089" y="1623348"/>
            <a:ext cx="3326679" cy="4787259"/>
          </a:xfrm>
          <a:custGeom>
            <a:avLst/>
            <a:gdLst/>
            <a:ahLst/>
            <a:cxnLst/>
            <a:rect l="l" t="t" r="r" b="b"/>
            <a:pathLst>
              <a:path w="3326679" h="4787259">
                <a:moveTo>
                  <a:pt x="0" y="0"/>
                </a:moveTo>
                <a:lnTo>
                  <a:pt x="3326679" y="0"/>
                </a:lnTo>
                <a:lnTo>
                  <a:pt x="3326679" y="4787259"/>
                </a:lnTo>
                <a:lnTo>
                  <a:pt x="0" y="4787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6836900" y="9687249"/>
            <a:ext cx="71130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440055" y="-162801"/>
            <a:ext cx="19165036" cy="10839365"/>
          </a:xfrm>
          <a:custGeom>
            <a:avLst/>
            <a:gdLst/>
            <a:ahLst/>
            <a:cxnLst/>
            <a:rect l="l" t="t" r="r" b="b"/>
            <a:pathLst>
              <a:path w="19165036" h="10839365">
                <a:moveTo>
                  <a:pt x="0" y="0"/>
                </a:moveTo>
                <a:lnTo>
                  <a:pt x="19165036" y="0"/>
                </a:lnTo>
                <a:lnTo>
                  <a:pt x="19165036" y="10839365"/>
                </a:lnTo>
                <a:lnTo>
                  <a:pt x="0" y="10839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79" b="-4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0" y="-69563"/>
            <a:ext cx="7856311" cy="10598717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80095" y="4681496"/>
            <a:ext cx="533731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226D"/>
                </a:solidFill>
                <a:latin typeface="Noto Sans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3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8084421" y="1677643"/>
            <a:ext cx="1160611" cy="1160612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167322" y="1760544"/>
            <a:ext cx="994810" cy="994810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9712943" y="2019815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PROBLEM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167322" y="3352605"/>
            <a:ext cx="1160611" cy="1160612"/>
            <a:chOff x="0" y="0"/>
            <a:chExt cx="1547482" cy="154748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250223" y="3435506"/>
            <a:ext cx="994810" cy="994810"/>
            <a:chOff x="0" y="0"/>
            <a:chExt cx="1326413" cy="132641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633801" y="3694777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795844" y="3694777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DATA EXPLORING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8174664" y="5027567"/>
            <a:ext cx="1160611" cy="1160612"/>
            <a:chOff x="0" y="0"/>
            <a:chExt cx="1547482" cy="154748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257565" y="5110467"/>
            <a:ext cx="994810" cy="994810"/>
            <a:chOff x="0" y="0"/>
            <a:chExt cx="1326413" cy="13264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8642087" y="5305121"/>
            <a:ext cx="14426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803186" y="5369738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MODEL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174664" y="6702528"/>
            <a:ext cx="1160611" cy="1160612"/>
            <a:chOff x="0" y="0"/>
            <a:chExt cx="1547482" cy="154748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8257565" y="6785429"/>
            <a:ext cx="994810" cy="994810"/>
            <a:chOff x="0" y="0"/>
            <a:chExt cx="1326413" cy="132641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9803186" y="7044700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RESULT &amp; EVALUATE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174664" y="8377490"/>
            <a:ext cx="1160611" cy="1160612"/>
            <a:chOff x="0" y="0"/>
            <a:chExt cx="1547482" cy="154748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257565" y="8460390"/>
            <a:ext cx="994810" cy="994810"/>
            <a:chOff x="0" y="0"/>
            <a:chExt cx="1326413" cy="132641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803186" y="8719661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DEMO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61669" y="1942905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584309" y="6959703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4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606949" y="8614285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4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40918" y="2889716"/>
            <a:ext cx="3952057" cy="1460803"/>
            <a:chOff x="0" y="0"/>
            <a:chExt cx="12162500" cy="4495638"/>
          </a:xfrm>
        </p:grpSpPr>
        <p:sp>
          <p:nvSpPr>
            <p:cNvPr id="20" name="Freeform 20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167972" y="2889716"/>
            <a:ext cx="3952057" cy="1460803"/>
            <a:chOff x="0" y="0"/>
            <a:chExt cx="12162500" cy="4495638"/>
          </a:xfrm>
        </p:grpSpPr>
        <p:sp>
          <p:nvSpPr>
            <p:cNvPr id="22" name="Freeform 22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36275" y="33741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PROBLEM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81198" y="3384988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DATA COLLECTING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4992974" y="3620117"/>
            <a:ext cx="2232771" cy="28004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13354546" y="2897539"/>
            <a:ext cx="3952057" cy="1460803"/>
            <a:chOff x="0" y="0"/>
            <a:chExt cx="12162500" cy="4495638"/>
          </a:xfrm>
        </p:grpSpPr>
        <p:sp>
          <p:nvSpPr>
            <p:cNvPr id="27" name="Freeform 2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467772" y="3174220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DATA PREPROCESSING</a:t>
            </a:r>
          </a:p>
        </p:txBody>
      </p:sp>
      <p:sp>
        <p:nvSpPr>
          <p:cNvPr id="29" name="AutoShape 29"/>
          <p:cNvSpPr/>
          <p:nvPr/>
        </p:nvSpPr>
        <p:spPr>
          <a:xfrm>
            <a:off x="11062274" y="3627940"/>
            <a:ext cx="235004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30"/>
          <p:cNvGrpSpPr/>
          <p:nvPr/>
        </p:nvGrpSpPr>
        <p:grpSpPr>
          <a:xfrm>
            <a:off x="1045561" y="5498581"/>
            <a:ext cx="3952057" cy="1460803"/>
            <a:chOff x="0" y="0"/>
            <a:chExt cx="12162500" cy="4495638"/>
          </a:xfrm>
        </p:grpSpPr>
        <p:sp>
          <p:nvSpPr>
            <p:cNvPr id="31" name="Freeform 31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172614" y="5498581"/>
            <a:ext cx="3952057" cy="1460803"/>
            <a:chOff x="0" y="0"/>
            <a:chExt cx="12162500" cy="4495638"/>
          </a:xfrm>
        </p:grpSpPr>
        <p:sp>
          <p:nvSpPr>
            <p:cNvPr id="33" name="Freeform 33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40918" y="5972995"/>
            <a:ext cx="3781076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21961"/>
                  </a:srgbClr>
                </a:solidFill>
                <a:latin typeface="Inter Bold"/>
              </a:rPr>
              <a:t>DEPLOY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85841" y="5993853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EVALUTATING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3359189" y="5506404"/>
            <a:ext cx="3952057" cy="1460803"/>
            <a:chOff x="0" y="0"/>
            <a:chExt cx="12162500" cy="4495638"/>
          </a:xfrm>
        </p:grpSpPr>
        <p:sp>
          <p:nvSpPr>
            <p:cNvPr id="37" name="Freeform 3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3472415" y="6001676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MODEL TRAINING</a:t>
            </a:r>
          </a:p>
        </p:txBody>
      </p:sp>
      <p:sp>
        <p:nvSpPr>
          <p:cNvPr id="39" name="AutoShape 39"/>
          <p:cNvSpPr/>
          <p:nvPr/>
        </p:nvSpPr>
        <p:spPr>
          <a:xfrm>
            <a:off x="15081481" y="4579606"/>
            <a:ext cx="253736" cy="98457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0" name="Group 40"/>
          <p:cNvGrpSpPr/>
          <p:nvPr/>
        </p:nvGrpSpPr>
        <p:grpSpPr>
          <a:xfrm>
            <a:off x="13354546" y="7481568"/>
            <a:ext cx="3952057" cy="1460803"/>
            <a:chOff x="0" y="0"/>
            <a:chExt cx="12162500" cy="4495638"/>
          </a:xfrm>
        </p:grpSpPr>
        <p:sp>
          <p:nvSpPr>
            <p:cNvPr id="41" name="Freeform 41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472415" y="7977632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MODEL TUNIING</a:t>
            </a:r>
          </a:p>
        </p:txBody>
      </p:sp>
      <p:sp>
        <p:nvSpPr>
          <p:cNvPr id="43" name="AutoShape 43"/>
          <p:cNvSpPr/>
          <p:nvPr/>
        </p:nvSpPr>
        <p:spPr>
          <a:xfrm flipH="1" flipV="1">
            <a:off x="11066916" y="6236805"/>
            <a:ext cx="2287630" cy="21604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44"/>
          <p:cNvSpPr/>
          <p:nvPr/>
        </p:nvSpPr>
        <p:spPr>
          <a:xfrm flipH="1" flipV="1">
            <a:off x="4939843" y="6228982"/>
            <a:ext cx="2228644" cy="0"/>
          </a:xfrm>
          <a:prstGeom prst="line">
            <a:avLst/>
          </a:prstGeom>
          <a:ln w="38100" cap="flat">
            <a:solidFill>
              <a:srgbClr val="FFFFFF">
                <a:alpha val="21961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AutoShape 45"/>
          <p:cNvSpPr/>
          <p:nvPr/>
        </p:nvSpPr>
        <p:spPr>
          <a:xfrm flipH="1">
            <a:off x="15330575" y="7481568"/>
            <a:ext cx="402133" cy="5777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6"/>
          <p:cNvSpPr txBox="1"/>
          <p:nvPr/>
        </p:nvSpPr>
        <p:spPr>
          <a:xfrm>
            <a:off x="7861750" y="1677643"/>
            <a:ext cx="262925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PIPELINE</a:t>
            </a:r>
          </a:p>
        </p:txBody>
      </p:sp>
      <p:sp>
        <p:nvSpPr>
          <p:cNvPr id="47" name="AutoShape 47"/>
          <p:cNvSpPr/>
          <p:nvPr/>
        </p:nvSpPr>
        <p:spPr>
          <a:xfrm flipV="1">
            <a:off x="9148643" y="3813742"/>
            <a:ext cx="4205903" cy="174261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550081" y="6509716"/>
            <a:ext cx="4914440" cy="1526556"/>
          </a:xfrm>
          <a:custGeom>
            <a:avLst/>
            <a:gdLst/>
            <a:ahLst/>
            <a:cxnLst/>
            <a:rect l="l" t="t" r="r" b="b"/>
            <a:pathLst>
              <a:path w="4914440" h="1526556">
                <a:moveTo>
                  <a:pt x="0" y="0"/>
                </a:moveTo>
                <a:lnTo>
                  <a:pt x="4914440" y="0"/>
                </a:lnTo>
                <a:lnTo>
                  <a:pt x="4914440" y="1526556"/>
                </a:lnTo>
                <a:lnTo>
                  <a:pt x="0" y="1526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1. PROBLEM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2011320"/>
            <a:ext cx="1828800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The need to </a:t>
            </a:r>
            <a:r>
              <a:rPr lang="en-US" sz="4200">
                <a:solidFill>
                  <a:srgbClr val="FFFFFF"/>
                </a:solidFill>
                <a:latin typeface="Noto Sans Bold"/>
              </a:rPr>
              <a:t>analyze football match data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 and then </a:t>
            </a:r>
            <a:r>
              <a:rPr lang="en-US" sz="4200">
                <a:solidFill>
                  <a:srgbClr val="FFFFFF"/>
                </a:solidFill>
                <a:latin typeface="Noto Sans Bold"/>
              </a:rPr>
              <a:t>study tactics depending on the opponent.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0489" y="3678218"/>
            <a:ext cx="1664702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Research the </a:t>
            </a:r>
            <a:r>
              <a:rPr lang="en-US" sz="4200">
                <a:solidFill>
                  <a:srgbClr val="FFFFFF"/>
                </a:solidFill>
                <a:latin typeface="Noto Sans Bold"/>
              </a:rPr>
              <a:t>factors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 that </a:t>
            </a:r>
            <a:r>
              <a:rPr lang="en-US" sz="4200">
                <a:solidFill>
                  <a:srgbClr val="FFFFFF"/>
                </a:solidFill>
                <a:latin typeface="Noto Sans Bold"/>
              </a:rPr>
              <a:t>affect the outcome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 of a football match.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0012" y="5093967"/>
            <a:ext cx="135345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Increase the </a:t>
            </a:r>
            <a:r>
              <a:rPr lang="en-US" sz="4200">
                <a:solidFill>
                  <a:srgbClr val="FFFFFF"/>
                </a:solidFill>
                <a:latin typeface="Noto Sans Bold"/>
              </a:rPr>
              <a:t>mean/expected value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 of bets (optional).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11187" y="1677643"/>
            <a:ext cx="11037608" cy="4988781"/>
          </a:xfrm>
          <a:custGeom>
            <a:avLst/>
            <a:gdLst/>
            <a:ahLst/>
            <a:cxnLst/>
            <a:rect l="l" t="t" r="r" b="b"/>
            <a:pathLst>
              <a:path w="11037608" h="4988781">
                <a:moveTo>
                  <a:pt x="0" y="0"/>
                </a:moveTo>
                <a:lnTo>
                  <a:pt x="11037608" y="0"/>
                </a:lnTo>
                <a:lnTo>
                  <a:pt x="11037608" y="4988781"/>
                </a:lnTo>
                <a:lnTo>
                  <a:pt x="0" y="4988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25" b="-2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4429744" y="3385805"/>
            <a:ext cx="12829556" cy="5206713"/>
          </a:xfrm>
          <a:custGeom>
            <a:avLst/>
            <a:gdLst/>
            <a:ahLst/>
            <a:cxnLst/>
            <a:rect l="l" t="t" r="r" b="b"/>
            <a:pathLst>
              <a:path w="12829556" h="5206713">
                <a:moveTo>
                  <a:pt x="0" y="0"/>
                </a:moveTo>
                <a:lnTo>
                  <a:pt x="12829556" y="0"/>
                </a:lnTo>
                <a:lnTo>
                  <a:pt x="12829556" y="5206714"/>
                </a:lnTo>
                <a:lnTo>
                  <a:pt x="0" y="52067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19748" y="8939212"/>
            <a:ext cx="1064850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(from: https://fbref.com/en/comps/9/Premier-League-Stats)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1677643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2.1 DATA COLLECTING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040910" y="2873846"/>
            <a:ext cx="3952057" cy="1460803"/>
            <a:chOff x="0" y="0"/>
            <a:chExt cx="12162500" cy="4495638"/>
          </a:xfrm>
        </p:grpSpPr>
        <p:sp>
          <p:nvSpPr>
            <p:cNvPr id="18" name="Freeform 18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818628" y="2873846"/>
            <a:ext cx="3952057" cy="1460803"/>
            <a:chOff x="0" y="0"/>
            <a:chExt cx="12162500" cy="4495638"/>
          </a:xfrm>
        </p:grpSpPr>
        <p:sp>
          <p:nvSpPr>
            <p:cNvPr id="20" name="Freeform 20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429769" y="2871444"/>
            <a:ext cx="3952057" cy="1460803"/>
            <a:chOff x="0" y="0"/>
            <a:chExt cx="12162500" cy="4495638"/>
          </a:xfrm>
        </p:grpSpPr>
        <p:sp>
          <p:nvSpPr>
            <p:cNvPr id="22" name="Freeform 22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23"/>
          <p:cNvSpPr/>
          <p:nvPr/>
        </p:nvSpPr>
        <p:spPr>
          <a:xfrm>
            <a:off x="275109" y="4810899"/>
            <a:ext cx="6154491" cy="1614287"/>
          </a:xfrm>
          <a:custGeom>
            <a:avLst/>
            <a:gdLst/>
            <a:ahLst/>
            <a:cxnLst/>
            <a:rect l="l" t="t" r="r" b="b"/>
            <a:pathLst>
              <a:path w="6154491" h="1614287">
                <a:moveTo>
                  <a:pt x="0" y="0"/>
                </a:moveTo>
                <a:lnTo>
                  <a:pt x="6154490" y="0"/>
                </a:lnTo>
                <a:lnTo>
                  <a:pt x="6154490" y="1614287"/>
                </a:lnTo>
                <a:lnTo>
                  <a:pt x="0" y="16142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54" t="-17535" r="-3663" b="-2347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7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36275" y="33741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IDENTIFY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813992" y="33741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SAVING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25134" y="3371737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SCRAPING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429769" y="4859006"/>
            <a:ext cx="551340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REQUEST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BS4 BEAUTIFULSOUP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930217" y="4914900"/>
            <a:ext cx="1728878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PANDAS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935193" y="3604248"/>
            <a:ext cx="2489941" cy="10441"/>
          </a:xfrm>
          <a:prstGeom prst="line">
            <a:avLst/>
          </a:prstGeom>
          <a:ln w="38100" cap="flat">
            <a:solidFill>
              <a:srgbClr val="F3712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11385952" y="3601845"/>
            <a:ext cx="2428040" cy="15246"/>
          </a:xfrm>
          <a:prstGeom prst="line">
            <a:avLst/>
          </a:prstGeom>
          <a:ln w="38100" cap="flat">
            <a:solidFill>
              <a:srgbClr val="F3712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506579" y="6960846"/>
            <a:ext cx="15618185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RESULT: SCRAPED ALL EPL 23/24 MATCHES DATA AND SAVED IT IN </a:t>
            </a:r>
            <a:r>
              <a:rPr lang="en-US" sz="3000">
                <a:solidFill>
                  <a:srgbClr val="FFFFFF"/>
                </a:solidFill>
                <a:latin typeface="Noto Sans Bold"/>
              </a:rPr>
              <a:t>matches.csv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FFFFFF"/>
              </a:solidFill>
              <a:latin typeface="Noto Sans Bold"/>
            </a:endParaR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DATA .shape = (518,28)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141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1677643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Noto Sans Bold"/>
              </a:rPr>
              <a:t>2.1 DATA PREPROCESSING</a:t>
            </a:r>
          </a:p>
          <a:p>
            <a:pPr algn="l">
              <a:lnSpc>
                <a:spcPts val="5040"/>
              </a:lnSpc>
            </a:pPr>
            <a:endParaRPr lang="en-US" sz="4200" dirty="0">
              <a:solidFill>
                <a:srgbClr val="FFFFFF"/>
              </a:solidFill>
              <a:latin typeface="Noto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81200" y="3539815"/>
            <a:ext cx="15925800" cy="613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Noto Sans"/>
              </a:rPr>
              <a:t>CATEGORY COLS: FLATTEN IT (ORDINARY+ONEHOT DECODING)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81200" y="4464061"/>
            <a:ext cx="10775051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Noto Sans"/>
              </a:rPr>
              <a:t>DATETIME</a:t>
            </a:r>
            <a:r>
              <a:rPr lang="en-US" sz="4200" dirty="0">
                <a:solidFill>
                  <a:srgbClr val="FFFFFF"/>
                </a:solidFill>
                <a:latin typeface="Noto Sans"/>
              </a:rPr>
              <a:t> COLS: CONVERT TO NUMBER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2747630"/>
            <a:ext cx="691409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</a:rPr>
              <a:t>CHOOSE PREDICTORS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87412" y="6725124"/>
            <a:ext cx="785336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</a:rPr>
              <a:t>MAPPING RESULT TO NUMBER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6275" y="5850411"/>
            <a:ext cx="2316525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"/>
              </a:rPr>
              <a:t>TARGET</a:t>
            </a:r>
          </a:p>
        </p:txBody>
      </p:sp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11252477" y="6092494"/>
          <a:ext cx="5018678" cy="1981722"/>
        </p:xfrm>
        <a:graphic>
          <a:graphicData uri="http://schemas.openxmlformats.org/drawingml/2006/table">
            <a:tbl>
              <a:tblPr/>
              <a:tblGrid>
                <a:gridCol w="290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57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W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1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57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Noto Sans Bold"/>
                        </a:rPr>
                        <a:t>-1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5"/>
          <p:cNvSpPr txBox="1"/>
          <p:nvPr/>
        </p:nvSpPr>
        <p:spPr>
          <a:xfrm>
            <a:off x="1036275" y="8620125"/>
            <a:ext cx="1038748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SPLITTING: (TRAIN/TEST : 0.8/0.2)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MODELS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9</a:t>
            </a:r>
          </a:p>
        </p:txBody>
      </p: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028700" y="2593750"/>
          <a:ext cx="13282369" cy="6081619"/>
        </p:xfrm>
        <a:graphic>
          <a:graphicData uri="http://schemas.openxmlformats.org/drawingml/2006/table">
            <a:tbl>
              <a:tblPr/>
              <a:tblGrid>
                <a:gridCol w="41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41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RANDOMFORESTCLASSIFIER ALGORITHM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E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Noto Sans Bold"/>
                        </a:rPr>
                        <a:t>Used for classification tasks, to predict categories or labels for instances based on input characteristics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0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Noto Sans Bold"/>
                        </a:rPr>
                        <a:t>PARAMETER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Noto Sans Bold"/>
                        </a:rPr>
                        <a:t>n_estimators = 100, min_samples_split = 5, random_state = 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0586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spc="-20">
                          <a:solidFill>
                            <a:srgbClr val="FFFFFF"/>
                          </a:solidFill>
                          <a:latin typeface="Noto Sans Bold"/>
                        </a:rPr>
                        <a:t>INPUT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spc="-20">
                          <a:solidFill>
                            <a:srgbClr val="FFFFFF"/>
                          </a:solidFill>
                          <a:latin typeface="Noto Sans Bold"/>
                        </a:rPr>
                        <a:t>team_code, opp_code, hour, day_code, venue_code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82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Noto Sans Bold"/>
                        </a:rPr>
                        <a:t>OUTPUT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Noto Sans Bold"/>
                        </a:rPr>
                        <a:t>accuracy of win, draw, loss and overall 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9"/>
          <p:cNvSpPr txBox="1"/>
          <p:nvPr/>
        </p:nvSpPr>
        <p:spPr>
          <a:xfrm>
            <a:off x="1028700" y="8972550"/>
            <a:ext cx="1328236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Noto Sans Bold"/>
              </a:rPr>
              <a:t>(Source: Interdisciplinary Studies Research Center (ISRC), Polytechnic of Porto - School of Engineering, Porto, Portugal </a:t>
            </a:r>
          </a:p>
          <a:p>
            <a:pPr algn="ctr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Noto Sans Bold"/>
              </a:rPr>
              <a:t>Polytechnic of Porto - School of Engineering, Rua Dr. António Bernardino de Almeida, Porto, Portugal)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Custom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Times New Roman Bold</vt:lpstr>
      <vt:lpstr>Inter Bold</vt:lpstr>
      <vt:lpstr>Arial</vt:lpstr>
      <vt:lpstr>Calibri</vt:lpstr>
      <vt:lpstr>Noto Sans</vt:lpstr>
      <vt:lpstr>Noto Sans Bold</vt:lpstr>
      <vt:lpstr>TT Rounds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lab2_group006.pptx</dc:title>
  <cp:lastModifiedBy>Hoàng Việt</cp:lastModifiedBy>
  <cp:revision>2</cp:revision>
  <dcterms:created xsi:type="dcterms:W3CDTF">2006-08-16T00:00:00Z</dcterms:created>
  <dcterms:modified xsi:type="dcterms:W3CDTF">2024-05-19T08:13:19Z</dcterms:modified>
  <dc:identifier>DAGFiaUE4xI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2024-05-19T08:13:18Z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4f0a6e40-f8cf-4175-a814-38393cf9799b</vt:lpwstr>
  </property>
  <property fmtid="{D5CDD505-2E9C-101B-9397-08002B2CF9AE}" pid="7" name="MSIP_Label_defa4170-0d19-0005-0004-bc88714345d2_ActionId">
    <vt:lpwstr>6cb67d0a-0806-479d-9a40-bfad48bdeee5</vt:lpwstr>
  </property>
  <property fmtid="{D5CDD505-2E9C-101B-9397-08002B2CF9AE}" pid="8" name="MSIP_Label_defa4170-0d19-0005-0004-bc88714345d2_ContentBits">
    <vt:lpwstr>0</vt:lpwstr>
  </property>
</Properties>
</file>