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6858000" cy="9144000"/>
  <p:embeddedFontLst>
    <p:embeddedFont>
      <p:font typeface="DM Sans Bold" panose="020B0604020202020204" charset="0"/>
      <p:regular r:id="rId30"/>
    </p:embeddedFont>
    <p:embeddedFont>
      <p:font typeface="Noto Sans" panose="020B0502040504020204" pitchFamily="34" charset="0"/>
      <p:regular r:id="rId31"/>
    </p:embeddedFont>
    <p:embeddedFont>
      <p:font typeface="Noto Sans Bold" panose="020B0802040504020204" charset="0"/>
      <p:regular r:id="rId32"/>
    </p:embeddedFont>
    <p:embeddedFont>
      <p:font typeface="Noto Sans Bold Italics" panose="020B0604020202020204" charset="0"/>
      <p:regular r:id="rId33"/>
    </p:embeddedFont>
    <p:embeddedFont>
      <p:font typeface="Times New Roman Bold" panose="02020803070505020304" pitchFamily="18" charset="0"/>
      <p:regular r:id="rId34"/>
      <p:bold r:id="rId35"/>
    </p:embeddedFont>
    <p:embeddedFont>
      <p:font typeface="TT Rounds Condensed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nhvienfpt/UsedCarPricePrediction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kaggle.com/code/winternguyen/used-car-price-estimation-96-accurac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atasets/avikasliwal/used-cars-price-prediction/data" TargetMode="External"/><Relationship Id="rId5" Type="http://schemas.openxmlformats.org/officeDocument/2006/relationships/hyperlink" Target="https://www.kaggle.com/code/mohamedahmed10000/car-price-prediction-with-accuracy-94-4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719055" y="1677643"/>
            <a:ext cx="400050" cy="1028700"/>
            <a:chOff x="0" y="0"/>
            <a:chExt cx="533400" cy="1371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719055" y="2871444"/>
            <a:ext cx="400050" cy="1028700"/>
            <a:chOff x="0" y="0"/>
            <a:chExt cx="533400" cy="1371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719055" y="4065244"/>
            <a:ext cx="400050" cy="1028700"/>
            <a:chOff x="0" y="0"/>
            <a:chExt cx="533400" cy="1371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719055" y="5259045"/>
            <a:ext cx="400050" cy="1028700"/>
            <a:chOff x="0" y="0"/>
            <a:chExt cx="533400" cy="1371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719055" y="6452846"/>
            <a:ext cx="400050" cy="1028700"/>
            <a:chOff x="0" y="0"/>
            <a:chExt cx="533400" cy="1371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719055" y="7646646"/>
            <a:ext cx="400050" cy="1028700"/>
            <a:chOff x="0" y="0"/>
            <a:chExt cx="533400" cy="1371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98275" y="7646646"/>
            <a:ext cx="647895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Hoang Viet Nguyen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63850" y="8296448"/>
            <a:ext cx="3273900" cy="743100"/>
            <a:chOff x="0" y="0"/>
            <a:chExt cx="4365200" cy="990800"/>
          </a:xfrm>
        </p:grpSpPr>
        <p:sp>
          <p:nvSpPr>
            <p:cNvPr id="29" name="Freeform 29"/>
            <p:cNvSpPr/>
            <p:nvPr/>
          </p:nvSpPr>
          <p:spPr>
            <a:xfrm>
              <a:off x="12700" y="12700"/>
              <a:ext cx="4339844" cy="965454"/>
            </a:xfrm>
            <a:custGeom>
              <a:avLst/>
              <a:gdLst/>
              <a:ahLst/>
              <a:cxnLst/>
              <a:rect l="l" t="t" r="r" b="b"/>
              <a:pathLst>
                <a:path w="4339844" h="965454">
                  <a:moveTo>
                    <a:pt x="0" y="482727"/>
                  </a:moveTo>
                  <a:cubicBezTo>
                    <a:pt x="0" y="216154"/>
                    <a:pt x="220472" y="0"/>
                    <a:pt x="492506" y="0"/>
                  </a:cubicBezTo>
                  <a:lnTo>
                    <a:pt x="3847338" y="0"/>
                  </a:lnTo>
                  <a:cubicBezTo>
                    <a:pt x="4119372" y="0"/>
                    <a:pt x="4339844" y="216154"/>
                    <a:pt x="4339844" y="482727"/>
                  </a:cubicBezTo>
                  <a:cubicBezTo>
                    <a:pt x="4339844" y="749300"/>
                    <a:pt x="4119372" y="965454"/>
                    <a:pt x="3847338" y="965454"/>
                  </a:cubicBezTo>
                  <a:lnTo>
                    <a:pt x="492506" y="965454"/>
                  </a:lnTo>
                  <a:cubicBezTo>
                    <a:pt x="220472" y="965454"/>
                    <a:pt x="0" y="749300"/>
                    <a:pt x="0" y="482727"/>
                  </a:cubicBezTo>
                  <a:close/>
                </a:path>
              </a:pathLst>
            </a:custGeom>
            <a:solidFill>
              <a:srgbClr val="01DDEC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4365244" cy="990854"/>
            </a:xfrm>
            <a:custGeom>
              <a:avLst/>
              <a:gdLst/>
              <a:ahLst/>
              <a:cxnLst/>
              <a:rect l="l" t="t" r="r" b="b"/>
              <a:pathLst>
                <a:path w="4365244" h="990854">
                  <a:moveTo>
                    <a:pt x="0" y="495427"/>
                  </a:moveTo>
                  <a:cubicBezTo>
                    <a:pt x="0" y="221615"/>
                    <a:pt x="226441" y="0"/>
                    <a:pt x="505206" y="0"/>
                  </a:cubicBezTo>
                  <a:lnTo>
                    <a:pt x="3860038" y="0"/>
                  </a:lnTo>
                  <a:lnTo>
                    <a:pt x="3860038" y="12700"/>
                  </a:lnTo>
                  <a:lnTo>
                    <a:pt x="3860038" y="0"/>
                  </a:lnTo>
                  <a:cubicBezTo>
                    <a:pt x="4138803" y="0"/>
                    <a:pt x="4365244" y="221615"/>
                    <a:pt x="4365244" y="495427"/>
                  </a:cubicBezTo>
                  <a:lnTo>
                    <a:pt x="4352544" y="495427"/>
                  </a:lnTo>
                  <a:lnTo>
                    <a:pt x="4365244" y="495427"/>
                  </a:lnTo>
                  <a:lnTo>
                    <a:pt x="4352544" y="495427"/>
                  </a:lnTo>
                  <a:lnTo>
                    <a:pt x="4365244" y="495427"/>
                  </a:lnTo>
                  <a:cubicBezTo>
                    <a:pt x="4365244" y="769239"/>
                    <a:pt x="4138803" y="990854"/>
                    <a:pt x="3860038" y="990854"/>
                  </a:cubicBezTo>
                  <a:lnTo>
                    <a:pt x="3860038" y="978154"/>
                  </a:lnTo>
                  <a:lnTo>
                    <a:pt x="3860038" y="990854"/>
                  </a:lnTo>
                  <a:lnTo>
                    <a:pt x="505206" y="990854"/>
                  </a:lnTo>
                  <a:lnTo>
                    <a:pt x="505206" y="978154"/>
                  </a:lnTo>
                  <a:lnTo>
                    <a:pt x="505206" y="990854"/>
                  </a:lnTo>
                  <a:cubicBezTo>
                    <a:pt x="226441" y="990854"/>
                    <a:pt x="0" y="769239"/>
                    <a:pt x="0" y="495427"/>
                  </a:cubicBezTo>
                  <a:cubicBezTo>
                    <a:pt x="0" y="488442"/>
                    <a:pt x="5715" y="482727"/>
                    <a:pt x="12700" y="482727"/>
                  </a:cubicBezTo>
                  <a:lnTo>
                    <a:pt x="12700" y="495427"/>
                  </a:lnTo>
                  <a:lnTo>
                    <a:pt x="0" y="495427"/>
                  </a:lnTo>
                  <a:moveTo>
                    <a:pt x="25400" y="495427"/>
                  </a:moveTo>
                  <a:cubicBezTo>
                    <a:pt x="25400" y="502412"/>
                    <a:pt x="19685" y="508127"/>
                    <a:pt x="12700" y="508127"/>
                  </a:cubicBezTo>
                  <a:lnTo>
                    <a:pt x="12700" y="495427"/>
                  </a:lnTo>
                  <a:lnTo>
                    <a:pt x="25400" y="495427"/>
                  </a:lnTo>
                  <a:cubicBezTo>
                    <a:pt x="25400" y="754761"/>
                    <a:pt x="240030" y="965454"/>
                    <a:pt x="505206" y="965454"/>
                  </a:cubicBezTo>
                  <a:lnTo>
                    <a:pt x="3860038" y="965454"/>
                  </a:lnTo>
                  <a:cubicBezTo>
                    <a:pt x="4125214" y="965454"/>
                    <a:pt x="4339844" y="754761"/>
                    <a:pt x="4339844" y="495427"/>
                  </a:cubicBezTo>
                  <a:cubicBezTo>
                    <a:pt x="4339844" y="236093"/>
                    <a:pt x="4125214" y="25400"/>
                    <a:pt x="3860038" y="25400"/>
                  </a:cubicBezTo>
                  <a:lnTo>
                    <a:pt x="505206" y="25400"/>
                  </a:lnTo>
                  <a:lnTo>
                    <a:pt x="505206" y="12700"/>
                  </a:lnTo>
                  <a:lnTo>
                    <a:pt x="505206" y="25400"/>
                  </a:lnTo>
                  <a:cubicBezTo>
                    <a:pt x="240030" y="25400"/>
                    <a:pt x="25400" y="236093"/>
                    <a:pt x="25400" y="495427"/>
                  </a:cubicBezTo>
                  <a:close/>
                </a:path>
              </a:pathLst>
            </a:custGeom>
            <a:solidFill>
              <a:srgbClr val="01DDE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291451" y="8429872"/>
            <a:ext cx="349635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July 2024</a:t>
            </a:r>
          </a:p>
        </p:txBody>
      </p:sp>
      <p:sp>
        <p:nvSpPr>
          <p:cNvPr id="32" name="Freeform 32"/>
          <p:cNvSpPr/>
          <p:nvPr/>
        </p:nvSpPr>
        <p:spPr>
          <a:xfrm>
            <a:off x="251007" y="416605"/>
            <a:ext cx="3241070" cy="1236357"/>
          </a:xfrm>
          <a:custGeom>
            <a:avLst/>
            <a:gdLst/>
            <a:ahLst/>
            <a:cxnLst/>
            <a:rect l="l" t="t" r="r" b="b"/>
            <a:pathLst>
              <a:path w="3241070" h="1236357">
                <a:moveTo>
                  <a:pt x="0" y="0"/>
                </a:moveTo>
                <a:lnTo>
                  <a:pt x="3241069" y="0"/>
                </a:lnTo>
                <a:lnTo>
                  <a:pt x="3241069" y="1236357"/>
                </a:lnTo>
                <a:lnTo>
                  <a:pt x="0" y="123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0" t="-75574" r="-122090" b="-765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4787801" y="3712503"/>
            <a:ext cx="8712398" cy="292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FINAL PROJECT</a:t>
            </a:r>
          </a:p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ADY201m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3.1. DATA CLEANING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6111" y="3709052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Take Age using Age = 2019 - Year.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6111" y="5011417"/>
            <a:ext cx="10836933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Delete the unit of Engine and Power (bhp and CC).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36275" y="7078342"/>
            <a:ext cx="10836933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Convert Mileage from Km/kg into Kmpl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then delete the unit Kmpl.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725534" y="2552356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NUMERICAL VARIABLES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C9F8AA-0123-7E93-D157-2BC6E301C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3238" y="4864886"/>
            <a:ext cx="5572903" cy="3296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C9846BC-013B-1277-075B-8E533F566486}"/>
              </a:ext>
            </a:extLst>
          </p:cNvPr>
          <p:cNvSpPr txBox="1"/>
          <p:nvPr/>
        </p:nvSpPr>
        <p:spPr>
          <a:xfrm>
            <a:off x="12909483" y="8177817"/>
            <a:ext cx="5006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(https://pgs.com.vn/en/compressed-natural-gas-cng)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3.1. DATA CLEANING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6111" y="3709052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Transform Owner_type into numeric.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6111" y="5093967"/>
            <a:ext cx="15485888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With all categorical columns, one hot encoding them 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using </a:t>
            </a:r>
            <a:r>
              <a:rPr lang="en-US" sz="4200">
                <a:solidFill>
                  <a:srgbClr val="FFFFFF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OneHotEncoder</a:t>
            </a: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from </a:t>
            </a:r>
            <a:r>
              <a:rPr lang="en-US" sz="4200">
                <a:solidFill>
                  <a:srgbClr val="FFFFFF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sklearn.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7008471"/>
            <a:ext cx="1548588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Drop no-need columns and outliers.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77934" y="2704756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CATEGORICAL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79519" y="2658747"/>
            <a:ext cx="10231441" cy="6229318"/>
          </a:xfrm>
          <a:custGeom>
            <a:avLst/>
            <a:gdLst/>
            <a:ahLst/>
            <a:cxnLst/>
            <a:rect l="l" t="t" r="r" b="b"/>
            <a:pathLst>
              <a:path w="10231441" h="6229318">
                <a:moveTo>
                  <a:pt x="0" y="0"/>
                </a:moveTo>
                <a:lnTo>
                  <a:pt x="10231442" y="0"/>
                </a:lnTo>
                <a:lnTo>
                  <a:pt x="10231442" y="6229318"/>
                </a:lnTo>
                <a:lnTo>
                  <a:pt x="0" y="62293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3.2. DATA VISUALIZING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08994" y="2691553"/>
            <a:ext cx="6732005" cy="574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Maruti, Hyundai, and Honda</a:t>
            </a: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are the 3 most popular car brands in the data. 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Maybe Indians prefer these brands or because of the cost of accessing these brands.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79519" y="2627034"/>
            <a:ext cx="10384763" cy="6261031"/>
          </a:xfrm>
          <a:custGeom>
            <a:avLst/>
            <a:gdLst/>
            <a:ahLst/>
            <a:cxnLst/>
            <a:rect l="l" t="t" r="r" b="b"/>
            <a:pathLst>
              <a:path w="10384763" h="6261031">
                <a:moveTo>
                  <a:pt x="0" y="0"/>
                </a:moveTo>
                <a:lnTo>
                  <a:pt x="10384763" y="0"/>
                </a:lnTo>
                <a:lnTo>
                  <a:pt x="10384763" y="6261031"/>
                </a:lnTo>
                <a:lnTo>
                  <a:pt x="0" y="62610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3.2. DATA VISUALIZING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25480" y="3055607"/>
            <a:ext cx="6732005" cy="510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Petrol and Diesel</a:t>
            </a: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have significantly higher counts than LPG and CNG.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From there, we can know that the model will predict better prices of cars using these materials.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79519" y="2627034"/>
            <a:ext cx="9610644" cy="6263004"/>
          </a:xfrm>
          <a:custGeom>
            <a:avLst/>
            <a:gdLst/>
            <a:ahLst/>
            <a:cxnLst/>
            <a:rect l="l" t="t" r="r" b="b"/>
            <a:pathLst>
              <a:path w="9610644" h="6263004">
                <a:moveTo>
                  <a:pt x="0" y="0"/>
                </a:moveTo>
                <a:lnTo>
                  <a:pt x="9610645" y="0"/>
                </a:lnTo>
                <a:lnTo>
                  <a:pt x="9610645" y="6263003"/>
                </a:lnTo>
                <a:lnTo>
                  <a:pt x="0" y="6263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3.2. DATA VISUALIZING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82956" y="2451859"/>
            <a:ext cx="6732005" cy="638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Manual </a:t>
            </a: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transmissions are much more common than automatic transmissions in this dataset. (8/2)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It could be because the dataset was collected in 2019 or because Indians prefer to drive manual cars.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17369" y="2428205"/>
            <a:ext cx="9632844" cy="6662237"/>
          </a:xfrm>
          <a:custGeom>
            <a:avLst/>
            <a:gdLst/>
            <a:ahLst/>
            <a:cxnLst/>
            <a:rect l="l" t="t" r="r" b="b"/>
            <a:pathLst>
              <a:path w="9632844" h="6662237">
                <a:moveTo>
                  <a:pt x="0" y="0"/>
                </a:moveTo>
                <a:lnTo>
                  <a:pt x="9632844" y="0"/>
                </a:lnTo>
                <a:lnTo>
                  <a:pt x="9632844" y="6662236"/>
                </a:lnTo>
                <a:lnTo>
                  <a:pt x="0" y="66622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3.2. DATA VISUALIZING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82956" y="2451859"/>
            <a:ext cx="6732005" cy="638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The 3 factors that most impact the old car price are Power (0.69), Engine (0.62), and </a:t>
            </a:r>
            <a:r>
              <a:rPr lang="en-US" sz="4200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Tranmission</a:t>
            </a: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(0.46).</a:t>
            </a:r>
          </a:p>
          <a:p>
            <a:pPr algn="l">
              <a:lnSpc>
                <a:spcPts val="5040"/>
              </a:lnSpc>
            </a:pPr>
            <a:endParaRPr lang="en-US" sz="4200" dirty="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Car buyers often pay attention to the car's performance to evaluate how much they will pay.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37944" y="5259045"/>
            <a:ext cx="7412112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0"/>
              </a:lnSpc>
            </a:pPr>
            <a:r>
              <a:rPr lang="en-US" sz="86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MODELING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385228" y="1953743"/>
            <a:ext cx="10218538" cy="5931040"/>
          </a:xfrm>
          <a:custGeom>
            <a:avLst/>
            <a:gdLst/>
            <a:ahLst/>
            <a:cxnLst/>
            <a:rect l="l" t="t" r="r" b="b"/>
            <a:pathLst>
              <a:path w="10218538" h="5931040">
                <a:moveTo>
                  <a:pt x="0" y="0"/>
                </a:moveTo>
                <a:lnTo>
                  <a:pt x="10218538" y="0"/>
                </a:lnTo>
                <a:lnTo>
                  <a:pt x="10218538" y="5931039"/>
                </a:lnTo>
                <a:lnTo>
                  <a:pt x="0" y="59310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MODELING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6275" y="8161007"/>
            <a:ext cx="16557455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XGboost</a:t>
            </a: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brings the best performance</a:t>
            </a: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(R2 ~ 0.9)</a:t>
            </a: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with parameter: </a:t>
            </a: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{'learning_rate': 0.3, 'max_depth': 3, 'n_estimators': 300}</a:t>
            </a: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61725" y="2685650"/>
            <a:ext cx="6732005" cy="446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7 models have been trained in the same dataset (SQL Database) in Google Colab. 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They have been fine-tuned by using </a:t>
            </a: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GridCV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MODELING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7904" y="1778628"/>
            <a:ext cx="1688278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After training, the </a:t>
            </a:r>
            <a:r>
              <a:rPr lang="en-US" sz="4200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XGBoost</a:t>
            </a: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model has been saved in .</a:t>
            </a:r>
            <a:r>
              <a:rPr lang="en-US" sz="4200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pkl</a:t>
            </a: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format (Using pickle)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7904" y="3388353"/>
            <a:ext cx="1688278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Then, I make a module with the simple class </a:t>
            </a:r>
            <a:r>
              <a:rPr lang="en-US" sz="4200" dirty="0" err="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PredictModule</a:t>
            </a: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to call in the web app.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7904" y="4998078"/>
            <a:ext cx="16882780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Constructor:</a:t>
            </a: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__</a:t>
            </a:r>
            <a:r>
              <a:rPr lang="en-US" sz="4200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init</a:t>
            </a: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__: load model</a:t>
            </a: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Methods:</a:t>
            </a: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to_df</a:t>
            </a: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: convert user input to a pandas </a:t>
            </a:r>
            <a:r>
              <a:rPr lang="en-US" sz="4200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DataFrame</a:t>
            </a:r>
            <a:endParaRPr lang="en-US" sz="4200" dirty="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906780" lvl="1" indent="-453390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predict: predict and return a result (float)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19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53789" y="5259045"/>
            <a:ext cx="8780421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0"/>
              </a:lnSpc>
            </a:pPr>
            <a:r>
              <a:rPr lang="en-US" sz="86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5.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440055" y="-392116"/>
            <a:ext cx="19165036" cy="10839365"/>
          </a:xfrm>
          <a:custGeom>
            <a:avLst/>
            <a:gdLst/>
            <a:ahLst/>
            <a:cxnLst/>
            <a:rect l="l" t="t" r="r" b="b"/>
            <a:pathLst>
              <a:path w="19165036" h="10839365">
                <a:moveTo>
                  <a:pt x="0" y="0"/>
                </a:moveTo>
                <a:lnTo>
                  <a:pt x="19165037" y="0"/>
                </a:lnTo>
                <a:lnTo>
                  <a:pt x="19165037" y="10839365"/>
                </a:lnTo>
                <a:lnTo>
                  <a:pt x="0" y="10839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79" b="-4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0" y="-69563"/>
            <a:ext cx="7856311" cy="10598717"/>
            <a:chOff x="0" y="0"/>
            <a:chExt cx="10167000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166985" cy="13716000"/>
            </a:xfrm>
            <a:custGeom>
              <a:avLst/>
              <a:gdLst/>
              <a:ahLst/>
              <a:cxnLst/>
              <a:rect l="l" t="t" r="r" b="b"/>
              <a:pathLst>
                <a:path w="10166985" h="13716000">
                  <a:moveTo>
                    <a:pt x="0" y="0"/>
                  </a:moveTo>
                  <a:lnTo>
                    <a:pt x="10166985" y="0"/>
                  </a:lnTo>
                  <a:lnTo>
                    <a:pt x="10166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80095" y="4681496"/>
            <a:ext cx="5337318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226D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CONTENT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215550" y="462216"/>
            <a:ext cx="2733775" cy="1042842"/>
          </a:xfrm>
          <a:custGeom>
            <a:avLst/>
            <a:gdLst/>
            <a:ahLst/>
            <a:cxnLst/>
            <a:rect l="l" t="t" r="r" b="b"/>
            <a:pathLst>
              <a:path w="2733775" h="1042842">
                <a:moveTo>
                  <a:pt x="0" y="0"/>
                </a:moveTo>
                <a:lnTo>
                  <a:pt x="2733775" y="0"/>
                </a:lnTo>
                <a:lnTo>
                  <a:pt x="2733775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7" t="-75577" r="-122096" b="-765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8094436" y="1047310"/>
            <a:ext cx="1025846" cy="1025846"/>
            <a:chOff x="0" y="0"/>
            <a:chExt cx="1547482" cy="154748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167711" y="1120585"/>
            <a:ext cx="879297" cy="879297"/>
            <a:chOff x="0" y="0"/>
            <a:chExt cx="1326413" cy="132641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9533861" y="1349750"/>
            <a:ext cx="6590343" cy="4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6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INTRODUCTION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8167711" y="2527782"/>
            <a:ext cx="1025846" cy="1025846"/>
            <a:chOff x="0" y="0"/>
            <a:chExt cx="1547482" cy="154748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240985" y="2601057"/>
            <a:ext cx="879297" cy="879297"/>
            <a:chOff x="0" y="0"/>
            <a:chExt cx="1326413" cy="132641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8580024" y="2830223"/>
            <a:ext cx="269671" cy="56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sz="3712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607136" y="2830223"/>
            <a:ext cx="6590343" cy="4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6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TIMELINE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8174200" y="4008255"/>
            <a:ext cx="1025846" cy="1025846"/>
            <a:chOff x="0" y="0"/>
            <a:chExt cx="1547482" cy="154748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8247475" y="4081530"/>
            <a:ext cx="879297" cy="879297"/>
            <a:chOff x="0" y="0"/>
            <a:chExt cx="1326413" cy="132641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8587348" y="4253581"/>
            <a:ext cx="127512" cy="56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sz="3712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644" y="4319122"/>
            <a:ext cx="6590343" cy="4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6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DATA EXPLORING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174200" y="5488727"/>
            <a:ext cx="1025846" cy="1025846"/>
            <a:chOff x="0" y="0"/>
            <a:chExt cx="1547482" cy="1547482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8247475" y="5562002"/>
            <a:ext cx="879297" cy="879297"/>
            <a:chOff x="0" y="0"/>
            <a:chExt cx="1326413" cy="132641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9613626" y="5791168"/>
            <a:ext cx="6590343" cy="4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6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MODELING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8174200" y="6969200"/>
            <a:ext cx="1025846" cy="1025846"/>
            <a:chOff x="0" y="0"/>
            <a:chExt cx="1547482" cy="154748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8247475" y="7042474"/>
            <a:ext cx="879297" cy="879297"/>
            <a:chOff x="0" y="0"/>
            <a:chExt cx="1326413" cy="132641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9613626" y="7271640"/>
            <a:ext cx="6590343" cy="4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6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DEPLOYMENT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6268" y="1281771"/>
            <a:ext cx="269671" cy="56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sz="3712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536279" y="5716040"/>
            <a:ext cx="269671" cy="56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sz="3712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8556290" y="7178500"/>
            <a:ext cx="269671" cy="56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sz="3712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5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8174200" y="8444934"/>
            <a:ext cx="1025846" cy="1025846"/>
            <a:chOff x="0" y="0"/>
            <a:chExt cx="1547482" cy="1547482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8247475" y="8518208"/>
            <a:ext cx="879297" cy="879297"/>
            <a:chOff x="0" y="0"/>
            <a:chExt cx="1326413" cy="1326413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9613626" y="8747374"/>
            <a:ext cx="6590343" cy="4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6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DEMO &amp; REFERENCES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56290" y="8654234"/>
            <a:ext cx="269671" cy="56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sz="3712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374062" y="3385805"/>
            <a:ext cx="1862024" cy="1862024"/>
          </a:xfrm>
          <a:custGeom>
            <a:avLst/>
            <a:gdLst/>
            <a:ahLst/>
            <a:cxnLst/>
            <a:rect l="l" t="t" r="r" b="b"/>
            <a:pathLst>
              <a:path w="1862024" h="1862024">
                <a:moveTo>
                  <a:pt x="0" y="0"/>
                </a:moveTo>
                <a:lnTo>
                  <a:pt x="1862024" y="0"/>
                </a:lnTo>
                <a:lnTo>
                  <a:pt x="1862024" y="1862024"/>
                </a:lnTo>
                <a:lnTo>
                  <a:pt x="0" y="1862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6237687" y="3434030"/>
            <a:ext cx="1765574" cy="1765574"/>
          </a:xfrm>
          <a:custGeom>
            <a:avLst/>
            <a:gdLst/>
            <a:ahLst/>
            <a:cxnLst/>
            <a:rect l="l" t="t" r="r" b="b"/>
            <a:pathLst>
              <a:path w="1765574" h="1765574">
                <a:moveTo>
                  <a:pt x="0" y="0"/>
                </a:moveTo>
                <a:lnTo>
                  <a:pt x="1765575" y="0"/>
                </a:lnTo>
                <a:lnTo>
                  <a:pt x="1765575" y="1765574"/>
                </a:lnTo>
                <a:lnTo>
                  <a:pt x="0" y="176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3875384" y="3254344"/>
            <a:ext cx="1470368" cy="1889156"/>
          </a:xfrm>
          <a:custGeom>
            <a:avLst/>
            <a:gdLst/>
            <a:ahLst/>
            <a:cxnLst/>
            <a:rect l="l" t="t" r="r" b="b"/>
            <a:pathLst>
              <a:path w="1470368" h="1889156">
                <a:moveTo>
                  <a:pt x="0" y="0"/>
                </a:moveTo>
                <a:lnTo>
                  <a:pt x="1470368" y="0"/>
                </a:lnTo>
                <a:lnTo>
                  <a:pt x="1470368" y="1889156"/>
                </a:lnTo>
                <a:lnTo>
                  <a:pt x="0" y="18891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2452881" y="3625661"/>
            <a:ext cx="2903793" cy="1633384"/>
          </a:xfrm>
          <a:custGeom>
            <a:avLst/>
            <a:gdLst/>
            <a:ahLst/>
            <a:cxnLst/>
            <a:rect l="l" t="t" r="r" b="b"/>
            <a:pathLst>
              <a:path w="2903793" h="1633384">
                <a:moveTo>
                  <a:pt x="0" y="0"/>
                </a:moveTo>
                <a:lnTo>
                  <a:pt x="2903793" y="0"/>
                </a:lnTo>
                <a:lnTo>
                  <a:pt x="2903793" y="1633384"/>
                </a:lnTo>
                <a:lnTo>
                  <a:pt x="0" y="16333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5. DEPLOYMENT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725534" y="2031985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REQUIREMENTS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002519" y="2990837"/>
            <a:ext cx="5676273" cy="2651959"/>
            <a:chOff x="0" y="0"/>
            <a:chExt cx="23886835" cy="11159948"/>
          </a:xfrm>
        </p:grpSpPr>
        <p:sp>
          <p:nvSpPr>
            <p:cNvPr id="23" name="Freeform 23"/>
            <p:cNvSpPr/>
            <p:nvPr/>
          </p:nvSpPr>
          <p:spPr>
            <a:xfrm>
              <a:off x="-12700" y="-12700"/>
              <a:ext cx="23912235" cy="11185348"/>
            </a:xfrm>
            <a:custGeom>
              <a:avLst/>
              <a:gdLst/>
              <a:ahLst/>
              <a:cxnLst/>
              <a:rect l="l" t="t" r="r" b="b"/>
              <a:pathLst>
                <a:path w="23912235" h="11185348">
                  <a:moveTo>
                    <a:pt x="23049905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323018"/>
                  </a:lnTo>
                  <a:cubicBezTo>
                    <a:pt x="0" y="10795458"/>
                    <a:pt x="389890" y="11185348"/>
                    <a:pt x="862330" y="11185348"/>
                  </a:cubicBezTo>
                  <a:lnTo>
                    <a:pt x="23049905" y="11185348"/>
                  </a:lnTo>
                  <a:cubicBezTo>
                    <a:pt x="23522346" y="11185348"/>
                    <a:pt x="23912235" y="10795458"/>
                    <a:pt x="23912235" y="10323018"/>
                  </a:cubicBezTo>
                  <a:lnTo>
                    <a:pt x="23912235" y="862330"/>
                  </a:lnTo>
                  <a:cubicBezTo>
                    <a:pt x="23912235" y="389890"/>
                    <a:pt x="23522344" y="0"/>
                    <a:pt x="23049905" y="0"/>
                  </a:cubicBezTo>
                  <a:close/>
                  <a:moveTo>
                    <a:pt x="23721735" y="927100"/>
                  </a:moveTo>
                  <a:lnTo>
                    <a:pt x="23721735" y="10323018"/>
                  </a:lnTo>
                  <a:cubicBezTo>
                    <a:pt x="23721735" y="10690048"/>
                    <a:pt x="23416935" y="10994848"/>
                    <a:pt x="23049905" y="10994848"/>
                  </a:cubicBezTo>
                  <a:lnTo>
                    <a:pt x="862330" y="10994848"/>
                  </a:lnTo>
                  <a:cubicBezTo>
                    <a:pt x="495300" y="10994848"/>
                    <a:pt x="190500" y="10690048"/>
                    <a:pt x="190500" y="1032301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23049905" y="190500"/>
                  </a:lnTo>
                  <a:cubicBezTo>
                    <a:pt x="23416935" y="190500"/>
                    <a:pt x="23721735" y="495300"/>
                    <a:pt x="23721735" y="862330"/>
                  </a:cubicBezTo>
                  <a:lnTo>
                    <a:pt x="23721735" y="9271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687946" y="2990837"/>
            <a:ext cx="5676273" cy="2651959"/>
            <a:chOff x="0" y="0"/>
            <a:chExt cx="23886835" cy="11159948"/>
          </a:xfrm>
        </p:grpSpPr>
        <p:sp>
          <p:nvSpPr>
            <p:cNvPr id="25" name="Freeform 25"/>
            <p:cNvSpPr/>
            <p:nvPr/>
          </p:nvSpPr>
          <p:spPr>
            <a:xfrm>
              <a:off x="-12700" y="-12700"/>
              <a:ext cx="23912235" cy="11185348"/>
            </a:xfrm>
            <a:custGeom>
              <a:avLst/>
              <a:gdLst/>
              <a:ahLst/>
              <a:cxnLst/>
              <a:rect l="l" t="t" r="r" b="b"/>
              <a:pathLst>
                <a:path w="23912235" h="11185348">
                  <a:moveTo>
                    <a:pt x="23049905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323018"/>
                  </a:lnTo>
                  <a:cubicBezTo>
                    <a:pt x="0" y="10795458"/>
                    <a:pt x="389890" y="11185348"/>
                    <a:pt x="862330" y="11185348"/>
                  </a:cubicBezTo>
                  <a:lnTo>
                    <a:pt x="23049905" y="11185348"/>
                  </a:lnTo>
                  <a:cubicBezTo>
                    <a:pt x="23522346" y="11185348"/>
                    <a:pt x="23912235" y="10795458"/>
                    <a:pt x="23912235" y="10323018"/>
                  </a:cubicBezTo>
                  <a:lnTo>
                    <a:pt x="23912235" y="862330"/>
                  </a:lnTo>
                  <a:cubicBezTo>
                    <a:pt x="23912235" y="389890"/>
                    <a:pt x="23522344" y="0"/>
                    <a:pt x="23049905" y="0"/>
                  </a:cubicBezTo>
                  <a:close/>
                  <a:moveTo>
                    <a:pt x="23721735" y="927100"/>
                  </a:moveTo>
                  <a:lnTo>
                    <a:pt x="23721735" y="10323018"/>
                  </a:lnTo>
                  <a:cubicBezTo>
                    <a:pt x="23721735" y="10690048"/>
                    <a:pt x="23416935" y="10994848"/>
                    <a:pt x="23049905" y="10994848"/>
                  </a:cubicBezTo>
                  <a:lnTo>
                    <a:pt x="862330" y="10994848"/>
                  </a:lnTo>
                  <a:cubicBezTo>
                    <a:pt x="495300" y="10994848"/>
                    <a:pt x="190500" y="10690048"/>
                    <a:pt x="190500" y="1032301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23049905" y="190500"/>
                  </a:lnTo>
                  <a:cubicBezTo>
                    <a:pt x="23416935" y="190500"/>
                    <a:pt x="23721735" y="495300"/>
                    <a:pt x="23721735" y="862330"/>
                  </a:cubicBezTo>
                  <a:lnTo>
                    <a:pt x="23721735" y="9271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817730" y="5966647"/>
            <a:ext cx="5416706" cy="1026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5"/>
              </a:lnSpc>
              <a:spcBef>
                <a:spcPct val="0"/>
              </a:spcBef>
            </a:pPr>
            <a:r>
              <a:rPr lang="en-US" sz="337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Module to run predict with user input correctly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132303" y="5966647"/>
            <a:ext cx="5416706" cy="1026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5"/>
              </a:lnSpc>
            </a:pPr>
            <a:r>
              <a:rPr lang="en-US" sz="337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To make the user interface</a:t>
            </a:r>
          </a:p>
          <a:p>
            <a:pPr algn="l">
              <a:lnSpc>
                <a:spcPts val="4055"/>
              </a:lnSpc>
              <a:spcBef>
                <a:spcPct val="0"/>
              </a:spcBef>
            </a:pPr>
            <a:r>
              <a:rPr lang="en-US" sz="337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and render template.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32303" y="7317473"/>
            <a:ext cx="7282658" cy="1026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5"/>
              </a:lnSpc>
            </a:pPr>
            <a:r>
              <a:rPr lang="en-US" sz="337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Python file: run.py</a:t>
            </a:r>
          </a:p>
          <a:p>
            <a:pPr algn="l">
              <a:lnSpc>
                <a:spcPts val="4055"/>
              </a:lnSpc>
              <a:spcBef>
                <a:spcPct val="0"/>
              </a:spcBef>
            </a:pPr>
            <a:r>
              <a:rPr lang="en-US" sz="337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HTML file: master.html &amp; go.html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452881" y="7317473"/>
            <a:ext cx="7282658" cy="51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5"/>
              </a:lnSpc>
              <a:spcBef>
                <a:spcPct val="0"/>
              </a:spcBef>
            </a:pPr>
            <a:r>
              <a:rPr lang="en-US" sz="337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Python file: predict_module.py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3414206" y="4754134"/>
            <a:ext cx="2063954" cy="1160974"/>
          </a:xfrm>
          <a:custGeom>
            <a:avLst/>
            <a:gdLst/>
            <a:ahLst/>
            <a:cxnLst/>
            <a:rect l="l" t="t" r="r" b="b"/>
            <a:pathLst>
              <a:path w="2063954" h="1160974">
                <a:moveTo>
                  <a:pt x="0" y="0"/>
                </a:moveTo>
                <a:lnTo>
                  <a:pt x="2063955" y="0"/>
                </a:lnTo>
                <a:lnTo>
                  <a:pt x="2063955" y="1160975"/>
                </a:lnTo>
                <a:lnTo>
                  <a:pt x="0" y="11609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5. DEPLOYMENT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25534" y="2031985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PROCESS FLOW</a:t>
            </a:r>
          </a:p>
        </p:txBody>
      </p:sp>
      <p:sp>
        <p:nvSpPr>
          <p:cNvPr id="19" name="Freeform 19"/>
          <p:cNvSpPr/>
          <p:nvPr/>
        </p:nvSpPr>
        <p:spPr>
          <a:xfrm>
            <a:off x="7565180" y="4424348"/>
            <a:ext cx="1578821" cy="2028498"/>
          </a:xfrm>
          <a:custGeom>
            <a:avLst/>
            <a:gdLst/>
            <a:ahLst/>
            <a:cxnLst/>
            <a:rect l="l" t="t" r="r" b="b"/>
            <a:pathLst>
              <a:path w="1578821" h="2028498">
                <a:moveTo>
                  <a:pt x="0" y="0"/>
                </a:moveTo>
                <a:lnTo>
                  <a:pt x="1578821" y="0"/>
                </a:lnTo>
                <a:lnTo>
                  <a:pt x="1578821" y="2028498"/>
                </a:lnTo>
                <a:lnTo>
                  <a:pt x="0" y="20284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4777871" y="4839640"/>
            <a:ext cx="1170481" cy="1193344"/>
          </a:xfrm>
          <a:custGeom>
            <a:avLst/>
            <a:gdLst/>
            <a:ahLst/>
            <a:cxnLst/>
            <a:rect l="l" t="t" r="r" b="b"/>
            <a:pathLst>
              <a:path w="1170481" h="1193344">
                <a:moveTo>
                  <a:pt x="0" y="0"/>
                </a:moveTo>
                <a:lnTo>
                  <a:pt x="1170481" y="0"/>
                </a:lnTo>
                <a:lnTo>
                  <a:pt x="1170481" y="1193343"/>
                </a:lnTo>
                <a:lnTo>
                  <a:pt x="0" y="11933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8800" r="-38860" b="-56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723619" y="4765897"/>
            <a:ext cx="1218265" cy="1218265"/>
          </a:xfrm>
          <a:custGeom>
            <a:avLst/>
            <a:gdLst/>
            <a:ahLst/>
            <a:cxnLst/>
            <a:rect l="l" t="t" r="r" b="b"/>
            <a:pathLst>
              <a:path w="1218265" h="1218265">
                <a:moveTo>
                  <a:pt x="0" y="0"/>
                </a:moveTo>
                <a:lnTo>
                  <a:pt x="1218265" y="0"/>
                </a:lnTo>
                <a:lnTo>
                  <a:pt x="1218265" y="1218265"/>
                </a:lnTo>
                <a:lnTo>
                  <a:pt x="0" y="12182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385228" y="6053499"/>
            <a:ext cx="1895046" cy="278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1711" spc="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MODEL.PKL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35976" y="6053499"/>
            <a:ext cx="2620415" cy="278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1711" spc="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PREDICT_MODULE.PY</a:t>
            </a:r>
          </a:p>
        </p:txBody>
      </p:sp>
      <p:sp>
        <p:nvSpPr>
          <p:cNvPr id="24" name="Freeform 24"/>
          <p:cNvSpPr/>
          <p:nvPr/>
        </p:nvSpPr>
        <p:spPr>
          <a:xfrm>
            <a:off x="11147101" y="6665956"/>
            <a:ext cx="1631225" cy="1631225"/>
          </a:xfrm>
          <a:custGeom>
            <a:avLst/>
            <a:gdLst/>
            <a:ahLst/>
            <a:cxnLst/>
            <a:rect l="l" t="t" r="r" b="b"/>
            <a:pathLst>
              <a:path w="1631225" h="1631225">
                <a:moveTo>
                  <a:pt x="0" y="0"/>
                </a:moveTo>
                <a:lnTo>
                  <a:pt x="1631224" y="0"/>
                </a:lnTo>
                <a:lnTo>
                  <a:pt x="1631224" y="1631224"/>
                </a:lnTo>
                <a:lnTo>
                  <a:pt x="0" y="16312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1147101" y="3084554"/>
            <a:ext cx="1631225" cy="1631225"/>
          </a:xfrm>
          <a:custGeom>
            <a:avLst/>
            <a:gdLst/>
            <a:ahLst/>
            <a:cxnLst/>
            <a:rect l="l" t="t" r="r" b="b"/>
            <a:pathLst>
              <a:path w="1631225" h="1631225">
                <a:moveTo>
                  <a:pt x="0" y="0"/>
                </a:moveTo>
                <a:lnTo>
                  <a:pt x="1631224" y="0"/>
                </a:lnTo>
                <a:lnTo>
                  <a:pt x="1631224" y="1631225"/>
                </a:lnTo>
                <a:lnTo>
                  <a:pt x="0" y="16312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H="1">
            <a:off x="9144001" y="3900166"/>
            <a:ext cx="2003100" cy="153843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0652505" y="4864873"/>
            <a:ext cx="2620415" cy="278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1711" spc="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MASTER.HTML</a:t>
            </a:r>
          </a:p>
        </p:txBody>
      </p:sp>
      <p:sp>
        <p:nvSpPr>
          <p:cNvPr id="28" name="AutoShape 28"/>
          <p:cNvSpPr/>
          <p:nvPr/>
        </p:nvSpPr>
        <p:spPr>
          <a:xfrm flipH="1" flipV="1">
            <a:off x="12778325" y="3900166"/>
            <a:ext cx="1999545" cy="153614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941884" y="8620125"/>
            <a:ext cx="14401034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Run file run.py, render master.html.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294648" y="4858109"/>
            <a:ext cx="1256157" cy="1160974"/>
          </a:xfrm>
          <a:custGeom>
            <a:avLst/>
            <a:gdLst/>
            <a:ahLst/>
            <a:cxnLst/>
            <a:rect l="l" t="t" r="r" b="b"/>
            <a:pathLst>
              <a:path w="1256157" h="1160974">
                <a:moveTo>
                  <a:pt x="0" y="0"/>
                </a:moveTo>
                <a:lnTo>
                  <a:pt x="1256158" y="0"/>
                </a:lnTo>
                <a:lnTo>
                  <a:pt x="1256158" y="1160975"/>
                </a:lnTo>
                <a:lnTo>
                  <a:pt x="0" y="11609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497" r="-3280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5. DEPLOYMENT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25534" y="2031985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PROCESS FLOW</a:t>
            </a:r>
          </a:p>
        </p:txBody>
      </p:sp>
      <p:sp>
        <p:nvSpPr>
          <p:cNvPr id="9" name="Freeform 9"/>
          <p:cNvSpPr/>
          <p:nvPr/>
        </p:nvSpPr>
        <p:spPr>
          <a:xfrm>
            <a:off x="7565180" y="4424348"/>
            <a:ext cx="1578821" cy="2028498"/>
          </a:xfrm>
          <a:custGeom>
            <a:avLst/>
            <a:gdLst/>
            <a:ahLst/>
            <a:cxnLst/>
            <a:rect l="l" t="t" r="r" b="b"/>
            <a:pathLst>
              <a:path w="1578821" h="2028498">
                <a:moveTo>
                  <a:pt x="0" y="0"/>
                </a:moveTo>
                <a:lnTo>
                  <a:pt x="1578821" y="0"/>
                </a:lnTo>
                <a:lnTo>
                  <a:pt x="1578821" y="2028498"/>
                </a:lnTo>
                <a:lnTo>
                  <a:pt x="0" y="20284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777871" y="4839640"/>
            <a:ext cx="1170481" cy="1193344"/>
          </a:xfrm>
          <a:custGeom>
            <a:avLst/>
            <a:gdLst/>
            <a:ahLst/>
            <a:cxnLst/>
            <a:rect l="l" t="t" r="r" b="b"/>
            <a:pathLst>
              <a:path w="1170481" h="1193344">
                <a:moveTo>
                  <a:pt x="0" y="0"/>
                </a:moveTo>
                <a:lnTo>
                  <a:pt x="1170481" y="0"/>
                </a:lnTo>
                <a:lnTo>
                  <a:pt x="1170481" y="1193343"/>
                </a:lnTo>
                <a:lnTo>
                  <a:pt x="0" y="11933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8800" r="-38860" b="-56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32751" y="4829464"/>
            <a:ext cx="1218265" cy="1218265"/>
          </a:xfrm>
          <a:custGeom>
            <a:avLst/>
            <a:gdLst/>
            <a:ahLst/>
            <a:cxnLst/>
            <a:rect l="l" t="t" r="r" b="b"/>
            <a:pathLst>
              <a:path w="1218265" h="1218265">
                <a:moveTo>
                  <a:pt x="0" y="0"/>
                </a:moveTo>
                <a:lnTo>
                  <a:pt x="1218265" y="0"/>
                </a:lnTo>
                <a:lnTo>
                  <a:pt x="1218265" y="1218265"/>
                </a:lnTo>
                <a:lnTo>
                  <a:pt x="0" y="12182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6183288"/>
            <a:ext cx="1895046" cy="278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1711" spc="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MODEL.PKL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25534" y="6183288"/>
            <a:ext cx="2620415" cy="278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1711" spc="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PREDICT_MODULE.PY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147101" y="6665956"/>
            <a:ext cx="1631225" cy="1631225"/>
          </a:xfrm>
          <a:custGeom>
            <a:avLst/>
            <a:gdLst/>
            <a:ahLst/>
            <a:cxnLst/>
            <a:rect l="l" t="t" r="r" b="b"/>
            <a:pathLst>
              <a:path w="1631225" h="1631225">
                <a:moveTo>
                  <a:pt x="0" y="0"/>
                </a:moveTo>
                <a:lnTo>
                  <a:pt x="1631224" y="0"/>
                </a:lnTo>
                <a:lnTo>
                  <a:pt x="1631224" y="1631224"/>
                </a:lnTo>
                <a:lnTo>
                  <a:pt x="0" y="16312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147101" y="3084554"/>
            <a:ext cx="1631225" cy="1631225"/>
          </a:xfrm>
          <a:custGeom>
            <a:avLst/>
            <a:gdLst/>
            <a:ahLst/>
            <a:cxnLst/>
            <a:rect l="l" t="t" r="r" b="b"/>
            <a:pathLst>
              <a:path w="1631225" h="1631225">
                <a:moveTo>
                  <a:pt x="0" y="0"/>
                </a:moveTo>
                <a:lnTo>
                  <a:pt x="1631224" y="0"/>
                </a:lnTo>
                <a:lnTo>
                  <a:pt x="1631224" y="1631225"/>
                </a:lnTo>
                <a:lnTo>
                  <a:pt x="0" y="16312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652505" y="4864873"/>
            <a:ext cx="2620415" cy="278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1711" spc="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MASTER.HTML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4073" y="8687705"/>
            <a:ext cx="16097653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When the user clicks predict, render go.html with the predicted price.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2778325" y="3900166"/>
            <a:ext cx="1999545" cy="1536145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 flipV="1">
            <a:off x="9144001" y="3900167"/>
            <a:ext cx="2003100" cy="153843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5550806" y="5438597"/>
            <a:ext cx="2014374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V="1">
            <a:off x="2551016" y="5438597"/>
            <a:ext cx="1743632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 flipH="1" flipV="1">
            <a:off x="9144001" y="5867400"/>
            <a:ext cx="2003100" cy="1614168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H="1">
            <a:off x="13071616" y="5436312"/>
            <a:ext cx="1706255" cy="2045256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755449" y="8409078"/>
            <a:ext cx="2620415" cy="278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1711" spc="5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GO.HTML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28403" y="1723902"/>
            <a:ext cx="16963393" cy="8088330"/>
          </a:xfrm>
          <a:custGeom>
            <a:avLst/>
            <a:gdLst/>
            <a:ahLst/>
            <a:cxnLst/>
            <a:rect l="l" t="t" r="r" b="b"/>
            <a:pathLst>
              <a:path w="16963393" h="8088330">
                <a:moveTo>
                  <a:pt x="0" y="0"/>
                </a:moveTo>
                <a:lnTo>
                  <a:pt x="16963393" y="0"/>
                </a:lnTo>
                <a:lnTo>
                  <a:pt x="16963393" y="8088329"/>
                </a:lnTo>
                <a:lnTo>
                  <a:pt x="0" y="80883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6. DEMO + 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8058" y="4266831"/>
            <a:ext cx="448995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NUMERICAL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25005" y="4266831"/>
            <a:ext cx="448995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CATEGORY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28403" y="1723902"/>
            <a:ext cx="16963393" cy="8106009"/>
          </a:xfrm>
          <a:custGeom>
            <a:avLst/>
            <a:gdLst/>
            <a:ahLst/>
            <a:cxnLst/>
            <a:rect l="l" t="t" r="r" b="b"/>
            <a:pathLst>
              <a:path w="16963393" h="8106009">
                <a:moveTo>
                  <a:pt x="0" y="0"/>
                </a:moveTo>
                <a:lnTo>
                  <a:pt x="16963393" y="0"/>
                </a:lnTo>
                <a:lnTo>
                  <a:pt x="16963393" y="8106009"/>
                </a:lnTo>
                <a:lnTo>
                  <a:pt x="0" y="81060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6. DEMO + 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67080" y="3079864"/>
            <a:ext cx="6824715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Show</a:t>
            </a:r>
            <a:r>
              <a:rPr lang="en-US" sz="3600" dirty="0">
                <a:solidFill>
                  <a:srgbClr val="FF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3500" dirty="0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the predicted price in INR Lakhs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 (1 INR ~ 1,204.82$ ~ 30 554 235 VND</a:t>
            </a:r>
            <a:r>
              <a:rPr lang="en-US" sz="3200" dirty="0">
                <a:solidFill>
                  <a:srgbClr val="FF0000"/>
                </a:solidFill>
                <a:latin typeface="Noto Sans Bold"/>
                <a:ea typeface="Noto Sans Bold"/>
                <a:cs typeface="Noto Sans"/>
                <a:sym typeface="Noto Sans Bold"/>
              </a:rPr>
              <a:t>)</a:t>
            </a:r>
            <a:endParaRPr lang="en-US" sz="3500" dirty="0">
              <a:solidFill>
                <a:srgbClr val="FF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6. DEMO + 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FUTURE DEVELOPMENT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49586"/>
            <a:ext cx="1403515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Predict for more features (the full name of the car).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892586"/>
            <a:ext cx="1403515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Improve the interface (easier to use, maybe show the popular cars).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6275" y="6816761"/>
            <a:ext cx="1403515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Use AI model to guess car names based on images, after that predict that car price. (optional).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673761"/>
            <a:ext cx="1403515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Real-time price converter for a variety of users.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/>
              <a:t>sinhvienfpt/UsedCarPricePrediction</a:t>
            </a:r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6. DEMO + 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15771" y="5423749"/>
            <a:ext cx="182880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Thank you to </a:t>
            </a:r>
            <a:r>
              <a:rPr lang="en-US" sz="4200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Github</a:t>
            </a:r>
            <a:r>
              <a:rPr lang="en-US" sz="4200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Copilot + Claude AI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6275" y="3001837"/>
            <a:ext cx="16565925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  <a:hlinkClick r:id="rId5" tooltip="https://www.kaggle.com/code/mohamedahmed10000/car-price-prediction-with-accuracy-94-4"/>
              </a:rPr>
              <a:t>Car Price Prediction  - MOHAMED-EL HADDAD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6276" y="1906462"/>
            <a:ext cx="16565924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  <a:hlinkClick r:id="rId6" tooltip="https://www.kaggle.com/datasets/avikasliwal/used-cars-price-prediction/data"/>
              </a:rPr>
              <a:t>Used Cars Price Prediction 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" y="4214074"/>
            <a:ext cx="16687800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  <a:hlinkClick r:id="rId7" tooltip="https://www.kaggle.com/code/winternguyen/used-car-price-estimation-96-accuracy"/>
              </a:rPr>
              <a:t>Used car price estimation - Huynh Dong Nguyen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84808-3BA1-219A-0534-642A8B42DE8E}"/>
              </a:ext>
            </a:extLst>
          </p:cNvPr>
          <p:cNvSpPr txBox="1"/>
          <p:nvPr/>
        </p:nvSpPr>
        <p:spPr>
          <a:xfrm>
            <a:off x="1036275" y="7200900"/>
            <a:ext cx="16215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8"/>
              </a:rPr>
              <a:t>Visit the GitHub repository of this project</a:t>
            </a:r>
            <a:r>
              <a:rPr lang="en-US" sz="4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/>
            <a:endParaRPr lang="en-US" sz="42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464025" y="2597110"/>
            <a:ext cx="8618250" cy="2794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3712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THANKS FOR WATCHING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0849" y="5259045"/>
            <a:ext cx="10066302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1.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404798" y="5143500"/>
            <a:ext cx="5057393" cy="5057393"/>
          </a:xfrm>
          <a:custGeom>
            <a:avLst/>
            <a:gdLst/>
            <a:ahLst/>
            <a:cxnLst/>
            <a:rect l="l" t="t" r="r" b="b"/>
            <a:pathLst>
              <a:path w="5057393" h="5057393">
                <a:moveTo>
                  <a:pt x="0" y="0"/>
                </a:moveTo>
                <a:lnTo>
                  <a:pt x="5057393" y="0"/>
                </a:lnTo>
                <a:lnTo>
                  <a:pt x="5057393" y="5057393"/>
                </a:lnTo>
                <a:lnTo>
                  <a:pt x="0" y="5057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17409" y="404812"/>
            <a:ext cx="5092791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3712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1. 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752" y="1916484"/>
            <a:ext cx="16251485" cy="382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From the old car dataset, do some analysis, visualize, and process the data to find a clear insight into it.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After that, make a regression model to predict the car price, the expected R2 is more than 0.75. Using this model to deploy on a simple web app using Flask.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825357" y="5259045"/>
            <a:ext cx="663728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TIMELINE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880095" y="146455"/>
            <a:ext cx="1637163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TIMELINE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</a:t>
            </a:r>
          </a:p>
        </p:txBody>
      </p:sp>
      <p:sp>
        <p:nvSpPr>
          <p:cNvPr id="19" name="Freeform 19"/>
          <p:cNvSpPr/>
          <p:nvPr/>
        </p:nvSpPr>
        <p:spPr>
          <a:xfrm>
            <a:off x="2779206" y="2563590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1589541" y="6132741"/>
            <a:ext cx="15108918" cy="0"/>
          </a:xfrm>
          <a:prstGeom prst="line">
            <a:avLst/>
          </a:prstGeom>
          <a:ln w="38100" cap="flat">
            <a:solidFill>
              <a:srgbClr val="01DDE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542437" y="5883517"/>
            <a:ext cx="501082" cy="5010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321980" y="7367003"/>
            <a:ext cx="3204526" cy="69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</a:t>
            </a:r>
          </a:p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59451" y="6584488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7/15-7/17</a:t>
            </a:r>
          </a:p>
        </p:txBody>
      </p:sp>
      <p:sp>
        <p:nvSpPr>
          <p:cNvPr id="26" name="Freeform 26"/>
          <p:cNvSpPr/>
          <p:nvPr/>
        </p:nvSpPr>
        <p:spPr>
          <a:xfrm>
            <a:off x="6267505" y="2563590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7030737" y="5883517"/>
            <a:ext cx="501082" cy="50108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9758062" y="2563590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1" name="Group 31"/>
          <p:cNvGrpSpPr/>
          <p:nvPr/>
        </p:nvGrpSpPr>
        <p:grpSpPr>
          <a:xfrm>
            <a:off x="10521294" y="5883517"/>
            <a:ext cx="501082" cy="501082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13248619" y="2563590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5" name="Group 35"/>
          <p:cNvGrpSpPr/>
          <p:nvPr/>
        </p:nvGrpSpPr>
        <p:grpSpPr>
          <a:xfrm>
            <a:off x="14011851" y="5883517"/>
            <a:ext cx="501082" cy="501082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6010874" y="7367003"/>
            <a:ext cx="2588680" cy="104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Model Training</a:t>
            </a:r>
          </a:p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Evaluating</a:t>
            </a:r>
          </a:p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Fine Tuning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889722" y="6584488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7/18 - 7/20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236388" y="7279735"/>
            <a:ext cx="3204526" cy="69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Create modules</a:t>
            </a:r>
          </a:p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Build web app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483734" y="6585900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7/21 - 7/23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660129" y="7269412"/>
            <a:ext cx="3204526" cy="70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1"/>
              </a:lnSpc>
            </a:pPr>
            <a:r>
              <a:rPr lang="en-US" sz="2044" spc="200" dirty="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Maintaining </a:t>
            </a:r>
          </a:p>
          <a:p>
            <a:pPr algn="ctr">
              <a:lnSpc>
                <a:spcPts val="2821"/>
              </a:lnSpc>
            </a:pPr>
            <a:r>
              <a:rPr lang="en-US" sz="2044" spc="200" dirty="0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Making Report Slide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936051" y="6585900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E4E5E6"/>
                </a:solidFill>
                <a:latin typeface="DM Sans Bold"/>
                <a:ea typeface="DM Sans Bold"/>
                <a:cs typeface="DM Sans Bold"/>
                <a:sym typeface="DM Sans Bold"/>
              </a:rPr>
              <a:t>7/24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73110" y="316273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034EA2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230866" y="316273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034EA2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758062" y="316273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034EA2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248619" y="316273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034EA2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82222" y="5259045"/>
            <a:ext cx="10923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0"/>
              </a:lnSpc>
            </a:pPr>
            <a:r>
              <a:rPr lang="en-US" sz="86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19199" y="3332382"/>
            <a:ext cx="15249603" cy="1926663"/>
          </a:xfrm>
          <a:custGeom>
            <a:avLst/>
            <a:gdLst/>
            <a:ahLst/>
            <a:cxnLst/>
            <a:rect l="l" t="t" r="r" b="b"/>
            <a:pathLst>
              <a:path w="15249603" h="1926663">
                <a:moveTo>
                  <a:pt x="0" y="0"/>
                </a:moveTo>
                <a:lnTo>
                  <a:pt x="15249603" y="0"/>
                </a:lnTo>
                <a:lnTo>
                  <a:pt x="15249603" y="1926663"/>
                </a:lnTo>
                <a:lnTo>
                  <a:pt x="0" y="1926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3.1. DATA CLEANING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725534" y="2552356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OVERVIEW OF DATASET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38800" y="5328395"/>
            <a:ext cx="10836933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400" dirty="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The price of the used car in INR Lakhs  (1 INR ~ 1,204.82$ ~ 30 554 235 VND)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07752" y="5638949"/>
            <a:ext cx="1625148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There are 6019 rows and 13 columns in train-data.csv.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07752" y="6581924"/>
            <a:ext cx="16251485" cy="191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We can see that the data is not in a good format (ex: Many numerical columns have their unit which makes them object datatype instead of float)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36275" y="4442043"/>
            <a:ext cx="6698330" cy="4834449"/>
          </a:xfrm>
          <a:custGeom>
            <a:avLst/>
            <a:gdLst/>
            <a:ahLst/>
            <a:cxnLst/>
            <a:rect l="l" t="t" r="r" b="b"/>
            <a:pathLst>
              <a:path w="6698330" h="4834449">
                <a:moveTo>
                  <a:pt x="0" y="0"/>
                </a:moveTo>
                <a:lnTo>
                  <a:pt x="6698330" y="0"/>
                </a:lnTo>
                <a:lnTo>
                  <a:pt x="6698330" y="4834449"/>
                </a:lnTo>
                <a:lnTo>
                  <a:pt x="0" y="48344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69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DATA EXPLORING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  <a:ea typeface="Noto Sans"/>
                <a:cs typeface="Noto Sans"/>
                <a:sym typeface="Noto Sans"/>
              </a:rPr>
              <a:t>© Copyright FPT Software – Level of Confidentiality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6275" y="3299043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Take Brand from the first word of Name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228" y="1606586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3.1. DATA CLEANING</a:t>
            </a:r>
          </a:p>
        </p:txBody>
      </p:sp>
      <p:sp>
        <p:nvSpPr>
          <p:cNvPr id="20" name="Freeform 20"/>
          <p:cNvSpPr/>
          <p:nvPr/>
        </p:nvSpPr>
        <p:spPr>
          <a:xfrm>
            <a:off x="13850783" y="4442043"/>
            <a:ext cx="1681537" cy="4834449"/>
          </a:xfrm>
          <a:custGeom>
            <a:avLst/>
            <a:gdLst/>
            <a:ahLst/>
            <a:cxnLst/>
            <a:rect l="l" t="t" r="r" b="b"/>
            <a:pathLst>
              <a:path w="1681537" h="4834449">
                <a:moveTo>
                  <a:pt x="0" y="0"/>
                </a:moveTo>
                <a:lnTo>
                  <a:pt x="1681537" y="0"/>
                </a:lnTo>
                <a:lnTo>
                  <a:pt x="1681537" y="4834449"/>
                </a:lnTo>
                <a:lnTo>
                  <a:pt x="0" y="48344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3087" r="-270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7734605" y="6859267"/>
            <a:ext cx="611617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9520370" y="6306817"/>
            <a:ext cx="235283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Split by space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45544" y="7040242"/>
            <a:ext cx="409430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then take the first word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36275" y="2406686"/>
            <a:ext cx="108369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Drop Null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Custom</PresentationFormat>
  <Paragraphs>245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Noto Sans Bold</vt:lpstr>
      <vt:lpstr>Noto Sans Bold Italics</vt:lpstr>
      <vt:lpstr>TT Rounds Condensed</vt:lpstr>
      <vt:lpstr>DM Sans Bold</vt:lpstr>
      <vt:lpstr>Calibri</vt:lpstr>
      <vt:lpstr>Arial</vt:lpstr>
      <vt:lpstr>Times New Roman Bold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FINAL_PROJECT</dc:title>
  <cp:lastModifiedBy>Hoàng Việt</cp:lastModifiedBy>
  <cp:revision>2</cp:revision>
  <dcterms:created xsi:type="dcterms:W3CDTF">2006-08-16T00:00:00Z</dcterms:created>
  <dcterms:modified xsi:type="dcterms:W3CDTF">2024-07-25T02:01:24Z</dcterms:modified>
  <dc:identifier>DAGL2t89PGo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2024-07-25T02:01:23Z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4f0a6e40-f8cf-4175-a814-38393cf9799b</vt:lpwstr>
  </property>
  <property fmtid="{D5CDD505-2E9C-101B-9397-08002B2CF9AE}" pid="7" name="MSIP_Label_defa4170-0d19-0005-0004-bc88714345d2_ActionId">
    <vt:lpwstr>513c605d-453c-4c3a-afc5-9e578783e988</vt:lpwstr>
  </property>
  <property fmtid="{D5CDD505-2E9C-101B-9397-08002B2CF9AE}" pid="8" name="MSIP_Label_defa4170-0d19-0005-0004-bc88714345d2_ContentBits">
    <vt:lpwstr>0</vt:lpwstr>
  </property>
</Properties>
</file>