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6" r:id="rId3"/>
    <p:sldId id="327" r:id="rId4"/>
    <p:sldId id="330" r:id="rId5"/>
    <p:sldId id="331" r:id="rId6"/>
    <p:sldId id="333" r:id="rId7"/>
    <p:sldId id="332" r:id="rId8"/>
    <p:sldId id="334" r:id="rId9"/>
    <p:sldId id="335" r:id="rId10"/>
    <p:sldId id="337" r:id="rId11"/>
    <p:sldId id="338" r:id="rId12"/>
    <p:sldId id="339" r:id="rId13"/>
    <p:sldId id="340" r:id="rId14"/>
    <p:sldId id="343" r:id="rId15"/>
    <p:sldId id="344" r:id="rId16"/>
    <p:sldId id="347" r:id="rId17"/>
    <p:sldId id="346" r:id="rId18"/>
    <p:sldId id="348" r:id="rId19"/>
    <p:sldId id="341" r:id="rId20"/>
    <p:sldId id="350" r:id="rId21"/>
    <p:sldId id="349" r:id="rId22"/>
    <p:sldId id="352" r:id="rId23"/>
    <p:sldId id="351" r:id="rId24"/>
    <p:sldId id="353" r:id="rId25"/>
    <p:sldId id="354" r:id="rId26"/>
    <p:sldId id="355" r:id="rId27"/>
    <p:sldId id="356" r:id="rId28"/>
    <p:sldId id="358" r:id="rId29"/>
    <p:sldId id="359" r:id="rId30"/>
    <p:sldId id="357" r:id="rId31"/>
    <p:sldId id="288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tyufriev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720" autoAdjust="0"/>
    <p:restoredTop sz="91885" autoAdjust="0"/>
  </p:normalViewPr>
  <p:slideViewPr>
    <p:cSldViewPr snapToGrid="0">
      <p:cViewPr>
        <p:scale>
          <a:sx n="75" d="100"/>
          <a:sy n="75" d="100"/>
        </p:scale>
        <p:origin x="-1620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wmf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2232574"/>
            <a:ext cx="11530148" cy="1316538"/>
          </a:xfrm>
        </p:spPr>
        <p:txBody>
          <a:bodyPr>
            <a:noAutofit/>
          </a:bodyPr>
          <a:lstStyle/>
          <a:p>
            <a:r>
              <a:rPr lang="ru-RU" sz="6600" dirty="0" smtClean="0"/>
              <a:t>Канальное кодирование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44" y="329499"/>
            <a:ext cx="10515600" cy="1325563"/>
          </a:xfrm>
        </p:spPr>
        <p:txBody>
          <a:bodyPr/>
          <a:lstStyle/>
          <a:p>
            <a:r>
              <a:rPr lang="ru-RU" dirty="0" smtClean="0"/>
              <a:t>Код Хемминга</a:t>
            </a:r>
            <a:r>
              <a:rPr lang="en-US" dirty="0" smtClean="0"/>
              <a:t> (15, 11)</a:t>
            </a:r>
            <a:r>
              <a:rPr lang="ru-RU" dirty="0" smtClean="0"/>
              <a:t>. Кодирование.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513974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451263"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206513974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588" r="-15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10588" r="-14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961" t="-110588" r="-141176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029" t="-110588" r="-12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029" t="-110588" r="-11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9029" t="-110588" r="-10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9029" t="-110588" r="-9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9029" t="-110588" r="-8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06863" t="-110588" r="-80686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8058" t="-110588" r="-6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8058" t="-110588" r="-5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98058" t="-110588" r="-4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8058" t="-110588" r="-3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98058" t="-110588" r="-2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11765" t="-110588" r="-201961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497087" t="-210588" r="-100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310588" r="-100000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410588" r="-100000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510588" r="-100000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688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44" y="329499"/>
            <a:ext cx="10515600" cy="1325563"/>
          </a:xfrm>
        </p:spPr>
        <p:txBody>
          <a:bodyPr/>
          <a:lstStyle/>
          <a:p>
            <a:r>
              <a:rPr lang="ru-RU" dirty="0" smtClean="0"/>
              <a:t>Код Хемминга</a:t>
            </a:r>
            <a:r>
              <a:rPr lang="en-US" dirty="0" smtClean="0"/>
              <a:t> (15, 11)</a:t>
            </a:r>
            <a:r>
              <a:rPr lang="ru-RU" dirty="0" smtClean="0"/>
              <a:t>. Декодирование.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138971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3D3"/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451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331138971"/>
                  </p:ext>
                </p:extLst>
              </p:nvPr>
            </p:nvGraphicFramePr>
            <p:xfrm>
              <a:off x="427515" y="1816922"/>
              <a:ext cx="10654801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  <a:gridCol w="626753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588" r="-15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10588" r="-1497087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961" t="-110588" r="-141176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029" t="-110588" r="-12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9029" t="-110588" r="-11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9029" t="-110588" r="-10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99029" t="-110588" r="-9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99029" t="-110588" r="-89805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06863" t="-110588" r="-80686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8058" t="-110588" r="-6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8058" t="-110588" r="-5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98058" t="-110588" r="-4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98058" t="-110588" r="-3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98058" t="-110588" r="-2990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11765" t="-110588" r="-201961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497087" t="-210588" r="-100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3D3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310588" r="-100000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410588" r="-100000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97087" t="-510588" r="-100000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rgbClr val="FFD3D3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143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кода всегда компромисс!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0" name="Picture 2" descr="Картинки по запросу нео таблетки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8" y="1483101"/>
            <a:ext cx="10534403" cy="43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4746" y="2600832"/>
            <a:ext cx="45922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Близость с пределу </a:t>
            </a:r>
          </a:p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Шеннона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7049" y="2600832"/>
            <a:ext cx="54745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Низкая вычислительная сложность/</a:t>
            </a:r>
          </a:p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задержка 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5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6486" cy="1325563"/>
          </a:xfrm>
        </p:spPr>
        <p:txBody>
          <a:bodyPr/>
          <a:lstStyle/>
          <a:p>
            <a:pPr algn="ctr"/>
            <a:r>
              <a:rPr lang="ru-RU" dirty="0" smtClean="0"/>
              <a:t>Сверочные коды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Picture 4" descr="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68" y="1574387"/>
            <a:ext cx="6751128" cy="430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37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310" y="0"/>
            <a:ext cx="9165166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567268" y="2392363"/>
            <a:ext cx="10943167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 err="1">
                <a:latin typeface="+mn-lt"/>
              </a:rPr>
              <a:t>Сверточный</a:t>
            </a:r>
            <a:r>
              <a:rPr lang="ru-RU" sz="2400" dirty="0">
                <a:latin typeface="+mn-lt"/>
              </a:rPr>
              <a:t> кодер со скоростью </a:t>
            </a:r>
            <a:r>
              <a:rPr lang="en-US" sz="2400" i="1" dirty="0">
                <a:latin typeface="+mn-lt"/>
              </a:rPr>
              <a:t>R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=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1/2 на основе образующих полиномов </a:t>
            </a:r>
            <a:r>
              <a:rPr lang="en-US" sz="2400" i="1" dirty="0">
                <a:latin typeface="+mn-lt"/>
              </a:rPr>
              <a:t>g</a:t>
            </a:r>
            <a:r>
              <a:rPr lang="ru-RU" sz="2400" baseline="-25000" dirty="0">
                <a:latin typeface="+mn-lt"/>
              </a:rPr>
              <a:t>1</a:t>
            </a:r>
            <a:r>
              <a:rPr lang="ru-RU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=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baseline="300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 + </a:t>
            </a:r>
            <a:r>
              <a:rPr lang="ru-RU" sz="2400" i="1" dirty="0" err="1">
                <a:latin typeface="+mn-lt"/>
              </a:rPr>
              <a:t>x</a:t>
            </a:r>
            <a:r>
              <a:rPr lang="ru-RU" sz="2400" dirty="0">
                <a:latin typeface="+mn-lt"/>
              </a:rPr>
              <a:t> +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1, </a:t>
            </a:r>
            <a:r>
              <a:rPr lang="en-US" sz="2400" i="1" dirty="0">
                <a:latin typeface="+mn-lt"/>
              </a:rPr>
              <a:t>g</a:t>
            </a:r>
            <a:r>
              <a:rPr lang="ru-RU" sz="2400" baseline="-250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=</a:t>
            </a:r>
            <a:r>
              <a:rPr lang="en-US" sz="2400" dirty="0">
                <a:latin typeface="+mn-lt"/>
              </a:rPr>
              <a:t> </a:t>
            </a:r>
            <a:r>
              <a:rPr lang="en-US" sz="2400" i="1" dirty="0">
                <a:latin typeface="+mn-lt"/>
              </a:rPr>
              <a:t>x</a:t>
            </a:r>
            <a:r>
              <a:rPr lang="ru-RU" sz="2400" baseline="30000" dirty="0">
                <a:latin typeface="+mn-lt"/>
              </a:rPr>
              <a:t>2</a:t>
            </a:r>
            <a:r>
              <a:rPr lang="ru-RU" sz="2400" dirty="0">
                <a:latin typeface="+mn-lt"/>
              </a:rPr>
              <a:t> + </a:t>
            </a:r>
            <a:r>
              <a:rPr lang="ru-RU" sz="2400" dirty="0" smtClean="0">
                <a:latin typeface="+mn-lt"/>
              </a:rPr>
              <a:t>1. Можно записать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как (111)</a:t>
            </a:r>
            <a:r>
              <a:rPr lang="ru-RU" sz="2400" baseline="-25000" dirty="0" smtClean="0">
                <a:latin typeface="+mn-lt"/>
              </a:rPr>
              <a:t>2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(</a:t>
            </a:r>
            <a:r>
              <a:rPr lang="ru-RU" sz="2400" dirty="0" smtClean="0">
                <a:latin typeface="+mn-lt"/>
              </a:rPr>
              <a:t>101)</a:t>
            </a:r>
            <a:r>
              <a:rPr lang="ru-RU" sz="2400" baseline="-25000" dirty="0" smtClean="0">
                <a:latin typeface="+mn-lt"/>
              </a:rPr>
              <a:t>2 </a:t>
            </a:r>
            <a:r>
              <a:rPr lang="ru-RU" sz="2400" dirty="0" smtClean="0">
                <a:latin typeface="+mn-lt"/>
              </a:rPr>
              <a:t>или (7</a:t>
            </a:r>
            <a:r>
              <a:rPr lang="ru-RU" sz="2400" dirty="0">
                <a:latin typeface="+mn-lt"/>
              </a:rPr>
              <a:t>,</a:t>
            </a:r>
            <a:r>
              <a:rPr lang="en-US" sz="2400" dirty="0">
                <a:latin typeface="+mn-lt"/>
              </a:rPr>
              <a:t> </a:t>
            </a:r>
            <a:r>
              <a:rPr lang="ru-RU" sz="2400" dirty="0">
                <a:latin typeface="+mn-lt"/>
              </a:rPr>
              <a:t>5)</a:t>
            </a:r>
            <a:r>
              <a:rPr lang="ru-RU" sz="2400" baseline="-25000" dirty="0">
                <a:latin typeface="+mn-lt"/>
              </a:rPr>
              <a:t>8</a:t>
            </a:r>
            <a:r>
              <a:rPr lang="ru-RU" sz="2400" dirty="0">
                <a:latin typeface="+mn-lt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4037" y="3277022"/>
            <a:ext cx="6675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Граф, </a:t>
            </a:r>
            <a:r>
              <a:rPr lang="ru-RU" sz="2400" dirty="0" smtClean="0"/>
              <a:t>описывающий</a:t>
            </a:r>
            <a:r>
              <a:rPr lang="en-US" sz="2400" dirty="0" smtClean="0"/>
              <a:t> </a:t>
            </a:r>
            <a:r>
              <a:rPr lang="ru-RU" sz="2400" dirty="0" smtClean="0"/>
              <a:t>состояние </a:t>
            </a:r>
            <a:r>
              <a:rPr lang="ru-RU" sz="2400" dirty="0"/>
              <a:t>кодера: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3714750"/>
            <a:ext cx="4705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296024" y="3345386"/>
          <a:ext cx="539115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050"/>
                <a:gridCol w="1797050"/>
                <a:gridCol w="1797050"/>
              </a:tblGrid>
              <a:tr h="3380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b1,</a:t>
                      </a:r>
                      <a:r>
                        <a:rPr lang="en-US" baseline="0" dirty="0" smtClean="0"/>
                        <a:t> b2 -&gt; b0, b1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b0,</a:t>
                      </a:r>
                      <a:r>
                        <a:rPr lang="en-US" baseline="0" dirty="0" smtClean="0"/>
                        <a:t> b1, b2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Выход</a:t>
                      </a:r>
                      <a:r>
                        <a:rPr lang="en-US" dirty="0" smtClean="0"/>
                        <a:t> u1</a:t>
                      </a:r>
                      <a:r>
                        <a:rPr lang="en-US" baseline="0" dirty="0" smtClean="0"/>
                        <a:t>,u2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00 -</a:t>
                      </a:r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00 -&gt;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-&gt; 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-&gt; 11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01 -&gt; 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r>
                        <a:rPr lang="en-US" baseline="0" dirty="0" smtClean="0"/>
                        <a:t> -&gt;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11 -&gt;</a:t>
                      </a:r>
                      <a:r>
                        <a:rPr lang="en-US" baseline="0" dirty="0" smtClean="0"/>
                        <a:t> 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1 0</a:t>
                      </a:r>
                      <a:endParaRPr lang="ru-RU" dirty="0"/>
                    </a:p>
                  </a:txBody>
                  <a:tcPr/>
                </a:tc>
              </a:tr>
              <a:tr h="358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r>
                        <a:rPr lang="en-US" baseline="0" dirty="0" smtClean="0"/>
                        <a:t> -&gt; 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8934450" y="4362450"/>
            <a:ext cx="2667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848475" y="4371975"/>
            <a:ext cx="2667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305675" y="4381500"/>
            <a:ext cx="266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763000" y="4410075"/>
            <a:ext cx="266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762002"/>
            <a:ext cx="3676649" cy="24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024468" y="152823"/>
            <a:ext cx="2185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Граф, описывающий</a:t>
            </a:r>
          </a:p>
          <a:p>
            <a:r>
              <a:rPr lang="ru-RU" dirty="0"/>
              <a:t>состояние кодера: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6478059" y="3408364"/>
            <a:ext cx="49233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входная </a:t>
            </a:r>
            <a:r>
              <a:rPr lang="ru-RU" sz="2400" dirty="0"/>
              <a:t>информационная</a:t>
            </a:r>
            <a:br>
              <a:rPr lang="ru-RU" sz="2400" dirty="0"/>
            </a:br>
            <a:r>
              <a:rPr lang="ru-RU" sz="2400" dirty="0"/>
              <a:t>последовательность</a:t>
            </a:r>
            <a:br>
              <a:rPr lang="ru-RU" sz="2400" dirty="0"/>
            </a:br>
            <a:r>
              <a:rPr lang="ru-RU" sz="2400" dirty="0"/>
              <a:t>{</a:t>
            </a:r>
            <a:r>
              <a:rPr lang="en-US" sz="2400" i="1" dirty="0"/>
              <a:t>b</a:t>
            </a:r>
            <a:r>
              <a:rPr lang="en-US" sz="2400" i="1" baseline="-25000" dirty="0"/>
              <a:t>i</a:t>
            </a:r>
            <a:r>
              <a:rPr lang="ru-RU" sz="2400" dirty="0"/>
              <a:t>}=10100100</a:t>
            </a:r>
            <a:br>
              <a:rPr lang="ru-RU" sz="2400" dirty="0"/>
            </a:br>
            <a:r>
              <a:rPr lang="ru-RU" sz="2400" dirty="0"/>
              <a:t>отображается</a:t>
            </a:r>
            <a:br>
              <a:rPr lang="ru-RU" sz="2400" dirty="0"/>
            </a:br>
            <a:r>
              <a:rPr lang="ru-RU" sz="2400" dirty="0"/>
              <a:t>в кодовое слово</a:t>
            </a:r>
            <a:br>
              <a:rPr lang="ru-RU" sz="2400" dirty="0"/>
            </a:br>
            <a:r>
              <a:rPr lang="ru-RU" sz="2400" dirty="0"/>
              <a:t>{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r>
              <a:rPr lang="ru-RU" sz="2400" i="1" baseline="30000" dirty="0"/>
              <a:t>1</a:t>
            </a:r>
            <a:r>
              <a:rPr lang="ru-RU" sz="2400" i="1" dirty="0"/>
              <a:t>,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r>
              <a:rPr lang="ru-RU" sz="2400" i="1" baseline="30000" dirty="0"/>
              <a:t>2</a:t>
            </a:r>
            <a:r>
              <a:rPr lang="ru-RU" sz="2400" dirty="0"/>
              <a:t>}=</a:t>
            </a:r>
            <a:r>
              <a:rPr lang="ru-RU" sz="2400" dirty="0" smtClean="0"/>
              <a:t>11</a:t>
            </a:r>
            <a:r>
              <a:rPr lang="en-US" sz="2400" dirty="0" smtClean="0"/>
              <a:t> </a:t>
            </a:r>
            <a:r>
              <a:rPr lang="ru-RU" sz="2400" dirty="0" smtClean="0"/>
              <a:t>10</a:t>
            </a:r>
            <a:r>
              <a:rPr lang="en-US" sz="2400" dirty="0" smtClean="0"/>
              <a:t> </a:t>
            </a:r>
            <a:r>
              <a:rPr lang="ru-RU" sz="2400" dirty="0" smtClean="0"/>
              <a:t>00</a:t>
            </a:r>
            <a:r>
              <a:rPr lang="en-US" sz="2400" dirty="0" smtClean="0"/>
              <a:t> </a:t>
            </a:r>
            <a:r>
              <a:rPr lang="ru-RU" sz="2400" dirty="0" smtClean="0"/>
              <a:t>10</a:t>
            </a:r>
            <a:r>
              <a:rPr lang="en-US" sz="2400" dirty="0" smtClean="0"/>
              <a:t> </a:t>
            </a:r>
            <a:r>
              <a:rPr lang="ru-RU" sz="2400" dirty="0" smtClean="0"/>
              <a:t>11</a:t>
            </a:r>
            <a:r>
              <a:rPr lang="en-US" sz="2400" dirty="0" smtClean="0"/>
              <a:t> </a:t>
            </a:r>
            <a:r>
              <a:rPr lang="ru-RU" sz="2400" dirty="0" smtClean="0"/>
              <a:t>11</a:t>
            </a:r>
            <a:r>
              <a:rPr lang="en-US" sz="2400" dirty="0" smtClean="0"/>
              <a:t> </a:t>
            </a:r>
            <a:r>
              <a:rPr lang="ru-RU" sz="2400" dirty="0" smtClean="0"/>
              <a:t>10</a:t>
            </a:r>
            <a:r>
              <a:rPr lang="en-US" sz="2400" dirty="0" smtClean="0"/>
              <a:t> </a:t>
            </a:r>
            <a:r>
              <a:rPr lang="ru-RU" sz="2400" dirty="0" smtClean="0"/>
              <a:t>11</a:t>
            </a:r>
            <a:endParaRPr lang="ru-RU" sz="2400" dirty="0"/>
          </a:p>
        </p:txBody>
      </p:sp>
      <p:pic>
        <p:nvPicPr>
          <p:cNvPr id="33797" name="Picture 6" descr="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819150"/>
            <a:ext cx="6894943" cy="252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238750" y="2578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Решетчатая</a:t>
            </a:r>
            <a:r>
              <a:rPr lang="en-US" dirty="0" smtClean="0"/>
              <a:t> </a:t>
            </a:r>
            <a:r>
              <a:rPr lang="ru-RU" dirty="0" smtClean="0"/>
              <a:t>диаграмма кодера: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81025" y="3420745"/>
          <a:ext cx="5438776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694"/>
                <a:gridCol w="1359694"/>
                <a:gridCol w="1359694"/>
                <a:gridCol w="1359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Конечное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Выход</a:t>
                      </a:r>
                      <a:endParaRPr lang="ru-RU" dirty="0"/>
                    </a:p>
                  </a:txBody>
                  <a:tcPr/>
                </a:tc>
              </a:tr>
              <a:tr h="34776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0 (</a:t>
                      </a:r>
                      <a:r>
                        <a:rPr lang="en-US" dirty="0" smtClean="0"/>
                        <a:t>init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ru-RU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ru-RU" smtClean="0"/>
              <a:t>Декодирование сверточных кодов</a:t>
            </a:r>
            <a:br>
              <a:rPr lang="ru-RU" smtClean="0"/>
            </a:br>
            <a:r>
              <a:rPr lang="ru-RU" smtClean="0"/>
              <a:t>Алгоритм Витерби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867" y="1700213"/>
            <a:ext cx="11616267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/>
              <a:t>На </a:t>
            </a:r>
            <a:r>
              <a:rPr lang="en-US" sz="2000" i="1" dirty="0" err="1"/>
              <a:t>i</a:t>
            </a:r>
            <a:r>
              <a:rPr lang="ru-RU" sz="2000" dirty="0"/>
              <a:t>–м шаге декодирования, в течение которого принимается </a:t>
            </a:r>
            <a:r>
              <a:rPr lang="en-US" sz="2000" i="1" dirty="0" err="1"/>
              <a:t>i</a:t>
            </a:r>
            <a:r>
              <a:rPr lang="ru-RU" sz="2000" dirty="0"/>
              <a:t>–я </a:t>
            </a:r>
            <a:r>
              <a:rPr lang="en-US" sz="2000" i="1" dirty="0"/>
              <a:t>n</a:t>
            </a:r>
            <a:r>
              <a:rPr lang="ru-RU" sz="2000" dirty="0"/>
              <a:t>–символьная кодовая группа наблюдения выполняются следующие операции: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/>
              <a:t>Определяются </a:t>
            </a:r>
            <a:r>
              <a:rPr lang="ru-RU" sz="2000" dirty="0" err="1"/>
              <a:t>хэмминговы</a:t>
            </a:r>
            <a:r>
              <a:rPr lang="ru-RU" sz="2000" dirty="0"/>
              <a:t> расстояния между принятой </a:t>
            </a:r>
            <a:r>
              <a:rPr lang="en-US" sz="2000" i="1" dirty="0"/>
              <a:t>n</a:t>
            </a:r>
            <a:r>
              <a:rPr lang="ru-RU" sz="2000" dirty="0"/>
              <a:t>–символьной кодовой группой и каждой из ветвей решетчатой диаграммы. Поскольку из каждого из 2</a:t>
            </a:r>
            <a:r>
              <a:rPr lang="en-US" sz="2000" baseline="30000" dirty="0"/>
              <a:t>M-1</a:t>
            </a:r>
            <a:r>
              <a:rPr lang="ru-RU" sz="2000" dirty="0"/>
              <a:t> узлов выходят две ветви, всего вычисляется 2</a:t>
            </a:r>
            <a:r>
              <a:rPr lang="en-US" sz="2000" baseline="30000" dirty="0"/>
              <a:t>M</a:t>
            </a:r>
            <a:r>
              <a:rPr lang="ru-RU" sz="2000" dirty="0"/>
              <a:t> расстояний.</a:t>
            </a:r>
            <a:endParaRPr lang="en-US" sz="2000" dirty="0"/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/>
              <a:t>Рассматриваются две ветви, идущие из разных предшествующих состояний к каждому из 2</a:t>
            </a:r>
            <a:r>
              <a:rPr lang="en-US" sz="2000" baseline="30000" dirty="0"/>
              <a:t>M-1</a:t>
            </a:r>
            <a:r>
              <a:rPr lang="ru-RU" sz="2000" dirty="0"/>
              <a:t> узлов: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ru-RU" sz="2000" dirty="0"/>
              <a:t>Отвечающие указанным ветвям расстояния Хэмминга прибавляются к накопленным до </a:t>
            </a:r>
            <a:r>
              <a:rPr lang="en-US" sz="2000" i="1" dirty="0" err="1"/>
              <a:t>i</a:t>
            </a:r>
            <a:r>
              <a:rPr lang="ru-RU" sz="2000" dirty="0"/>
              <a:t>–го шага расстояниям Хэмминга двух соответствующих путей для получения новых значений расстояний. Указанное накапливаемое расстояние пути называется </a:t>
            </a:r>
            <a:r>
              <a:rPr lang="ru-RU" sz="2000" i="1" dirty="0"/>
              <a:t>метрикой</a:t>
            </a:r>
            <a:r>
              <a:rPr lang="ru-RU" sz="2000" dirty="0"/>
              <a:t>.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ru-RU" sz="2000" dirty="0"/>
              <a:t>Сравниваются метрики двух соревнующихся путей, идущих в одно и то же состояние. Путь, находящийся на большем расстоянии от наблюдения, чем другой, отбрасывается и больше не учитывается в процедуре декодирования. Оставшийся путь называется </a:t>
            </a:r>
            <a:r>
              <a:rPr lang="ru-RU" sz="2000" i="1" dirty="0"/>
              <a:t>выжившим </a:t>
            </a:r>
            <a:r>
              <a:rPr lang="ru-RU" sz="2000" dirty="0"/>
              <a:t>путем.</a:t>
            </a:r>
            <a:endParaRPr lang="en-US" sz="2000" dirty="0"/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/>
              <a:t>Для всех 2</a:t>
            </a:r>
            <a:r>
              <a:rPr lang="en-US" sz="2000" baseline="30000" dirty="0"/>
              <a:t>M-1</a:t>
            </a:r>
            <a:r>
              <a:rPr lang="ru-RU" sz="2000" dirty="0"/>
              <a:t> выживших путей запоминаются значения их метрик и декодер готов к переходу на (</a:t>
            </a:r>
            <a:r>
              <a:rPr lang="en-US" sz="2000" i="1" dirty="0"/>
              <a:t>i</a:t>
            </a:r>
            <a:r>
              <a:rPr lang="en-US" sz="2000" dirty="0"/>
              <a:t>+1</a:t>
            </a:r>
            <a:r>
              <a:rPr lang="ru-RU" sz="2000" dirty="0"/>
              <a:t>)–</a:t>
            </a:r>
            <a:r>
              <a:rPr lang="ru-RU" sz="2000" dirty="0" err="1"/>
              <a:t>й</a:t>
            </a:r>
            <a:r>
              <a:rPr lang="ru-RU" sz="2000" dirty="0"/>
              <a:t> шаг процедуры.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270934" y="282576"/>
            <a:ext cx="102573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Динамика </a:t>
            </a:r>
            <a:r>
              <a:rPr lang="ru-RU" sz="2400" dirty="0" smtClean="0"/>
              <a:t>декодирования</a:t>
            </a:r>
            <a:r>
              <a:rPr lang="en-US" sz="2400" dirty="0" smtClean="0"/>
              <a:t> </a:t>
            </a:r>
            <a:r>
              <a:rPr lang="ru-RU" sz="2400" dirty="0" err="1" smtClean="0"/>
              <a:t>сверточного</a:t>
            </a:r>
            <a:r>
              <a:rPr lang="ru-RU" sz="2400" dirty="0" smtClean="0"/>
              <a:t> кода</a:t>
            </a:r>
            <a:r>
              <a:rPr lang="en-US" sz="2400" dirty="0" smtClean="0"/>
              <a:t> </a:t>
            </a:r>
            <a:r>
              <a:rPr lang="ru-RU" sz="2400" dirty="0" smtClean="0"/>
              <a:t>по </a:t>
            </a:r>
            <a:r>
              <a:rPr lang="ru-RU" sz="2400" dirty="0"/>
              <a:t>алгоритму </a:t>
            </a:r>
            <a:r>
              <a:rPr lang="ru-RU" sz="2400" dirty="0" err="1"/>
              <a:t>Витерби</a:t>
            </a:r>
            <a:r>
              <a:rPr lang="ru-RU" sz="2400" dirty="0"/>
              <a:t>:</a:t>
            </a:r>
          </a:p>
          <a:p>
            <a:r>
              <a:rPr lang="en-US" sz="2400" dirty="0" smtClean="0"/>
              <a:t>Y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 smtClean="0"/>
              <a:t>01 00 11 00 00 00 00</a:t>
            </a:r>
            <a:r>
              <a:rPr lang="en-US" sz="2400" dirty="0" smtClean="0"/>
              <a:t> (</a:t>
            </a:r>
            <a:r>
              <a:rPr lang="ru-RU" sz="2400" dirty="0" smtClean="0"/>
              <a:t>принятый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(декодировано)</a:t>
            </a:r>
            <a:endParaRPr lang="en-US" sz="2400" dirty="0"/>
          </a:p>
          <a:p>
            <a:r>
              <a:rPr lang="en-US" sz="2400" dirty="0"/>
              <a:t>U =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10</a:t>
            </a:r>
            <a:r>
              <a:rPr lang="ru-RU" sz="2400" dirty="0" smtClean="0"/>
              <a:t>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(передано)</a:t>
            </a:r>
            <a:endParaRPr lang="ru-RU" sz="2400" dirty="0"/>
          </a:p>
        </p:txBody>
      </p:sp>
      <p:pic>
        <p:nvPicPr>
          <p:cNvPr id="6" name="Picture 6" descr="19"/>
          <p:cNvPicPr>
            <a:picLocks noChangeAspect="1" noChangeArrowheads="1"/>
          </p:cNvPicPr>
          <p:nvPr/>
        </p:nvPicPr>
        <p:blipFill>
          <a:blip r:embed="rId2" cstate="print"/>
          <a:srcRect r="-5430" b="61025"/>
          <a:stretch>
            <a:fillRect/>
          </a:stretch>
        </p:blipFill>
        <p:spPr bwMode="auto">
          <a:xfrm>
            <a:off x="523875" y="1838325"/>
            <a:ext cx="9753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1187450"/>
            <a:ext cx="3676649" cy="24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385234" y="307976"/>
            <a:ext cx="100287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Динамика </a:t>
            </a:r>
            <a:r>
              <a:rPr lang="ru-RU" sz="2400" dirty="0" smtClean="0"/>
              <a:t>декодирования</a:t>
            </a:r>
            <a:r>
              <a:rPr lang="en-US" sz="2400" dirty="0" smtClean="0"/>
              <a:t> </a:t>
            </a:r>
            <a:r>
              <a:rPr lang="ru-RU" sz="2400" dirty="0" err="1" smtClean="0"/>
              <a:t>сверточного</a:t>
            </a:r>
            <a:r>
              <a:rPr lang="ru-RU" sz="2400" dirty="0" smtClean="0"/>
              <a:t> кода</a:t>
            </a:r>
            <a:r>
              <a:rPr lang="en-US" sz="2400" dirty="0" smtClean="0"/>
              <a:t> </a:t>
            </a:r>
            <a:r>
              <a:rPr lang="ru-RU" sz="2400" dirty="0" smtClean="0"/>
              <a:t>по </a:t>
            </a:r>
            <a:r>
              <a:rPr lang="ru-RU" sz="2400" dirty="0"/>
              <a:t>алгоритму </a:t>
            </a:r>
            <a:r>
              <a:rPr lang="ru-RU" sz="2400" dirty="0" err="1"/>
              <a:t>Витерби</a:t>
            </a:r>
            <a:r>
              <a:rPr lang="ru-RU" sz="2400" dirty="0"/>
              <a:t>:</a:t>
            </a:r>
          </a:p>
          <a:p>
            <a:r>
              <a:rPr lang="en-US" sz="2400" dirty="0" smtClean="0"/>
              <a:t>Y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 smtClean="0"/>
              <a:t>01 00 11 00 00 00 00</a:t>
            </a:r>
            <a:r>
              <a:rPr lang="en-US" sz="2400" dirty="0" smtClean="0"/>
              <a:t> (</a:t>
            </a:r>
            <a:r>
              <a:rPr lang="ru-RU" sz="2400" dirty="0" smtClean="0"/>
              <a:t>принятый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B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 </a:t>
            </a:r>
            <a:r>
              <a:rPr lang="en-US" sz="2400" dirty="0" smtClean="0"/>
              <a:t>0</a:t>
            </a:r>
            <a:r>
              <a:rPr lang="ru-RU" sz="2400" dirty="0" smtClean="0"/>
              <a:t>   (декодировано)</a:t>
            </a:r>
            <a:endParaRPr lang="en-US" sz="2400" dirty="0"/>
          </a:p>
          <a:p>
            <a:r>
              <a:rPr lang="en-US" sz="2400" dirty="0"/>
              <a:t>U =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10</a:t>
            </a:r>
            <a:r>
              <a:rPr lang="ru-RU" sz="2400" dirty="0" smtClean="0"/>
              <a:t> </a:t>
            </a:r>
            <a:r>
              <a:rPr lang="en-US" sz="2400" dirty="0" smtClean="0"/>
              <a:t>11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</a:t>
            </a:r>
            <a:r>
              <a:rPr lang="en-US" sz="2400" dirty="0" smtClean="0"/>
              <a:t>00</a:t>
            </a:r>
            <a:r>
              <a:rPr lang="ru-RU" sz="2400" dirty="0" smtClean="0"/>
              <a:t> (передано)</a:t>
            </a:r>
            <a:endParaRPr lang="ru-RU" sz="2400" dirty="0"/>
          </a:p>
        </p:txBody>
      </p:sp>
      <p:pic>
        <p:nvPicPr>
          <p:cNvPr id="6" name="Picture 6" descr="19"/>
          <p:cNvPicPr>
            <a:picLocks noChangeAspect="1" noChangeArrowheads="1"/>
          </p:cNvPicPr>
          <p:nvPr/>
        </p:nvPicPr>
        <p:blipFill>
          <a:blip r:embed="rId2" cstate="print"/>
          <a:srcRect l="-2102" t="38856" r="20752" b="20720"/>
          <a:stretch>
            <a:fillRect/>
          </a:stretch>
        </p:blipFill>
        <p:spPr bwMode="auto">
          <a:xfrm>
            <a:off x="0" y="1778000"/>
            <a:ext cx="701147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150" y="3765550"/>
            <a:ext cx="3676649" cy="24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19"/>
          <p:cNvPicPr>
            <a:picLocks noChangeAspect="1" noChangeArrowheads="1"/>
          </p:cNvPicPr>
          <p:nvPr/>
        </p:nvPicPr>
        <p:blipFill>
          <a:blip r:embed="rId2" cstate="print"/>
          <a:srcRect l="-2102" t="79733" r="16603" b="-627"/>
          <a:stretch>
            <a:fillRect/>
          </a:stretch>
        </p:blipFill>
        <p:spPr bwMode="auto">
          <a:xfrm>
            <a:off x="5952852" y="1854200"/>
            <a:ext cx="6411908" cy="204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966101" y="261257"/>
            <a:ext cx="10515600" cy="1037545"/>
          </a:xfrm>
        </p:spPr>
        <p:txBody>
          <a:bodyPr/>
          <a:lstStyle/>
          <a:p>
            <a:r>
              <a:rPr lang="en-US" altLang="ru-RU" dirty="0" smtClean="0"/>
              <a:t>DVB-S – </a:t>
            </a:r>
            <a:r>
              <a:rPr lang="ru-RU" altLang="ru-RU" dirty="0" smtClean="0"/>
              <a:t>внутреннее кодирование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39388" y="1321872"/>
            <a:ext cx="3965616" cy="2121972"/>
          </a:xfrm>
        </p:spPr>
        <p:txBody>
          <a:bodyPr/>
          <a:lstStyle/>
          <a:p>
            <a:r>
              <a:rPr lang="ru-RU" altLang="ru-RU" sz="2400" dirty="0" smtClean="0"/>
              <a:t>Материнский </a:t>
            </a:r>
            <a:r>
              <a:rPr lang="ru-RU" altLang="ru-RU" sz="2400" dirty="0" err="1" smtClean="0"/>
              <a:t>сверточный</a:t>
            </a:r>
            <a:r>
              <a:rPr lang="ru-RU" altLang="ru-RU" sz="2400" dirty="0" smtClean="0"/>
              <a:t> код со скоростью 1/2 и 64 состояниями</a:t>
            </a:r>
            <a:endParaRPr lang="ru-RU" altLang="ru-RU" sz="2400" baseline="30000" dirty="0" smtClean="0"/>
          </a:p>
          <a:p>
            <a:r>
              <a:rPr lang="ru-RU" altLang="ru-RU" sz="2400" dirty="0" smtClean="0"/>
              <a:t>Скорости кода: 1/2, 2/3, 3/4, 5/6, 7/8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549012"/>
            <a:ext cx="5194300" cy="216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24" y="1088425"/>
            <a:ext cx="8233076" cy="401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3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Предел Шеннона</a:t>
            </a:r>
          </a:p>
          <a:p>
            <a:r>
              <a:rPr lang="ru-RU" sz="3200" dirty="0" smtClean="0"/>
              <a:t>Идея кодирования</a:t>
            </a:r>
          </a:p>
          <a:p>
            <a:r>
              <a:rPr lang="ru-RU" sz="3200" dirty="0"/>
              <a:t>Расстояние </a:t>
            </a:r>
            <a:r>
              <a:rPr lang="ru-RU" sz="3200" dirty="0" smtClean="0"/>
              <a:t>Хэмминга</a:t>
            </a:r>
          </a:p>
          <a:p>
            <a:r>
              <a:rPr lang="ru-RU" sz="3200" dirty="0" smtClean="0"/>
              <a:t>Код Хэмминга</a:t>
            </a:r>
            <a:endParaRPr lang="en-US" sz="3200" dirty="0" smtClean="0"/>
          </a:p>
          <a:p>
            <a:r>
              <a:rPr lang="ru-RU" sz="3200" dirty="0" smtClean="0"/>
              <a:t>Сверочные коды</a:t>
            </a:r>
            <a:endParaRPr lang="en-US" sz="3200" dirty="0" smtClean="0"/>
          </a:p>
          <a:p>
            <a:r>
              <a:rPr lang="en-US" sz="3200" dirty="0" smtClean="0"/>
              <a:t>LDPC </a:t>
            </a:r>
            <a:r>
              <a:rPr lang="ru-RU" sz="3200" dirty="0" smtClean="0"/>
              <a:t>коды</a:t>
            </a:r>
          </a:p>
          <a:p>
            <a:r>
              <a:rPr lang="ru-RU" sz="3200" dirty="0" err="1" smtClean="0"/>
              <a:t>Домашка</a:t>
            </a:r>
            <a:r>
              <a:rPr lang="ru-RU" sz="3200" dirty="0" smtClean="0"/>
              <a:t> </a:t>
            </a:r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00" y="352425"/>
            <a:ext cx="10515600" cy="1325563"/>
          </a:xfrm>
        </p:spPr>
        <p:txBody>
          <a:bodyPr/>
          <a:lstStyle/>
          <a:p>
            <a:r>
              <a:rPr lang="ru-RU" b="1" dirty="0" smtClean="0"/>
              <a:t>Как улучшить производительность?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500" y="2587625"/>
            <a:ext cx="11226800" cy="18446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/>
              <a:t>   Мягкое решение + Итеративное декодирование = Прорыв к пределу Шеннона.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203200" y="274639"/>
            <a:ext cx="11887200" cy="5619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Коды с низкой плотностью проверок на четность </a:t>
            </a:r>
            <a:r>
              <a:rPr lang="en-US" dirty="0" smtClean="0"/>
              <a:t>LDPC</a:t>
            </a:r>
            <a:endParaRPr lang="ru-RU" dirty="0" smtClean="0"/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50334" y="803275"/>
            <a:ext cx="110913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 smtClean="0"/>
              <a:t>К</a:t>
            </a:r>
            <a:r>
              <a:rPr lang="ru-RU" sz="2400" dirty="0" smtClean="0">
                <a:latin typeface="+mn-lt"/>
              </a:rPr>
              <a:t>оды предложены </a:t>
            </a:r>
            <a:r>
              <a:rPr lang="ru-RU" sz="2400" dirty="0">
                <a:latin typeface="+mn-lt"/>
              </a:rPr>
              <a:t>Р. </a:t>
            </a:r>
            <a:r>
              <a:rPr lang="ru-RU" sz="2400" dirty="0" err="1">
                <a:latin typeface="+mn-lt"/>
              </a:rPr>
              <a:t>Галлагером</a:t>
            </a:r>
            <a:r>
              <a:rPr lang="ru-RU" sz="2400" dirty="0">
                <a:latin typeface="+mn-lt"/>
              </a:rPr>
              <a:t>  в 1963 г. </a:t>
            </a:r>
            <a:endParaRPr lang="ru-RU" sz="2400" dirty="0" smtClean="0">
              <a:latin typeface="+mn-lt"/>
            </a:endParaRPr>
          </a:p>
          <a:p>
            <a:pPr>
              <a:defRPr/>
            </a:pPr>
            <a:r>
              <a:rPr lang="ru-RU" sz="2400" dirty="0" smtClean="0">
                <a:latin typeface="+mn-lt"/>
              </a:rPr>
              <a:t>В </a:t>
            </a:r>
            <a:r>
              <a:rPr lang="ru-RU" sz="2400" dirty="0">
                <a:latin typeface="+mn-lt"/>
              </a:rPr>
              <a:t>1981 г. Р.М. </a:t>
            </a:r>
            <a:r>
              <a:rPr lang="ru-RU" sz="2400" dirty="0" err="1">
                <a:latin typeface="+mn-lt"/>
              </a:rPr>
              <a:t>Таннером</a:t>
            </a:r>
            <a:r>
              <a:rPr lang="ru-RU" sz="2400" dirty="0">
                <a:latin typeface="+mn-lt"/>
              </a:rPr>
              <a:t> было </a:t>
            </a:r>
            <a:r>
              <a:rPr lang="ru-RU" sz="2400" dirty="0" smtClean="0">
                <a:latin typeface="+mn-lt"/>
              </a:rPr>
              <a:t>предложены двудольные </a:t>
            </a:r>
            <a:r>
              <a:rPr lang="ru-RU" sz="2400" dirty="0">
                <a:latin typeface="+mn-lt"/>
              </a:rPr>
              <a:t>неориентированные графы для описания структуры итеративно декодируемых кодов</a:t>
            </a:r>
            <a:r>
              <a:rPr lang="ru-RU" sz="2400" dirty="0" smtClean="0">
                <a:latin typeface="+mn-lt"/>
              </a:rPr>
              <a:t>.</a:t>
            </a:r>
          </a:p>
          <a:p>
            <a:pPr>
              <a:defRPr/>
            </a:pPr>
            <a:r>
              <a:rPr lang="ru-RU" sz="2400" dirty="0" smtClean="0"/>
              <a:t>1996 г. - первая после Р. </a:t>
            </a:r>
            <a:r>
              <a:rPr lang="ru-RU" sz="2400" dirty="0" err="1" smtClean="0"/>
              <a:t>Галлагера</a:t>
            </a:r>
            <a:r>
              <a:rPr lang="ru-RU" sz="2400" dirty="0" smtClean="0"/>
              <a:t> работа, посвященная использованию LDPC кодов в качестве кодов, способных вплотную приблизиться к границе Шеннона при достаточно большой длине кодового слова.</a:t>
            </a:r>
            <a:r>
              <a:rPr lang="ru-RU" sz="2400" dirty="0" smtClean="0">
                <a:latin typeface="+mn-lt"/>
              </a:rPr>
              <a:t> </a:t>
            </a:r>
          </a:p>
          <a:p>
            <a:pPr>
              <a:defRPr/>
            </a:pPr>
            <a:r>
              <a:rPr lang="ru-RU" sz="2400" dirty="0" smtClean="0">
                <a:latin typeface="+mn-lt"/>
              </a:rPr>
              <a:t>Для кода </a:t>
            </a:r>
            <a:r>
              <a:rPr lang="ru-RU" sz="2400" dirty="0">
                <a:latin typeface="+mn-lt"/>
              </a:rPr>
              <a:t>Хэмминга (7, </a:t>
            </a:r>
            <a:r>
              <a:rPr lang="ru-RU" sz="2400" dirty="0" smtClean="0">
                <a:latin typeface="+mn-lt"/>
              </a:rPr>
              <a:t>4)</a:t>
            </a:r>
            <a:r>
              <a:rPr lang="ru-RU" sz="2400" dirty="0" smtClean="0"/>
              <a:t>.</a:t>
            </a:r>
            <a:endParaRPr lang="ru-RU" sz="2400" dirty="0">
              <a:latin typeface="+mn-lt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99" y="3761808"/>
            <a:ext cx="5207001" cy="152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3" descr="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6820" y="2681621"/>
            <a:ext cx="5067300" cy="319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02124" y="5721986"/>
            <a:ext cx="10632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+mn-lt"/>
              </a:rPr>
              <a:t>Вершины графа называются проверочными (</a:t>
            </a:r>
            <a:r>
              <a:rPr lang="ru-RU" sz="2400" dirty="0" err="1">
                <a:latin typeface="+mn-lt"/>
              </a:rPr>
              <a:t>check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nodes</a:t>
            </a:r>
            <a:r>
              <a:rPr lang="ru-RU" sz="2400" dirty="0">
                <a:latin typeface="+mn-lt"/>
              </a:rPr>
              <a:t> – CN) и битовыми узлами (</a:t>
            </a:r>
            <a:r>
              <a:rPr lang="ru-RU" sz="2400" dirty="0" err="1">
                <a:latin typeface="+mn-lt"/>
              </a:rPr>
              <a:t>variable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nodes</a:t>
            </a:r>
            <a:r>
              <a:rPr lang="ru-RU" sz="2400" dirty="0">
                <a:latin typeface="+mn-lt"/>
              </a:rPr>
              <a:t> – VN), они обозначены  как </a:t>
            </a:r>
            <a:r>
              <a:rPr lang="ru-RU" sz="2400" i="1" dirty="0" err="1">
                <a:latin typeface="+mn-lt"/>
              </a:rPr>
              <a:t>m</a:t>
            </a:r>
            <a:r>
              <a:rPr lang="ru-RU" sz="2400" i="1" baseline="-25000" dirty="0" err="1">
                <a:latin typeface="+mn-lt"/>
              </a:rPr>
              <a:t>i</a:t>
            </a:r>
            <a:r>
              <a:rPr lang="ru-RU" sz="2400" dirty="0">
                <a:latin typeface="+mn-lt"/>
              </a:rPr>
              <a:t> и </a:t>
            </a:r>
            <a:r>
              <a:rPr lang="ru-RU" sz="2400" i="1" dirty="0" err="1">
                <a:latin typeface="+mn-lt"/>
              </a:rPr>
              <a:t>n</a:t>
            </a:r>
            <a:r>
              <a:rPr lang="ru-RU" sz="2400" i="1" baseline="-25000" dirty="0" err="1">
                <a:latin typeface="+mn-lt"/>
              </a:rPr>
              <a:t>i</a:t>
            </a:r>
            <a:r>
              <a:rPr lang="ru-RU" sz="2400" dirty="0">
                <a:latin typeface="+mn-lt"/>
              </a:rPr>
              <a:t> соответственно.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0"/>
            <a:ext cx="10835640" cy="1325563"/>
          </a:xfrm>
        </p:spPr>
        <p:txBody>
          <a:bodyPr/>
          <a:lstStyle/>
          <a:p>
            <a:r>
              <a:rPr lang="ru-RU" dirty="0" smtClean="0"/>
              <a:t>Пример итерационного декодирования</a:t>
            </a:r>
            <a:r>
              <a:rPr lang="en-US" dirty="0" smtClean="0"/>
              <a:t> (</a:t>
            </a:r>
            <a:r>
              <a:rPr lang="ru-RU" dirty="0" smtClean="0"/>
              <a:t>ДЗ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7080" y="1127760"/>
            <a:ext cx="10515600" cy="470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Исходное слово: </a:t>
            </a:r>
            <a:r>
              <a:rPr lang="en-US" sz="2400" dirty="0" smtClean="0"/>
              <a:t>  [1 0 0 1 0 1 0 1]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Слово с ошибкой:</a:t>
            </a:r>
            <a:r>
              <a:rPr lang="en-US" sz="2400" dirty="0" smtClean="0"/>
              <a:t> [1 1 0 1 0 1 0 1]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02364" y="5648960"/>
            <a:ext cx="49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Bernhard M.J. </a:t>
            </a:r>
            <a:r>
              <a:rPr lang="en-US" dirty="0" err="1" smtClean="0"/>
              <a:t>Leiner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LDPC Codes – a brief Tutorial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18" y="2062798"/>
            <a:ext cx="4048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675" y="3710012"/>
            <a:ext cx="5018405" cy="22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624" y="1824384"/>
            <a:ext cx="7165416" cy="32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02364" y="5730240"/>
            <a:ext cx="49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Bernhard M.J. </a:t>
            </a:r>
            <a:r>
              <a:rPr lang="en-US" dirty="0" err="1" smtClean="0"/>
              <a:t>Leiner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LDPC Codes – a brief Tutorial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120" y="274320"/>
            <a:ext cx="6191112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519" y="3088640"/>
            <a:ext cx="6397687" cy="273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11582400" cy="5619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Декодирование кодов </a:t>
            </a:r>
            <a:r>
              <a:rPr lang="en-US" dirty="0" smtClean="0"/>
              <a:t>LDPC</a:t>
            </a:r>
            <a:r>
              <a:rPr lang="ru-RU" dirty="0" smtClean="0"/>
              <a:t> - </a:t>
            </a:r>
            <a:r>
              <a:rPr lang="en-US" dirty="0" smtClean="0"/>
              <a:t>Bit Flipping</a:t>
            </a:r>
            <a:endParaRPr lang="ru-RU" dirty="0" smtClean="0"/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50334" y="942975"/>
            <a:ext cx="11091333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Алгоритм </a:t>
            </a:r>
            <a:r>
              <a:rPr lang="en-US" sz="2800" dirty="0">
                <a:latin typeface="+mn-lt"/>
              </a:rPr>
              <a:t>BF</a:t>
            </a:r>
            <a:r>
              <a:rPr lang="ru-RU" sz="2800" dirty="0">
                <a:latin typeface="+mn-lt"/>
              </a:rPr>
              <a:t> можно представить в виде основных </a:t>
            </a:r>
            <a:r>
              <a:rPr lang="ru-RU" sz="2800" dirty="0" smtClean="0">
                <a:latin typeface="+mn-lt"/>
              </a:rPr>
              <a:t>шагов: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en-US" sz="2800" u="sng" dirty="0" smtClean="0"/>
              <a:t>1</a:t>
            </a:r>
            <a:r>
              <a:rPr lang="ru-RU" sz="2800" u="sng" dirty="0" smtClean="0"/>
              <a:t> шаг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  <a:r>
              <a:rPr lang="ru-RU" sz="2800" dirty="0" smtClean="0">
                <a:latin typeface="+mn-lt"/>
              </a:rPr>
              <a:t>Инициализация</a:t>
            </a:r>
            <a:r>
              <a:rPr lang="en-US" sz="2800" dirty="0" smtClean="0">
                <a:latin typeface="+mn-lt"/>
              </a:rPr>
              <a:t> – </a:t>
            </a:r>
            <a:r>
              <a:rPr lang="ru-RU" sz="2800" dirty="0" smtClean="0">
                <a:latin typeface="+mn-lt"/>
              </a:rPr>
              <a:t>считывание входных </a:t>
            </a:r>
            <a:r>
              <a:rPr lang="ru-RU" sz="2800" dirty="0" smtClean="0"/>
              <a:t>данных.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en-US" sz="2800" u="sng" dirty="0" smtClean="0"/>
              <a:t>2</a:t>
            </a:r>
            <a:r>
              <a:rPr lang="ru-RU" sz="2800" u="sng" dirty="0" smtClean="0"/>
              <a:t> шаг</a:t>
            </a:r>
            <a:r>
              <a:rPr lang="ru-RU" sz="2800" dirty="0" smtClean="0"/>
              <a:t>:</a:t>
            </a:r>
            <a:r>
              <a:rPr lang="en-US" sz="2800" dirty="0" smtClean="0"/>
              <a:t> </a:t>
            </a:r>
            <a:r>
              <a:rPr lang="ru-RU" sz="2800" dirty="0" smtClean="0"/>
              <a:t>Проверка. О</a:t>
            </a:r>
            <a:r>
              <a:rPr lang="ru-RU" sz="2800" dirty="0" smtClean="0">
                <a:latin typeface="+mn-lt"/>
              </a:rPr>
              <a:t>бновление </a:t>
            </a:r>
            <a:r>
              <a:rPr lang="ru-RU" sz="2800" dirty="0">
                <a:latin typeface="+mn-lt"/>
              </a:rPr>
              <a:t>проверочных </a:t>
            </a:r>
            <a:r>
              <a:rPr lang="ru-RU" sz="2800" dirty="0" smtClean="0">
                <a:latin typeface="+mn-lt"/>
              </a:rPr>
              <a:t>узлов</a:t>
            </a:r>
            <a:r>
              <a:rPr lang="ru-RU" sz="2800" dirty="0" smtClean="0"/>
              <a:t>. </a:t>
            </a:r>
          </a:p>
          <a:p>
            <a:pPr>
              <a:defRPr/>
            </a:pPr>
            <a:r>
              <a:rPr lang="ru-RU" sz="2800" dirty="0" smtClean="0"/>
              <a:t>Проверки сошлись –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ru-RU" sz="2800" u="sng" dirty="0" smtClean="0"/>
              <a:t>выход</a:t>
            </a:r>
            <a:r>
              <a:rPr lang="ru-RU" sz="2800" dirty="0" smtClean="0"/>
              <a:t>.</a:t>
            </a:r>
          </a:p>
          <a:p>
            <a:pPr>
              <a:defRPr/>
            </a:pP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n</a:t>
            </a:r>
            <a:r>
              <a:rPr lang="en-US" sz="2800" i="1" baseline="-50000" dirty="0" err="1" smtClean="0"/>
              <a:t>i</a:t>
            </a:r>
            <a:r>
              <a:rPr lang="ru-RU" sz="2800" dirty="0" smtClean="0"/>
              <a:t> - входящие в проверочный узел </a:t>
            </a:r>
            <a:r>
              <a:rPr lang="en-US" sz="2800" i="1" dirty="0" smtClean="0"/>
              <a:t>m</a:t>
            </a:r>
            <a:r>
              <a:rPr lang="ru-RU" sz="2800" dirty="0" smtClean="0"/>
              <a:t> сообщения, </a:t>
            </a:r>
            <a:endParaRPr lang="en-US" sz="2800" dirty="0" smtClean="0"/>
          </a:p>
          <a:p>
            <a:pPr>
              <a:defRPr/>
            </a:pPr>
            <a:r>
              <a:rPr lang="en-US" sz="2800" i="1" dirty="0" err="1" smtClean="0"/>
              <a:t>σ</a:t>
            </a:r>
            <a:r>
              <a:rPr lang="en-US" sz="2800" i="1" baseline="-25000" dirty="0" err="1" smtClean="0"/>
              <a:t>m</a:t>
            </a:r>
            <a:r>
              <a:rPr lang="ru-RU" sz="2800" dirty="0" smtClean="0"/>
              <a:t> – исходящее из этого проверочного узла сообщение, </a:t>
            </a:r>
            <a:endParaRPr lang="en-US" sz="2800" dirty="0" smtClean="0"/>
          </a:p>
          <a:p>
            <a:pPr>
              <a:defRPr/>
            </a:pPr>
            <a:r>
              <a:rPr lang="en-US" sz="2800" i="1" dirty="0" err="1" smtClean="0"/>
              <a:t>d</a:t>
            </a:r>
            <a:r>
              <a:rPr lang="en-US" sz="2800" i="1" baseline="-25000" dirty="0" err="1" smtClean="0"/>
              <a:t>r</a:t>
            </a:r>
            <a:r>
              <a:rPr lang="ru-RU" sz="2800" dirty="0" smtClean="0"/>
              <a:t> – количество смежных битовых узлов.</a:t>
            </a:r>
          </a:p>
          <a:p>
            <a:pPr>
              <a:defRPr/>
            </a:pPr>
            <a:endParaRPr lang="ru-RU" sz="2000" dirty="0" smtClean="0">
              <a:latin typeface="+mn-lt"/>
            </a:endParaRPr>
          </a:p>
          <a:p>
            <a:pPr>
              <a:defRPr/>
            </a:pPr>
            <a:endParaRPr lang="ru-RU" sz="2000" dirty="0" smtClean="0"/>
          </a:p>
          <a:p>
            <a:pPr>
              <a:defRPr/>
            </a:pPr>
            <a:endParaRPr lang="ru-RU" sz="2000" dirty="0">
              <a:latin typeface="+mn-lt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059" y="4734560"/>
            <a:ext cx="438295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8713" y="4050982"/>
            <a:ext cx="2808487" cy="22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11582400" cy="5619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Декодирование кодов </a:t>
            </a:r>
            <a:r>
              <a:rPr lang="en-US" dirty="0" smtClean="0"/>
              <a:t>LDPC -</a:t>
            </a:r>
            <a:r>
              <a:rPr lang="ru-RU" dirty="0" smtClean="0"/>
              <a:t> </a:t>
            </a:r>
            <a:r>
              <a:rPr lang="en-US" dirty="0" smtClean="0"/>
              <a:t>Bit Flipping</a:t>
            </a:r>
            <a:endParaRPr lang="ru-RU" dirty="0" smtClean="0"/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50334" y="1125539"/>
            <a:ext cx="1109133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u="sng" dirty="0" smtClean="0"/>
              <a:t>3 </a:t>
            </a:r>
            <a:r>
              <a:rPr lang="ru-RU" sz="2000" u="sng" dirty="0" smtClean="0">
                <a:latin typeface="+mn-lt"/>
              </a:rPr>
              <a:t>шаг</a:t>
            </a:r>
            <a:r>
              <a:rPr lang="ru-RU" sz="2000" dirty="0" smtClean="0">
                <a:latin typeface="+mn-lt"/>
              </a:rPr>
              <a:t>: Анализ входящих сообщений на битовых узлах. </a:t>
            </a:r>
            <a:endParaRPr lang="ru-RU" sz="2000" dirty="0">
              <a:latin typeface="+mn-lt"/>
            </a:endParaRPr>
          </a:p>
          <a:p>
            <a:pPr>
              <a:defRPr/>
            </a:pPr>
            <a:r>
              <a:rPr lang="en-US" sz="2000" i="1" dirty="0">
                <a:latin typeface="+mn-lt"/>
              </a:rPr>
              <a:t>Z</a:t>
            </a:r>
            <a:r>
              <a:rPr lang="en-US" sz="2000" i="1" baseline="-25000" dirty="0">
                <a:latin typeface="+mn-lt"/>
              </a:rPr>
              <a:t>n</a:t>
            </a:r>
            <a:r>
              <a:rPr lang="ru-RU" sz="2000" dirty="0">
                <a:latin typeface="+mn-lt"/>
              </a:rPr>
              <a:t> – исходящее из битового узла </a:t>
            </a:r>
            <a:r>
              <a:rPr lang="en-US" sz="2000" i="1" dirty="0">
                <a:latin typeface="+mn-lt"/>
              </a:rPr>
              <a:t>n</a:t>
            </a:r>
            <a:r>
              <a:rPr lang="ru-RU" sz="2000" dirty="0">
                <a:latin typeface="+mn-lt"/>
              </a:rPr>
              <a:t> сообщение, </a:t>
            </a:r>
          </a:p>
          <a:p>
            <a:pPr>
              <a:defRPr/>
            </a:pPr>
            <a:r>
              <a:rPr lang="en-US" sz="2000" i="1" dirty="0" err="1"/>
              <a:t>σ</a:t>
            </a:r>
            <a:r>
              <a:rPr lang="en-US" sz="2000" i="1" baseline="-25000" dirty="0" err="1"/>
              <a:t>m</a:t>
            </a:r>
            <a:r>
              <a:rPr lang="en-US" i="1" baseline="-50000" dirty="0" err="1"/>
              <a:t>i</a:t>
            </a:r>
            <a:r>
              <a:rPr lang="ru-RU" sz="2000" dirty="0">
                <a:latin typeface="+mn-lt"/>
              </a:rPr>
              <a:t> – входящие в этот битовый узел сообщения, </a:t>
            </a:r>
          </a:p>
          <a:p>
            <a:pPr>
              <a:defRPr/>
            </a:pPr>
            <a:r>
              <a:rPr lang="en-US" sz="2000" i="1" dirty="0">
                <a:latin typeface="+mn-lt"/>
              </a:rPr>
              <a:t>d</a:t>
            </a:r>
            <a:r>
              <a:rPr lang="en-US" sz="2000" i="1" baseline="-25000" dirty="0">
                <a:latin typeface="+mn-lt"/>
              </a:rPr>
              <a:t>c</a:t>
            </a:r>
            <a:r>
              <a:rPr lang="ru-RU" sz="2000" dirty="0">
                <a:latin typeface="+mn-lt"/>
              </a:rPr>
              <a:t> – количество смежных проверочных узлов</a:t>
            </a:r>
            <a:r>
              <a:rPr lang="ru-RU" sz="2000" dirty="0" smtClean="0">
                <a:latin typeface="+mn-lt"/>
              </a:rPr>
              <a:t>.</a:t>
            </a:r>
          </a:p>
          <a:p>
            <a:pPr>
              <a:defRPr/>
            </a:pPr>
            <a:endParaRPr lang="ru-RU" sz="2000" dirty="0" smtClean="0"/>
          </a:p>
          <a:p>
            <a:pPr>
              <a:defRPr/>
            </a:pPr>
            <a:endParaRPr lang="ru-RU" sz="2000" dirty="0" smtClean="0">
              <a:latin typeface="+mn-lt"/>
            </a:endParaRPr>
          </a:p>
          <a:p>
            <a:pPr>
              <a:defRPr/>
            </a:pPr>
            <a:endParaRPr lang="ru-RU" sz="2000" dirty="0" smtClean="0"/>
          </a:p>
          <a:p>
            <a:pPr>
              <a:defRPr/>
            </a:pPr>
            <a:endParaRPr lang="ru-RU" sz="2000" dirty="0" smtClean="0"/>
          </a:p>
          <a:p>
            <a:pPr>
              <a:defRPr/>
            </a:pPr>
            <a:endParaRPr lang="ru-RU" sz="2000" dirty="0" smtClean="0"/>
          </a:p>
          <a:p>
            <a:pPr>
              <a:defRPr/>
            </a:pPr>
            <a:endParaRPr lang="ru-RU" sz="2000" dirty="0">
              <a:latin typeface="+mn-lt"/>
            </a:endParaRPr>
          </a:p>
          <a:p>
            <a:pPr>
              <a:defRPr/>
            </a:pPr>
            <a:r>
              <a:rPr lang="ru-RU" sz="2000" u="sng" dirty="0" smtClean="0">
                <a:latin typeface="+mn-lt"/>
              </a:rPr>
              <a:t>4 </a:t>
            </a:r>
            <a:r>
              <a:rPr lang="ru-RU" sz="2000" u="sng" dirty="0" smtClean="0"/>
              <a:t>шаг</a:t>
            </a:r>
            <a:r>
              <a:rPr lang="ru-RU" sz="2000" dirty="0" smtClean="0"/>
              <a:t>: Инверсия бита. </a:t>
            </a:r>
          </a:p>
          <a:p>
            <a:pPr>
              <a:defRPr/>
            </a:pPr>
            <a:r>
              <a:rPr lang="ru-RU" sz="2000" dirty="0" smtClean="0">
                <a:latin typeface="+mn-lt"/>
              </a:rPr>
              <a:t>После </a:t>
            </a:r>
            <a:r>
              <a:rPr lang="ru-RU" sz="2000" dirty="0">
                <a:latin typeface="+mn-lt"/>
              </a:rPr>
              <a:t>того как найдены значения </a:t>
            </a:r>
            <a:r>
              <a:rPr lang="en-US" sz="2000" i="1" dirty="0">
                <a:latin typeface="+mn-lt"/>
              </a:rPr>
              <a:t>Z</a:t>
            </a:r>
            <a:r>
              <a:rPr lang="en-US" sz="2000" i="1" baseline="-25000" dirty="0">
                <a:latin typeface="+mn-lt"/>
              </a:rPr>
              <a:t>n</a:t>
            </a:r>
            <a:r>
              <a:rPr lang="ru-RU" sz="2000" dirty="0">
                <a:latin typeface="+mn-lt"/>
              </a:rPr>
              <a:t> для всех битовых узлов, находится и инвертируется бит, для которого </a:t>
            </a:r>
            <a:r>
              <a:rPr lang="en-US" sz="2000" i="1" dirty="0">
                <a:latin typeface="+mn-lt"/>
              </a:rPr>
              <a:t>Z</a:t>
            </a:r>
            <a:r>
              <a:rPr lang="en-US" sz="2000" i="1" baseline="-25000" dirty="0">
                <a:latin typeface="+mn-lt"/>
              </a:rPr>
              <a:t>n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максимально</a:t>
            </a:r>
            <a:r>
              <a:rPr lang="en-US" sz="2000" dirty="0" smtClean="0"/>
              <a:t> </a:t>
            </a:r>
            <a:r>
              <a:rPr lang="ru-RU" sz="2000" dirty="0" smtClean="0">
                <a:latin typeface="+mn-lt"/>
              </a:rPr>
              <a:t>-</a:t>
            </a:r>
            <a:r>
              <a:rPr lang="en-US" sz="2000" dirty="0" smtClean="0"/>
              <a:t>&gt; </a:t>
            </a:r>
            <a:r>
              <a:rPr lang="en-US" sz="2000" u="sng" dirty="0" smtClean="0"/>
              <a:t>2 </a:t>
            </a:r>
            <a:r>
              <a:rPr lang="ru-RU" sz="2000" u="sng" dirty="0" smtClean="0"/>
              <a:t>шаг</a:t>
            </a:r>
            <a:endParaRPr lang="ru-RU" sz="2000" u="sng" dirty="0">
              <a:latin typeface="+mn-lt"/>
            </a:endParaRPr>
          </a:p>
          <a:p>
            <a:pPr>
              <a:defRPr/>
            </a:pPr>
            <a:endParaRPr lang="ru-RU" sz="2000" dirty="0">
              <a:latin typeface="+mn-lt"/>
            </a:endParaRPr>
          </a:p>
          <a:p>
            <a:pPr>
              <a:defRPr/>
            </a:pPr>
            <a:r>
              <a:rPr lang="ru-RU" sz="2000" dirty="0" smtClean="0"/>
              <a:t>Преимущество: скорость</a:t>
            </a:r>
          </a:p>
          <a:p>
            <a:pPr>
              <a:defRPr/>
            </a:pPr>
            <a:r>
              <a:rPr lang="ru-RU" sz="2000" dirty="0" smtClean="0">
                <a:latin typeface="+mn-lt"/>
              </a:rPr>
              <a:t>Недостаток: эффективность, медленная сходимость.</a:t>
            </a:r>
            <a:endParaRPr lang="ru-RU" sz="2000" dirty="0">
              <a:latin typeface="+mn-lt"/>
            </a:endParaRP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692" y="2579359"/>
            <a:ext cx="3569547" cy="158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080" y="958576"/>
            <a:ext cx="4165600" cy="35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11582400" cy="5619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Декодирование кодов </a:t>
            </a:r>
            <a:r>
              <a:rPr lang="en-US" dirty="0" smtClean="0"/>
              <a:t>LDPC</a:t>
            </a:r>
            <a:r>
              <a:rPr lang="ru-RU" dirty="0" smtClean="0"/>
              <a:t> - </a:t>
            </a:r>
            <a:r>
              <a:rPr lang="en-US" dirty="0"/>
              <a:t> </a:t>
            </a:r>
            <a:r>
              <a:rPr lang="en-US" dirty="0" smtClean="0"/>
              <a:t>Belief</a:t>
            </a:r>
            <a:r>
              <a:rPr lang="en-US" dirty="0" smtClean="0"/>
              <a:t> </a:t>
            </a:r>
            <a:r>
              <a:rPr lang="en-US" dirty="0" smtClean="0"/>
              <a:t>Propagation</a:t>
            </a:r>
            <a:endParaRPr lang="ru-RU" dirty="0" smtClean="0"/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50334" y="942976"/>
            <a:ext cx="1109133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 smtClean="0">
                <a:latin typeface="+mn-lt"/>
              </a:rPr>
              <a:t>1 </a:t>
            </a:r>
            <a:r>
              <a:rPr lang="ru-RU" sz="2400" u="sng" dirty="0" smtClean="0">
                <a:latin typeface="+mn-lt"/>
              </a:rPr>
              <a:t>шаг</a:t>
            </a:r>
            <a:r>
              <a:rPr lang="ru-RU" sz="2400" dirty="0" smtClean="0">
                <a:latin typeface="+mn-lt"/>
              </a:rPr>
              <a:t>: Инициализация.</a:t>
            </a:r>
          </a:p>
          <a:p>
            <a:pPr>
              <a:defRPr/>
            </a:pPr>
            <a:r>
              <a:rPr lang="en-US" sz="2400" i="1" dirty="0" err="1" smtClean="0">
                <a:latin typeface="+mn-lt"/>
              </a:rPr>
              <a:t>Z</a:t>
            </a:r>
            <a:r>
              <a:rPr lang="en-US" sz="2400" i="1" baseline="-25000" dirty="0" err="1" smtClean="0">
                <a:latin typeface="+mn-lt"/>
              </a:rPr>
              <a:t>nm</a:t>
            </a:r>
            <a:r>
              <a:rPr lang="en-US" sz="2000" i="1" baseline="-50000" dirty="0" err="1" smtClean="0">
                <a:latin typeface="+mn-lt"/>
              </a:rPr>
              <a:t>i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– сообщения от битового узла </a:t>
            </a:r>
            <a:r>
              <a:rPr lang="en-US" sz="2400" i="1" dirty="0">
                <a:latin typeface="+mn-lt"/>
              </a:rPr>
              <a:t>n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к </a:t>
            </a:r>
            <a:r>
              <a:rPr lang="ru-RU" sz="2400" dirty="0">
                <a:latin typeface="+mn-lt"/>
              </a:rPr>
              <a:t>соответствующему проверочному узлу </a:t>
            </a:r>
            <a:r>
              <a:rPr lang="en-US" sz="2400" i="1" dirty="0">
                <a:latin typeface="+mn-lt"/>
              </a:rPr>
              <a:t>m</a:t>
            </a:r>
            <a:r>
              <a:rPr lang="en-US" sz="2400" i="1" baseline="-25000" dirty="0">
                <a:latin typeface="+mn-lt"/>
              </a:rPr>
              <a:t>i</a:t>
            </a:r>
            <a:r>
              <a:rPr lang="ru-RU" sz="2400" dirty="0" smtClean="0">
                <a:latin typeface="+mn-lt"/>
              </a:rPr>
              <a:t>,</a:t>
            </a:r>
          </a:p>
          <a:p>
            <a:pPr>
              <a:defRPr/>
            </a:pPr>
            <a:r>
              <a:rPr lang="ru-RU" sz="2400" dirty="0" smtClean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r</a:t>
            </a:r>
            <a:r>
              <a:rPr lang="en-US" sz="2400" i="1" baseline="-25000" dirty="0" err="1">
                <a:latin typeface="+mn-lt"/>
              </a:rPr>
              <a:t>n</a:t>
            </a:r>
            <a:r>
              <a:rPr lang="ru-RU" sz="2400" dirty="0">
                <a:latin typeface="+mn-lt"/>
              </a:rPr>
              <a:t> – логарифмическое </a:t>
            </a:r>
            <a:r>
              <a:rPr lang="ru-RU" sz="2400" dirty="0" smtClean="0">
                <a:latin typeface="+mn-lt"/>
              </a:rPr>
              <a:t>отношение </a:t>
            </a:r>
            <a:r>
              <a:rPr lang="ru-RU" sz="2400" dirty="0">
                <a:latin typeface="+mn-lt"/>
              </a:rPr>
              <a:t>правдоподобия (</a:t>
            </a:r>
            <a:r>
              <a:rPr lang="en-US" sz="2400" dirty="0">
                <a:latin typeface="+mn-lt"/>
              </a:rPr>
              <a:t>log likelihood ratio</a:t>
            </a:r>
            <a:r>
              <a:rPr lang="ru-RU" sz="2400" dirty="0">
                <a:latin typeface="+mn-lt"/>
              </a:rPr>
              <a:t>, </a:t>
            </a:r>
            <a:r>
              <a:rPr lang="en-US" sz="2400" dirty="0">
                <a:latin typeface="+mn-lt"/>
              </a:rPr>
              <a:t>LLR</a:t>
            </a:r>
            <a:r>
              <a:rPr lang="ru-RU" sz="2400" dirty="0">
                <a:latin typeface="+mn-lt"/>
              </a:rPr>
              <a:t>) для битового </a:t>
            </a:r>
            <a:r>
              <a:rPr lang="ru-RU" sz="2400" dirty="0" smtClean="0">
                <a:latin typeface="+mn-lt"/>
              </a:rPr>
              <a:t>узла </a:t>
            </a:r>
            <a:r>
              <a:rPr lang="en-US" sz="2400" i="1" dirty="0">
                <a:latin typeface="+mn-lt"/>
              </a:rPr>
              <a:t>n</a:t>
            </a:r>
            <a:r>
              <a:rPr lang="ru-RU" sz="2400" dirty="0" smtClean="0">
                <a:latin typeface="+mn-lt"/>
              </a:rPr>
              <a:t>.</a:t>
            </a:r>
          </a:p>
          <a:p>
            <a:pPr>
              <a:defRPr/>
            </a:pPr>
            <a:endParaRPr lang="en-US" sz="2400" dirty="0">
              <a:latin typeface="+mn-lt"/>
            </a:endParaRPr>
          </a:p>
          <a:p>
            <a:pPr>
              <a:defRPr/>
            </a:pPr>
            <a:endParaRPr lang="ru-RU" dirty="0">
              <a:latin typeface="+mn-lt"/>
            </a:endParaRPr>
          </a:p>
          <a:p>
            <a:pPr>
              <a:defRPr/>
            </a:pPr>
            <a:r>
              <a:rPr lang="ru-RU" sz="2400" u="sng" dirty="0" smtClean="0"/>
              <a:t>2</a:t>
            </a:r>
            <a:r>
              <a:rPr lang="ru-RU" sz="2400" u="sng" dirty="0" smtClean="0">
                <a:latin typeface="+mn-lt"/>
              </a:rPr>
              <a:t> шаг</a:t>
            </a:r>
            <a:r>
              <a:rPr lang="ru-RU" sz="2400" dirty="0" smtClean="0">
                <a:latin typeface="+mn-lt"/>
              </a:rPr>
              <a:t>: Проверка.</a:t>
            </a:r>
          </a:p>
          <a:p>
            <a:pPr>
              <a:defRPr/>
            </a:pPr>
            <a:r>
              <a:rPr lang="ru-RU" sz="2400" dirty="0" smtClean="0">
                <a:latin typeface="+mn-lt"/>
              </a:rPr>
              <a:t> </a:t>
            </a:r>
            <a:r>
              <a:rPr lang="ru-RU" sz="2400" dirty="0" smtClean="0"/>
              <a:t>О</a:t>
            </a:r>
            <a:r>
              <a:rPr lang="ru-RU" sz="2400" dirty="0" smtClean="0">
                <a:latin typeface="+mn-lt"/>
              </a:rPr>
              <a:t>бновление </a:t>
            </a:r>
            <a:r>
              <a:rPr lang="ru-RU" sz="2400" dirty="0">
                <a:latin typeface="+mn-lt"/>
              </a:rPr>
              <a:t>проверочных узлов:</a:t>
            </a:r>
          </a:p>
          <a:p>
            <a:pPr>
              <a:defRPr/>
            </a:pPr>
            <a:r>
              <a:rPr lang="en-US" sz="2400" i="1" dirty="0" err="1">
                <a:latin typeface="+mn-lt"/>
              </a:rPr>
              <a:t>Z</a:t>
            </a:r>
            <a:r>
              <a:rPr lang="en-US" sz="2400" i="1" baseline="-25000" dirty="0" err="1">
                <a:latin typeface="+mn-lt"/>
              </a:rPr>
              <a:t>n</a:t>
            </a:r>
            <a:r>
              <a:rPr lang="en-US" sz="2400" i="1" baseline="-50000" dirty="0" err="1">
                <a:latin typeface="+mn-lt"/>
              </a:rPr>
              <a:t>i</a:t>
            </a:r>
            <a:r>
              <a:rPr lang="en-US" sz="2400" i="1" baseline="-25000" dirty="0" err="1">
                <a:latin typeface="+mn-lt"/>
              </a:rPr>
              <a:t>m</a:t>
            </a:r>
            <a:r>
              <a:rPr lang="ru-RU" sz="2400" dirty="0">
                <a:latin typeface="+mn-lt"/>
              </a:rPr>
              <a:t> – входящие сообщения для проверочного узла </a:t>
            </a:r>
            <a:r>
              <a:rPr lang="en-US" sz="2400" i="1" dirty="0">
                <a:latin typeface="+mn-lt"/>
              </a:rPr>
              <a:t>m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от </a:t>
            </a:r>
            <a:r>
              <a:rPr lang="en-US" sz="2400" i="1" dirty="0" err="1">
                <a:latin typeface="+mn-lt"/>
              </a:rPr>
              <a:t>d</a:t>
            </a:r>
            <a:r>
              <a:rPr lang="en-US" sz="2400" i="1" baseline="-25000" dirty="0" err="1">
                <a:latin typeface="+mn-lt"/>
              </a:rPr>
              <a:t>r</a:t>
            </a:r>
            <a:r>
              <a:rPr lang="ru-RU" sz="2400" dirty="0">
                <a:latin typeface="+mn-lt"/>
              </a:rPr>
              <a:t> смежных </a:t>
            </a:r>
            <a:endParaRPr lang="ru-RU" sz="2400" dirty="0" smtClean="0">
              <a:latin typeface="+mn-lt"/>
            </a:endParaRPr>
          </a:p>
          <a:p>
            <a:pPr>
              <a:defRPr/>
            </a:pPr>
            <a:r>
              <a:rPr lang="ru-RU" sz="2400" dirty="0" smtClean="0">
                <a:latin typeface="+mn-lt"/>
              </a:rPr>
              <a:t>битовых </a:t>
            </a:r>
            <a:r>
              <a:rPr lang="ru-RU" sz="2400" dirty="0">
                <a:latin typeface="+mn-lt"/>
              </a:rPr>
              <a:t>узлов, </a:t>
            </a:r>
            <a:r>
              <a:rPr lang="ru-RU" sz="2400" dirty="0" smtClean="0">
                <a:latin typeface="+mn-lt"/>
              </a:rPr>
              <a:t> -</a:t>
            </a:r>
            <a:r>
              <a:rPr lang="en-US" sz="2400" dirty="0" smtClean="0">
                <a:latin typeface="+mn-lt"/>
              </a:rPr>
              <a:t>&gt; </a:t>
            </a:r>
            <a:r>
              <a:rPr lang="ru-RU" sz="2400" dirty="0" smtClean="0">
                <a:latin typeface="+mn-lt"/>
              </a:rPr>
              <a:t>жесткое решение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проверки сошлись -</a:t>
            </a:r>
            <a:r>
              <a:rPr lang="en-US" sz="2400" dirty="0" smtClean="0">
                <a:latin typeface="+mn-lt"/>
              </a:rPr>
              <a:t>&gt;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u="sng" dirty="0" smtClean="0">
                <a:latin typeface="+mn-lt"/>
              </a:rPr>
              <a:t>выход</a:t>
            </a:r>
            <a:endParaRPr lang="en-US" sz="2400" u="sng" dirty="0">
              <a:latin typeface="+mn-lt"/>
            </a:endParaRPr>
          </a:p>
          <a:p>
            <a:pPr>
              <a:defRPr/>
            </a:pPr>
            <a:r>
              <a:rPr lang="en-US" sz="2400" i="1" dirty="0" err="1">
                <a:latin typeface="+mn-lt"/>
              </a:rPr>
              <a:t>y</a:t>
            </a:r>
            <a:r>
              <a:rPr lang="en-US" sz="2400" i="1" baseline="-25000" dirty="0" err="1">
                <a:latin typeface="+mn-lt"/>
              </a:rPr>
              <a:t>n</a:t>
            </a:r>
            <a:r>
              <a:rPr lang="en-US" sz="2400" i="1" baseline="-50000" dirty="0" err="1">
                <a:latin typeface="+mn-lt"/>
              </a:rPr>
              <a:t>i</a:t>
            </a:r>
            <a:r>
              <a:rPr lang="en-US" sz="2400" i="1" baseline="-25000" dirty="0" err="1">
                <a:latin typeface="+mn-lt"/>
              </a:rPr>
              <a:t>m</a:t>
            </a:r>
            <a:r>
              <a:rPr lang="ru-RU" sz="2400" dirty="0">
                <a:latin typeface="+mn-lt"/>
              </a:rPr>
              <a:t> – исходящие сообщения от узла </a:t>
            </a:r>
            <a:r>
              <a:rPr lang="en-US" sz="2400" i="1" dirty="0">
                <a:latin typeface="+mn-lt"/>
              </a:rPr>
              <a:t>m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к </a:t>
            </a:r>
            <a:r>
              <a:rPr lang="ru-RU" sz="2400" dirty="0">
                <a:latin typeface="+mn-lt"/>
              </a:rPr>
              <a:t>битовым узлам </a:t>
            </a:r>
            <a:r>
              <a:rPr lang="en-US" sz="2400" i="1" dirty="0" err="1">
                <a:latin typeface="+mn-lt"/>
              </a:rPr>
              <a:t>n</a:t>
            </a:r>
            <a:r>
              <a:rPr lang="en-US" sz="2400" i="1" baseline="-25000" dirty="0" err="1">
                <a:latin typeface="+mn-lt"/>
              </a:rPr>
              <a:t>i</a:t>
            </a:r>
            <a:r>
              <a:rPr lang="ru-RU" sz="2400" dirty="0">
                <a:latin typeface="+mn-lt"/>
              </a:rPr>
              <a:t>. </a:t>
            </a:r>
            <a:endParaRPr lang="ru-RU" sz="2400" dirty="0" smtClean="0">
              <a:latin typeface="+mn-lt"/>
            </a:endParaRPr>
          </a:p>
          <a:p>
            <a:pPr>
              <a:defRPr/>
            </a:pPr>
            <a:r>
              <a:rPr lang="ru-RU" sz="2400" dirty="0" smtClean="0">
                <a:latin typeface="+mn-lt"/>
              </a:rPr>
              <a:t>Исходящие </a:t>
            </a:r>
            <a:r>
              <a:rPr lang="ru-RU" sz="2400" dirty="0">
                <a:latin typeface="+mn-lt"/>
              </a:rPr>
              <a:t>сообщения </a:t>
            </a:r>
            <a:r>
              <a:rPr lang="ru-RU" sz="2400" dirty="0" smtClean="0">
                <a:latin typeface="+mn-lt"/>
              </a:rPr>
              <a:t>рассчитываются</a:t>
            </a:r>
            <a:r>
              <a:rPr lang="ru-RU" sz="2400" dirty="0"/>
              <a:t> </a:t>
            </a:r>
            <a:r>
              <a:rPr lang="ru-RU" sz="2400" dirty="0" smtClean="0">
                <a:latin typeface="+mn-lt"/>
              </a:rPr>
              <a:t>по </a:t>
            </a:r>
            <a:r>
              <a:rPr lang="ru-RU" sz="2400" dirty="0">
                <a:latin typeface="+mn-lt"/>
              </a:rPr>
              <a:t>следующей формуле: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3533" y="2492376"/>
            <a:ext cx="1828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177" y="5228590"/>
            <a:ext cx="6873664" cy="55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6159" y="5772152"/>
            <a:ext cx="7980163" cy="43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90100" y="4437064"/>
            <a:ext cx="2167467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06830" y="6158230"/>
            <a:ext cx="7412751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5306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1652" y="2392299"/>
            <a:ext cx="7187914" cy="64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11582400" cy="5619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Декодирование кодов </a:t>
            </a:r>
            <a:r>
              <a:rPr lang="en-US" dirty="0" smtClean="0"/>
              <a:t>LDPC</a:t>
            </a:r>
            <a:r>
              <a:rPr lang="ru-RU" dirty="0" smtClean="0"/>
              <a:t> - </a:t>
            </a:r>
            <a:r>
              <a:rPr lang="en-US"/>
              <a:t>Belief </a:t>
            </a:r>
            <a:r>
              <a:rPr lang="en-US" smtClean="0"/>
              <a:t>Propagation</a:t>
            </a:r>
            <a:endParaRPr lang="ru-RU" dirty="0" smtClean="0"/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50334" y="942975"/>
            <a:ext cx="1109133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 dirty="0" smtClean="0"/>
              <a:t>3 </a:t>
            </a:r>
            <a:r>
              <a:rPr lang="ru-RU" sz="2400" u="sng" dirty="0" smtClean="0">
                <a:latin typeface="+mn-lt"/>
              </a:rPr>
              <a:t>шаг </a:t>
            </a:r>
            <a:r>
              <a:rPr lang="ru-RU" sz="2400" dirty="0" smtClean="0"/>
              <a:t>: Обновление битовых узлов </a:t>
            </a:r>
            <a:endParaRPr lang="ru-RU" sz="2400" dirty="0">
              <a:latin typeface="+mn-lt"/>
            </a:endParaRPr>
          </a:p>
          <a:p>
            <a:pPr>
              <a:defRPr/>
            </a:pPr>
            <a:r>
              <a:rPr lang="en-US" sz="2400" i="1" dirty="0" err="1">
                <a:latin typeface="+mn-lt"/>
              </a:rPr>
              <a:t>y</a:t>
            </a:r>
            <a:r>
              <a:rPr lang="en-US" sz="2400" i="1" baseline="-25000" dirty="0" err="1">
                <a:latin typeface="+mn-lt"/>
              </a:rPr>
              <a:t>nm</a:t>
            </a:r>
            <a:r>
              <a:rPr lang="en-US" sz="2000" i="1" baseline="-50000" dirty="0" err="1">
                <a:latin typeface="+mn-lt"/>
              </a:rPr>
              <a:t>i</a:t>
            </a:r>
            <a:r>
              <a:rPr lang="ru-RU" sz="2400" dirty="0">
                <a:latin typeface="+mn-lt"/>
              </a:rPr>
              <a:t> – входящие сообщения для битового узла </a:t>
            </a:r>
            <a:r>
              <a:rPr lang="en-US" sz="2400" i="1" dirty="0">
                <a:latin typeface="+mn-lt"/>
              </a:rPr>
              <a:t>n</a:t>
            </a:r>
            <a:r>
              <a:rPr lang="ru-RU" sz="2400" dirty="0">
                <a:latin typeface="+mn-lt"/>
              </a:rPr>
              <a:t> от </a:t>
            </a:r>
            <a:r>
              <a:rPr lang="en-US" sz="2400" i="1" dirty="0">
                <a:latin typeface="+mn-lt"/>
              </a:rPr>
              <a:t>d</a:t>
            </a:r>
            <a:r>
              <a:rPr lang="en-US" sz="2400" i="1" baseline="-25000" dirty="0">
                <a:latin typeface="+mn-lt"/>
              </a:rPr>
              <a:t>c</a:t>
            </a:r>
            <a:r>
              <a:rPr lang="ru-RU" sz="2400" dirty="0">
                <a:latin typeface="+mn-lt"/>
              </a:rPr>
              <a:t> смежных </a:t>
            </a:r>
            <a:r>
              <a:rPr lang="ru-RU" sz="2400" dirty="0"/>
              <a:t> </a:t>
            </a:r>
            <a:r>
              <a:rPr lang="ru-RU" sz="2400" dirty="0" smtClean="0">
                <a:latin typeface="+mn-lt"/>
              </a:rPr>
              <a:t>проверочных </a:t>
            </a:r>
            <a:r>
              <a:rPr lang="ru-RU" sz="2400" dirty="0">
                <a:latin typeface="+mn-lt"/>
              </a:rPr>
              <a:t>узлов</a:t>
            </a:r>
            <a:r>
              <a:rPr lang="ru-RU" sz="2400" dirty="0" smtClean="0">
                <a:latin typeface="+mn-lt"/>
              </a:rPr>
              <a:t>,</a:t>
            </a:r>
          </a:p>
          <a:p>
            <a:pPr>
              <a:defRPr/>
            </a:pPr>
            <a:r>
              <a:rPr lang="ru-RU" sz="2400" dirty="0" smtClean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Z</a:t>
            </a:r>
            <a:r>
              <a:rPr lang="en-US" sz="2400" i="1" baseline="-25000" dirty="0" err="1">
                <a:latin typeface="+mn-lt"/>
              </a:rPr>
              <a:t>nm</a:t>
            </a:r>
            <a:r>
              <a:rPr lang="en-US" sz="2000" i="1" baseline="-50000" dirty="0" err="1">
                <a:latin typeface="+mn-lt"/>
              </a:rPr>
              <a:t>i</a:t>
            </a:r>
            <a:r>
              <a:rPr lang="ru-RU" sz="2400" dirty="0">
                <a:latin typeface="+mn-lt"/>
              </a:rPr>
              <a:t> – исходящие сообщения для каждого 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+mn-lt"/>
              </a:rPr>
              <a:t>проверочного </a:t>
            </a:r>
            <a:r>
              <a:rPr lang="ru-RU" sz="2400" dirty="0">
                <a:latin typeface="+mn-lt"/>
              </a:rPr>
              <a:t>узла </a:t>
            </a:r>
            <a:r>
              <a:rPr lang="en-US" sz="2400" i="1" dirty="0">
                <a:latin typeface="+mn-lt"/>
              </a:rPr>
              <a:t>m</a:t>
            </a:r>
            <a:r>
              <a:rPr lang="en-US" sz="2400" i="1" baseline="-25000" dirty="0">
                <a:latin typeface="+mn-lt"/>
              </a:rPr>
              <a:t>i</a:t>
            </a:r>
            <a:r>
              <a:rPr lang="ru-RU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  <a:p>
            <a:pPr>
              <a:defRPr/>
            </a:pPr>
            <a:endParaRPr lang="ru-RU" sz="2400" dirty="0" smtClean="0"/>
          </a:p>
          <a:p>
            <a:pPr>
              <a:defRPr/>
            </a:pPr>
            <a:endParaRPr lang="ru-RU" dirty="0" smtClean="0">
              <a:latin typeface="+mn-lt"/>
            </a:endParaRP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sz="2400" dirty="0" smtClean="0">
              <a:latin typeface="+mn-lt"/>
            </a:endParaRPr>
          </a:p>
          <a:p>
            <a:pPr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 smtClean="0">
              <a:latin typeface="+mn-lt"/>
            </a:endParaRPr>
          </a:p>
          <a:p>
            <a:pPr>
              <a:defRPr/>
            </a:pPr>
            <a:endParaRPr lang="ru-RU" sz="2400" dirty="0" smtClean="0">
              <a:latin typeface="+mn-lt"/>
            </a:endParaRPr>
          </a:p>
          <a:p>
            <a:pPr>
              <a:defRPr/>
            </a:pPr>
            <a:r>
              <a:rPr lang="ru-RU" sz="2400" dirty="0" smtClean="0"/>
              <a:t>Н</a:t>
            </a:r>
            <a:r>
              <a:rPr lang="ru-RU" sz="2400" dirty="0" smtClean="0">
                <a:latin typeface="+mn-lt"/>
              </a:rPr>
              <a:t>едостатки: высокая </a:t>
            </a:r>
            <a:r>
              <a:rPr lang="ru-RU" sz="2400" dirty="0">
                <a:latin typeface="+mn-lt"/>
              </a:rPr>
              <a:t>сложность </a:t>
            </a:r>
            <a:r>
              <a:rPr lang="ru-RU" sz="2400" dirty="0" smtClean="0">
                <a:latin typeface="+mn-lt"/>
              </a:rPr>
              <a:t>реализации, необходимость </a:t>
            </a:r>
            <a:r>
              <a:rPr lang="ru-RU" sz="2400" dirty="0">
                <a:latin typeface="+mn-lt"/>
              </a:rPr>
              <a:t>оценки отношения сигнал/шум на входе приемника для расчета логарифмических отношений правдоподобия.</a:t>
            </a:r>
            <a:endParaRPr lang="en-US" sz="2400" dirty="0">
              <a:latin typeface="+mn-lt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46" y="2672714"/>
            <a:ext cx="4560763" cy="131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7851" y="2331161"/>
            <a:ext cx="2673349" cy="246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Регулярный/не регулярный код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710" y="1819434"/>
            <a:ext cx="11345490" cy="25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236720" y="5367219"/>
            <a:ext cx="7955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Е. А. </a:t>
            </a:r>
            <a:r>
              <a:rPr lang="ru-RU" sz="2400" dirty="0" err="1" smtClean="0"/>
              <a:t>Лихобабин</a:t>
            </a:r>
            <a:r>
              <a:rPr lang="ru-RU" sz="2400" dirty="0" smtClean="0"/>
              <a:t> Введение в декодирование </a:t>
            </a:r>
            <a:r>
              <a:rPr lang="en-US" sz="2400" dirty="0" smtClean="0"/>
              <a:t>LDPC </a:t>
            </a:r>
            <a:r>
              <a:rPr lang="ru-RU" sz="2400" dirty="0" smtClean="0"/>
              <a:t>кодов </a:t>
            </a:r>
            <a:endParaRPr lang="ru-RU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16153"/>
          <a:stretch>
            <a:fillRect/>
          </a:stretch>
        </p:blipFill>
        <p:spPr bwMode="auto">
          <a:xfrm>
            <a:off x="2708909" y="304800"/>
            <a:ext cx="7850420" cy="48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36720" y="5367219"/>
            <a:ext cx="7955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Е. А. </a:t>
            </a:r>
            <a:r>
              <a:rPr lang="ru-RU" sz="2400" dirty="0" err="1" smtClean="0"/>
              <a:t>Лихобабин</a:t>
            </a:r>
            <a:r>
              <a:rPr lang="ru-RU" sz="2400" dirty="0" smtClean="0"/>
              <a:t> Введение в декодирование </a:t>
            </a:r>
            <a:r>
              <a:rPr lang="en-US" sz="2400" dirty="0" smtClean="0"/>
              <a:t>LDPC </a:t>
            </a:r>
            <a:r>
              <a:rPr lang="ru-RU" sz="2400" dirty="0" smtClean="0"/>
              <a:t>кодов 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Шеннона (теорема Шеннона — Хартли)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𝑆𝑁𝑅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предельная пропускная способность канала (бит/с),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полоса сигнала (Гц),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𝑠𝑖𝑔𝑛𝑎𝑙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– 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мощность сигнала,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/>
                  <a:t>  –  </a:t>
                </a:r>
                <a:r>
                  <a:rPr lang="ru-RU" dirty="0"/>
                  <a:t>мощность </a:t>
                </a:r>
                <a:r>
                  <a:rPr lang="ru-RU" dirty="0" smtClean="0"/>
                  <a:t>шума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61914" y="1040525"/>
                <a:ext cx="5504793" cy="4382814"/>
              </a:xfrm>
              <a:blipFill rotWithShape="1">
                <a:blip r:embed="rId2" cstate="print"/>
                <a:stretch>
                  <a:fillRect l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2594" y="5626140"/>
            <a:ext cx="650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/>
              <a:t>К.Шеннон</a:t>
            </a:r>
            <a:r>
              <a:rPr lang="ru-RU" i="1" dirty="0"/>
              <a:t> </a:t>
            </a:r>
            <a:r>
              <a:rPr lang="ru-RU" dirty="0"/>
              <a:t>«РАБОТЫ ПО ТЕОРИИ ИНФОРМАЦИИ И КИБЕРНЕТИКЕ», </a:t>
            </a:r>
            <a:endParaRPr lang="ru-RU" dirty="0" smtClean="0"/>
          </a:p>
          <a:p>
            <a:pPr algn="ctr"/>
            <a:r>
              <a:rPr lang="ru-RU" dirty="0" smtClean="0"/>
              <a:t>ИЗДАТЕЛЬСТВО </a:t>
            </a:r>
            <a:r>
              <a:rPr lang="ru-RU" dirty="0"/>
              <a:t>ИНОСТРАННОЙ ЛИТЕРАТУРЫ, Москва 1963, </a:t>
            </a:r>
            <a:endParaRPr lang="ru-RU" dirty="0" smtClean="0"/>
          </a:p>
          <a:p>
            <a:pPr algn="ctr"/>
            <a:r>
              <a:rPr lang="ru-RU" dirty="0" smtClean="0"/>
              <a:t>Статья </a:t>
            </a:r>
            <a:r>
              <a:rPr lang="ru-RU" dirty="0"/>
              <a:t>«Математическая теория связи»</a:t>
            </a:r>
          </a:p>
          <a:p>
            <a:endParaRPr lang="ru-RU" dirty="0"/>
          </a:p>
        </p:txBody>
      </p:sp>
      <p:pic>
        <p:nvPicPr>
          <p:cNvPr id="1030" name="Picture 6" descr="Картинки по запросу Предел шеннон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20" y="1707068"/>
            <a:ext cx="4392674" cy="45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Предел Шеннона</a:t>
            </a:r>
          </a:p>
          <a:p>
            <a:r>
              <a:rPr lang="ru-RU" sz="3200" dirty="0" smtClean="0"/>
              <a:t>Идея кодирования</a:t>
            </a:r>
          </a:p>
          <a:p>
            <a:r>
              <a:rPr lang="ru-RU" sz="3200" dirty="0"/>
              <a:t>Расстояние </a:t>
            </a:r>
            <a:r>
              <a:rPr lang="ru-RU" sz="3200" dirty="0" smtClean="0"/>
              <a:t>Хэмминга</a:t>
            </a:r>
          </a:p>
          <a:p>
            <a:r>
              <a:rPr lang="ru-RU" sz="3200" dirty="0" smtClean="0"/>
              <a:t>Код Хэмминга</a:t>
            </a:r>
            <a:endParaRPr lang="en-US" sz="3200" dirty="0" smtClean="0"/>
          </a:p>
          <a:p>
            <a:r>
              <a:rPr lang="ru-RU" sz="3200" dirty="0" smtClean="0"/>
              <a:t>Сверочные коды</a:t>
            </a:r>
            <a:endParaRPr lang="en-US" sz="3200" dirty="0" smtClean="0"/>
          </a:p>
          <a:p>
            <a:r>
              <a:rPr lang="en-US" sz="3200" dirty="0" smtClean="0"/>
              <a:t>LDPC </a:t>
            </a:r>
            <a:r>
              <a:rPr lang="ru-RU" sz="3200" dirty="0" smtClean="0"/>
              <a:t>коды</a:t>
            </a:r>
          </a:p>
          <a:p>
            <a:r>
              <a:rPr lang="ru-RU" sz="3200" dirty="0" err="1" smtClean="0"/>
              <a:t>Домашка</a:t>
            </a:r>
            <a:r>
              <a:rPr lang="ru-RU" sz="3200" dirty="0" smtClean="0"/>
              <a:t> </a:t>
            </a:r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823" y="258247"/>
            <a:ext cx="10515600" cy="1325563"/>
          </a:xfrm>
        </p:spPr>
        <p:txBody>
          <a:bodyPr/>
          <a:lstStyle/>
          <a:p>
            <a:r>
              <a:rPr lang="ru-RU" dirty="0" smtClean="0"/>
              <a:t>Предел Шеннона</a:t>
            </a:r>
            <a:endParaRPr lang="ru-RU" dirty="0"/>
          </a:p>
        </p:txBody>
      </p:sp>
      <p:pic>
        <p:nvPicPr>
          <p:cNvPr id="19458" name="Picture 2" descr="Картинки по запросу Предел Шеннона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60866" y="688769"/>
            <a:ext cx="6068453" cy="555125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702" y="1521066"/>
                <a:ext cx="5536324" cy="47895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ru-RU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b="0" dirty="0" smtClean="0"/>
                  <a:t>используя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func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0,693 = − 1,6 </m:t>
                      </m:r>
                      <m:r>
                        <m:rPr>
                          <m:nor/>
                        </m:rPr>
                        <a:rPr lang="ru-RU" b="0" i="0" smtClean="0">
                          <a:latin typeface="Cambria Math"/>
                        </a:rPr>
                        <m:t>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702" y="1521066"/>
                <a:ext cx="5536324" cy="4789597"/>
              </a:xfrm>
              <a:blipFill rotWithShape="1">
                <a:blip r:embed="rId3" cstate="print"/>
                <a:stretch>
                  <a:fillRect l="-2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цифровой системы передачи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95" y="1555061"/>
            <a:ext cx="9441180" cy="41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кодирования. </a:t>
            </a:r>
            <a:r>
              <a:rPr lang="ru-RU" dirty="0" smtClean="0"/>
              <a:t>Проверка четности.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73826" y="1401289"/>
                <a:ext cx="10515600" cy="48944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Есть последовательность бит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1 0 0 1 0 1 0 0 0 0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Суммируем ее по модулю 2, дописываем бит в конец: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1+0+0+1+0+1+0+0+0+0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2=1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Получаем</a:t>
                </a:r>
                <a:r>
                  <a:rPr lang="ru-RU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1 0 0 1 0 1 0 0 0 0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Проверяем четность: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1+0+0+1+0+1+0+0+0+0</m:t>
                          </m:r>
                          <m:r>
                            <a:rPr lang="ru-RU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𝑚𝑜𝑑</m:t>
                      </m:r>
                      <m:r>
                        <a:rPr lang="en-US" i="1">
                          <a:latin typeface="Cambria Math"/>
                        </a:rPr>
                        <m:t>2=0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 случае ошибки: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+0+0+1+0+1+0+0+0+0</m:t>
                          </m:r>
                          <m:r>
                            <a:rPr lang="ru-RU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𝑚𝑜𝑑</m:t>
                      </m:r>
                      <m:r>
                        <a:rPr lang="en-US" i="1">
                          <a:latin typeface="Cambria Math"/>
                        </a:rPr>
                        <m:t>2=1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Можем гарантированно обнаружить 1 ошибку!</a:t>
                </a:r>
                <a:endParaRPr lang="en-US" dirty="0"/>
              </a:p>
              <a:p>
                <a:pPr marL="0" indent="0">
                  <a:buNone/>
                </a:pPr>
                <a:endParaRPr lang="ru-RU" b="0" dirty="0" smtClean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826" y="1401289"/>
                <a:ext cx="10515600" cy="4894428"/>
              </a:xfrm>
              <a:blipFill rotWithShape="1">
                <a:blip r:embed="rId2" cstate="print"/>
                <a:stretch>
                  <a:fillRect l="-1159" t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кодирования. Код повторения.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8166"/>
                <a:ext cx="10515600" cy="4668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Есть последовательность бит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1 0 0 1 0 1 0 0 0 0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Переписываем каждый бит </a:t>
                </a:r>
                <a:r>
                  <a:rPr lang="en-US" dirty="0" smtClean="0"/>
                  <a:t>n </a:t>
                </a:r>
                <a:r>
                  <a:rPr lang="ru-RU" dirty="0" smtClean="0"/>
                  <a:t>раз.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Например </a:t>
                </a:r>
                <a:r>
                  <a:rPr lang="en-US" dirty="0" smtClean="0"/>
                  <a:t>n = 3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Получаем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{111 000 000 111 000 111 000 000 000 000}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Можем гарантированно исправить 1  ошибку!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Например: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{1</m:t>
                    </m:r>
                    <m:r>
                      <a:rPr lang="ru-RU" b="0" i="1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1 000 000 111 000 111 000 000 000 000}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 </a:t>
                </a:r>
                <a:r>
                  <a:rPr lang="ru-RU" dirty="0" smtClean="0"/>
                  <a:t>ошибки на 1 бит = беда!</a:t>
                </a:r>
              </a:p>
              <a:p>
                <a:pPr marL="0" indent="0">
                  <a:buNone/>
                </a:pPr>
                <a:r>
                  <a:rPr lang="ru-RU" dirty="0"/>
                  <a:t>Например: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{1</m:t>
                    </m:r>
                    <m:r>
                      <a:rPr lang="ru-RU" i="1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ru-RU" b="0" i="1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 000 000 111 000 111 000 000 000 000}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8166"/>
                <a:ext cx="10515600" cy="4668797"/>
              </a:xfrm>
              <a:blipFill rotWithShape="1">
                <a:blip r:embed="rId2" cstate="print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1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Хэмминга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8616309"/>
                  </p:ext>
                </p:extLst>
              </p:nvPr>
            </p:nvGraphicFramePr>
            <p:xfrm>
              <a:off x="920750" y="1425575"/>
              <a:ext cx="5562600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5626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{1 0 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0 1}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ru-RU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{1 0 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1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0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 1}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="" xmlns:p14="http://schemas.microsoft.com/office/powerpoint/2010/main" val="3368616309"/>
                  </p:ext>
                </p:extLst>
              </p:nvPr>
            </p:nvGraphicFramePr>
            <p:xfrm>
              <a:off x="920750" y="1425575"/>
              <a:ext cx="5562600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5626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76" b="-100000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117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26" name="Picture 2" descr="https://upload.wikimedia.org/wikipedia/commons/thumb/b/b4/Hamming_distance_4_bit_binary_example.svg/1920px-Hamming_distance_4_bit_binary_examp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45" y="2576945"/>
            <a:ext cx="5524468" cy="33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6/6e/Hamming_distance_3_bit_binary_example.svg/1280px-Hamming_distance_3_bit_binary_exampl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67" y="395657"/>
            <a:ext cx="2912022" cy="230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0937" y="3065031"/>
                <a:ext cx="356259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37" y="3065031"/>
                <a:ext cx="3562596" cy="113082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93320" y="2695699"/>
            <a:ext cx="307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</a:t>
            </a:r>
            <a:r>
              <a:rPr lang="ru-RU" dirty="0" smtClean="0"/>
              <a:t> </a:t>
            </a:r>
            <a:r>
              <a:rPr lang="ru-RU" sz="2400" dirty="0" smtClean="0"/>
              <a:t>Хэмминга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814557" y="4273043"/>
            <a:ext cx="3667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 – </a:t>
            </a:r>
            <a:r>
              <a:rPr lang="ru-RU" sz="2400" dirty="0" smtClean="0"/>
              <a:t>количество ошибок, </a:t>
            </a:r>
          </a:p>
          <a:p>
            <a:pPr algn="ctr"/>
            <a:r>
              <a:rPr lang="ru-RU" sz="2400" dirty="0" smtClean="0"/>
              <a:t>которые можно исправить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11355" y="5284519"/>
                <a:ext cx="1741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5" y="5284519"/>
                <a:ext cx="1741759" cy="46166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5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Хемминга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31294"/>
                <a:ext cx="10515600" cy="21494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Параметры кода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−1,  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=2, 3, …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Минимальное расстояние 3. Исправляют 1 ошибку.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31294"/>
                <a:ext cx="10515600" cy="2149434"/>
              </a:xfrm>
              <a:blipFill rotWithShape="1">
                <a:blip r:embed="rId2" cstate="print"/>
                <a:stretch>
                  <a:fillRect l="-1217" t="-4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345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1845</Words>
  <Application>Microsoft Office PowerPoint</Application>
  <PresentationFormat>Произвольный</PresentationFormat>
  <Paragraphs>448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Канальное кодирование</vt:lpstr>
      <vt:lpstr>Презентация PowerPoint</vt:lpstr>
      <vt:lpstr>Предел Шеннона (теорема Шеннона — Хартли)</vt:lpstr>
      <vt:lpstr>Предел Шеннона</vt:lpstr>
      <vt:lpstr>Структура цифровой системы передачи данных</vt:lpstr>
      <vt:lpstr>Идея кодирования. Проверка четности. </vt:lpstr>
      <vt:lpstr>Идея кодирования. Код повторения. </vt:lpstr>
      <vt:lpstr>Расстояние Хэмминга</vt:lpstr>
      <vt:lpstr>Код Хемминга </vt:lpstr>
      <vt:lpstr>Код Хемминга (15, 11). Кодирование.  </vt:lpstr>
      <vt:lpstr>Код Хемминга (15, 11). Декодирование.  </vt:lpstr>
      <vt:lpstr>Выбор кода всегда компромисс! </vt:lpstr>
      <vt:lpstr>Сверочные коды</vt:lpstr>
      <vt:lpstr>Презентация PowerPoint</vt:lpstr>
      <vt:lpstr>Презентация PowerPoint</vt:lpstr>
      <vt:lpstr>Декодирование сверточных кодов Алгоритм Витерби</vt:lpstr>
      <vt:lpstr>Презентация PowerPoint</vt:lpstr>
      <vt:lpstr>Презентация PowerPoint</vt:lpstr>
      <vt:lpstr>DVB-S – внутреннее кодирование</vt:lpstr>
      <vt:lpstr>Как улучшить производительность?</vt:lpstr>
      <vt:lpstr>Коды с низкой плотностью проверок на четность LDPC</vt:lpstr>
      <vt:lpstr>Пример итерационного декодирования (ДЗ)</vt:lpstr>
      <vt:lpstr>Презентация PowerPoint</vt:lpstr>
      <vt:lpstr>Декодирование кодов LDPC - Bit Flipping</vt:lpstr>
      <vt:lpstr>Декодирование кодов LDPC - Bit Flipping</vt:lpstr>
      <vt:lpstr>Декодирование кодов LDPC -  Belief Propagation</vt:lpstr>
      <vt:lpstr>Декодирование кодов LDPC - Belief Propagation</vt:lpstr>
      <vt:lpstr>Регулярный/не регулярный код</vt:lpstr>
      <vt:lpstr>Циклы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lantyufrieva</cp:lastModifiedBy>
  <cp:revision>380</cp:revision>
  <dcterms:created xsi:type="dcterms:W3CDTF">2019-03-11T13:01:46Z</dcterms:created>
  <dcterms:modified xsi:type="dcterms:W3CDTF">2019-10-21T08:33:30Z</dcterms:modified>
</cp:coreProperties>
</file>