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6" r:id="rId3"/>
    <p:sldId id="328" r:id="rId4"/>
    <p:sldId id="327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41" r:id="rId17"/>
    <p:sldId id="339" r:id="rId18"/>
    <p:sldId id="342" r:id="rId19"/>
    <p:sldId id="343" r:id="rId20"/>
    <p:sldId id="347" r:id="rId21"/>
    <p:sldId id="348" r:id="rId22"/>
    <p:sldId id="349" r:id="rId23"/>
    <p:sldId id="344" r:id="rId24"/>
    <p:sldId id="345" r:id="rId25"/>
    <p:sldId id="350" r:id="rId26"/>
    <p:sldId id="351" r:id="rId27"/>
    <p:sldId id="355" r:id="rId28"/>
    <p:sldId id="353" r:id="rId29"/>
    <p:sldId id="354" r:id="rId30"/>
    <p:sldId id="352" r:id="rId31"/>
    <p:sldId id="28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1600" autoAdjust="0"/>
  </p:normalViewPr>
  <p:slideViewPr>
    <p:cSldViewPr snapToGrid="0">
      <p:cViewPr varScale="1">
        <p:scale>
          <a:sx n="93" d="100"/>
          <a:sy n="93" d="100"/>
        </p:scale>
        <p:origin x="10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я подведу некоторое 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2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2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81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8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1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6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42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12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71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9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8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6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2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04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63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2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37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18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01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7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79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8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10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1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8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01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2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2.png"/><Relationship Id="rId5" Type="http://schemas.openxmlformats.org/officeDocument/2006/relationships/image" Target="../media/image17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622300"/>
            <a:ext cx="11530148" cy="3413687"/>
          </a:xfrm>
        </p:spPr>
        <p:txBody>
          <a:bodyPr>
            <a:noAutofit/>
          </a:bodyPr>
          <a:lstStyle/>
          <a:p>
            <a:r>
              <a:rPr lang="ru-RU" dirty="0"/>
              <a:t>Сигнальное созвездие </a:t>
            </a:r>
            <a:br>
              <a:rPr lang="ru-RU" dirty="0"/>
            </a:br>
            <a:r>
              <a:rPr lang="ru-RU" sz="4000" dirty="0"/>
              <a:t>Восстановление информационного сигнала из сигнального созвездия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8-</a:t>
            </a:r>
            <a:r>
              <a:rPr lang="en-US" dirty="0"/>
              <a:t>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FB367A8-BCC5-47E0-ADD5-48C4AB9D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30" y="895031"/>
            <a:ext cx="5067939" cy="50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4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16-</a:t>
            </a:r>
            <a:r>
              <a:rPr lang="en-US" dirty="0"/>
              <a:t>QAM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3EE12A-8C04-4D34-BE7D-6A79C4C3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69" y="1127759"/>
            <a:ext cx="4824571" cy="482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10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16-</a:t>
            </a:r>
            <a:r>
              <a:rPr lang="en-US" dirty="0"/>
              <a:t>QAM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3EE12A-8C04-4D34-BE7D-6A79C4C3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69" y="1127759"/>
            <a:ext cx="4824571" cy="482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9BACEF9-6F1F-49F7-9326-C864B8220FD4}"/>
              </a:ext>
            </a:extLst>
          </p:cNvPr>
          <p:cNvCxnSpPr/>
          <p:nvPr/>
        </p:nvCxnSpPr>
        <p:spPr>
          <a:xfrm>
            <a:off x="6776720" y="1981200"/>
            <a:ext cx="0" cy="289560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5A5DD90-D47D-4859-B14C-D2F9C5FCD8C6}"/>
              </a:ext>
            </a:extLst>
          </p:cNvPr>
          <p:cNvCxnSpPr/>
          <p:nvPr/>
        </p:nvCxnSpPr>
        <p:spPr>
          <a:xfrm>
            <a:off x="6179185" y="1981200"/>
            <a:ext cx="0" cy="289560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03284E8-329D-4CD8-B9CE-90A4288B2433}"/>
              </a:ext>
            </a:extLst>
          </p:cNvPr>
          <p:cNvCxnSpPr/>
          <p:nvPr/>
        </p:nvCxnSpPr>
        <p:spPr>
          <a:xfrm>
            <a:off x="5588000" y="1981200"/>
            <a:ext cx="0" cy="289560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B663C9A-B90B-413F-B19C-8ECAB5DC1631}"/>
              </a:ext>
            </a:extLst>
          </p:cNvPr>
          <p:cNvCxnSpPr>
            <a:cxnSpLocks/>
          </p:cNvCxnSpPr>
          <p:nvPr/>
        </p:nvCxnSpPr>
        <p:spPr>
          <a:xfrm flipH="1">
            <a:off x="5016500" y="2838450"/>
            <a:ext cx="2533651" cy="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017D97-CD3D-40B4-8F0A-78C7285BB9ED}"/>
              </a:ext>
            </a:extLst>
          </p:cNvPr>
          <p:cNvCxnSpPr>
            <a:cxnSpLocks/>
          </p:cNvCxnSpPr>
          <p:nvPr/>
        </p:nvCxnSpPr>
        <p:spPr>
          <a:xfrm flipH="1">
            <a:off x="5016500" y="3429000"/>
            <a:ext cx="2533651" cy="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8F95D9D-F758-403A-BF96-4BA31743D060}"/>
              </a:ext>
            </a:extLst>
          </p:cNvPr>
          <p:cNvCxnSpPr>
            <a:cxnSpLocks/>
          </p:cNvCxnSpPr>
          <p:nvPr/>
        </p:nvCxnSpPr>
        <p:spPr>
          <a:xfrm flipH="1">
            <a:off x="5016500" y="4000500"/>
            <a:ext cx="2533651" cy="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5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1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везда: 4 точки 2">
            <a:extLst>
              <a:ext uri="{FF2B5EF4-FFF2-40B4-BE49-F238E27FC236}">
                <a16:creationId xmlns:a16="http://schemas.microsoft.com/office/drawing/2014/main" id="{FE985510-94F0-49D1-9D77-1A11E3B6E1FD}"/>
              </a:ext>
            </a:extLst>
          </p:cNvPr>
          <p:cNvSpPr/>
          <p:nvPr/>
        </p:nvSpPr>
        <p:spPr>
          <a:xfrm>
            <a:off x="6908800" y="2143760"/>
            <a:ext cx="589280" cy="629920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>
            <a:cxnSpLocks/>
          </p:cNvCxnSpPr>
          <p:nvPr/>
        </p:nvCxnSpPr>
        <p:spPr>
          <a:xfrm flipV="1">
            <a:off x="6024880" y="2458720"/>
            <a:ext cx="1178560" cy="1117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40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>
            <a:cxnSpLocks/>
          </p:cNvCxnSpPr>
          <p:nvPr/>
        </p:nvCxnSpPr>
        <p:spPr>
          <a:xfrm flipV="1">
            <a:off x="6024880" y="2458720"/>
            <a:ext cx="1178560" cy="1117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6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>
            <a:cxnSpLocks/>
          </p:cNvCxnSpPr>
          <p:nvPr/>
        </p:nvCxnSpPr>
        <p:spPr>
          <a:xfrm flipV="1">
            <a:off x="6024880" y="2458720"/>
            <a:ext cx="1178560" cy="1117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804ED-9A57-49F8-BD9C-9542A2BC58C3}"/>
                  </a:ext>
                </a:extLst>
              </p:cNvPr>
              <p:cNvSpPr txBox="1"/>
              <p:nvPr/>
            </p:nvSpPr>
            <p:spPr>
              <a:xfrm>
                <a:off x="8768080" y="1993781"/>
                <a:ext cx="294349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60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804ED-9A57-49F8-BD9C-9542A2BC5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1993781"/>
                <a:ext cx="2943498" cy="923330"/>
              </a:xfrm>
              <a:prstGeom prst="rect">
                <a:avLst/>
              </a:prstGeom>
              <a:blipFill>
                <a:blip r:embed="rId5"/>
                <a:stretch>
                  <a:fillRect t="-25000" b="-48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3531F2-7462-48CA-89D1-C74298B57279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613F0B-9231-4B3F-A17D-EC0377D978DF}"/>
                  </a:ext>
                </a:extLst>
              </p:cNvPr>
              <p:cNvSpPr txBox="1"/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613F0B-9231-4B3F-A17D-EC0377D97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28D35D-90F8-41B0-A797-6D8B1FDF904C}"/>
              </a:ext>
            </a:extLst>
          </p:cNvPr>
          <p:cNvCxnSpPr>
            <a:cxnSpLocks/>
          </p:cNvCxnSpPr>
          <p:nvPr/>
        </p:nvCxnSpPr>
        <p:spPr>
          <a:xfrm>
            <a:off x="7203440" y="2458720"/>
            <a:ext cx="1026160" cy="396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26A653-A878-4900-8E7B-39BC6558981A}"/>
                  </a:ext>
                </a:extLst>
              </p:cNvPr>
              <p:cNvSpPr txBox="1"/>
              <p:nvPr/>
            </p:nvSpPr>
            <p:spPr>
              <a:xfrm>
                <a:off x="7407696" y="2048875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26A653-A878-4900-8E7B-39BC6558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96" y="2048875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68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3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4897120" y="2418080"/>
            <a:ext cx="1127760" cy="1158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4897120" y="3576320"/>
            <a:ext cx="1127760" cy="1127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6024880" y="3576320"/>
            <a:ext cx="1148080" cy="1127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6052759" y="2415530"/>
            <a:ext cx="1125403" cy="11607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25333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58990" y="299391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531230" y="255703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531230" y="371527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58990" y="371527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86869" y="255448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4807070" y="2554489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blipFill>
                <a:blip r:embed="rId9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0E76535-1C96-489B-A4B0-167769891697}"/>
                  </a:ext>
                </a:extLst>
              </p:cNvPr>
              <p:cNvSpPr/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0E76535-1C96-489B-A4B0-167769891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9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Отображение сигнала созвездия на бит</a:t>
            </a:r>
          </a:p>
          <a:p>
            <a:r>
              <a:rPr lang="ru-RU" sz="3200" dirty="0"/>
              <a:t>Жёсткое решение</a:t>
            </a:r>
          </a:p>
          <a:p>
            <a:r>
              <a:rPr lang="ru-RU" sz="3200" dirty="0"/>
              <a:t>Мягкое решение</a:t>
            </a:r>
          </a:p>
          <a:p>
            <a:r>
              <a:rPr lang="ru-RU" sz="3200" dirty="0"/>
              <a:t>Логарифм правдоподобия</a:t>
            </a:r>
            <a:endParaRPr lang="en-US" sz="3200" dirty="0"/>
          </a:p>
          <a:p>
            <a:r>
              <a:rPr lang="ru-RU" sz="3200" dirty="0"/>
              <a:t>Домашнее задание</a:t>
            </a:r>
            <a:endParaRPr lang="en-US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План лекции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0" y="111437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06800" y="285495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479040" y="241807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479040" y="357631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06800" y="357631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34679" y="241552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2479040" y="2415529"/>
            <a:ext cx="333248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blipFill>
                <a:blip r:embed="rId9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/>
              <p:nvPr/>
            </p:nvSpPr>
            <p:spPr>
              <a:xfrm>
                <a:off x="5185924" y="2255078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24" y="2255078"/>
                <a:ext cx="569387" cy="547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8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0" y="111437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06800" y="285495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479040" y="241807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479040" y="357631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06800" y="357631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34679" y="241552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 flipV="1">
            <a:off x="2479040" y="2854959"/>
            <a:ext cx="3332480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blipFill>
                <a:blip r:embed="rId9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/>
              <p:nvPr/>
            </p:nvSpPr>
            <p:spPr>
              <a:xfrm>
                <a:off x="5391600" y="3034806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00" y="3034806"/>
                <a:ext cx="569387" cy="547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8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0" y="111437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06800" y="285495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479040" y="241807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479040" y="357631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06800" y="357631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34679" y="241552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60082" y="2854959"/>
            <a:ext cx="1051438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blipFill>
                <a:blip r:embed="rId9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/>
              <p:nvPr/>
            </p:nvSpPr>
            <p:spPr>
              <a:xfrm>
                <a:off x="5658452" y="2942102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52" y="2942102"/>
                <a:ext cx="569387" cy="547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8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650475" y="277319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75" y="2773197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4897120" y="2418080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4897120" y="3576320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6024880" y="3576320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6052759" y="2415530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7172960" y="2415530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163BE3E-27F1-4C1E-AA8C-EB3106E1DE3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178162" y="2854960"/>
            <a:ext cx="1051438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61A5461-A17D-4391-A963-80F54002436D}"/>
              </a:ext>
            </a:extLst>
          </p:cNvPr>
          <p:cNvCxnSpPr>
            <a:cxnSpLocks/>
          </p:cNvCxnSpPr>
          <p:nvPr/>
        </p:nvCxnSpPr>
        <p:spPr>
          <a:xfrm>
            <a:off x="4897120" y="2415530"/>
            <a:ext cx="333248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9687461-B38B-42EE-A012-3EEA7E20B932}"/>
              </a:ext>
            </a:extLst>
          </p:cNvPr>
          <p:cNvCxnSpPr>
            <a:cxnSpLocks/>
          </p:cNvCxnSpPr>
          <p:nvPr/>
        </p:nvCxnSpPr>
        <p:spPr>
          <a:xfrm flipV="1">
            <a:off x="4897120" y="2854960"/>
            <a:ext cx="3332480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F923489-26E7-43A1-9F38-6A427B230B15}"/>
                  </a:ext>
                </a:extLst>
              </p:cNvPr>
              <p:cNvSpPr/>
              <p:nvPr/>
            </p:nvSpPr>
            <p:spPr>
              <a:xfrm>
                <a:off x="7600849" y="2069887"/>
                <a:ext cx="561115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F923489-26E7-43A1-9F38-6A427B230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49" y="2069887"/>
                <a:ext cx="561115" cy="5470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74A17C6-6A95-4D1B-9D74-14917D1D20EC}"/>
                  </a:ext>
                </a:extLst>
              </p:cNvPr>
              <p:cNvSpPr/>
              <p:nvPr/>
            </p:nvSpPr>
            <p:spPr>
              <a:xfrm>
                <a:off x="5438207" y="1947207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74A17C6-6A95-4D1B-9D74-14917D1D2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07" y="1947207"/>
                <a:ext cx="569387" cy="547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08C229F3-145A-455A-96AE-31E3EFDD62C5}"/>
                  </a:ext>
                </a:extLst>
              </p:cNvPr>
              <p:cNvSpPr/>
              <p:nvPr/>
            </p:nvSpPr>
            <p:spPr>
              <a:xfrm>
                <a:off x="6552567" y="3663463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08C229F3-145A-455A-96AE-31E3EFDD6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67" y="3663463"/>
                <a:ext cx="569387" cy="5470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78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650475" y="277319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75" y="2773197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4897120" y="2418080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4897120" y="3576320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6024880" y="3576320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6052759" y="2415530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7172960" y="2415530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163BE3E-27F1-4C1E-AA8C-EB3106E1DE3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178162" y="2854960"/>
            <a:ext cx="1051438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61A5461-A17D-4391-A963-80F54002436D}"/>
              </a:ext>
            </a:extLst>
          </p:cNvPr>
          <p:cNvCxnSpPr>
            <a:cxnSpLocks/>
          </p:cNvCxnSpPr>
          <p:nvPr/>
        </p:nvCxnSpPr>
        <p:spPr>
          <a:xfrm>
            <a:off x="4897120" y="2415530"/>
            <a:ext cx="333248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9687461-B38B-42EE-A012-3EEA7E20B932}"/>
              </a:ext>
            </a:extLst>
          </p:cNvPr>
          <p:cNvCxnSpPr>
            <a:cxnSpLocks/>
          </p:cNvCxnSpPr>
          <p:nvPr/>
        </p:nvCxnSpPr>
        <p:spPr>
          <a:xfrm flipV="1">
            <a:off x="4897120" y="2854960"/>
            <a:ext cx="3332480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7202DE4-9E66-428D-A93D-5C597271CB9D}"/>
                  </a:ext>
                </a:extLst>
              </p:cNvPr>
              <p:cNvSpPr/>
              <p:nvPr/>
            </p:nvSpPr>
            <p:spPr>
              <a:xfrm>
                <a:off x="8096852" y="2973847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7202DE4-9E66-428D-A93D-5C597271C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52" y="2973847"/>
                <a:ext cx="569387" cy="5470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8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25333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58990" y="299391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531230" y="255703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531230" y="371527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58990" y="371527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86869" y="255448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4807070" y="2554489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blipFill>
                <a:blip r:embed="rId9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0E76535-1C96-489B-A4B0-167769891697}"/>
                  </a:ext>
                </a:extLst>
              </p:cNvPr>
              <p:cNvSpPr/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0E76535-1C96-489B-A4B0-167769891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3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Мягкое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D846B-E2E2-44DF-A1DF-84A89FCBF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10744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3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Мягкое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D55E7-88F8-465C-93B8-C681FD4F02A6}"/>
                  </a:ext>
                </a:extLst>
              </p:cNvPr>
              <p:cNvSpPr txBox="1"/>
              <p:nvPr/>
            </p:nvSpPr>
            <p:spPr>
              <a:xfrm>
                <a:off x="339634" y="1613043"/>
                <a:ext cx="11424276" cy="3992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Для расчёта логарифма отношения правдоподобия необходимо рассмотреть суммы 8 вероятностей для каждого бита созвездия из принятого сигнала типа: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1,</m:t>
                                                      </m:r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 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sz="2000" dirty="0"/>
                  <a:t> - 16</a:t>
                </a:r>
                <a:r>
                  <a:rPr lang="en-US" sz="2000" dirty="0"/>
                  <a:t>QAM </a:t>
                </a:r>
                <a:r>
                  <a:rPr lang="ru-RU" sz="2000" dirty="0"/>
                  <a:t>символы, где </a:t>
                </a:r>
                <a:r>
                  <a:rPr lang="en-US" sz="2000" dirty="0"/>
                  <a:t>u – </a:t>
                </a:r>
                <a:r>
                  <a:rPr lang="ru-RU" sz="2000" dirty="0"/>
                  <a:t>бит определённых бит этого созвездия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D55E7-88F8-465C-93B8-C681FD4F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1613043"/>
                <a:ext cx="11424276" cy="3992118"/>
              </a:xfrm>
              <a:prstGeom prst="rect">
                <a:avLst/>
              </a:prstGeom>
              <a:blipFill>
                <a:blip r:embed="rId3"/>
                <a:stretch>
                  <a:fillRect l="-587" t="-917" b="-1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1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Мягкое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B85572-2A4B-4749-8800-5A8E26262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3"/>
          <a:stretch/>
        </p:blipFill>
        <p:spPr bwMode="auto">
          <a:xfrm>
            <a:off x="3917504" y="1253330"/>
            <a:ext cx="4356992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9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Мягкое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3CE3A2-5C3F-44EB-9B78-C958201C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921" y="125333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9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Где мы сейчас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Содержимое 4">
            <a:extLst>
              <a:ext uri="{FF2B5EF4-FFF2-40B4-BE49-F238E27FC236}">
                <a16:creationId xmlns:a16="http://schemas.microsoft.com/office/drawing/2014/main" id="{D5D4B19D-801B-4B6D-BCC0-B5F7DC90B45C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356253"/>
            <a:ext cx="9441180" cy="4145493"/>
          </a:xfrm>
          <a:prstGeom prst="rect">
            <a:avLst/>
          </a:prstGeom>
          <a:noFill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8FB2D3-CC44-44FD-A4E1-E0CFF7499D47}"/>
              </a:ext>
            </a:extLst>
          </p:cNvPr>
          <p:cNvSpPr/>
          <p:nvPr/>
        </p:nvSpPr>
        <p:spPr>
          <a:xfrm>
            <a:off x="8589196" y="4125191"/>
            <a:ext cx="2227394" cy="145391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2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Домашнее задание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39633" y="1253331"/>
            <a:ext cx="11579097" cy="4816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Задание: написать собственную функцию демодуляции (отображение сигнала в битовую последовательность) на основе жёсткого решения.</a:t>
            </a:r>
          </a:p>
          <a:p>
            <a:pPr marL="0" indent="0">
              <a:buNone/>
            </a:pPr>
            <a:r>
              <a:rPr lang="ru-RU" dirty="0"/>
              <a:t>Реализовать возможность запуска функции в режиме мягкого решения, за это отвечает флаг «</a:t>
            </a:r>
            <a:r>
              <a:rPr lang="en-US" dirty="0" err="1"/>
              <a:t>softFlag</a:t>
            </a:r>
            <a:r>
              <a:rPr lang="ru-RU" dirty="0"/>
              <a:t>». Если он 1, то функция работает в режиме мягкого решения, а если 0 – жёсткое решение.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Реализовать часть мягкого решения, где на выходе функции будет выдаваться функция правдоподобия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Отображение сигнала созвездия на бит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38F12DE-5C0B-41A6-A5EC-975ECB69C59D}"/>
                  </a:ext>
                </a:extLst>
              </p:cNvPr>
              <p:cNvSpPr/>
              <p:nvPr/>
            </p:nvSpPr>
            <p:spPr>
              <a:xfrm>
                <a:off x="719847" y="2217906"/>
                <a:ext cx="3891064" cy="112840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38F12DE-5C0B-41A6-A5EC-975ECB69C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7" y="2217906"/>
                <a:ext cx="3891064" cy="1128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A29F2BD-871D-49E5-9243-A8EA8105B90C}"/>
              </a:ext>
            </a:extLst>
          </p:cNvPr>
          <p:cNvSpPr/>
          <p:nvPr/>
        </p:nvSpPr>
        <p:spPr>
          <a:xfrm>
            <a:off x="4610911" y="2538919"/>
            <a:ext cx="2970180" cy="583660"/>
          </a:xfrm>
          <a:prstGeom prst="rightArrow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7EC13B9-5AB9-4138-B574-A6B7A8067376}"/>
                  </a:ext>
                </a:extLst>
              </p:cNvPr>
              <p:cNvSpPr/>
              <p:nvPr/>
            </p:nvSpPr>
            <p:spPr>
              <a:xfrm>
                <a:off x="7581091" y="2266544"/>
                <a:ext cx="3891064" cy="11284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11100110100011111001 …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7EC13B9-5AB9-4138-B574-A6B7A8067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91" y="2266544"/>
                <a:ext cx="3891064" cy="1128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4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8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2B17648-3023-4636-A75A-E6549FA7E317}"/>
              </a:ext>
            </a:extLst>
          </p:cNvPr>
          <p:cNvCxnSpPr>
            <a:cxnSpLocks/>
          </p:cNvCxnSpPr>
          <p:nvPr/>
        </p:nvCxnSpPr>
        <p:spPr>
          <a:xfrm flipV="1">
            <a:off x="6177280" y="1706880"/>
            <a:ext cx="0" cy="36271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0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везда: 4 точки 4">
            <a:extLst>
              <a:ext uri="{FF2B5EF4-FFF2-40B4-BE49-F238E27FC236}">
                <a16:creationId xmlns:a16="http://schemas.microsoft.com/office/drawing/2014/main" id="{951C6A90-98FC-4261-B8D9-036F7BB79ADE}"/>
              </a:ext>
            </a:extLst>
          </p:cNvPr>
          <p:cNvSpPr/>
          <p:nvPr/>
        </p:nvSpPr>
        <p:spPr>
          <a:xfrm>
            <a:off x="6593840" y="3092004"/>
            <a:ext cx="365760" cy="47752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A03C437-E238-483A-BAB1-0B5D7BF4A2CF}"/>
              </a:ext>
            </a:extLst>
          </p:cNvPr>
          <p:cNvCxnSpPr/>
          <p:nvPr/>
        </p:nvCxnSpPr>
        <p:spPr>
          <a:xfrm flipV="1">
            <a:off x="6096000" y="1178560"/>
            <a:ext cx="0" cy="4781929"/>
          </a:xfrm>
          <a:prstGeom prst="line">
            <a:avLst/>
          </a:prstGeom>
          <a:ln w="50800">
            <a:solidFill>
              <a:srgbClr val="00B050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везда: 4 точки 4">
            <a:extLst>
              <a:ext uri="{FF2B5EF4-FFF2-40B4-BE49-F238E27FC236}">
                <a16:creationId xmlns:a16="http://schemas.microsoft.com/office/drawing/2014/main" id="{951C6A90-98FC-4261-B8D9-036F7BB79ADE}"/>
              </a:ext>
            </a:extLst>
          </p:cNvPr>
          <p:cNvSpPr/>
          <p:nvPr/>
        </p:nvSpPr>
        <p:spPr>
          <a:xfrm>
            <a:off x="6604000" y="2680524"/>
            <a:ext cx="365760" cy="47752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A03C437-E238-483A-BAB1-0B5D7BF4A2CF}"/>
              </a:ext>
            </a:extLst>
          </p:cNvPr>
          <p:cNvCxnSpPr/>
          <p:nvPr/>
        </p:nvCxnSpPr>
        <p:spPr>
          <a:xfrm flipV="1">
            <a:off x="6096000" y="1178560"/>
            <a:ext cx="0" cy="4781929"/>
          </a:xfrm>
          <a:prstGeom prst="line">
            <a:avLst/>
          </a:prstGeom>
          <a:ln w="50800">
            <a:solidFill>
              <a:srgbClr val="00B050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AA281C2-BF95-400E-8D83-A0AED73ED7B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69760" y="2919284"/>
            <a:ext cx="111760" cy="59607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612E5C56-D2CF-4128-9799-DFF05A73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00" y="913200"/>
            <a:ext cx="5031600" cy="50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78CCAA8-3E15-4C01-B86B-6939DD933B98}"/>
              </a:ext>
            </a:extLst>
          </p:cNvPr>
          <p:cNvCxnSpPr>
            <a:cxnSpLocks/>
          </p:cNvCxnSpPr>
          <p:nvPr/>
        </p:nvCxnSpPr>
        <p:spPr>
          <a:xfrm flipV="1">
            <a:off x="6177280" y="1381760"/>
            <a:ext cx="0" cy="39217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D8E7314-10A8-4C3E-B55D-B7E8CB29B191}"/>
              </a:ext>
            </a:extLst>
          </p:cNvPr>
          <p:cNvCxnSpPr>
            <a:cxnSpLocks/>
          </p:cNvCxnSpPr>
          <p:nvPr/>
        </p:nvCxnSpPr>
        <p:spPr>
          <a:xfrm flipH="1">
            <a:off x="4246880" y="3352800"/>
            <a:ext cx="38912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534</Words>
  <Application>Microsoft Office PowerPoint</Application>
  <PresentationFormat>Широкоэкранный</PresentationFormat>
  <Paragraphs>194</Paragraphs>
  <Slides>31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Сигнальное созвездие  Восстановление информационного сигнала из сигнального созвездия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Konstantine Iansitov</cp:lastModifiedBy>
  <cp:revision>342</cp:revision>
  <dcterms:created xsi:type="dcterms:W3CDTF">2019-03-11T13:01:46Z</dcterms:created>
  <dcterms:modified xsi:type="dcterms:W3CDTF">2019-10-11T16:02:28Z</dcterms:modified>
</cp:coreProperties>
</file>