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6" r:id="rId3"/>
    <p:sldId id="312" r:id="rId4"/>
    <p:sldId id="287" r:id="rId5"/>
    <p:sldId id="257" r:id="rId6"/>
    <p:sldId id="328" r:id="rId7"/>
    <p:sldId id="303" r:id="rId8"/>
    <p:sldId id="344" r:id="rId9"/>
    <p:sldId id="327" r:id="rId10"/>
    <p:sldId id="336" r:id="rId11"/>
    <p:sldId id="329" r:id="rId12"/>
    <p:sldId id="332" r:id="rId13"/>
    <p:sldId id="333" r:id="rId14"/>
    <p:sldId id="330" r:id="rId15"/>
    <p:sldId id="334" r:id="rId16"/>
    <p:sldId id="335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5" r:id="rId25"/>
    <p:sldId id="28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 snapToGrid="0">
      <p:cViewPr>
        <p:scale>
          <a:sx n="60" d="100"/>
          <a:sy n="60" d="100"/>
        </p:scale>
        <p:origin x="-510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EA73-6C43-4052-B279-529F7CDC361B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CB5691C3-310A-4355-8F81-D3B9A9D25261}">
      <dgm:prSet phldrT="[Текст]"/>
      <dgm:spPr/>
      <dgm:t>
        <a:bodyPr/>
        <a:lstStyle/>
        <a:p>
          <a:r>
            <a:rPr lang="ru-RU" b="0" dirty="0" smtClean="0"/>
            <a:t>Цифровой сигнал</a:t>
          </a:r>
          <a:endParaRPr lang="ru-RU" b="0" dirty="0"/>
        </a:p>
      </dgm:t>
    </dgm:pt>
    <dgm:pt modelId="{B93F0AE2-A72A-450C-981B-316FA0079105}" type="parTrans" cxnId="{E622574C-B79A-42FD-B126-86416AAE58AA}">
      <dgm:prSet/>
      <dgm:spPr/>
      <dgm:t>
        <a:bodyPr/>
        <a:lstStyle/>
        <a:p>
          <a:endParaRPr lang="ru-RU"/>
        </a:p>
      </dgm:t>
    </dgm:pt>
    <dgm:pt modelId="{AB0CB9F6-9E26-4693-AC7A-0FCA945F2B2B}" type="sibTrans" cxnId="{E622574C-B79A-42FD-B126-86416AAE58AA}">
      <dgm:prSet/>
      <dgm:spPr/>
      <dgm:t>
        <a:bodyPr/>
        <a:lstStyle/>
        <a:p>
          <a:endParaRPr lang="ru-RU"/>
        </a:p>
      </dgm:t>
    </dgm:pt>
    <dgm:pt modelId="{BB52A8E5-E5C8-4290-8877-E2047120DEC1}">
      <dgm:prSet phldrT="[Текст]"/>
      <dgm:spPr/>
      <dgm:t>
        <a:bodyPr/>
        <a:lstStyle/>
        <a:p>
          <a:r>
            <a:rPr lang="ru-RU" b="0" dirty="0" smtClean="0"/>
            <a:t>Одночастотный сигнал</a:t>
          </a:r>
          <a:endParaRPr lang="ru-RU" b="0" dirty="0"/>
        </a:p>
      </dgm:t>
    </dgm:pt>
    <dgm:pt modelId="{F42709AF-3537-4061-9ADC-8015623DEEDB}" type="parTrans" cxnId="{19FF8FAD-8AF6-4722-8F93-AF413A18CE02}">
      <dgm:prSet/>
      <dgm:spPr/>
      <dgm:t>
        <a:bodyPr/>
        <a:lstStyle/>
        <a:p>
          <a:endParaRPr lang="ru-RU"/>
        </a:p>
      </dgm:t>
    </dgm:pt>
    <dgm:pt modelId="{34506AF4-D68B-4177-A216-C8B5C07E089F}" type="sibTrans" cxnId="{19FF8FAD-8AF6-4722-8F93-AF413A18CE02}">
      <dgm:prSet/>
      <dgm:spPr/>
      <dgm:t>
        <a:bodyPr/>
        <a:lstStyle/>
        <a:p>
          <a:endParaRPr lang="ru-RU"/>
        </a:p>
      </dgm:t>
    </dgm:pt>
    <dgm:pt modelId="{CEC72231-F721-43F3-8AC3-4A1593FCAD7B}">
      <dgm:prSet phldrT="[Текст]"/>
      <dgm:spPr/>
      <dgm:t>
        <a:bodyPr/>
        <a:lstStyle/>
        <a:p>
          <a:r>
            <a:rPr lang="ru-RU" b="0" dirty="0" smtClean="0"/>
            <a:t>Многочастотный сигнал (</a:t>
          </a:r>
          <a:r>
            <a:rPr lang="en-US" b="0" dirty="0" smtClean="0"/>
            <a:t>OFDM</a:t>
          </a:r>
          <a:r>
            <a:rPr lang="ru-RU" b="0" dirty="0" smtClean="0"/>
            <a:t>)</a:t>
          </a:r>
          <a:endParaRPr lang="ru-RU" b="0" dirty="0"/>
        </a:p>
      </dgm:t>
    </dgm:pt>
    <dgm:pt modelId="{ED9082B4-633C-4FAF-8D52-15A43E8A73F9}" type="parTrans" cxnId="{86389027-1134-4B24-A44C-A32729B79D00}">
      <dgm:prSet/>
      <dgm:spPr/>
      <dgm:t>
        <a:bodyPr/>
        <a:lstStyle/>
        <a:p>
          <a:endParaRPr lang="ru-RU"/>
        </a:p>
      </dgm:t>
    </dgm:pt>
    <dgm:pt modelId="{E032AD37-763A-4D0A-8AA2-EA9442AFCC44}" type="sibTrans" cxnId="{86389027-1134-4B24-A44C-A32729B79D00}">
      <dgm:prSet/>
      <dgm:spPr/>
      <dgm:t>
        <a:bodyPr/>
        <a:lstStyle/>
        <a:p>
          <a:endParaRPr lang="ru-RU"/>
        </a:p>
      </dgm:t>
    </dgm:pt>
    <dgm:pt modelId="{5C4B0A92-9E0C-4C10-A652-97EEE755668D}" type="pres">
      <dgm:prSet presAssocID="{7B9FEA73-6C43-4052-B279-529F7CDC36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ECCEE5A-D704-43CC-B837-646CAF47C50B}" type="pres">
      <dgm:prSet presAssocID="{CB5691C3-310A-4355-8F81-D3B9A9D25261}" presName="hierRoot1" presStyleCnt="0">
        <dgm:presLayoutVars>
          <dgm:hierBranch val="init"/>
        </dgm:presLayoutVars>
      </dgm:prSet>
      <dgm:spPr/>
    </dgm:pt>
    <dgm:pt modelId="{C2203188-DDC2-4CA6-ABB5-AE0CA9DF0860}" type="pres">
      <dgm:prSet presAssocID="{CB5691C3-310A-4355-8F81-D3B9A9D25261}" presName="rootComposite1" presStyleCnt="0"/>
      <dgm:spPr/>
    </dgm:pt>
    <dgm:pt modelId="{B5371383-DB2C-4B76-B6FD-2C50212284C7}" type="pres">
      <dgm:prSet presAssocID="{CB5691C3-310A-4355-8F81-D3B9A9D25261}" presName="rootText1" presStyleLbl="node0" presStyleIdx="0" presStyleCnt="1" custScaleX="17530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018A19-2002-4614-ACEF-EF6B79DBB288}" type="pres">
      <dgm:prSet presAssocID="{CB5691C3-310A-4355-8F81-D3B9A9D25261}" presName="rootConnector1" presStyleLbl="node1" presStyleIdx="0" presStyleCnt="0"/>
      <dgm:spPr/>
      <dgm:t>
        <a:bodyPr/>
        <a:lstStyle/>
        <a:p>
          <a:endParaRPr lang="ru-RU"/>
        </a:p>
      </dgm:t>
    </dgm:pt>
    <dgm:pt modelId="{4C52F269-6A5D-4DBB-8EEB-B063E700AC77}" type="pres">
      <dgm:prSet presAssocID="{CB5691C3-310A-4355-8F81-D3B9A9D25261}" presName="hierChild2" presStyleCnt="0"/>
      <dgm:spPr/>
    </dgm:pt>
    <dgm:pt modelId="{77156785-FC68-4149-A522-F070632C603B}" type="pres">
      <dgm:prSet presAssocID="{F42709AF-3537-4061-9ADC-8015623DEEDB}" presName="Name37" presStyleLbl="parChTrans1D2" presStyleIdx="0" presStyleCnt="2"/>
      <dgm:spPr/>
      <dgm:t>
        <a:bodyPr/>
        <a:lstStyle/>
        <a:p>
          <a:endParaRPr lang="ru-RU"/>
        </a:p>
      </dgm:t>
    </dgm:pt>
    <dgm:pt modelId="{132A1AE4-6217-455B-A27A-22DDB9892791}" type="pres">
      <dgm:prSet presAssocID="{BB52A8E5-E5C8-4290-8877-E2047120DEC1}" presName="hierRoot2" presStyleCnt="0">
        <dgm:presLayoutVars>
          <dgm:hierBranch val="init"/>
        </dgm:presLayoutVars>
      </dgm:prSet>
      <dgm:spPr/>
    </dgm:pt>
    <dgm:pt modelId="{F36AC00E-80DD-48BE-90D4-D9AA69D47A97}" type="pres">
      <dgm:prSet presAssocID="{BB52A8E5-E5C8-4290-8877-E2047120DEC1}" presName="rootComposite" presStyleCnt="0"/>
      <dgm:spPr/>
    </dgm:pt>
    <dgm:pt modelId="{A3039EEF-B5E4-4D61-8EE7-4DD0DB48EE9B}" type="pres">
      <dgm:prSet presAssocID="{BB52A8E5-E5C8-4290-8877-E2047120DEC1}" presName="rootText" presStyleLbl="node2" presStyleIdx="0" presStyleCnt="2" custScaleX="2581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ACC9B2-ED4A-4146-A911-A42319F3F2A6}" type="pres">
      <dgm:prSet presAssocID="{BB52A8E5-E5C8-4290-8877-E2047120DEC1}" presName="rootConnector" presStyleLbl="node2" presStyleIdx="0" presStyleCnt="2"/>
      <dgm:spPr/>
      <dgm:t>
        <a:bodyPr/>
        <a:lstStyle/>
        <a:p>
          <a:endParaRPr lang="ru-RU"/>
        </a:p>
      </dgm:t>
    </dgm:pt>
    <dgm:pt modelId="{3E3AEB2A-298E-4145-9668-B75BBA51C183}" type="pres">
      <dgm:prSet presAssocID="{BB52A8E5-E5C8-4290-8877-E2047120DEC1}" presName="hierChild4" presStyleCnt="0"/>
      <dgm:spPr/>
    </dgm:pt>
    <dgm:pt modelId="{38497F92-AA20-47CE-8DE7-3D1EA5C4C3D0}" type="pres">
      <dgm:prSet presAssocID="{BB52A8E5-E5C8-4290-8877-E2047120DEC1}" presName="hierChild5" presStyleCnt="0"/>
      <dgm:spPr/>
    </dgm:pt>
    <dgm:pt modelId="{80E6E9D5-3323-479B-8BD7-2B83DFB04B1B}" type="pres">
      <dgm:prSet presAssocID="{ED9082B4-633C-4FAF-8D52-15A43E8A73F9}" presName="Name37" presStyleLbl="parChTrans1D2" presStyleIdx="1" presStyleCnt="2"/>
      <dgm:spPr/>
      <dgm:t>
        <a:bodyPr/>
        <a:lstStyle/>
        <a:p>
          <a:endParaRPr lang="ru-RU"/>
        </a:p>
      </dgm:t>
    </dgm:pt>
    <dgm:pt modelId="{8B926BAF-DEF7-4093-B989-B66DF49DE7C6}" type="pres">
      <dgm:prSet presAssocID="{CEC72231-F721-43F3-8AC3-4A1593FCAD7B}" presName="hierRoot2" presStyleCnt="0">
        <dgm:presLayoutVars>
          <dgm:hierBranch val="init"/>
        </dgm:presLayoutVars>
      </dgm:prSet>
      <dgm:spPr/>
    </dgm:pt>
    <dgm:pt modelId="{6844DB8D-86F4-40E6-BCB8-E8C23A3B8BF9}" type="pres">
      <dgm:prSet presAssocID="{CEC72231-F721-43F3-8AC3-4A1593FCAD7B}" presName="rootComposite" presStyleCnt="0"/>
      <dgm:spPr/>
    </dgm:pt>
    <dgm:pt modelId="{268622E1-8E46-40AA-A111-0E06B3F81656}" type="pres">
      <dgm:prSet presAssocID="{CEC72231-F721-43F3-8AC3-4A1593FCAD7B}" presName="rootText" presStyleLbl="node2" presStyleIdx="1" presStyleCnt="2" custScaleX="25653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3E266BC-EA16-4501-96E3-E2939C9178C5}" type="pres">
      <dgm:prSet presAssocID="{CEC72231-F721-43F3-8AC3-4A1593FCAD7B}" presName="rootConnector" presStyleLbl="node2" presStyleIdx="1" presStyleCnt="2"/>
      <dgm:spPr/>
      <dgm:t>
        <a:bodyPr/>
        <a:lstStyle/>
        <a:p>
          <a:endParaRPr lang="ru-RU"/>
        </a:p>
      </dgm:t>
    </dgm:pt>
    <dgm:pt modelId="{96CA9FF2-CFAA-45C5-BC51-7A9AD9D5639C}" type="pres">
      <dgm:prSet presAssocID="{CEC72231-F721-43F3-8AC3-4A1593FCAD7B}" presName="hierChild4" presStyleCnt="0"/>
      <dgm:spPr/>
    </dgm:pt>
    <dgm:pt modelId="{C1A279C4-7283-4C2B-814D-BB86EB34AFE7}" type="pres">
      <dgm:prSet presAssocID="{CEC72231-F721-43F3-8AC3-4A1593FCAD7B}" presName="hierChild5" presStyleCnt="0"/>
      <dgm:spPr/>
    </dgm:pt>
    <dgm:pt modelId="{5F37C35A-C87B-4086-9CBE-9A80B31FA450}" type="pres">
      <dgm:prSet presAssocID="{CB5691C3-310A-4355-8F81-D3B9A9D25261}" presName="hierChild3" presStyleCnt="0"/>
      <dgm:spPr/>
    </dgm:pt>
  </dgm:ptLst>
  <dgm:cxnLst>
    <dgm:cxn modelId="{A9F73E89-73CC-4359-88F0-A04E4022CB89}" type="presOf" srcId="{BB52A8E5-E5C8-4290-8877-E2047120DEC1}" destId="{A3039EEF-B5E4-4D61-8EE7-4DD0DB48EE9B}" srcOrd="0" destOrd="0" presId="urn:microsoft.com/office/officeart/2005/8/layout/orgChart1"/>
    <dgm:cxn modelId="{E622574C-B79A-42FD-B126-86416AAE58AA}" srcId="{7B9FEA73-6C43-4052-B279-529F7CDC361B}" destId="{CB5691C3-310A-4355-8F81-D3B9A9D25261}" srcOrd="0" destOrd="0" parTransId="{B93F0AE2-A72A-450C-981B-316FA0079105}" sibTransId="{AB0CB9F6-9E26-4693-AC7A-0FCA945F2B2B}"/>
    <dgm:cxn modelId="{76FC059F-4C80-4313-8396-34E7DC0CC727}" type="presOf" srcId="{CEC72231-F721-43F3-8AC3-4A1593FCAD7B}" destId="{268622E1-8E46-40AA-A111-0E06B3F81656}" srcOrd="0" destOrd="0" presId="urn:microsoft.com/office/officeart/2005/8/layout/orgChart1"/>
    <dgm:cxn modelId="{EECDCB3A-86C5-43AF-B066-5B46F5FDF6C1}" type="presOf" srcId="{CB5691C3-310A-4355-8F81-D3B9A9D25261}" destId="{B5371383-DB2C-4B76-B6FD-2C50212284C7}" srcOrd="0" destOrd="0" presId="urn:microsoft.com/office/officeart/2005/8/layout/orgChart1"/>
    <dgm:cxn modelId="{D925AE77-D00B-4B06-A032-185C38C17220}" type="presOf" srcId="{7B9FEA73-6C43-4052-B279-529F7CDC361B}" destId="{5C4B0A92-9E0C-4C10-A652-97EEE755668D}" srcOrd="0" destOrd="0" presId="urn:microsoft.com/office/officeart/2005/8/layout/orgChart1"/>
    <dgm:cxn modelId="{00891D03-EF0C-435A-8C29-6280A37BCDD3}" type="presOf" srcId="{CEC72231-F721-43F3-8AC3-4A1593FCAD7B}" destId="{93E266BC-EA16-4501-96E3-E2939C9178C5}" srcOrd="1" destOrd="0" presId="urn:microsoft.com/office/officeart/2005/8/layout/orgChart1"/>
    <dgm:cxn modelId="{5D0C4394-CF25-42F4-A504-0C014998F2C7}" type="presOf" srcId="{ED9082B4-633C-4FAF-8D52-15A43E8A73F9}" destId="{80E6E9D5-3323-479B-8BD7-2B83DFB04B1B}" srcOrd="0" destOrd="0" presId="urn:microsoft.com/office/officeart/2005/8/layout/orgChart1"/>
    <dgm:cxn modelId="{A82B5E8C-73DF-4F9A-AE8C-0612E96B2B41}" type="presOf" srcId="{F42709AF-3537-4061-9ADC-8015623DEEDB}" destId="{77156785-FC68-4149-A522-F070632C603B}" srcOrd="0" destOrd="0" presId="urn:microsoft.com/office/officeart/2005/8/layout/orgChart1"/>
    <dgm:cxn modelId="{69B0EB60-A669-41D4-8B34-64D5B59939B5}" type="presOf" srcId="{BB52A8E5-E5C8-4290-8877-E2047120DEC1}" destId="{D6ACC9B2-ED4A-4146-A911-A42319F3F2A6}" srcOrd="1" destOrd="0" presId="urn:microsoft.com/office/officeart/2005/8/layout/orgChart1"/>
    <dgm:cxn modelId="{86389027-1134-4B24-A44C-A32729B79D00}" srcId="{CB5691C3-310A-4355-8F81-D3B9A9D25261}" destId="{CEC72231-F721-43F3-8AC3-4A1593FCAD7B}" srcOrd="1" destOrd="0" parTransId="{ED9082B4-633C-4FAF-8D52-15A43E8A73F9}" sibTransId="{E032AD37-763A-4D0A-8AA2-EA9442AFCC44}"/>
    <dgm:cxn modelId="{19FF8FAD-8AF6-4722-8F93-AF413A18CE02}" srcId="{CB5691C3-310A-4355-8F81-D3B9A9D25261}" destId="{BB52A8E5-E5C8-4290-8877-E2047120DEC1}" srcOrd="0" destOrd="0" parTransId="{F42709AF-3537-4061-9ADC-8015623DEEDB}" sibTransId="{34506AF4-D68B-4177-A216-C8B5C07E089F}"/>
    <dgm:cxn modelId="{3BC0E8E8-C01E-41E1-AF96-B62F67E725B9}" type="presOf" srcId="{CB5691C3-310A-4355-8F81-D3B9A9D25261}" destId="{F8018A19-2002-4614-ACEF-EF6B79DBB288}" srcOrd="1" destOrd="0" presId="urn:microsoft.com/office/officeart/2005/8/layout/orgChart1"/>
    <dgm:cxn modelId="{3B7AE9B2-5D74-44CB-95D9-AF5049A50D57}" type="presParOf" srcId="{5C4B0A92-9E0C-4C10-A652-97EEE755668D}" destId="{3ECCEE5A-D704-43CC-B837-646CAF47C50B}" srcOrd="0" destOrd="0" presId="urn:microsoft.com/office/officeart/2005/8/layout/orgChart1"/>
    <dgm:cxn modelId="{8B00965B-335A-4425-A55F-1BDCBA30145C}" type="presParOf" srcId="{3ECCEE5A-D704-43CC-B837-646CAF47C50B}" destId="{C2203188-DDC2-4CA6-ABB5-AE0CA9DF0860}" srcOrd="0" destOrd="0" presId="urn:microsoft.com/office/officeart/2005/8/layout/orgChart1"/>
    <dgm:cxn modelId="{1C220378-370D-49D4-A57D-3F6DB59355D3}" type="presParOf" srcId="{C2203188-DDC2-4CA6-ABB5-AE0CA9DF0860}" destId="{B5371383-DB2C-4B76-B6FD-2C50212284C7}" srcOrd="0" destOrd="0" presId="urn:microsoft.com/office/officeart/2005/8/layout/orgChart1"/>
    <dgm:cxn modelId="{20129A51-E592-4D65-8A45-C40C1F08C9A4}" type="presParOf" srcId="{C2203188-DDC2-4CA6-ABB5-AE0CA9DF0860}" destId="{F8018A19-2002-4614-ACEF-EF6B79DBB288}" srcOrd="1" destOrd="0" presId="urn:microsoft.com/office/officeart/2005/8/layout/orgChart1"/>
    <dgm:cxn modelId="{2E49F462-3FC9-49A5-A4CD-609FBBFBF2DB}" type="presParOf" srcId="{3ECCEE5A-D704-43CC-B837-646CAF47C50B}" destId="{4C52F269-6A5D-4DBB-8EEB-B063E700AC77}" srcOrd="1" destOrd="0" presId="urn:microsoft.com/office/officeart/2005/8/layout/orgChart1"/>
    <dgm:cxn modelId="{4F490216-371B-46A7-9E8A-BCFBFE5EA39C}" type="presParOf" srcId="{4C52F269-6A5D-4DBB-8EEB-B063E700AC77}" destId="{77156785-FC68-4149-A522-F070632C603B}" srcOrd="0" destOrd="0" presId="urn:microsoft.com/office/officeart/2005/8/layout/orgChart1"/>
    <dgm:cxn modelId="{4874AA36-2CE0-4EE1-9DEF-6F2DF2884D84}" type="presParOf" srcId="{4C52F269-6A5D-4DBB-8EEB-B063E700AC77}" destId="{132A1AE4-6217-455B-A27A-22DDB9892791}" srcOrd="1" destOrd="0" presId="urn:microsoft.com/office/officeart/2005/8/layout/orgChart1"/>
    <dgm:cxn modelId="{6C22EE97-1D11-4A48-B78B-218365DDCE04}" type="presParOf" srcId="{132A1AE4-6217-455B-A27A-22DDB9892791}" destId="{F36AC00E-80DD-48BE-90D4-D9AA69D47A97}" srcOrd="0" destOrd="0" presId="urn:microsoft.com/office/officeart/2005/8/layout/orgChart1"/>
    <dgm:cxn modelId="{CF66D611-B1A8-453B-BD49-937D31236091}" type="presParOf" srcId="{F36AC00E-80DD-48BE-90D4-D9AA69D47A97}" destId="{A3039EEF-B5E4-4D61-8EE7-4DD0DB48EE9B}" srcOrd="0" destOrd="0" presId="urn:microsoft.com/office/officeart/2005/8/layout/orgChart1"/>
    <dgm:cxn modelId="{33ADCC5F-5C8B-407D-B3C8-629CF875BAFE}" type="presParOf" srcId="{F36AC00E-80DD-48BE-90D4-D9AA69D47A97}" destId="{D6ACC9B2-ED4A-4146-A911-A42319F3F2A6}" srcOrd="1" destOrd="0" presId="urn:microsoft.com/office/officeart/2005/8/layout/orgChart1"/>
    <dgm:cxn modelId="{0F1AADDC-9945-4AA6-807D-92F8A03BB333}" type="presParOf" srcId="{132A1AE4-6217-455B-A27A-22DDB9892791}" destId="{3E3AEB2A-298E-4145-9668-B75BBA51C183}" srcOrd="1" destOrd="0" presId="urn:microsoft.com/office/officeart/2005/8/layout/orgChart1"/>
    <dgm:cxn modelId="{3DE1B905-FE0A-4494-805F-21C2A920C7DA}" type="presParOf" srcId="{132A1AE4-6217-455B-A27A-22DDB9892791}" destId="{38497F92-AA20-47CE-8DE7-3D1EA5C4C3D0}" srcOrd="2" destOrd="0" presId="urn:microsoft.com/office/officeart/2005/8/layout/orgChart1"/>
    <dgm:cxn modelId="{BC121592-B28D-4279-9D18-A7A3F05D2FE0}" type="presParOf" srcId="{4C52F269-6A5D-4DBB-8EEB-B063E700AC77}" destId="{80E6E9D5-3323-479B-8BD7-2B83DFB04B1B}" srcOrd="2" destOrd="0" presId="urn:microsoft.com/office/officeart/2005/8/layout/orgChart1"/>
    <dgm:cxn modelId="{619E49BE-1E62-4777-9E15-20CF9A6FC19C}" type="presParOf" srcId="{4C52F269-6A5D-4DBB-8EEB-B063E700AC77}" destId="{8B926BAF-DEF7-4093-B989-B66DF49DE7C6}" srcOrd="3" destOrd="0" presId="urn:microsoft.com/office/officeart/2005/8/layout/orgChart1"/>
    <dgm:cxn modelId="{3C2851FB-1E98-4A6D-8A4B-C951496301B3}" type="presParOf" srcId="{8B926BAF-DEF7-4093-B989-B66DF49DE7C6}" destId="{6844DB8D-86F4-40E6-BCB8-E8C23A3B8BF9}" srcOrd="0" destOrd="0" presId="urn:microsoft.com/office/officeart/2005/8/layout/orgChart1"/>
    <dgm:cxn modelId="{3874412C-1081-408F-AE9A-DF9BDB9364BB}" type="presParOf" srcId="{6844DB8D-86F4-40E6-BCB8-E8C23A3B8BF9}" destId="{268622E1-8E46-40AA-A111-0E06B3F81656}" srcOrd="0" destOrd="0" presId="urn:microsoft.com/office/officeart/2005/8/layout/orgChart1"/>
    <dgm:cxn modelId="{95748C3A-034D-4F43-BE43-05EE9501F2D1}" type="presParOf" srcId="{6844DB8D-86F4-40E6-BCB8-E8C23A3B8BF9}" destId="{93E266BC-EA16-4501-96E3-E2939C9178C5}" srcOrd="1" destOrd="0" presId="urn:microsoft.com/office/officeart/2005/8/layout/orgChart1"/>
    <dgm:cxn modelId="{732E4094-D44F-4D7B-A93A-FA223588CAF4}" type="presParOf" srcId="{8B926BAF-DEF7-4093-B989-B66DF49DE7C6}" destId="{96CA9FF2-CFAA-45C5-BC51-7A9AD9D5639C}" srcOrd="1" destOrd="0" presId="urn:microsoft.com/office/officeart/2005/8/layout/orgChart1"/>
    <dgm:cxn modelId="{606D3540-4549-4E5A-81DE-E2F1FB8381E4}" type="presParOf" srcId="{8B926BAF-DEF7-4093-B989-B66DF49DE7C6}" destId="{C1A279C4-7283-4C2B-814D-BB86EB34AFE7}" srcOrd="2" destOrd="0" presId="urn:microsoft.com/office/officeart/2005/8/layout/orgChart1"/>
    <dgm:cxn modelId="{116844A7-30B4-4A55-8911-15E0E62336CF}" type="presParOf" srcId="{3ECCEE5A-D704-43CC-B837-646CAF47C50B}" destId="{5F37C35A-C87B-4086-9CBE-9A80B31FA4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6E9D5-3323-479B-8BD7-2B83DFB04B1B}">
      <dsp:nvSpPr>
        <dsp:cNvPr id="0" name=""/>
        <dsp:cNvSpPr/>
      </dsp:nvSpPr>
      <dsp:spPr>
        <a:xfrm>
          <a:off x="5795158" y="858098"/>
          <a:ext cx="2394432" cy="360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126"/>
              </a:lnTo>
              <a:lnTo>
                <a:pt x="2394432" y="180126"/>
              </a:lnTo>
              <a:lnTo>
                <a:pt x="2394432" y="36025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56785-FC68-4149-A522-F070632C603B}">
      <dsp:nvSpPr>
        <dsp:cNvPr id="0" name=""/>
        <dsp:cNvSpPr/>
      </dsp:nvSpPr>
      <dsp:spPr>
        <a:xfrm>
          <a:off x="3414596" y="858098"/>
          <a:ext cx="2380562" cy="360252"/>
        </a:xfrm>
        <a:custGeom>
          <a:avLst/>
          <a:gdLst/>
          <a:ahLst/>
          <a:cxnLst/>
          <a:rect l="0" t="0" r="0" b="0"/>
          <a:pathLst>
            <a:path>
              <a:moveTo>
                <a:pt x="2380562" y="0"/>
              </a:moveTo>
              <a:lnTo>
                <a:pt x="2380562" y="180126"/>
              </a:lnTo>
              <a:lnTo>
                <a:pt x="0" y="180126"/>
              </a:lnTo>
              <a:lnTo>
                <a:pt x="0" y="36025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71383-DB2C-4B76-B6FD-2C50212284C7}">
      <dsp:nvSpPr>
        <dsp:cNvPr id="0" name=""/>
        <dsp:cNvSpPr/>
      </dsp:nvSpPr>
      <dsp:spPr>
        <a:xfrm>
          <a:off x="4291483" y="356"/>
          <a:ext cx="3007349" cy="8577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0" kern="1200" dirty="0" smtClean="0"/>
            <a:t>Цифровой сигнал</a:t>
          </a:r>
          <a:endParaRPr lang="ru-RU" sz="2900" b="0" kern="1200" dirty="0"/>
        </a:p>
      </dsp:txBody>
      <dsp:txXfrm>
        <a:off x="4291483" y="356"/>
        <a:ext cx="3007349" cy="857742"/>
      </dsp:txXfrm>
    </dsp:sp>
    <dsp:sp modelId="{A3039EEF-B5E4-4D61-8EE7-4DD0DB48EE9B}">
      <dsp:nvSpPr>
        <dsp:cNvPr id="0" name=""/>
        <dsp:cNvSpPr/>
      </dsp:nvSpPr>
      <dsp:spPr>
        <a:xfrm>
          <a:off x="1200289" y="1218351"/>
          <a:ext cx="4428612" cy="8577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0" kern="1200" dirty="0" smtClean="0"/>
            <a:t>Одночастотный сигнал</a:t>
          </a:r>
          <a:endParaRPr lang="ru-RU" sz="2900" b="0" kern="1200" dirty="0"/>
        </a:p>
      </dsp:txBody>
      <dsp:txXfrm>
        <a:off x="1200289" y="1218351"/>
        <a:ext cx="4428612" cy="857742"/>
      </dsp:txXfrm>
    </dsp:sp>
    <dsp:sp modelId="{268622E1-8E46-40AA-A111-0E06B3F81656}">
      <dsp:nvSpPr>
        <dsp:cNvPr id="0" name=""/>
        <dsp:cNvSpPr/>
      </dsp:nvSpPr>
      <dsp:spPr>
        <a:xfrm>
          <a:off x="5989154" y="1218351"/>
          <a:ext cx="4400872" cy="8577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0" kern="1200" dirty="0" smtClean="0"/>
            <a:t>Многочастотный сигнал (</a:t>
          </a:r>
          <a:r>
            <a:rPr lang="en-US" sz="2900" b="0" kern="1200" dirty="0" smtClean="0"/>
            <a:t>OFDM</a:t>
          </a:r>
          <a:r>
            <a:rPr lang="ru-RU" sz="2900" b="0" kern="1200" dirty="0" smtClean="0"/>
            <a:t>)</a:t>
          </a:r>
          <a:endParaRPr lang="ru-RU" sz="2900" b="0" kern="1200" dirty="0"/>
        </a:p>
      </dsp:txBody>
      <dsp:txXfrm>
        <a:off x="5989154" y="1218351"/>
        <a:ext cx="4400872" cy="857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22.09.2019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22.09.2019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1428750"/>
            <a:ext cx="11530148" cy="2828925"/>
          </a:xfrm>
        </p:spPr>
        <p:txBody>
          <a:bodyPr>
            <a:noAutofit/>
          </a:bodyPr>
          <a:lstStyle/>
          <a:p>
            <a:r>
              <a:rPr lang="ru-RU" sz="6600" dirty="0"/>
              <a:t>Введение в </a:t>
            </a:r>
            <a:br>
              <a:rPr lang="ru-RU" sz="6600" dirty="0"/>
            </a:br>
            <a:r>
              <a:rPr lang="en-US" sz="6600" dirty="0" smtClean="0"/>
              <a:t> </a:t>
            </a:r>
            <a:r>
              <a:rPr lang="ru-RU" sz="6600" dirty="0" smtClean="0"/>
              <a:t>цифровые системы передачи данных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B6DB1EC-39ED-42BC-B052-B3EEF511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84" y="1520054"/>
            <a:ext cx="4975316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MATLAB</a:t>
            </a:r>
            <a:r>
              <a:rPr lang="ru-RU" dirty="0"/>
              <a:t> — это высокоуровневый язык и интерактивная среда для программирования, численных расчетов и визуализации результатов. С помощью MATLAB можно анализировать данные, разрабатывать алгоритмы, создавать модели и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F939B73-8546-462C-ADE6-2F8713FD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5338B4E3-A534-42E7-B368-FE9A17F00E26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2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Используемые инструменты</a:t>
            </a:r>
          </a:p>
        </p:txBody>
      </p:sp>
      <p:pic>
        <p:nvPicPr>
          <p:cNvPr id="82946" name="Picture 2" descr="https://upload.wikimedia.org/wikipedia/commons/2/21/Matlab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9349" y="1316796"/>
            <a:ext cx="4905375" cy="4407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4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35851D4-DB73-4968-9B4E-28B6EBE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17FCABD8-F2A1-412A-83A8-AE870443D870}"/>
              </a:ext>
            </a:extLst>
          </p:cNvPr>
          <p:cNvSpPr txBox="1">
            <a:spLocks/>
          </p:cNvSpPr>
          <p:nvPr/>
        </p:nvSpPr>
        <p:spPr>
          <a:xfrm>
            <a:off x="509056" y="763187"/>
            <a:ext cx="10534996" cy="72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Аналоговый и цифровой сигнал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0926" y="1745673"/>
            <a:ext cx="11022874" cy="4431290"/>
          </a:xfrm>
        </p:spPr>
        <p:txBody>
          <a:bodyPr>
            <a:normAutofit/>
          </a:bodyPr>
          <a:lstStyle/>
          <a:p>
            <a:r>
              <a:rPr lang="ru-RU" b="1" dirty="0"/>
              <a:t>Аналоговый сигнал</a:t>
            </a:r>
            <a:r>
              <a:rPr lang="ru-RU" dirty="0"/>
              <a:t> — сигнал, у которого каждый из представляющих параметров описывается функцией времени и непрерывным множеством возможных значений</a:t>
            </a:r>
          </a:p>
          <a:p>
            <a:r>
              <a:rPr lang="ru-RU" b="1" dirty="0"/>
              <a:t>Цифровой сигнал </a:t>
            </a:r>
            <a:r>
              <a:rPr lang="ru-RU" dirty="0"/>
              <a:t> — сигнал, который можно представить в виде последовательности дискретных (цифровых) значений. По сути, цифровой сигнал – это последовательность нулей и единиц (есть напряжение/ нет напряжения). </a:t>
            </a:r>
          </a:p>
        </p:txBody>
      </p:sp>
    </p:spTree>
    <p:extLst>
      <p:ext uri="{BB962C8B-B14F-4D97-AF65-F5344CB8AC3E}">
        <p14:creationId xmlns:p14="http://schemas.microsoft.com/office/powerpoint/2010/main" val="17850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389AA58-BB68-4FFE-8CFD-234A4629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A8119816-9063-4148-AE2D-AF268BE0AA3F}"/>
              </a:ext>
            </a:extLst>
          </p:cNvPr>
          <p:cNvSpPr txBox="1">
            <a:spLocks/>
          </p:cNvSpPr>
          <p:nvPr/>
        </p:nvSpPr>
        <p:spPr>
          <a:xfrm>
            <a:off x="3841865" y="326269"/>
            <a:ext cx="4268982" cy="714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Спектр сигнала</a:t>
            </a:r>
            <a:endParaRPr lang="ru-RU" dirty="0"/>
          </a:p>
        </p:txBody>
      </p:sp>
      <p:pic>
        <p:nvPicPr>
          <p:cNvPr id="5" name="Picture 2" descr="C:\Users\lantyufrieva\Dropbox\Курс лабораторных работ\1389621639_1658825010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3" y="989482"/>
            <a:ext cx="5617533" cy="449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1983" y="5483508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Фурье преобразование</a:t>
            </a:r>
            <a:endParaRPr lang="ru-RU" sz="2400" dirty="0"/>
          </a:p>
        </p:txBody>
      </p:sp>
      <p:pic>
        <p:nvPicPr>
          <p:cNvPr id="2052" name="Picture 4" descr="https://upload.wikimedia.org/wikipedia/commons/thumb/3/35/Bandwidth-ru.svg/800px-Bandwidth-ru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2" y="1508165"/>
            <a:ext cx="5466190" cy="378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35851D4-DB73-4968-9B4E-28B6EBE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3074" name="Picture 2" descr="https://hsto.org/getpro/habr/post_images/555/244/a7a/555244a7a78157b75cdba5337c85a08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30" y="106879"/>
            <a:ext cx="11715870" cy="57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35851D4-DB73-4968-9B4E-28B6EBE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17FCABD8-F2A1-412A-83A8-AE870443D870}"/>
              </a:ext>
            </a:extLst>
          </p:cNvPr>
          <p:cNvSpPr txBox="1">
            <a:spLocks/>
          </p:cNvSpPr>
          <p:nvPr/>
        </p:nvSpPr>
        <p:spPr>
          <a:xfrm>
            <a:off x="509056" y="310342"/>
            <a:ext cx="10534996" cy="1212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Терема отсчетов </a:t>
            </a:r>
            <a:endParaRPr lang="ru-RU" dirty="0" smtClean="0"/>
          </a:p>
          <a:p>
            <a:r>
              <a:rPr lang="ru-RU" dirty="0" smtClean="0"/>
              <a:t>(Котельникова, Найквиста </a:t>
            </a:r>
            <a:r>
              <a:rPr lang="ru-RU" dirty="0"/>
              <a:t>- Шеннона)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30926" y="1626919"/>
                <a:ext cx="11022874" cy="45500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Непрерывный сигнал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𝑠</m:t>
                    </m:r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𝑡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с ограниченным спектром возможно точно восстановить по отсчетам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𝑠</m:t>
                    </m:r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𝑘𝑇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, взятым через интервал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∆</m:t>
                    </m:r>
                    <m:r>
                      <a:rPr lang="ru-RU" i="1">
                        <a:latin typeface="Cambria Math"/>
                      </a:rPr>
                      <m:t>𝑡</m:t>
                    </m:r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  <m:r>
                          <a:rPr lang="ru-RU" i="1">
                            <a:latin typeface="Cambria Math"/>
                          </a:rPr>
                          <m:t>𝐹</m:t>
                        </m:r>
                      </m:den>
                    </m:f>
                  </m:oMath>
                </a14:m>
                <a:r>
                  <a:rPr lang="ru-RU" dirty="0"/>
                  <a:t>, где </a:t>
                </a:r>
                <a:r>
                  <a:rPr lang="en-US" dirty="0"/>
                  <a:t>F </a:t>
                </a:r>
                <a:r>
                  <a:rPr lang="ru-RU" dirty="0"/>
                  <a:t>– верхняя граница частотного спектра сигнала.</a:t>
                </a:r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926" y="1626919"/>
                <a:ext cx="11022874" cy="4550044"/>
              </a:xfrm>
              <a:blipFill rotWithShape="1">
                <a:blip r:embed="rId2" cstate="print"/>
                <a:stretch>
                  <a:fillRect l="-1106" t="-2145" r="-6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://yoursoundpath.com/wp-content/uploads/2017/05/Alia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93" y="3084751"/>
            <a:ext cx="5727604" cy="294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Аналого-цифровое преобразование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6322" name="Picture 2" descr="https://helpiks.org/helpiksorg/baza6/753823548074.files/image092.png"/>
          <p:cNvPicPr>
            <a:picLocks noChangeAspect="1" noChangeArrowheads="1"/>
          </p:cNvPicPr>
          <p:nvPr/>
        </p:nvPicPr>
        <p:blipFill>
          <a:blip r:embed="rId2" cstate="print"/>
          <a:srcRect b="13584"/>
          <a:stretch>
            <a:fillRect/>
          </a:stretch>
        </p:blipFill>
        <p:spPr bwMode="auto">
          <a:xfrm>
            <a:off x="1743075" y="1460435"/>
            <a:ext cx="7905750" cy="4792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00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Наложение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8370" y="1072598"/>
            <a:ext cx="7326630" cy="488132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675"/>
            <a:ext cx="10515600" cy="1325563"/>
          </a:xfrm>
        </p:spPr>
        <p:txBody>
          <a:bodyPr/>
          <a:lstStyle/>
          <a:p>
            <a:r>
              <a:rPr lang="ru-RU" dirty="0" smtClean="0"/>
              <a:t>Дискретизация по времени. Влияние на сигнал высокочастотной помехи.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0" y="365125"/>
            <a:ext cx="11277599" cy="1325563"/>
          </a:xfrm>
        </p:spPr>
        <p:txBody>
          <a:bodyPr/>
          <a:lstStyle/>
          <a:p>
            <a:r>
              <a:rPr lang="ru-RU" dirty="0" smtClean="0"/>
              <a:t>Квантование по амплитуде. Шум квантования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5" name="Содержимое 4" descr="File:SenalRuidoCuantificacion4bits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9767" y="1825625"/>
            <a:ext cx="70324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14325" y="485775"/>
          <a:ext cx="11620500" cy="54851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24500"/>
                <a:gridCol w="6096000"/>
              </a:tblGrid>
              <a:tr h="444043"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Аналоговый сигнал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Цифровой сигнал</a:t>
                      </a:r>
                      <a:endParaRPr lang="ru-RU" sz="1800" b="1" dirty="0"/>
                    </a:p>
                  </a:txBody>
                  <a:tcPr/>
                </a:tc>
              </a:tr>
              <a:tr h="573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/>
                        <a:t>портится при переписывании (накапливается шум)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можно переписывать без искажений</a:t>
                      </a:r>
                      <a:endParaRPr lang="ru-RU" sz="1800" dirty="0"/>
                    </a:p>
                  </a:txBody>
                  <a:tcPr/>
                </a:tc>
              </a:tr>
              <a:tr h="823139"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используются аналоговые усилители, усиливающие не только сигнал, но и искажения и не отфильтрованный шум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можно поставить цифровой ретранслятор, восстанавливающий «идеальный» сигнал для дальнейшей передачи</a:t>
                      </a:r>
                      <a:endParaRPr lang="ru-RU" sz="1800" dirty="0"/>
                    </a:p>
                  </a:txBody>
                  <a:tcPr/>
                </a:tc>
              </a:tr>
              <a:tr h="523816"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более подвержен искажению и шумам (бесконечное множество форм сигнала)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менее подвержен искажению и интерференции, менее подвержен шумам (конечное число состояний)</a:t>
                      </a:r>
                      <a:endParaRPr lang="ru-RU" sz="1800" dirty="0"/>
                    </a:p>
                  </a:txBody>
                  <a:tcPr/>
                </a:tc>
              </a:tr>
              <a:tr h="523816"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сигнал накапливает шумы при передачи, не возможно «идеальное» воспроизведение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возможна высокая точность восстановления сигнала (коррекция ошибок)</a:t>
                      </a:r>
                      <a:endParaRPr lang="ru-RU" sz="1800" dirty="0"/>
                    </a:p>
                  </a:txBody>
                  <a:tcPr/>
                </a:tc>
              </a:tr>
              <a:tr h="972800"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качество приема зависит от дистанции (чем ближе, тем выше отношение сигнала к шуму)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качество сигнала не зависит от дистанции, пороговое распространение: есть прием/нет приема (при падении отношения сигнал шум ниже порогового качество резко падает)</a:t>
                      </a:r>
                      <a:endParaRPr lang="ru-RU" sz="1800" dirty="0"/>
                    </a:p>
                  </a:txBody>
                  <a:tcPr/>
                </a:tc>
              </a:tr>
              <a:tr h="444043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возможность шифрования и скрытности</a:t>
                      </a:r>
                      <a:endParaRPr lang="ru-RU" sz="1800" dirty="0"/>
                    </a:p>
                  </a:txBody>
                  <a:tcPr/>
                </a:tc>
              </a:tr>
              <a:tr h="523816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/>
                        <a:t>вычислительная сложность (синхронизация, канальное кодирование)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цифровой системы передачи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95" y="1555061"/>
            <a:ext cx="9441180" cy="4145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Структура курса</a:t>
            </a:r>
          </a:p>
          <a:p>
            <a:r>
              <a:rPr lang="ru-RU" sz="3200" dirty="0" smtClean="0"/>
              <a:t>Аналоговый и цифровой сигнал</a:t>
            </a:r>
          </a:p>
          <a:p>
            <a:r>
              <a:rPr lang="ru-RU" sz="3200" dirty="0" smtClean="0"/>
              <a:t>Структура цифровой системы передачи данных</a:t>
            </a:r>
          </a:p>
          <a:p>
            <a:r>
              <a:rPr lang="ru-RU" sz="3200" dirty="0" smtClean="0"/>
              <a:t>Основные математические формулы</a:t>
            </a:r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знать?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84994" name="Picture 2" descr="https://upload.wikimedia.org/wikipedia/commons/thumb/7/74/Illustration_of_a_complex_number.svg/1024px-Illustration_of_a_complex_number.svg.png"/>
          <p:cNvPicPr>
            <a:picLocks noChangeAspect="1" noChangeArrowheads="1"/>
          </p:cNvPicPr>
          <p:nvPr/>
        </p:nvPicPr>
        <p:blipFill>
          <a:blip r:embed="rId2" cstate="print">
            <a:lum bright="-88000" contrast="100000"/>
          </a:blip>
          <a:srcRect/>
          <a:stretch>
            <a:fillRect/>
          </a:stretch>
        </p:blipFill>
        <p:spPr bwMode="auto">
          <a:xfrm>
            <a:off x="942976" y="1600200"/>
            <a:ext cx="4073644" cy="3687762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5287167" y="2348984"/>
            <a:ext cx="64121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Геометрическое представление</a:t>
            </a:r>
          </a:p>
          <a:p>
            <a:r>
              <a:rPr lang="ru-RU" sz="3600" dirty="0" smtClean="0"/>
              <a:t> комплексного числа</a:t>
            </a:r>
            <a:endParaRPr lang="ru-RU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знать?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24474" y="1301234"/>
            <a:ext cx="6867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Тригонометрическая форма</a:t>
            </a:r>
            <a:r>
              <a:rPr lang="en-US" sz="2800" dirty="0" smtClean="0"/>
              <a:t> </a:t>
            </a:r>
            <a:r>
              <a:rPr lang="ru-RU" sz="2800" dirty="0" smtClean="0"/>
              <a:t>комплексного числа:</a:t>
            </a:r>
            <a:endParaRPr lang="ru-RU" sz="2800" dirty="0"/>
          </a:p>
        </p:txBody>
      </p:sp>
      <p:pic>
        <p:nvPicPr>
          <p:cNvPr id="89090" name="Picture 2" descr="https://upload.wikimedia.org/wikipedia/commons/thumb/c/c9/Complex_vector.svg/1024px-Complex_vector.svg.png"/>
          <p:cNvPicPr>
            <a:picLocks noChangeAspect="1" noChangeArrowheads="1"/>
          </p:cNvPicPr>
          <p:nvPr/>
        </p:nvPicPr>
        <p:blipFill>
          <a:blip r:embed="rId2" cstate="print">
            <a:lum bright="-100000" contrast="100000"/>
          </a:blip>
          <a:srcRect/>
          <a:stretch>
            <a:fillRect/>
          </a:stretch>
        </p:blipFill>
        <p:spPr bwMode="auto">
          <a:xfrm>
            <a:off x="762589" y="1419225"/>
            <a:ext cx="4736510" cy="4287837"/>
          </a:xfrm>
          <a:prstGeom prst="rect">
            <a:avLst/>
          </a:prstGeom>
          <a:noFill/>
        </p:spPr>
      </p:pic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90646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91325" y="1962150"/>
            <a:ext cx="3284538" cy="625475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5295900" y="2482334"/>
            <a:ext cx="6867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 Формула Эйлера:</a:t>
            </a:r>
            <a:endParaRPr lang="ru-RU" sz="2800" dirty="0"/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6575" y="2962275"/>
            <a:ext cx="3132138" cy="64770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5387116" y="3339584"/>
            <a:ext cx="57716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Показательная форма комплексного</a:t>
            </a:r>
          </a:p>
          <a:p>
            <a:r>
              <a:rPr lang="ru-RU" sz="2800" dirty="0" smtClean="0"/>
              <a:t> числа:</a:t>
            </a:r>
            <a:endParaRPr lang="ru-RU" sz="2800" dirty="0"/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506733" y="4283396"/>
                <a:ext cx="1532407" cy="528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/>
                        <m:t>𝑧</m:t>
                      </m:r>
                      <m:r>
                        <a:rPr lang="ru-RU" sz="2800" i="1"/>
                        <m:t>=</m:t>
                      </m:r>
                      <m:r>
                        <a:rPr lang="ru-RU" sz="2800" i="1"/>
                        <m:t>𝑟</m:t>
                      </m:r>
                      <m:sSup>
                        <m:sSupPr>
                          <m:ctrlPr>
                            <a:rPr lang="ru-RU" sz="2800" i="1"/>
                          </m:ctrlPr>
                        </m:sSupPr>
                        <m:e>
                          <m:r>
                            <a:rPr lang="ru-RU" sz="2800" i="1"/>
                            <m:t>𝑒</m:t>
                          </m:r>
                        </m:e>
                        <m:sup>
                          <m:r>
                            <a:rPr lang="ru-RU" sz="2800" i="1"/>
                            <m:t>𝑖</m:t>
                          </m:r>
                          <m:r>
                            <a:rPr lang="ru-RU" sz="2800" i="1"/>
                            <m:t>𝜑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733" y="4283396"/>
                <a:ext cx="1532407" cy="5287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знать?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15767" y="1386959"/>
            <a:ext cx="5451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Комплексное сопряжение:</a:t>
            </a:r>
            <a:endParaRPr lang="ru-RU" sz="3600" dirty="0"/>
          </a:p>
        </p:txBody>
      </p:sp>
      <p:pic>
        <p:nvPicPr>
          <p:cNvPr id="91138" name="Picture 2" descr="https://upload.wikimedia.org/wikipedia/commons/thumb/7/7c/Complex_conjugate_picture-01.svg/800px-Complex_conjugate_picture-01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818" y="1181099"/>
            <a:ext cx="3678331" cy="4878387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468142" y="2472809"/>
            <a:ext cx="18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Модуль: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00925" y="2057400"/>
            <a:ext cx="1584325" cy="625475"/>
          </a:xfrm>
          <a:prstGeom prst="rect">
            <a:avLst/>
          </a:prstGeom>
          <a:noFill/>
        </p:spPr>
      </p:pic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1175" y="3105150"/>
            <a:ext cx="6149975" cy="1393825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5586200" y="4158734"/>
            <a:ext cx="2124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Аргумент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34225" y="4752975"/>
            <a:ext cx="2217738" cy="936625"/>
          </a:xfrm>
          <a:prstGeom prst="rect">
            <a:avLst/>
          </a:prstGeom>
          <a:noFill/>
        </p:spPr>
      </p:pic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0" y="139382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0"/>
            <a:ext cx="10515600" cy="1325563"/>
          </a:xfrm>
        </p:spPr>
        <p:txBody>
          <a:bodyPr/>
          <a:lstStyle/>
          <a:p>
            <a:r>
              <a:rPr lang="ru-RU" dirty="0" smtClean="0"/>
              <a:t>Что нужно знать?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68142" y="2472809"/>
            <a:ext cx="1833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Модуль: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0" y="139382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62" name="Picture 2" descr="https://www.researchgate.net/publication/321716019/figure/fig3/AS:631644633432069@1527607224446/Fourier-transform-of-a-rectangle-function-a-and-a-sinc-function-b.png"/>
          <p:cNvPicPr>
            <a:picLocks noChangeAspect="1" noChangeArrowheads="1"/>
          </p:cNvPicPr>
          <p:nvPr/>
        </p:nvPicPr>
        <p:blipFill>
          <a:blip r:embed="rId2" cstate="print"/>
          <a:srcRect t="50081"/>
          <a:stretch>
            <a:fillRect/>
          </a:stretch>
        </p:blipFill>
        <p:spPr bwMode="auto">
          <a:xfrm>
            <a:off x="927098" y="902523"/>
            <a:ext cx="10674351" cy="5165520"/>
          </a:xfrm>
          <a:prstGeom prst="rect">
            <a:avLst/>
          </a:prstGeom>
          <a:noFill/>
          <a:ln>
            <a:noFill/>
          </a:ln>
        </p:spPr>
      </p:pic>
      <p:sp>
        <p:nvSpPr>
          <p:cNvPr id="92164" name="AutoShape 4" descr="\operatorname{sinc}\left( x \right)=\left\{ \begin{array}{*{35}l}&#10;   \frac{\sin \left( \pi x \right)}{\pi x} &amp; ; &amp; x\ne 0  \\&#10;   1 &amp; ; &amp; x=0  \\&#10;\end{array} \right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2166" name="AutoShape 6" descr="\operatorname{sinc}\left( x \right)=\left\{ \begin{array}{*{35}l}&#10;   \frac{\sin \left( \pi x \right)}{\pi x} &amp; ; &amp; x\ne 0  \\&#10;   1 &amp; ; &amp; x=0  \\&#10;\end{array} \right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48100" y="1117600"/>
            <a:ext cx="2849563" cy="10207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0" y="14779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81500" y="2933700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Фурье преобразование </a:t>
            </a:r>
            <a:endParaRPr lang="ru-RU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5100" y="412421"/>
            <a:ext cx="12391696" cy="1325563"/>
          </a:xfrm>
        </p:spPr>
        <p:txBody>
          <a:bodyPr/>
          <a:lstStyle/>
          <a:p>
            <a:pPr algn="ctr"/>
            <a:r>
              <a:rPr lang="en-US" dirty="0"/>
              <a:t>https://vk.me/join/AJQ1d2qRnxTrtjF4PuNUP5RT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2050" name="Picture 2" descr="http://qrcoder.ru/code/?https%3A%2F%2Fvk.me%2Fjoin%2FAJQ1d2qRnxTrtjF4PuNUP5RT&amp;4&amp;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74" y="1813034"/>
            <a:ext cx="3978302" cy="39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7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917372A-F888-4387-BE79-9F422F2D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30" name="Picture 6" descr="https://sun9-25.userapi.com/c850220/v850220381/166445/1lR-3cgc2Wo.jpg">
            <a:extLst>
              <a:ext uri="{FF2B5EF4-FFF2-40B4-BE49-F238E27FC236}">
                <a16:creationId xmlns="" xmlns:a16="http://schemas.microsoft.com/office/drawing/2014/main" id="{9F0D804E-14D3-41BB-885C-DB0DC36E0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" t="8032" r="18600" b="9024"/>
          <a:stretch/>
        </p:blipFill>
        <p:spPr bwMode="auto">
          <a:xfrm>
            <a:off x="9104871" y="1349829"/>
            <a:ext cx="1944508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DACD63FE-65A4-42EE-8EFD-0A479270DC3B}"/>
              </a:ext>
            </a:extLst>
          </p:cNvPr>
          <p:cNvSpPr/>
          <p:nvPr/>
        </p:nvSpPr>
        <p:spPr>
          <a:xfrm>
            <a:off x="494831" y="4301163"/>
            <a:ext cx="3549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err="1" smtClean="0"/>
              <a:t>Антюфриева</a:t>
            </a:r>
            <a:r>
              <a:rPr lang="ru-RU" sz="2400" dirty="0" smtClean="0"/>
              <a:t> Любовь</a:t>
            </a:r>
            <a:endParaRPr lang="en-US" sz="2400" dirty="0" smtClean="0"/>
          </a:p>
          <a:p>
            <a:pPr algn="ctr"/>
            <a:r>
              <a:rPr lang="en-US" sz="2400" dirty="0" smtClean="0"/>
              <a:t>antyufrieva@phystech.edu</a:t>
            </a:r>
            <a:endParaRPr lang="ru-RU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E0A4B519-3424-440D-8217-EA7BC7ADA8D8}"/>
              </a:ext>
            </a:extLst>
          </p:cNvPr>
          <p:cNvSpPr/>
          <p:nvPr/>
        </p:nvSpPr>
        <p:spPr>
          <a:xfrm>
            <a:off x="4395091" y="4301167"/>
            <a:ext cx="34322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err="1"/>
              <a:t>Янситов</a:t>
            </a:r>
            <a:r>
              <a:rPr lang="ru-RU" sz="2400" dirty="0"/>
              <a:t> </a:t>
            </a:r>
            <a:r>
              <a:rPr lang="ru-RU" sz="2400" dirty="0" smtClean="0"/>
              <a:t>Константин</a:t>
            </a:r>
          </a:p>
          <a:p>
            <a:pPr algn="ctr"/>
            <a:r>
              <a:rPr lang="en-US" sz="2400" dirty="0" smtClean="0"/>
              <a:t>iansitov.kk@phystech.edu</a:t>
            </a:r>
            <a:endParaRPr lang="ru-RU" sz="2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FA54C17A-FBA5-4BB9-B7EA-3B949ADC2FD6}"/>
              </a:ext>
            </a:extLst>
          </p:cNvPr>
          <p:cNvSpPr/>
          <p:nvPr/>
        </p:nvSpPr>
        <p:spPr>
          <a:xfrm>
            <a:off x="8905487" y="4272590"/>
            <a:ext cx="2526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Сергеев Всеволод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2780B635-26F6-47E1-BAAA-E0BAFA1207B2}"/>
              </a:ext>
            </a:extLst>
          </p:cNvPr>
          <p:cNvSpPr/>
          <p:nvPr/>
        </p:nvSpPr>
        <p:spPr>
          <a:xfrm>
            <a:off x="1042354" y="5311141"/>
            <a:ext cx="10201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Инженеры лаборатории мультимедийных систем и технологий и аспиранты </a:t>
            </a:r>
            <a:r>
              <a:rPr lang="ru-RU" sz="2000" dirty="0" smtClean="0"/>
              <a:t>2-3 </a:t>
            </a:r>
            <a:r>
              <a:rPr lang="ru-RU" sz="2000" dirty="0"/>
              <a:t>курса ФРКТ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AB5C3251-2FA3-4FA0-8DD8-5C553102B4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2523" y="1371344"/>
            <a:ext cx="1944508" cy="2591056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29A6427C-C596-42AA-AB70-C9C979700655}"/>
              </a:ext>
            </a:extLst>
          </p:cNvPr>
          <p:cNvSpPr txBox="1">
            <a:spLocks/>
          </p:cNvSpPr>
          <p:nvPr/>
        </p:nvSpPr>
        <p:spPr>
          <a:xfrm>
            <a:off x="330926" y="548640"/>
            <a:ext cx="11022874" cy="72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Ведущие курса</a:t>
            </a:r>
          </a:p>
        </p:txBody>
      </p:sp>
      <p:pic>
        <p:nvPicPr>
          <p:cNvPr id="59394" name="Picture 2" descr="https://profile.mipt.ru/upload/e6bb10a6eac5f979e90dd8dced612155/edd/edd58ea01bf676fa41da931ee918b990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6669" y="1528762"/>
            <a:ext cx="1895475" cy="2533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1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/>
          <a:lstStyle/>
          <a:p>
            <a:r>
              <a:rPr lang="ru-RU" dirty="0"/>
              <a:t>Подготовка высококлассных специалистов в области телекоммуникаций</a:t>
            </a:r>
          </a:p>
          <a:p>
            <a:r>
              <a:rPr lang="ru-RU" dirty="0"/>
              <a:t>Привлечение студентов в проектную деятельность</a:t>
            </a:r>
          </a:p>
          <a:p>
            <a:r>
              <a:rPr lang="ru-RU" dirty="0"/>
              <a:t>Привлечение сторонних компаний для совместных учебных/научных проектов</a:t>
            </a:r>
          </a:p>
          <a:p>
            <a:r>
              <a:rPr lang="ru-RU" dirty="0"/>
              <a:t>Актуализация РТ курсов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Наши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6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ÐÐ°ÑÑÐ¸Ð½ÐºÐ¸ Ð¿Ð¾ Ð·Ð°Ð¿ÑÐ¾ÑÑ ÑÐ¾ÑÐ¾Ð²Ð°Ñ ÑÐ²ÑÐ·Ñ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6950" y="2612372"/>
            <a:ext cx="4124325" cy="3093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55142"/>
              </p:ext>
            </p:extLst>
          </p:nvPr>
        </p:nvGraphicFramePr>
        <p:xfrm>
          <a:off x="380010" y="409575"/>
          <a:ext cx="11590317" cy="207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8372" name="Picture 4" descr="http://expeditura.ru/wp-content/uploads/2017/01/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89831" y="2897585"/>
            <a:ext cx="5112163" cy="2522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77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77802"/>
              </p:ext>
            </p:extLst>
          </p:nvPr>
        </p:nvGraphicFramePr>
        <p:xfrm>
          <a:off x="1004454" y="605639"/>
          <a:ext cx="10775867" cy="506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137"/>
                <a:gridCol w="6523730"/>
              </a:tblGrid>
              <a:tr h="632661"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Эталонная модель </a:t>
                      </a:r>
                      <a:r>
                        <a:rPr lang="en-US" sz="3200" dirty="0" smtClean="0"/>
                        <a:t>OSI</a:t>
                      </a:r>
                      <a:endParaRPr lang="ru-RU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7. Прикладной уровень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Доступ </a:t>
                      </a:r>
                      <a:r>
                        <a:rPr lang="ru-RU" dirty="0">
                          <a:effectLst/>
                        </a:rPr>
                        <a:t>к сетевым службам</a:t>
                      </a:r>
                    </a:p>
                  </a:txBody>
                  <a:tcPr anchor="ctr"/>
                </a:tc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6. Уровень представления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Представление и шифрование данных</a:t>
                      </a:r>
                      <a:endParaRPr lang="ru-RU" dirty="0"/>
                    </a:p>
                  </a:txBody>
                  <a:tcPr anchor="ctr"/>
                </a:tc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5. Сеансовый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Управление сеансом связи</a:t>
                      </a:r>
                      <a:endParaRPr lang="ru-RU" dirty="0"/>
                    </a:p>
                  </a:txBody>
                  <a:tcPr anchor="ctr"/>
                </a:tc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4. Транспортный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Прямая связь между конечными пунктами и надёжность</a:t>
                      </a:r>
                      <a:endParaRPr lang="ru-RU" dirty="0"/>
                    </a:p>
                  </a:txBody>
                  <a:tcPr anchor="ctr"/>
                </a:tc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3. Сетевой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Определение маршрута и логическая адресация</a:t>
                      </a:r>
                      <a:endParaRPr lang="ru-RU" dirty="0"/>
                    </a:p>
                  </a:txBody>
                  <a:tcPr anchor="ctr"/>
                </a:tc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2. Канальный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Физическая адресация,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помехоустойчивое кодирование</a:t>
                      </a:r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32661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1. Физический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Работа со средой передачи, сигналами и двоичными данными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28259" y="5718014"/>
            <a:ext cx="690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Э. </a:t>
            </a:r>
            <a:r>
              <a:rPr lang="ru-RU" dirty="0" err="1" smtClean="0"/>
              <a:t>Таненбаум</a:t>
            </a:r>
            <a:r>
              <a:rPr lang="ru-RU" dirty="0" smtClean="0"/>
              <a:t>, Д. </a:t>
            </a:r>
            <a:r>
              <a:rPr lang="ru-RU" dirty="0" err="1" smtClean="0"/>
              <a:t>Уэзеролл</a:t>
            </a:r>
            <a:r>
              <a:rPr lang="ru-RU" dirty="0" smtClean="0"/>
              <a:t> «Компьютерные сети», 5-е издание, 2012.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2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88769" y="308759"/>
            <a:ext cx="10913424" cy="5628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 дисциплины</a:t>
            </a:r>
            <a:endParaRPr lang="ru-RU" dirty="0"/>
          </a:p>
          <a:p>
            <a:pPr lvl="0"/>
            <a:r>
              <a:rPr lang="ru-RU" dirty="0"/>
              <a:t>формирование у студентов комплексного понимания функционирования системы передачи данных (на примере сигнала с одной несущей). </a:t>
            </a:r>
          </a:p>
          <a:p>
            <a:pPr marL="0" indent="0">
              <a:buNone/>
            </a:pPr>
            <a:r>
              <a:rPr lang="ru-RU" b="1" dirty="0"/>
              <a:t>Задачи дисциплины</a:t>
            </a:r>
            <a:endParaRPr lang="ru-RU" dirty="0"/>
          </a:p>
          <a:p>
            <a:pPr lvl="0"/>
            <a:r>
              <a:rPr lang="ru-RU" dirty="0"/>
              <a:t>изучение основных принципов и алгоритмов цифровой системы передачи информации на основе сигнала с одной несущей частотой</a:t>
            </a:r>
            <a:r>
              <a:rPr lang="ru-RU" b="1" dirty="0"/>
              <a:t>;</a:t>
            </a:r>
            <a:endParaRPr lang="ru-RU" dirty="0"/>
          </a:p>
          <a:p>
            <a:pPr lvl="0"/>
            <a:r>
              <a:rPr lang="ru-RU" dirty="0"/>
              <a:t>освоение студентами основных подходов и методов, применяемых в построении систем передачи данных;</a:t>
            </a:r>
          </a:p>
          <a:p>
            <a:pPr lvl="0"/>
            <a:r>
              <a:rPr lang="ru-RU" dirty="0"/>
              <a:t>разбор проблем реально возникающих при построении системы передачи данных и методов их решения.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8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026" name="Picture 2" descr="alive! It's alive!!! - alive! It's alive!!!  Young Frankenste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64" y="0"/>
            <a:ext cx="9717342" cy="60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12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35851D4-DB73-4968-9B4E-28B6EBE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17FCABD8-F2A1-412A-83A8-AE870443D870}"/>
              </a:ext>
            </a:extLst>
          </p:cNvPr>
          <p:cNvSpPr txBox="1">
            <a:spLocks/>
          </p:cNvSpPr>
          <p:nvPr/>
        </p:nvSpPr>
        <p:spPr>
          <a:xfrm>
            <a:off x="330926" y="548640"/>
            <a:ext cx="11022874" cy="72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9 лекций и 8 практических заданий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0926" y="1377538"/>
            <a:ext cx="11022874" cy="4799425"/>
          </a:xfrm>
        </p:spPr>
        <p:txBody>
          <a:bodyPr>
            <a:normAutofit/>
          </a:bodyPr>
          <a:lstStyle/>
          <a:p>
            <a:pPr lvl="1"/>
            <a:r>
              <a:rPr lang="ru-RU" sz="2800" dirty="0"/>
              <a:t>Реализация алгоритма отображения бит на созвездие. </a:t>
            </a:r>
            <a:endParaRPr lang="ru-RU" sz="1800" dirty="0"/>
          </a:p>
          <a:p>
            <a:pPr lvl="1"/>
            <a:r>
              <a:rPr lang="ru-RU" sz="2800" dirty="0"/>
              <a:t>Реализация наложения на сигнал аддитивного белого </a:t>
            </a:r>
            <a:r>
              <a:rPr lang="ru-RU" sz="2800" dirty="0" err="1"/>
              <a:t>гауссовского</a:t>
            </a:r>
            <a:r>
              <a:rPr lang="ru-RU" sz="2800" dirty="0"/>
              <a:t> шума. Алгоритма расчета </a:t>
            </a:r>
            <a:r>
              <a:rPr lang="en-US" sz="2800" dirty="0"/>
              <a:t>BER </a:t>
            </a:r>
            <a:r>
              <a:rPr lang="ru-RU" sz="2800" dirty="0"/>
              <a:t>и </a:t>
            </a:r>
            <a:r>
              <a:rPr lang="en-US" sz="2800" dirty="0"/>
              <a:t>MER</a:t>
            </a:r>
            <a:r>
              <a:rPr lang="ru-RU" sz="2800" dirty="0"/>
              <a:t>.</a:t>
            </a:r>
            <a:endParaRPr lang="ru-RU" sz="1800" dirty="0"/>
          </a:p>
          <a:p>
            <a:pPr lvl="1"/>
            <a:r>
              <a:rPr lang="ru-RU" sz="2800" dirty="0"/>
              <a:t>Реализация обратного отображения точек созвездия. Жесткое и мягкое решение.</a:t>
            </a:r>
            <a:endParaRPr lang="ru-RU" sz="1800" dirty="0"/>
          </a:p>
          <a:p>
            <a:pPr lvl="1"/>
            <a:r>
              <a:rPr lang="ru-RU" sz="2800" dirty="0"/>
              <a:t>Реализация алгоритма канального кодирования.</a:t>
            </a:r>
            <a:endParaRPr lang="ru-RU" sz="1800" dirty="0"/>
          </a:p>
          <a:p>
            <a:pPr lvl="1"/>
            <a:r>
              <a:rPr lang="ru-RU" sz="2800" dirty="0"/>
              <a:t>Реализация алгоритма согласованной фильтрации.</a:t>
            </a:r>
            <a:endParaRPr lang="ru-RU" sz="1800" dirty="0"/>
          </a:p>
          <a:p>
            <a:pPr lvl="1"/>
            <a:r>
              <a:rPr lang="ru-RU" sz="2800" dirty="0"/>
              <a:t>Реализация алгоритма символьной синхронизации.</a:t>
            </a:r>
            <a:endParaRPr lang="ru-RU" sz="1800" dirty="0"/>
          </a:p>
          <a:p>
            <a:pPr lvl="1"/>
            <a:r>
              <a:rPr lang="ru-RU" sz="2800" dirty="0"/>
              <a:t>Реализация алгоритма кадровой синхронизации.</a:t>
            </a:r>
            <a:endParaRPr lang="ru-RU" sz="1800" dirty="0"/>
          </a:p>
          <a:p>
            <a:pPr lvl="1"/>
            <a:r>
              <a:rPr lang="ru-RU" sz="2800" dirty="0"/>
              <a:t>Реализация алгоритма восстановления несущей. 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638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644</Words>
  <Application>Microsoft Office PowerPoint</Application>
  <PresentationFormat>Произвольный</PresentationFormat>
  <Paragraphs>124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Введение в   цифровые системы передачи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Аналого-цифровое преобразование</vt:lpstr>
      <vt:lpstr>Дискретизация по времени. Влияние на сигнал высокочастотной помехи.</vt:lpstr>
      <vt:lpstr>Квантование по амплитуде. Шум квантования</vt:lpstr>
      <vt:lpstr>Презентация PowerPoint</vt:lpstr>
      <vt:lpstr>Структура цифровой системы передачи данных</vt:lpstr>
      <vt:lpstr>Что нужно знать?</vt:lpstr>
      <vt:lpstr>Что нужно знать?</vt:lpstr>
      <vt:lpstr>Что нужно знать?</vt:lpstr>
      <vt:lpstr>Что нужно знать?</vt:lpstr>
      <vt:lpstr>https://vk.me/join/AJQ1d2qRnxTrtjF4PuNUP5RT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Rej</cp:lastModifiedBy>
  <cp:revision>216</cp:revision>
  <dcterms:created xsi:type="dcterms:W3CDTF">2019-03-11T13:01:46Z</dcterms:created>
  <dcterms:modified xsi:type="dcterms:W3CDTF">2019-09-22T13:12:58Z</dcterms:modified>
</cp:coreProperties>
</file>