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26" r:id="rId3"/>
    <p:sldId id="327" r:id="rId4"/>
    <p:sldId id="328" r:id="rId5"/>
    <p:sldId id="330" r:id="rId6"/>
    <p:sldId id="332" r:id="rId7"/>
    <p:sldId id="333" r:id="rId8"/>
    <p:sldId id="336" r:id="rId9"/>
    <p:sldId id="337" r:id="rId10"/>
    <p:sldId id="341" r:id="rId11"/>
    <p:sldId id="338" r:id="rId12"/>
    <p:sldId id="342" r:id="rId13"/>
    <p:sldId id="339" r:id="rId14"/>
    <p:sldId id="350" r:id="rId15"/>
    <p:sldId id="344" r:id="rId16"/>
    <p:sldId id="335" r:id="rId17"/>
    <p:sldId id="334" r:id="rId18"/>
    <p:sldId id="345" r:id="rId19"/>
    <p:sldId id="343" r:id="rId20"/>
    <p:sldId id="349" r:id="rId21"/>
    <p:sldId id="346" r:id="rId22"/>
    <p:sldId id="347" r:id="rId23"/>
    <p:sldId id="348" r:id="rId24"/>
    <p:sldId id="288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 autoAdjust="0"/>
    <p:restoredTop sz="81600" autoAdjust="0"/>
  </p:normalViewPr>
  <p:slideViewPr>
    <p:cSldViewPr snapToGrid="0">
      <p:cViewPr>
        <p:scale>
          <a:sx n="60" d="100"/>
          <a:sy n="60" d="100"/>
        </p:scale>
        <p:origin x="-2184" y="-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710AB-14DA-4EFF-801D-0D4688F05602}" type="datetimeFigureOut">
              <a:rPr lang="ru-RU" smtClean="0"/>
              <a:pPr/>
              <a:t>27.09.2019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C549A-CE17-40F6-9281-13F017B492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06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858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040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040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040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dirty="0"/>
              <a:t>Принципиальная</a:t>
            </a:r>
            <a:r>
              <a:rPr lang="ru-RU" altLang="ru-RU" baseline="0" dirty="0"/>
              <a:t> схема работы </a:t>
            </a:r>
            <a:r>
              <a:rPr lang="en-US" altLang="ru-RU" baseline="0" dirty="0"/>
              <a:t>QAM </a:t>
            </a:r>
            <a:r>
              <a:rPr lang="ru-RU" altLang="ru-RU" baseline="0" dirty="0"/>
              <a:t>модулятора заключается в следующем: генерируются </a:t>
            </a:r>
            <a:r>
              <a:rPr lang="en-US" altLang="ru-RU" baseline="0" dirty="0"/>
              <a:t>I Q </a:t>
            </a:r>
            <a:r>
              <a:rPr lang="ru-RU" altLang="ru-RU" baseline="0" dirty="0"/>
              <a:t>составляющие, по принципу схожие с амплитудной модуляцией. И каждый из поток умножается на синус и косинус частоты гетеродины с заданной фазой. На выходе модулятора, получается сумма двух ортогональных функций с некоторыми амплитудами. 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803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545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dirty="0"/>
              <a:t>Принципиальная</a:t>
            </a:r>
            <a:r>
              <a:rPr lang="ru-RU" altLang="ru-RU" baseline="0" dirty="0"/>
              <a:t> схема работы </a:t>
            </a:r>
            <a:r>
              <a:rPr lang="en-US" altLang="ru-RU" baseline="0" dirty="0"/>
              <a:t>QAM </a:t>
            </a:r>
            <a:r>
              <a:rPr lang="ru-RU" altLang="ru-RU" baseline="0" dirty="0"/>
              <a:t>модулятора заключается в следующем: генерируются </a:t>
            </a:r>
            <a:r>
              <a:rPr lang="en-US" altLang="ru-RU" baseline="0" dirty="0"/>
              <a:t>I Q </a:t>
            </a:r>
            <a:r>
              <a:rPr lang="ru-RU" altLang="ru-RU" baseline="0" dirty="0"/>
              <a:t>составляющие, по принципу схожие с амплитудной модуляцией. И каждый из поток умножается на синус и косинус частоты гетеродины с заданной фазой. На выходе модулятора, получается сумма двух ортогональных функций с некоторыми амплитудами. 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803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475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261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/>
              <a:t>И остался последний вариант изменений – изменять начальную фазу сигнала. Для более наглядного примера рассмотрим</a:t>
            </a:r>
            <a:r>
              <a:rPr lang="ru-RU" altLang="ru-RU" baseline="0" dirty="0"/>
              <a:t> сигнал, который подаётся как функция фазы импульсы +1 и -1. Это 2 значение для фазы например: 0 и Пи. Тогда сигнал с фазовой модуляцией имеет вид.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47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baseline="0" dirty="0"/>
              <a:t>Интересная особенность, если сигнал, которым мы модулируем сигнал будет непрерывным и будет принимать большие значение, то данная модуляция, в пределе, переходит в частотную модуляцию. Но это относится только к непрерывным изменениям функции фазы.</a:t>
            </a:r>
          </a:p>
          <a:p>
            <a:r>
              <a:rPr lang="ru-RU" altLang="ru-RU" dirty="0"/>
              <a:t>Для сравнения</a:t>
            </a:r>
            <a:r>
              <a:rPr lang="ru-RU" altLang="ru-RU" baseline="0" dirty="0"/>
              <a:t> приведён график АМ, ЧМ и ФМ. Видно, что ФМ и ЧМ </a:t>
            </a:r>
            <a:r>
              <a:rPr lang="ru-RU" altLang="ru-RU" baseline="0" dirty="0" err="1"/>
              <a:t>слаборазличимы</a:t>
            </a:r>
            <a:r>
              <a:rPr lang="ru-RU" altLang="ru-RU" baseline="0" dirty="0"/>
              <a:t>.</a:t>
            </a:r>
          </a:p>
          <a:p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545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040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040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040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04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CA2C21E-06FE-4939-B2FC-648826E1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42FA787-743A-44C6-82F7-2A973B1D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71665CF-CB89-4488-B55F-432DE19A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6DE2-3136-4AA2-9A11-257E2A1379FC}" type="datetime1">
              <a:rPr lang="ru-RU" smtClean="0"/>
              <a:pPr/>
              <a:t>27.09.2019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50A3A6C-639C-4C21-8CF3-059A15E1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6C1EC84-56DD-49E4-811A-0FEA0294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6633" y="161496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186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799B3E0-6416-4857-B4E2-981F3579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32930097-0D85-4728-A8D3-D9B98F9B5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C7B8248-5312-4A8C-BBBD-01CF29D1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E79F-9B58-4AC9-B1DD-E4307872675E}" type="datetime1">
              <a:rPr lang="ru-RU" smtClean="0"/>
              <a:pPr/>
              <a:t>27.09.2019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C509C79-FB49-4EA7-96A9-1452B9D2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0D35395-5E54-4525-BA34-93404DC4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83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CD7B75B7-D4BD-4D67-AF94-391910B3C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71533FAC-4D71-4409-A620-09A4DFADF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A48A348-B1F0-47E1-95C1-E3CACA76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015B-23FD-4CF6-ACB2-5F62F31FAD9C}" type="datetime1">
              <a:rPr lang="ru-RU" smtClean="0"/>
              <a:pPr/>
              <a:t>27.09.2019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BA9A10D-BB5F-4A55-BD70-C5E13A70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69F3DEE-5F7A-4B7D-B9A7-87EDD150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31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53FF527-3E7F-472D-9A4B-3FA5A372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2A3FCC6-5E40-4DCE-8080-966F9A4F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CE1A40B-9BF8-4B02-B8B0-7FAE3498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9A00-F874-452C-8626-73642D6F7F2B}" type="datetime1">
              <a:rPr lang="ru-RU" smtClean="0"/>
              <a:pPr/>
              <a:t>27.09.2019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22C0C2F-44AD-4696-A1B8-84F48E41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3C269B7-72EE-459C-82C9-DBBBF1E2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855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5402626-4CA1-4150-9C04-7E9BFA2A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A273BBF-36E6-401C-B7BD-0D4968D4D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B0D9F4B-A627-4D47-82A8-EE86DBE1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4B74-0F81-4B1F-9CA6-CDB4054C2016}" type="datetime1">
              <a:rPr lang="ru-RU" smtClean="0"/>
              <a:pPr/>
              <a:t>27.09.2019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06F488C-C3EE-45A8-B896-EB9DA734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9E5198C-6CE2-451A-8470-B07D3A12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1732FD1-D540-4670-BCE7-33AC7A14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9F21D3B-9C23-4422-843C-37851B78F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146A9760-F0BB-4ED8-B7A8-7B5B3C532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7DEB7EBC-8E84-4C13-A31B-0460751B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CA15-67F5-4CAE-9B12-0EFF1BB294BA}" type="datetime1">
              <a:rPr lang="ru-RU" smtClean="0"/>
              <a:pPr/>
              <a:t>27.09.2019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142933A0-0CF6-4439-A3CD-A80CEC5D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325A539-51D1-4D93-B313-5B89D8C0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60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8D28C85-3B68-4182-B8E5-F96030F8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D50FB93-CA9D-45D6-B973-8DE0B3D1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49FDA402-1B6F-488B-B119-F071D326A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2AF6F45F-1171-4A56-93AF-A76E8E1ED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AB3A7744-A307-4B21-897D-ADE9861F3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AF44C70D-90F3-4F0C-A728-10996D46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86C8-94EF-471A-9AD9-96E7744001FA}" type="datetime1">
              <a:rPr lang="ru-RU" smtClean="0"/>
              <a:pPr/>
              <a:t>27.09.2019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62CD3AB3-37B4-4986-8624-F8931850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3DCA8798-CDEF-4447-ABE9-6BD805FE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7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0DFE651-7BEC-440A-B54F-2F43CD71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309214BD-F9D2-4AC9-9A31-A3CE4284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A3F0-2D48-4F34-AE41-FE5241BF3DEE}" type="datetime1">
              <a:rPr lang="ru-RU" smtClean="0"/>
              <a:pPr/>
              <a:t>27.09.2019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055A80A0-681C-408C-824D-E948CA1F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E2CE2D15-C35D-44B4-9BC3-2A766C3F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23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E27D0146-107D-40E5-BEAC-E72528BD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D065-E68F-4FAA-860C-165C4264DE12}" type="datetime1">
              <a:rPr lang="ru-RU" smtClean="0"/>
              <a:pPr/>
              <a:t>27.09.2019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81F5594D-62B6-4E5D-8AA4-8BC7CC6F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4C852E0-1BEE-44C1-9AB9-43F99EBC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79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3C9BE37-567C-43DB-AD8E-54046CC2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3BB098C-4750-48E6-8F1F-88C03AEF6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5A4DD80-9D71-4600-B3B1-69AC4B8A2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D9B2353-9FA8-4B59-8451-2CB9D5C7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4AE7E-BA0F-491F-831D-79EE72363372}" type="datetime1">
              <a:rPr lang="ru-RU" smtClean="0"/>
              <a:pPr/>
              <a:t>27.09.2019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BF8DC661-F73A-4FE0-BA73-5BE82635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3AB84FC-E656-41EF-9F47-2FEDC977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55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A7EAF76-BF7F-46C8-9449-07572D57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C0FCF3ED-7C5F-4036-95A1-3770D3206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19E6494D-07D0-4CE1-B928-C8469DDF7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FC58344-D063-4496-9CF8-702E621F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FC83-CA51-4B6E-B6D0-269F86B3164B}" type="datetime1">
              <a:rPr lang="ru-RU" smtClean="0"/>
              <a:pPr/>
              <a:t>27.09.2019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16B99ACB-87A5-4F06-B4CB-1384B307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DA5602B0-39E6-4FCD-85B9-AD246020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26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9000"/>
                <a:lumOff val="71000"/>
              </a:schemeClr>
            </a:gs>
            <a:gs pos="78000">
              <a:schemeClr val="accent5">
                <a:lumMod val="26000"/>
                <a:lumOff val="74000"/>
              </a:schemeClr>
            </a:gs>
            <a:gs pos="36000">
              <a:schemeClr val="accent6">
                <a:alpha val="15000"/>
                <a:lumMod val="8000"/>
                <a:lumOff val="92000"/>
              </a:schemeClr>
            </a:gs>
            <a:gs pos="100000">
              <a:schemeClr val="accent5">
                <a:lumMod val="71000"/>
                <a:lumOff val="29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A38CF58-9362-4FE8-8D3E-9B22BC73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A795793-4F0B-4EE5-9DA2-DF9983781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2200860-2803-4128-98AD-C9DA03585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5D0D4-048A-48AF-9604-685FFBD5CCB3}" type="datetime1">
              <a:rPr lang="ru-RU" smtClean="0"/>
              <a:pPr/>
              <a:t>27.09.2019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C493C26-DF42-4064-9A9E-DB5C495EB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ACAC053-5E7B-4EE7-BE64-526AEC50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4871" y="1857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419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FAEF461-7EEA-4602-8FE2-41EC33C0D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26" y="1870199"/>
            <a:ext cx="11530148" cy="2165788"/>
          </a:xfrm>
        </p:spPr>
        <p:txBody>
          <a:bodyPr>
            <a:noAutofit/>
          </a:bodyPr>
          <a:lstStyle/>
          <a:p>
            <a:r>
              <a:rPr lang="ru-RU" sz="6600" dirty="0" smtClean="0"/>
              <a:t>Модуляция и отображение бит на созвездие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19AE229-AA46-4B65-8388-B525A9E78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7074" y="3932963"/>
            <a:ext cx="9144000" cy="1655762"/>
          </a:xfrm>
        </p:spPr>
        <p:txBody>
          <a:bodyPr>
            <a:normAutofit/>
          </a:bodyPr>
          <a:lstStyle/>
          <a:p>
            <a:pPr algn="r"/>
            <a:endParaRPr lang="ru-RU" sz="20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30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1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75" y="7937"/>
            <a:ext cx="11505540" cy="1634693"/>
          </a:xfrm>
        </p:spPr>
        <p:txBody>
          <a:bodyPr>
            <a:normAutofit/>
          </a:bodyPr>
          <a:lstStyle/>
          <a:p>
            <a:r>
              <a:rPr lang="ru-RU" sz="3600" dirty="0"/>
              <a:t>Двоичная фазовая </a:t>
            </a:r>
            <a:r>
              <a:rPr lang="ru-RU" sz="3600" dirty="0" smtClean="0"/>
              <a:t>модуляция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 smtClean="0"/>
              <a:t>(</a:t>
            </a:r>
            <a:r>
              <a:rPr lang="en-US" sz="3600" dirty="0" smtClean="0"/>
              <a:t>BPSK </a:t>
            </a:r>
            <a:r>
              <a:rPr lang="en-US" sz="3600" dirty="0"/>
              <a:t>— binary phase-shift keying) </a:t>
            </a:r>
            <a:endParaRPr lang="ru-RU" sz="3600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t>10</a:t>
            </a:fld>
            <a:endParaRPr lang="ru-RU" dirty="0"/>
          </a:p>
        </p:txBody>
      </p:sp>
      <p:sp>
        <p:nvSpPr>
          <p:cNvPr id="3" name="AutoShape 6" descr="ÐÐ¾ÑÐ¾Ð¶ÐµÐµ Ð¸Ð·Ð¾Ð±ÑÐ°Ð¶ÐµÐ½Ð¸Ð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0" name="Picture 2" descr="https://upload.wikimedia.org/wikipedia/commons/thumb/4/41/BPSK_Gray_Coded.svg/1024px-BPSK_Gray_Code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142" y="1513886"/>
            <a:ext cx="4430410" cy="458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591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19" y="556714"/>
            <a:ext cx="11505540" cy="7147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Квадратурная </a:t>
            </a:r>
            <a:r>
              <a:rPr lang="ru-RU" dirty="0"/>
              <a:t>фазовая манипуляция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QPSK</a:t>
            </a:r>
            <a:r>
              <a:rPr lang="ru-RU" dirty="0" smtClean="0"/>
              <a:t> -</a:t>
            </a:r>
            <a:r>
              <a:rPr lang="en-US" dirty="0" smtClean="0"/>
              <a:t> </a:t>
            </a:r>
            <a:r>
              <a:rPr lang="en-US" dirty="0"/>
              <a:t>quadrature phase shift keying)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t>11</a:t>
            </a:fld>
            <a:endParaRPr lang="ru-RU" dirty="0"/>
          </a:p>
        </p:txBody>
      </p:sp>
      <p:sp>
        <p:nvSpPr>
          <p:cNvPr id="3" name="AutoShape 6" descr="ÐÐ¾ÑÐ¾Ð¶ÐµÐµ Ð¸Ð·Ð¾Ð±ÑÐ°Ð¶ÐµÐ½Ð¸Ð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6" name="Picture 10" descr="https://upload.wikimedia.org/wikipedia/commons/thumb/8/8f/QPSK_Gray_Coded.svg/1024px-QPSK_Gray_Code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541" y="1444167"/>
            <a:ext cx="4442700" cy="462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921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6" name="Picture 14" descr="https://www.researchgate.net/profile/Krishn_Gupt2/publication/319651224/figure/fig2/AS:538320874766336@1505357106534/The-four-DVB-S2-constellations-QPSK-8PSK-16APSK-and-32APSK-before-PLScramblin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89"/>
          <a:stretch/>
        </p:blipFill>
        <p:spPr bwMode="auto">
          <a:xfrm>
            <a:off x="612775" y="1185097"/>
            <a:ext cx="11022479" cy="483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75" y="273345"/>
            <a:ext cx="11505540" cy="7147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Амплитудно-фазовая манипуляция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(APSK</a:t>
            </a:r>
            <a:r>
              <a:rPr lang="ru-RU" dirty="0" smtClean="0"/>
              <a:t> </a:t>
            </a:r>
            <a:r>
              <a:rPr lang="en-US" dirty="0" smtClean="0"/>
              <a:t>- amplitude </a:t>
            </a:r>
            <a:r>
              <a:rPr lang="en-US" dirty="0"/>
              <a:t>phase shift </a:t>
            </a:r>
            <a:r>
              <a:rPr lang="en-US" dirty="0" smtClean="0"/>
              <a:t>keying)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t>12</a:t>
            </a:fld>
            <a:endParaRPr lang="ru-RU" dirty="0"/>
          </a:p>
        </p:txBody>
      </p:sp>
      <p:sp>
        <p:nvSpPr>
          <p:cNvPr id="3" name="AutoShape 6" descr="ÐÐ¾ÑÐ¾Ð¶ÐµÐµ Ð¸Ð·Ð¾Ð±ÑÐ°Ð¶ÐµÐ½Ð¸Ð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2" descr="https://media.springernature.com/original/springer-static/image/chp%3A10.1007%2F978-3-319-23386-4_86/MediaObjects/212922_2_En_86_Fig7_HTML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s://media.springernature.com/original/springer-static/image/chp%3A10.1007%2F978-3-319-23386-4_86/MediaObjects/212922_2_En_86_Fig7_HTML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https://media.springernature.com/original/springer-static/image/chp%3A10.1007%2F978-3-319-23386-4_86/MediaObjects/212922_2_En_86_Fig7_HTML.gif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media.springernature.com/original/springer-static/image/chp%3A10.1007%2F978-3-319-23386-4_86/MediaObjects/212922_2_En_86_Fig7_HTML.gif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10" descr="https://media.springernature.com/original/springer-static/image/chp%3A10.1007%2F978-3-319-23386-4_86/MediaObjects/212922_2_En_86_Fig7_HTML.gif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2" descr="https://media.springernature.com/original/springer-static/image/chp%3A10.1007%2F978-3-319-23386-4_86/MediaObjects/212922_2_En_86_Fig7_HTML.gif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1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75" y="351762"/>
            <a:ext cx="11505540" cy="714737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Квадратурная </a:t>
            </a:r>
            <a:r>
              <a:rPr lang="ru-RU" dirty="0" smtClean="0"/>
              <a:t>модуляция</a:t>
            </a:r>
            <a:br>
              <a:rPr lang="ru-RU" dirty="0" smtClean="0"/>
            </a:br>
            <a:r>
              <a:rPr lang="ru-RU" dirty="0" smtClean="0"/>
              <a:t> (</a:t>
            </a:r>
            <a:r>
              <a:rPr lang="en-US" dirty="0"/>
              <a:t>QAM </a:t>
            </a:r>
            <a:r>
              <a:rPr lang="ru-RU" dirty="0" smtClean="0"/>
              <a:t>- </a:t>
            </a:r>
            <a:r>
              <a:rPr lang="en-US" dirty="0" smtClean="0"/>
              <a:t>Quadrature </a:t>
            </a:r>
            <a:r>
              <a:rPr lang="en-US" dirty="0"/>
              <a:t>Amplitude </a:t>
            </a:r>
            <a:r>
              <a:rPr lang="en-US" dirty="0" smtClean="0"/>
              <a:t>Modulation) 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t>13</a:t>
            </a:fld>
            <a:endParaRPr lang="ru-RU" dirty="0"/>
          </a:p>
        </p:txBody>
      </p:sp>
      <p:sp>
        <p:nvSpPr>
          <p:cNvPr id="3" name="AutoShape 6" descr="ÐÐ¾ÑÐ¾Ð¶ÐµÐµ Ð¸Ð·Ð¾Ð±ÑÐ°Ð¶ÐµÐ½Ð¸Ð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4" name="Picture 8" descr="https://upload.wikimedia.org/wikipedia/commons/thumb/1/1e/16QAM_Gray_Coded.svg/1024px-16QAM_Gray_Code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209" y="1057658"/>
            <a:ext cx="48768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090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966" y="160338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Нормировка созвездия по мощности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403131"/>
                <a:ext cx="5181600" cy="477383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точки созвездия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-</a:t>
                </a:r>
                <a:r>
                  <a:rPr lang="en-US" dirty="0" smtClean="0"/>
                  <a:t> </a:t>
                </a:r>
                <a:r>
                  <a:rPr lang="ru-RU" dirty="0" smtClean="0"/>
                  <a:t>число точек созвездия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ru-RU" dirty="0" smtClean="0"/>
                  <a:t> -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мощность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𝑐𝑜𝑛𝑗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b="0" i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нормировка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𝑐𝑜𝑛𝑗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6" name="Объект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403131"/>
                <a:ext cx="5181600" cy="4773832"/>
              </a:xfrm>
              <a:blipFill rotWithShape="1">
                <a:blip r:embed="rId3"/>
                <a:stretch>
                  <a:fillRect t="-28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>
                <a:solidFill>
                  <a:schemeClr val="tx1"/>
                </a:solidFill>
              </a:rPr>
              <a:t>14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AutoShape 6" descr="ÐÐ¾ÑÐ¾Ð¶ÐµÐµ Ð¸Ð·Ð¾Ð±ÑÐ°Ð¶ÐµÐ½Ð¸Ð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4" name="Picture 8" descr="https://upload.wikimedia.org/wikipedia/commons/thumb/1/1e/16QAM_Gray_Coded.svg/1024px-16QAM_Gray_Coded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057658"/>
            <a:ext cx="48768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08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19" y="556714"/>
            <a:ext cx="11505539" cy="714737"/>
          </a:xfrm>
        </p:spPr>
        <p:txBody>
          <a:bodyPr>
            <a:normAutofit/>
          </a:bodyPr>
          <a:lstStyle/>
          <a:p>
            <a:r>
              <a:rPr lang="ru-RU" dirty="0"/>
              <a:t>Квадратурная модуляция 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t>15</a:t>
            </a:fld>
            <a:endParaRPr lang="ru-RU" dirty="0"/>
          </a:p>
        </p:txBody>
      </p:sp>
      <p:pic>
        <p:nvPicPr>
          <p:cNvPr id="10246" name="Picture 6" descr="https://konspekta.net/studopedianet/baza6/2247875829382.files/image0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61" y="1460685"/>
            <a:ext cx="10506915" cy="447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777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>
                <a:solidFill>
                  <a:schemeClr val="tx1"/>
                </a:solidFill>
              </a:rPr>
              <a:pPr/>
              <a:t>16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="" xmlns:a16="http://schemas.microsoft.com/office/drawing/2014/main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Все не так просто!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23330"/>
            <a:ext cx="7278180" cy="501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478982" y="2999284"/>
            <a:ext cx="3138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/>
              <a:t>Квадратурно</a:t>
            </a:r>
            <a:r>
              <a:rPr lang="ru-RU" sz="2000" dirty="0"/>
              <a:t>-амплитудная модуляция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78982" y="4256058"/>
            <a:ext cx="3138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Фазовая модуляция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78982" y="5538490"/>
            <a:ext cx="3138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Частотная модуляция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78982" y="1833246"/>
            <a:ext cx="3138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Амплитудная модуляция</a:t>
            </a:r>
          </a:p>
        </p:txBody>
      </p:sp>
    </p:spTree>
    <p:extLst>
      <p:ext uri="{BB962C8B-B14F-4D97-AF65-F5344CB8AC3E}">
        <p14:creationId xmlns:p14="http://schemas.microsoft.com/office/powerpoint/2010/main" val="275612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138" y="0"/>
            <a:ext cx="10515600" cy="1325563"/>
          </a:xfrm>
        </p:spPr>
        <p:txBody>
          <a:bodyPr/>
          <a:lstStyle/>
          <a:p>
            <a:r>
              <a:rPr lang="ru-RU" dirty="0" smtClean="0"/>
              <a:t>Все не так просто!</a:t>
            </a:r>
            <a:endParaRPr lang="ru-RU" dirty="0"/>
          </a:p>
        </p:txBody>
      </p:sp>
      <p:pic>
        <p:nvPicPr>
          <p:cNvPr id="1026" name="Picture 2" descr="Ð Ð¸ÑÑÐ½Ð¾Ðº 3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31"/>
          <a:stretch/>
        </p:blipFill>
        <p:spPr bwMode="auto">
          <a:xfrm>
            <a:off x="1232338" y="935288"/>
            <a:ext cx="3623441" cy="538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18386" y="2159882"/>
            <a:ext cx="6466489" cy="422516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Мгновенное изменение характеристики сигнала приводит к образованию высокочастотных компонент сигнала.</a:t>
            </a:r>
          </a:p>
          <a:p>
            <a:pPr marL="0" indent="0">
              <a:buNone/>
            </a:pPr>
            <a:r>
              <a:rPr lang="ru-RU" dirty="0" smtClean="0"/>
              <a:t>Полоса частот – дорогой и ограниченный ресурс.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Как сформировать сигнал, чтобы он «поместился» в полосу частот и его можно было «поймать» на приемнике будет рассказано в лекции про фильтрацию. 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>
                <a:solidFill>
                  <a:schemeClr val="tx1"/>
                </a:solidFill>
              </a:rPr>
              <a:t>17</a:t>
            </a:fld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18386" y="1048916"/>
                <a:ext cx="6006662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b="0" i="0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cos</m:t>
                                  </m:r>
                                  <m:r>
                                    <a:rPr lang="en-US" sz="2400" b="0" i="0" smtClean="0">
                                      <a:latin typeface="Cambria Math"/>
                                    </a:rPr>
                                    <m:t>(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386" y="1048916"/>
                <a:ext cx="6006662" cy="113082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536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19" y="556714"/>
            <a:ext cx="11505539" cy="714737"/>
          </a:xfrm>
        </p:spPr>
        <p:txBody>
          <a:bodyPr>
            <a:normAutofit/>
          </a:bodyPr>
          <a:lstStyle/>
          <a:p>
            <a:r>
              <a:rPr lang="ru-RU" dirty="0"/>
              <a:t>Квадратурная модуляция 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t>18</a:t>
            </a:fld>
            <a:endParaRPr lang="ru-RU" dirty="0"/>
          </a:p>
        </p:txBody>
      </p:sp>
      <p:pic>
        <p:nvPicPr>
          <p:cNvPr id="10246" name="Picture 6" descr="https://konspekta.net/studopedianet/baza6/2247875829382.files/image0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624" y="1429154"/>
            <a:ext cx="8244847" cy="351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999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6A50B5F-7289-462B-A2B9-3E57E5D2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6" y="1548123"/>
            <a:ext cx="11530148" cy="435133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Типы модуляции</a:t>
            </a:r>
          </a:p>
          <a:p>
            <a:r>
              <a:rPr lang="ru-RU" sz="3200" dirty="0" smtClean="0"/>
              <a:t>Отображение бит на созвездие</a:t>
            </a:r>
          </a:p>
          <a:p>
            <a:r>
              <a:rPr lang="ru-RU" sz="3200" dirty="0" smtClean="0"/>
              <a:t>Код Грея</a:t>
            </a:r>
          </a:p>
          <a:p>
            <a:r>
              <a:rPr lang="ru-RU" sz="3200" dirty="0" smtClean="0"/>
              <a:t>Типы созвездий</a:t>
            </a:r>
          </a:p>
          <a:p>
            <a:r>
              <a:rPr lang="ru-RU" sz="3200" dirty="0" smtClean="0"/>
              <a:t>Квадратурная модуляция </a:t>
            </a:r>
            <a:endParaRPr lang="en-US" sz="3200" dirty="0" smtClean="0"/>
          </a:p>
          <a:p>
            <a:r>
              <a:rPr lang="ru-RU" sz="3200" dirty="0" smtClean="0"/>
              <a:t>Домашнее задание</a:t>
            </a:r>
          </a:p>
          <a:p>
            <a:endParaRPr lang="ru-RU" sz="32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31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6A50B5F-7289-462B-A2B9-3E57E5D2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6" y="1548123"/>
            <a:ext cx="11530148" cy="435133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Типы модуляции</a:t>
            </a:r>
          </a:p>
          <a:p>
            <a:r>
              <a:rPr lang="ru-RU" sz="3200" dirty="0" smtClean="0"/>
              <a:t>Отображение бит на созвездие</a:t>
            </a:r>
          </a:p>
          <a:p>
            <a:r>
              <a:rPr lang="ru-RU" sz="3200" dirty="0" smtClean="0"/>
              <a:t>Код Грея</a:t>
            </a:r>
          </a:p>
          <a:p>
            <a:r>
              <a:rPr lang="ru-RU" sz="3200" dirty="0" smtClean="0"/>
              <a:t>Типы созвездий</a:t>
            </a:r>
          </a:p>
          <a:p>
            <a:r>
              <a:rPr lang="ru-RU" sz="3200" dirty="0" smtClean="0"/>
              <a:t>Квадратурная модуляция </a:t>
            </a:r>
            <a:endParaRPr lang="en-US" sz="3200" dirty="0" smtClean="0"/>
          </a:p>
          <a:p>
            <a:r>
              <a:rPr lang="ru-RU" sz="3200" dirty="0" smtClean="0"/>
              <a:t>Домашнее задание</a:t>
            </a:r>
          </a:p>
          <a:p>
            <a:endParaRPr lang="ru-RU" sz="32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9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39633" y="1253331"/>
            <a:ext cx="11579097" cy="48163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Задание: написать собственную функцию отображения бит на созвездие для BPSK, QPSK, 8PSK, 16APSK, 16QAM модуляции по заданным </a:t>
            </a:r>
            <a:r>
              <a:rPr lang="ru-RU" dirty="0" smtClean="0"/>
              <a:t>созвездиям.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Для выполнения задания подготовлен скрипт hw1.m и шаблон функции </a:t>
            </a:r>
            <a:r>
              <a:rPr lang="ru-RU" dirty="0" err="1"/>
              <a:t>mapping.m</a:t>
            </a:r>
            <a:r>
              <a:rPr lang="ru-RU" dirty="0"/>
              <a:t> с прописанными входными  и выходными значения. Скрипт hw1.m содержит команды вызова функции и проверки корректности работы. Функцию отображения бит на созвездие необходимо прописать в шаблоне функции </a:t>
            </a:r>
            <a:r>
              <a:rPr lang="ru-RU" dirty="0" err="1"/>
              <a:t>mapping.m</a:t>
            </a:r>
            <a:r>
              <a:rPr lang="ru-RU" dirty="0"/>
              <a:t>. Внимательно изучите оба файла, комментарии будут служить вам подсказками. </a:t>
            </a:r>
          </a:p>
          <a:p>
            <a:pPr marL="0" indent="0">
              <a:buNone/>
            </a:pPr>
            <a:r>
              <a:rPr lang="ru-RU" dirty="0" smtClean="0"/>
              <a:t>Все </a:t>
            </a:r>
            <a:r>
              <a:rPr lang="ru-RU" dirty="0"/>
              <a:t>созвездия должны быть нормированы на 1 по мощности. Для 16APSK созвездия внешний радиус считается равным удвоенному внутреннему радиусу. </a:t>
            </a:r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14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53" y="1079910"/>
            <a:ext cx="5004877" cy="500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200" y="1053187"/>
            <a:ext cx="5031600" cy="503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49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88" y="1048379"/>
            <a:ext cx="5067939" cy="506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046" y="1048379"/>
            <a:ext cx="5067940" cy="5067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112468" y="1606388"/>
                <a:ext cx="15818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468" y="1606388"/>
                <a:ext cx="1581807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1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4" y="1016847"/>
            <a:ext cx="5046662" cy="504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507421" y="163619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/>
              <a:t>Критерии выполнения: </a:t>
            </a:r>
          </a:p>
          <a:p>
            <a:r>
              <a:rPr lang="ru-RU" sz="2400" dirty="0" smtClean="0"/>
              <a:t>1. Правильная </a:t>
            </a:r>
            <a:r>
              <a:rPr lang="ru-RU" sz="2400" dirty="0"/>
              <a:t>нумерация точек созвездия. </a:t>
            </a:r>
          </a:p>
          <a:p>
            <a:r>
              <a:rPr lang="ru-RU" sz="2400" dirty="0"/>
              <a:t>2</a:t>
            </a:r>
            <a:r>
              <a:rPr lang="ru-RU" sz="2400" dirty="0" smtClean="0"/>
              <a:t>. Нормировка </a:t>
            </a:r>
            <a:r>
              <a:rPr lang="ru-RU" sz="2400" dirty="0"/>
              <a:t>по мощности на 1. </a:t>
            </a:r>
          </a:p>
          <a:p>
            <a:r>
              <a:rPr lang="ru-RU" sz="2400" dirty="0"/>
              <a:t>При выполнении задания нельзя использовать стандартные функции и объекты, реализующие алгоритм отображение бит на созвездие, такие как </a:t>
            </a:r>
            <a:r>
              <a:rPr lang="ru-RU" sz="2400" dirty="0" err="1"/>
              <a:t>pskmod</a:t>
            </a:r>
            <a:r>
              <a:rPr lang="ru-RU" sz="2400" dirty="0"/>
              <a:t>, </a:t>
            </a:r>
            <a:r>
              <a:rPr lang="ru-RU" sz="2400" dirty="0" err="1"/>
              <a:t>apskmod</a:t>
            </a:r>
            <a:r>
              <a:rPr lang="ru-RU" sz="2400" dirty="0"/>
              <a:t>, </a:t>
            </a:r>
            <a:r>
              <a:rPr lang="ru-RU" sz="2400" dirty="0" err="1"/>
              <a:t>qammod</a:t>
            </a:r>
            <a:r>
              <a:rPr lang="ru-RU" sz="2400" dirty="0"/>
              <a:t>, </a:t>
            </a:r>
            <a:r>
              <a:rPr lang="ru-RU" sz="2400" dirty="0" err="1"/>
              <a:t>comm</a:t>
            </a:r>
            <a:r>
              <a:rPr lang="ru-RU" sz="2400" dirty="0"/>
              <a:t>.[тип модуляции]</a:t>
            </a:r>
            <a:r>
              <a:rPr lang="ru-RU" sz="2400" dirty="0" err="1"/>
              <a:t>Modulator</a:t>
            </a:r>
            <a:r>
              <a:rPr lang="ru-RU" sz="2400" dirty="0"/>
              <a:t> и т.д.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521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290B64D-7D6D-42D9-8F1B-97033997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366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F3C0CB1-1170-4125-BEFC-0832723DA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3097"/>
            <a:ext cx="10515600" cy="262386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Мы ждем вас в следующем занятии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35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556714"/>
            <a:ext cx="10515600" cy="714737"/>
          </a:xfrm>
        </p:spPr>
        <p:txBody>
          <a:bodyPr/>
          <a:lstStyle/>
          <a:p>
            <a:r>
              <a:rPr lang="ru-RU" dirty="0"/>
              <a:t>Модуляция сигналов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696336F-7684-49B3-B7A5-2468A951C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1549416"/>
            <a:ext cx="11662804" cy="326545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Aft>
                <a:spcPts val="1200"/>
              </a:spcAft>
              <a:buNone/>
              <a:defRPr/>
            </a:pPr>
            <a:r>
              <a:rPr lang="ru-RU" sz="2400" dirty="0">
                <a:cs typeface="Arial" charset="0"/>
              </a:rPr>
              <a:t>Процесс формирования сигнала по сообщению называется  </a:t>
            </a:r>
            <a:r>
              <a:rPr lang="ru-RU" sz="2400" i="1" dirty="0">
                <a:cs typeface="Arial" charset="0"/>
              </a:rPr>
              <a:t>модуляцией</a:t>
            </a:r>
            <a:r>
              <a:rPr lang="ru-RU" sz="2400" dirty="0">
                <a:cs typeface="Arial" charset="0"/>
              </a:rPr>
              <a:t>. В процессе модуляции выполняется изменение параметров сигнала в соответствии с сообщением, подлежащим передаче. 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t>3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78957" y="4170938"/>
                <a:ext cx="42293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957" y="4170938"/>
                <a:ext cx="422936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6911531" y="3447664"/>
                <a:ext cx="4471930" cy="1938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2400" dirty="0"/>
                  <a:t> – амплитуда несущего сигнала</a:t>
                </a:r>
              </a:p>
              <a:p>
                <a:endParaRPr lang="ru-RU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2400" dirty="0"/>
                  <a:t> – частота колебания</a:t>
                </a:r>
              </a:p>
              <a:p>
                <a:endParaRPr lang="ru-RU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ru-RU" sz="2400" dirty="0"/>
                  <a:t> – начальная фаза</a:t>
                </a:r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531" y="3447664"/>
                <a:ext cx="4471930" cy="1938992"/>
              </a:xfrm>
              <a:prstGeom prst="rect">
                <a:avLst/>
              </a:prstGeom>
              <a:blipFill>
                <a:blip r:embed="rId9"/>
                <a:stretch>
                  <a:fillRect l="-1228" t="-2516" r="-1228" b="-6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49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556714"/>
            <a:ext cx="10515600" cy="714737"/>
          </a:xfrm>
        </p:spPr>
        <p:txBody>
          <a:bodyPr/>
          <a:lstStyle/>
          <a:p>
            <a:r>
              <a:rPr lang="ru-RU" dirty="0"/>
              <a:t>Амплитудная модуляция. АМ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t>4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01981" y="3393335"/>
                <a:ext cx="474110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981" y="3393335"/>
                <a:ext cx="4741106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Овал 11"/>
          <p:cNvSpPr/>
          <p:nvPr/>
        </p:nvSpPr>
        <p:spPr>
          <a:xfrm>
            <a:off x="2321169" y="3286927"/>
            <a:ext cx="864158" cy="813916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0" name="Picture 6" descr="http://www.okno-audio.ru/upload/medialibrary/c0a/2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78" y="1340964"/>
            <a:ext cx="5064996" cy="455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5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556714"/>
            <a:ext cx="10515600" cy="714737"/>
          </a:xfrm>
        </p:spPr>
        <p:txBody>
          <a:bodyPr/>
          <a:lstStyle/>
          <a:p>
            <a:r>
              <a:rPr lang="ru-RU" dirty="0"/>
              <a:t>Частотная модуляция. ЧМ(</a:t>
            </a:r>
            <a:r>
              <a:rPr lang="en-US" dirty="0"/>
              <a:t>FM</a:t>
            </a:r>
            <a:r>
              <a:rPr lang="ru-RU" dirty="0"/>
              <a:t>)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t>5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8412" y="3447664"/>
                <a:ext cx="475393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12" y="3447664"/>
                <a:ext cx="475393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Овал 11"/>
          <p:cNvSpPr/>
          <p:nvPr/>
        </p:nvSpPr>
        <p:spPr>
          <a:xfrm>
            <a:off x="3725337" y="3286927"/>
            <a:ext cx="736132" cy="813916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 descr="http://light-fizika.ru/images/images/11klass/Waves/chast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78" y="1340964"/>
            <a:ext cx="5064996" cy="455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16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556714"/>
            <a:ext cx="10515600" cy="714737"/>
          </a:xfrm>
        </p:spPr>
        <p:txBody>
          <a:bodyPr/>
          <a:lstStyle/>
          <a:p>
            <a:r>
              <a:rPr lang="ru-RU" dirty="0"/>
              <a:t>Фазовая модуляция. ФМ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t>6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708" y="3387134"/>
                <a:ext cx="4769960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ru-RU" sz="3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08" y="3387134"/>
                <a:ext cx="4769960" cy="5558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Овал 11"/>
          <p:cNvSpPr/>
          <p:nvPr/>
        </p:nvSpPr>
        <p:spPr>
          <a:xfrm>
            <a:off x="4326994" y="3315751"/>
            <a:ext cx="839929" cy="756269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 descr="http://simhard.com/wiki/images/a/a2/%D0%A4%D0%90%D0%97%D0%90_%D0%BC%D0%BE%D0%B4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59"/>
          <a:stretch/>
        </p:blipFill>
        <p:spPr bwMode="auto">
          <a:xfrm>
            <a:off x="5364733" y="1812086"/>
            <a:ext cx="6496341" cy="376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23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556714"/>
            <a:ext cx="10515600" cy="714737"/>
          </a:xfrm>
        </p:spPr>
        <p:txBody>
          <a:bodyPr/>
          <a:lstStyle/>
          <a:p>
            <a:r>
              <a:rPr lang="ru-RU" dirty="0"/>
              <a:t>АМ. ЧМ. ФМ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t>7</a:t>
            </a:fld>
            <a:endParaRPr lang="ru-RU" dirty="0"/>
          </a:p>
        </p:txBody>
      </p:sp>
      <p:pic>
        <p:nvPicPr>
          <p:cNvPr id="6146" name="Picture 2" descr="https://studfiles.net/html/2706/253/html_GiP3hO9Mtb.e6IQ/img-2607y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976" y="399616"/>
            <a:ext cx="5008098" cy="55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Объект 2">
            <a:extLst>
              <a:ext uri="{FF2B5EF4-FFF2-40B4-BE49-F238E27FC236}">
                <a16:creationId xmlns="" xmlns:a16="http://schemas.microsoft.com/office/drawing/2014/main" id="{F696336F-7684-49B3-B7A5-2468A951C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5" y="1979129"/>
            <a:ext cx="5849158" cy="3265459"/>
          </a:xfrm>
        </p:spPr>
        <p:txBody>
          <a:bodyPr>
            <a:normAutofit/>
          </a:bodyPr>
          <a:lstStyle/>
          <a:p>
            <a:pPr marL="0" lvl="0" indent="0">
              <a:buNone/>
              <a:defRPr/>
            </a:pPr>
            <a:r>
              <a:rPr lang="ru-RU" altLang="ru-RU" sz="2400" dirty="0"/>
              <a:t>Если выбрана фазовая модуляция и модулируемы сигнал непрерывный и принимает большие значение, то ФМ, в пределе, переходит в частотную модуляцию. Но это относится только к непрерывным изменениям функции фазы</a:t>
            </a:r>
          </a:p>
        </p:txBody>
      </p:sp>
    </p:spTree>
    <p:extLst>
      <p:ext uri="{BB962C8B-B14F-4D97-AF65-F5344CB8AC3E}">
        <p14:creationId xmlns:p14="http://schemas.microsoft.com/office/powerpoint/2010/main" val="316390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19" y="556714"/>
            <a:ext cx="11505539" cy="714737"/>
          </a:xfrm>
        </p:spPr>
        <p:txBody>
          <a:bodyPr>
            <a:normAutofit/>
          </a:bodyPr>
          <a:lstStyle/>
          <a:p>
            <a:r>
              <a:rPr lang="ru-RU" dirty="0" smtClean="0"/>
              <a:t>Сигнальные созвездия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t>8</a:t>
            </a:fld>
            <a:endParaRPr lang="ru-RU" dirty="0"/>
          </a:p>
        </p:txBody>
      </p:sp>
      <p:pic>
        <p:nvPicPr>
          <p:cNvPr id="7170" name="Picture 2" descr="http://neerc.ifmo.ru/wiki/images/5/5b/QAM16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33" y="1857574"/>
            <a:ext cx="5417126" cy="373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92516" y="2391073"/>
                <a:ext cx="6346417" cy="18818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/>
              </a:p>
              <a:p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sz="2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sz="2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6" y="2391073"/>
                <a:ext cx="6346417" cy="18818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66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0BA4D8-D831-44A3-B3DA-0AD9C69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19" y="556714"/>
            <a:ext cx="11505540" cy="714737"/>
          </a:xfrm>
        </p:spPr>
        <p:txBody>
          <a:bodyPr>
            <a:normAutofit/>
          </a:bodyPr>
          <a:lstStyle/>
          <a:p>
            <a:r>
              <a:rPr lang="ru-RU" dirty="0" smtClean="0"/>
              <a:t>Код Грея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t>9</a:t>
            </a:fld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890388"/>
              </p:ext>
            </p:extLst>
          </p:nvPr>
        </p:nvGraphicFramePr>
        <p:xfrm>
          <a:off x="630619" y="1308540"/>
          <a:ext cx="10152996" cy="4474845"/>
        </p:xfrm>
        <a:graphic>
          <a:graphicData uri="http://schemas.openxmlformats.org/drawingml/2006/table">
            <a:tbl>
              <a:tblPr/>
              <a:tblGrid>
                <a:gridCol w="1450428"/>
                <a:gridCol w="1450428"/>
                <a:gridCol w="1450428"/>
                <a:gridCol w="1450428"/>
                <a:gridCol w="1450428"/>
                <a:gridCol w="1450428"/>
                <a:gridCol w="1450428"/>
              </a:tblGrid>
              <a:tr h="496614">
                <a:tc>
                  <a:txBody>
                    <a:bodyPr/>
                    <a:lstStyle/>
                    <a:p>
                      <a:pPr algn="ctr" fontAlgn="b"/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Бинарное число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Код Грея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729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29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</a:tr>
              <a:tr h="4729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</a:tr>
              <a:tr h="4729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29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29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</a:tr>
              <a:tr h="4729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</a:tr>
              <a:tr h="496614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874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4895</TotalTime>
  <Words>914</Words>
  <Application>Microsoft Office PowerPoint</Application>
  <PresentationFormat>Произвольный</PresentationFormat>
  <Paragraphs>176</Paragraphs>
  <Slides>24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Модуляция и отображение бит на созвездие</vt:lpstr>
      <vt:lpstr>Презентация PowerPoint</vt:lpstr>
      <vt:lpstr>Модуляция сигналов</vt:lpstr>
      <vt:lpstr>Амплитудная модуляция. АМ</vt:lpstr>
      <vt:lpstr>Частотная модуляция. ЧМ(FM)</vt:lpstr>
      <vt:lpstr>Фазовая модуляция. ФМ</vt:lpstr>
      <vt:lpstr>АМ. ЧМ. ФМ</vt:lpstr>
      <vt:lpstr>Сигнальные созвездия</vt:lpstr>
      <vt:lpstr>Код Грея</vt:lpstr>
      <vt:lpstr>Двоичная фазовая модуляция (BPSK — binary phase-shift keying) </vt:lpstr>
      <vt:lpstr>Квадратурная фазовая манипуляция  (QPSK - quadrature phase shift keying)</vt:lpstr>
      <vt:lpstr>Амплитудно-фазовая манипуляция (APSK - amplitude phase shift keying)</vt:lpstr>
      <vt:lpstr>Квадратурная модуляция  (QAM - Quadrature Amplitude Modulation) </vt:lpstr>
      <vt:lpstr>Нормировка созвездия по мощности</vt:lpstr>
      <vt:lpstr>Квадратурная модуляция </vt:lpstr>
      <vt:lpstr>Все не так просто!</vt:lpstr>
      <vt:lpstr>Все не так просто!</vt:lpstr>
      <vt:lpstr>Квадратурная модуляция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SDR. Концепция, описание и примеры.</dc:title>
  <dc:creator>Арт Гор</dc:creator>
  <cp:lastModifiedBy>lantyufrieva</cp:lastModifiedBy>
  <cp:revision>235</cp:revision>
  <dcterms:created xsi:type="dcterms:W3CDTF">2019-03-11T13:01:46Z</dcterms:created>
  <dcterms:modified xsi:type="dcterms:W3CDTF">2019-09-27T15:17:47Z</dcterms:modified>
</cp:coreProperties>
</file>