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26" r:id="rId3"/>
    <p:sldId id="328" r:id="rId4"/>
    <p:sldId id="331" r:id="rId5"/>
    <p:sldId id="337" r:id="rId6"/>
    <p:sldId id="327" r:id="rId7"/>
    <p:sldId id="346" r:id="rId8"/>
    <p:sldId id="330" r:id="rId9"/>
    <p:sldId id="335" r:id="rId10"/>
    <p:sldId id="338" r:id="rId11"/>
    <p:sldId id="339" r:id="rId12"/>
    <p:sldId id="340" r:id="rId13"/>
    <p:sldId id="342" r:id="rId14"/>
    <p:sldId id="341" r:id="rId15"/>
    <p:sldId id="333" r:id="rId16"/>
    <p:sldId id="343" r:id="rId17"/>
    <p:sldId id="334" r:id="rId18"/>
    <p:sldId id="336" r:id="rId19"/>
    <p:sldId id="332" r:id="rId20"/>
    <p:sldId id="344" r:id="rId21"/>
    <p:sldId id="345" r:id="rId22"/>
    <p:sldId id="28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81600" autoAdjust="0"/>
  </p:normalViewPr>
  <p:slideViewPr>
    <p:cSldViewPr snapToGrid="0">
      <p:cViewPr>
        <p:scale>
          <a:sx n="80" d="100"/>
          <a:sy n="80" d="100"/>
        </p:scale>
        <p:origin x="-1428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710AB-14DA-4EFF-801D-0D4688F05602}" type="datetimeFigureOut">
              <a:rPr lang="ru-RU" smtClean="0"/>
              <a:pPr/>
              <a:t>04.10.2019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C549A-CE17-40F6-9281-13F017B492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06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CA2C21E-06FE-4939-B2FC-648826E1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42FA787-743A-44C6-82F7-2A973B1D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71665CF-CB89-4488-B55F-432DE19A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6DE2-3136-4AA2-9A11-257E2A1379FC}" type="datetime1">
              <a:rPr lang="ru-RU" smtClean="0"/>
              <a:pPr/>
              <a:t>04.10.2019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50A3A6C-639C-4C21-8CF3-059A15E1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6C1EC84-56DD-49E4-811A-0FEA0294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6633" y="161496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186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799B3E0-6416-4857-B4E2-981F3579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32930097-0D85-4728-A8D3-D9B98F9B5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C7B8248-5312-4A8C-BBBD-01CF29D1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E79F-9B58-4AC9-B1DD-E4307872675E}" type="datetime1">
              <a:rPr lang="ru-RU" smtClean="0"/>
              <a:pPr/>
              <a:t>04.10.2019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C509C79-FB49-4EA7-96A9-1452B9D2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0D35395-5E54-4525-BA34-93404DC4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83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CD7B75B7-D4BD-4D67-AF94-391910B3C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71533FAC-4D71-4409-A620-09A4DFADF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A48A348-B1F0-47E1-95C1-E3CACA76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015B-23FD-4CF6-ACB2-5F62F31FAD9C}" type="datetime1">
              <a:rPr lang="ru-RU" smtClean="0"/>
              <a:pPr/>
              <a:t>04.10.2019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BA9A10D-BB5F-4A55-BD70-C5E13A70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69F3DEE-5F7A-4B7D-B9A7-87EDD150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31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53FF527-3E7F-472D-9A4B-3FA5A372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2A3FCC6-5E40-4DCE-8080-966F9A4F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CE1A40B-9BF8-4B02-B8B0-7FAE349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9A00-F874-452C-8626-73642D6F7F2B}" type="datetime1">
              <a:rPr lang="ru-RU" smtClean="0"/>
              <a:pPr/>
              <a:t>04.10.2019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22C0C2F-44AD-4696-A1B8-84F48E41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3C269B7-72EE-459C-82C9-DBBBF1E2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855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5402626-4CA1-4150-9C04-7E9BFA2A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A273BBF-36E6-401C-B7BD-0D4968D4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B0D9F4B-A627-4D47-82A8-EE86DBE1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4B74-0F81-4B1F-9CA6-CDB4054C2016}" type="datetime1">
              <a:rPr lang="ru-RU" smtClean="0"/>
              <a:pPr/>
              <a:t>04.10.2019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06F488C-C3EE-45A8-B896-EB9DA734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9E5198C-6CE2-451A-8470-B07D3A12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1732FD1-D540-4670-BCE7-33AC7A14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9F21D3B-9C23-4422-843C-37851B78F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146A9760-F0BB-4ED8-B7A8-7B5B3C532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7DEB7EBC-8E84-4C13-A31B-0460751B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CA15-67F5-4CAE-9B12-0EFF1BB294BA}" type="datetime1">
              <a:rPr lang="ru-RU" smtClean="0"/>
              <a:pPr/>
              <a:t>04.10.2019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42933A0-0CF6-4439-A3CD-A80CEC5D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325A539-51D1-4D93-B313-5B89D8C0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60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8D28C85-3B68-4182-B8E5-F96030F8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D50FB93-CA9D-45D6-B973-8DE0B3D1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49FDA402-1B6F-488B-B119-F071D326A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2AF6F45F-1171-4A56-93AF-A76E8E1ED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AB3A7744-A307-4B21-897D-ADE9861F3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AF44C70D-90F3-4F0C-A728-10996D46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86C8-94EF-471A-9AD9-96E7744001FA}" type="datetime1">
              <a:rPr lang="ru-RU" smtClean="0"/>
              <a:pPr/>
              <a:t>04.10.2019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62CD3AB3-37B4-4986-8624-F8931850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3DCA8798-CDEF-4447-ABE9-6BD805FE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7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0DFE651-7BEC-440A-B54F-2F43CD71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309214BD-F9D2-4AC9-9A31-A3CE4284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A3F0-2D48-4F34-AE41-FE5241BF3DEE}" type="datetime1">
              <a:rPr lang="ru-RU" smtClean="0"/>
              <a:pPr/>
              <a:t>04.10.2019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055A80A0-681C-408C-824D-E948CA1F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E2CE2D15-C35D-44B4-9BC3-2A766C3F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23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E27D0146-107D-40E5-BEAC-E72528BD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D065-E68F-4FAA-860C-165C4264DE12}" type="datetime1">
              <a:rPr lang="ru-RU" smtClean="0"/>
              <a:pPr/>
              <a:t>04.10.2019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81F5594D-62B6-4E5D-8AA4-8BC7CC6F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4C852E0-1BEE-44C1-9AB9-43F99EBC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79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3C9BE37-567C-43DB-AD8E-54046CC2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3BB098C-4750-48E6-8F1F-88C03AEF6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5A4DD80-9D71-4600-B3B1-69AC4B8A2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D9B2353-9FA8-4B59-8451-2CB9D5C7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AE7E-BA0F-491F-831D-79EE72363372}" type="datetime1">
              <a:rPr lang="ru-RU" smtClean="0"/>
              <a:pPr/>
              <a:t>04.10.2019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BF8DC661-F73A-4FE0-BA73-5BE82635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3AB84FC-E656-41EF-9F47-2FEDC977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5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A7EAF76-BF7F-46C8-9449-07572D57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C0FCF3ED-7C5F-4036-95A1-3770D3206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19E6494D-07D0-4CE1-B928-C8469DDF7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FC58344-D063-4496-9CF8-702E621F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FC83-CA51-4B6E-B6D0-269F86B3164B}" type="datetime1">
              <a:rPr lang="ru-RU" smtClean="0"/>
              <a:pPr/>
              <a:t>04.10.2019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6B99ACB-87A5-4F06-B4CB-1384B307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A5602B0-39E6-4FCD-85B9-AD246020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2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9000"/>
                <a:lumOff val="71000"/>
              </a:schemeClr>
            </a:gs>
            <a:gs pos="78000">
              <a:schemeClr val="accent5">
                <a:lumMod val="26000"/>
                <a:lumOff val="74000"/>
              </a:schemeClr>
            </a:gs>
            <a:gs pos="36000">
              <a:schemeClr val="accent6">
                <a:alpha val="15000"/>
                <a:lumMod val="8000"/>
                <a:lumOff val="92000"/>
              </a:schemeClr>
            </a:gs>
            <a:gs pos="100000">
              <a:schemeClr val="accent5">
                <a:lumMod val="71000"/>
                <a:lumOff val="29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A38CF58-9362-4FE8-8D3E-9B22BC73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A795793-4F0B-4EE5-9DA2-DF998378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2200860-2803-4128-98AD-C9DA03585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5D0D4-048A-48AF-9604-685FFBD5CCB3}" type="datetime1">
              <a:rPr lang="ru-RU" smtClean="0"/>
              <a:pPr/>
              <a:t>04.10.2019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C493C26-DF42-4064-9A9E-DB5C495EB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ACAC053-5E7B-4EE7-BE64-526AEC50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4871" y="1857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19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FAEF461-7EEA-4602-8FE2-41EC33C0D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26" y="622300"/>
            <a:ext cx="11530148" cy="3413687"/>
          </a:xfrm>
        </p:spPr>
        <p:txBody>
          <a:bodyPr>
            <a:noAutofit/>
          </a:bodyPr>
          <a:lstStyle/>
          <a:p>
            <a:r>
              <a:rPr lang="ru-RU" sz="6600" dirty="0" smtClean="0"/>
              <a:t>Энергетика линии связи и оценка качества принятого сигнала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19AE229-AA46-4B65-8388-B525A9E78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7074" y="3932963"/>
            <a:ext cx="9144000" cy="1655762"/>
          </a:xfrm>
        </p:spPr>
        <p:txBody>
          <a:bodyPr>
            <a:normAutofit/>
          </a:bodyPr>
          <a:lstStyle/>
          <a:p>
            <a:pPr algn="r"/>
            <a:endParaRPr lang="ru-RU" sz="20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0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1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325563"/>
          </a:xfrm>
        </p:spPr>
        <p:txBody>
          <a:bodyPr/>
          <a:lstStyle/>
          <a:p>
            <a:r>
              <a:rPr lang="ru-RU" dirty="0" smtClean="0"/>
              <a:t>Распространение в свободном пространстве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4" y="2124075"/>
            <a:ext cx="6556695" cy="3559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s://upload.wikimedia.org/wikipedia/commons/d/de/Animate_orbit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360613"/>
            <a:ext cx="4114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3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69850"/>
            <a:ext cx="10515600" cy="1325563"/>
          </a:xfrm>
        </p:spPr>
        <p:txBody>
          <a:bodyPr/>
          <a:lstStyle/>
          <a:p>
            <a:r>
              <a:rPr lang="ru-RU" dirty="0" smtClean="0"/>
              <a:t>Потери на фильтрах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3074" name="Picture 2" descr="Картинки по запросу корень из приподнятого косинус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00" y="1238250"/>
            <a:ext cx="5851524" cy="44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98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Погода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667393" y="5330309"/>
            <a:ext cx="30677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Рекомендация МСЭ-</a:t>
            </a:r>
            <a:r>
              <a:rPr lang="en-US" dirty="0"/>
              <a:t>R </a:t>
            </a:r>
            <a:r>
              <a:rPr lang="en-US" dirty="0" smtClean="0"/>
              <a:t>P.841-5</a:t>
            </a:r>
            <a:endParaRPr lang="ru-RU" dirty="0" smtClean="0"/>
          </a:p>
          <a:p>
            <a:r>
              <a:rPr lang="ru-RU" dirty="0"/>
              <a:t>Рекомендация МСЭ-</a:t>
            </a:r>
            <a:r>
              <a:rPr lang="en-US" dirty="0"/>
              <a:t>R P.678-3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931" y="901793"/>
            <a:ext cx="5351462" cy="497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93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074" y="286669"/>
            <a:ext cx="10515600" cy="1325563"/>
          </a:xfrm>
        </p:spPr>
        <p:txBody>
          <a:bodyPr/>
          <a:lstStyle/>
          <a:p>
            <a:r>
              <a:rPr lang="ru-RU" dirty="0" smtClean="0"/>
              <a:t>Фазовый шум гетеродина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3" t="43635" r="23458" b="10984"/>
          <a:stretch/>
        </p:blipFill>
        <p:spPr bwMode="auto">
          <a:xfrm>
            <a:off x="1082843" y="1251285"/>
            <a:ext cx="4572000" cy="466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10" r="68197" b="22256"/>
          <a:stretch/>
        </p:blipFill>
        <p:spPr bwMode="auto">
          <a:xfrm>
            <a:off x="6472989" y="1251286"/>
            <a:ext cx="4572000" cy="44757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657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" b="22256"/>
          <a:stretch/>
        </p:blipFill>
        <p:spPr bwMode="auto">
          <a:xfrm>
            <a:off x="2396238" y="1118459"/>
            <a:ext cx="7782477" cy="50103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Неточность синхронизации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46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Центральная предельная теорема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20634" y="4833258"/>
                <a:ext cx="11079678" cy="1911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3600" dirty="0" smtClean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 smtClean="0"/>
                  <a:t> - </a:t>
                </a:r>
                <a:r>
                  <a:rPr lang="ru-RU" sz="3600" dirty="0" smtClean="0"/>
                  <a:t>независимые случайные величины с конечными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36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ru-RU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3600" dirty="0" smtClean="0"/>
                  <a:t> и </a:t>
                </a:r>
                <a14:m>
                  <m:oMath xmlns:m="http://schemas.openxmlformats.org/officeDocument/2006/math">
                    <m:r>
                      <a:rPr lang="ru-RU" sz="36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ru-RU" sz="3600" b="0" i="1" smtClean="0">
                        <a:latin typeface="Cambria Math"/>
                        <a:ea typeface="Cambria Math"/>
                      </a:rPr>
                      <m:t>, то</m:t>
                    </m:r>
                    <m:r>
                      <a:rPr lang="en-US" sz="3600" b="0" i="0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ru-RU" sz="360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ru-RU" sz="36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3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36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600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sz="3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nary>
                      </m:num>
                      <m:den>
                        <m:r>
                          <a:rPr lang="ru-RU" sz="360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ru-RU" sz="360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ru-RU" sz="36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ru-RU" sz="3600" i="1" smtClean="0">
                        <a:latin typeface="Cambria Math"/>
                        <a:ea typeface="Cambria Math"/>
                      </a:rPr>
                      <m:t>𝒩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sz="3600" dirty="0" smtClean="0"/>
                  <a:t> при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𝑛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ru-RU" sz="36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20634" y="4833258"/>
                <a:ext cx="11079678" cy="1911926"/>
              </a:xfrm>
              <a:blipFill rotWithShape="1">
                <a:blip r:embed="rId2"/>
                <a:stretch>
                  <a:fillRect l="-1706" t="-76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>
                <a:solidFill>
                  <a:schemeClr val="tx1"/>
                </a:solidFill>
              </a:rPr>
              <a:pPr/>
              <a:t>15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146" name="Picture 2" descr="https://upload.wikimedia.org/wikipedia/commons/thumb/7/7b/IllustrationCentralTheorem.png/1920px-IllustrationCentralTheorem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326" y="1688335"/>
            <a:ext cx="7275549" cy="306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Нормальное распределение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Объект 8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12775" y="2956955"/>
                <a:ext cx="5181600" cy="14369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Плотность вероятности: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Объек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12775" y="2956955"/>
                <a:ext cx="5181600" cy="1436914"/>
              </a:xfrm>
              <a:blipFill rotWithShape="1">
                <a:blip r:embed="rId2"/>
                <a:stretch>
                  <a:fillRect l="-2471" t="-6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>
                <a:solidFill>
                  <a:schemeClr val="tx1"/>
                </a:solidFill>
              </a:rPr>
              <a:pPr/>
              <a:t>16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8194" name="Picture 2" descr="https://upload.wikimedia.org/wikipedia/commons/thumb/3/37/Standard_deviation_diagram_%28decimal_comma%29.svg/1920px-Standard_deviation_diagram_%28decimal_comma%29.sv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03" y="1434935"/>
            <a:ext cx="51816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6" descr="Картинки по запросу нормально делай нормально будет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8" descr="Картинки по запросу нормально делай нормально будет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10" descr="data:image/png;base64,iVBORw0KGgoAAAANSUhEUgAAAOEAAADhCAMAAAAJbSJIAAAAgVBMVEX///8AAAD9/f3v7+/29vbp6eny8vLh4eF8fHzPz8/MzMy/v7+rq6uSkpLt7e2Xl5diYmK5ubnY2NilpaVxcXExMTGfn59ZWVne3t5tbW2GhoaOjo7Ozs67u7t3d3dkZGRPT08gICBCQkJUVFQ7OzsaGhpFRUUREREoKCg1NTUXFxfJzUr0AAAKTUlEQVR4nO2c6XqqOhSGE2QQiaigOLWKQ1s993+BJ2sIoq20z97Yku58PyqBJOTNsDIW4f12CU/8bjlC++UI7ZcjtF+O0H45QvvlCO2XI7RfjtB+OUL75QjtlyO0X47QfjlC++UI7ZcjtF+O0H45QvvlCO2XI7RfjtB+OUL75QjtlyO0X47QfjlC++UI7ZcjtF+O0H45QvvlCO2XI7RfXSJMFPwtknZj7RChJ6UvhC9ly9F2h1CsZbmI5lK1G2uXCMVgetyvFi1H2jqhF/RCVC/QrpQcPXTUnqU+e694ArgPtRR+gzYT1DZhT1bSMZ8qh3/9jMmeZcTh8G5fiDletJigB9TSzZsuGilLdAwRJpxLKpa+fqZh3ozfV7kxl0sp0YoqKVdtJucBhPlcAMUQHbGUGfxS6oWCZzM5Zq8BFy4+4ssBk7alBxAOp+I9oaIyLJaiTrjqSzniayYMZfcJ+1DJrgmzJ362hmcXQuntqzbHhC/j7hOOC3FLeF7zsw2UWEX4vNemRk7IQYTb17T7hCdIco1wPj3Lgp8doDuvCI8T8DgjBxLmUkTdJ8SGVyMcqn7V2ORAXAgDqKCFlDG6NKGX6c6j+4SRDMVtLS2N/cfuzxCuX5PJJNeFjC5NmEKN7T6hQtNxTZhyvx7jM0Moy/l4uzxK6is14Un3+BYQltAhvOstggMYyuUOrpkweUEfCxzKIOEr/HaeMMKmpgnJfA64mfWlmBQbGq2cqF6e2fzsqZvQhD1wLrpN6C1ezmEQpDq5x55uj/5UynEUZH0NtdV9OdTWJxqWKio64euR6FaPWUspC50Wf6VDhG0mqV3CUtYViF113YchKpTaBJ1ZJrl27sE5pJH31MTQYpJaJtxSHUX9J9Obd/3IVLRlwpW8TGDLlpcj/lAtEw7lZfI6/5WE8dqvrp9HDR6/T51ap3mIHKH9coT2yxHar3+B0Ml+beTvlp50H386DQ+VnlzDruvv1VGArYl/OhmP05tHvcXwc69lkcRa7FPFg/Fjk9aSUtMflp94LGFe68HUjzYwYUHp8cn7e8XCEHrNHmHxb3CSuf6Z4o3ADkLc8+ExzaLRZygELI3BIhOujEk77BOt2JpRW97g88i9ZmpKDnaLum+etuKKUDRYjlLAIhqWXIA3YJNXfU8y/1xHcUMo/rvvGR5nCJqgu2DkTst7Rxjc91z2oEeBPYcC3dAgX+nRyypXaz5TMlW5Hh+9DdW6FnZcKLK/a1XsTHyF0hk0z1XNhu/WKl/CxUYV58vtY65oWDlSVZ92Xiv1aQZXq9G12dPkkzCwfbusQhPfoB4UNlT49Mi8CpVxZ7Sr7NkZt9q84SWbpNnqhq2N+MqKbc1Lq7e8RjQjqmfje8XVuLs+P/xkDA5pfZP8thRfpi9G+ABbJeCOhcd7T6yQ/OAuMFaTEg3byLuyx4now45bn9N2eenSNAjTRDaE7JPne5pUUNcz4FkjIXT4udKC4IPaWw/690ViL9nzAjJE5vV4Nqjg0E8cyNPV+ixq9niuGwFkwYGyJLq81NwFu5Fz/kB1HTb2V+sL0zVh734YebMfBG+DWrmT8hSIytZCKb9ALTSmts+ezS/mLlTGXc2TfBJcxymWWEVBRs3O3O1zHQtoeHIIRcNIbFtP6fUqRtIACAMbagmK3gbFk3Gaqx3cIT0G9xFSkHjkSE0zEFxE9YKWEHFEp4XmnCxuCHwXI9VmbMz5EnF0290HKT2Kum7WaRpMFFgGat3QUs50+mzE2ayL52xa1oTcJwQQCaZpK2JK4sbEAkk2hmYMLYtr7Zoyesn5KbhBPFFZmhqA+z9THe1Jvtf1ysztStT9MThETibSv7xtLilfhVIC9qgLUwq5wgSWgpIaRVzdAAxHfpU9xpvULhXHKokhrM7aoMBOLfgpbvqsBx9am94V0C1her8MTeRVRYNsBQNDhRgd4Gd2cUNW67EBmvm9WAaUxAHHchS1HriXUeH26TU4D8jwF+pykqs8p5LlY9KSCzHef5TQm1MA14Te231CYSI/8tsqs96ji54xVR75VOokowzCqYFn7G7GgYw9LidDbXR4AxwSHHK3GWB2F1S3sYTZIgf1XP5QQQPh671A2mIKY90P/DZTHHtRNRm0VDz2CeGpTjuEo5/8ki0nQe498Kyg6E3tNLEIOF5bvQOs44ZycWHecddm7O4TNnX50J7Ius/p5djnyAtpKcjw7Kiw51CihbYEGLN8oZRjID3IDzxyP0OkERQ9EJ4p/yG7NlSkATecJUU+MQ0pbRxl3u0tmmZQ2LYp17ATjyNR+HgHeqo5Z6vo76Ye1YUxll1Glk1RZ6kDoaEd+GLskVunIEPjCqbaHwhvXZ2rzeXFlKLFGYSiT+CKRg13VT/uXyN8agLE3OcypiGRwg4w0Q0rLE2sdEzBQzfGOyODdJJ8OjHnwCN2o4saFPr3Z1Al0PBCfbiMRmkA3MeyTXTGLHaNqa0d+P/S3AKVpMGSL4dRkCBFvgiDhLnRhqyzNBuR+xynAzASuyzFRK4X6QACrbI0xjLX7oOcRgGPbHZJGuHUZToIellOBMOgR9MZmQfBM1jq2SQKo8mn62DeB4QNZvRL8j9bC/lWHd4TNpjRr0mg/emMRreEf717ARb2C+uu36f4mrDRjH5JQ1Gf93ZBfp2w2Yx+SabH7o72NcLPzOhXtOjeEuqqImwajX5ZgiaLnVJChC2YUXkzZe+MUiJsZRPYDP67pRMStpQuFaRNi18/pDEQBr1WFERRSzG1qeD3n6b5N04MOULb5QjtlyO0X47QfjnCP9BlPj03Z6gEXUxqGz9efXWPtsxYrX4z4jFlGLzoNPu9CawjeJrsgAfLVpD0dC4jf6InW7CbA/9+Gft+PNPzuLlU8G+ZcTqygRBmnPBD//N84u3vHH+uPpoxoHXkEHa5V7iPEQmx334U5Z/rIYR9guptIO6MeWAXRogh7LGY1cwn/jfo1UJsM0OoWv6Xt0cSsqa4KZbQLf5oBlFQGQbmEzWJrL5W06K+gdDHqfaM9oP4oxkV4UJXS3M2xC7CndyNC16TzfEfm+maP5pREa6KafXRDLsIsydY4s/I/SJfD4zBm8AV4XL1aimhQBNzIvdAmmob8KZ/vZbOhhzMOkLYtOZ6ejBbQRP+aEbd0mRmD8U+wkO1UflsLsZ4+OaaUHcra3xsESH3+LROLOi4BSqkTvGWcEh12CLCE6Tc21D6TzwKhZft6cSBOb22xkGon8sSnUtZGZ0W9ciR9xZLBM5OUtHURtcSRgGX0xRwxCI2g/CW9QBCLw1D3/ereBfcZ+jRdeKzBByVSXshueBrgnqoDpfpx3H+TXK+cX5Y/2jG/ts+KfGdhOsf+WjGdxJOystHM0bjBo+tyq1i2C9HaL8cof1yhPbLEdovR2i/HKH9coT2yxHaL0dovxyh/XKE9ssR2i9HaL8cof1yhPbLEdovR2i/HKH9coT2yxHaL0dovxyh/XKE9ssR2i9HaL8cof1yhPbLEdovR2i//gnC367/AY5Df7PVQLoy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586" y="4110438"/>
            <a:ext cx="2631190" cy="263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Базовая модель канала связи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24580" name="Picture 4" descr="АБГШ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744" y="1381824"/>
            <a:ext cx="8627160" cy="4724399"/>
          </a:xfrm>
          <a:prstGeom prst="rect">
            <a:avLst/>
          </a:prstGeom>
          <a:noFill/>
        </p:spPr>
      </p:pic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1" t="4267" r="33743" b="58291"/>
          <a:stretch/>
        </p:blipFill>
        <p:spPr bwMode="auto">
          <a:xfrm>
            <a:off x="9336158" y="2497114"/>
            <a:ext cx="2731324" cy="24938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82600" y="288925"/>
            <a:ext cx="11087100" cy="1325563"/>
          </a:xfrm>
        </p:spPr>
        <p:txBody>
          <a:bodyPr/>
          <a:lstStyle/>
          <a:p>
            <a:r>
              <a:rPr lang="ru-RU" dirty="0" smtClean="0"/>
              <a:t>Аддитивным белым </a:t>
            </a:r>
            <a:r>
              <a:rPr lang="ru-RU" dirty="0" err="1" smtClean="0"/>
              <a:t>гауссовский</a:t>
            </a:r>
            <a:r>
              <a:rPr lang="ru-RU" dirty="0" smtClean="0"/>
              <a:t> шум (АБГШ)</a:t>
            </a:r>
            <a:endParaRPr lang="ru-RU" dirty="0"/>
          </a:p>
        </p:txBody>
      </p:sp>
      <p:sp>
        <p:nvSpPr>
          <p:cNvPr id="12" name="Содержимое 11"/>
          <p:cNvSpPr>
            <a:spLocks noGrp="1"/>
          </p:cNvSpPr>
          <p:nvPr>
            <p:ph sz="half" idx="1"/>
          </p:nvPr>
        </p:nvSpPr>
        <p:spPr>
          <a:xfrm>
            <a:off x="431800" y="1851025"/>
            <a:ext cx="11353800" cy="435133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Спектральная плотность мощности АБГШ равномерна и бесконечна.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1026" name="Picture 2" descr="Отношение сигнал шу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1001" y="2374782"/>
            <a:ext cx="6146799" cy="39625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Считается только шум, входящий в полосу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22530" name="Picture 2" descr="Картинки по запросу awg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809" y="2019300"/>
            <a:ext cx="9400985" cy="35517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6A50B5F-7289-462B-A2B9-3E57E5D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6" y="1548123"/>
            <a:ext cx="11530148" cy="4351338"/>
          </a:xfrm>
        </p:spPr>
        <p:txBody>
          <a:bodyPr>
            <a:normAutofit/>
          </a:bodyPr>
          <a:lstStyle/>
          <a:p>
            <a:r>
              <a:rPr lang="ru-RU" sz="3200" dirty="0"/>
              <a:t>Предел Шеннона</a:t>
            </a:r>
          </a:p>
          <a:p>
            <a:r>
              <a:rPr lang="ru-RU" sz="3200" dirty="0" smtClean="0"/>
              <a:t>Э</a:t>
            </a:r>
            <a:r>
              <a:rPr lang="ru-RU" sz="3200" dirty="0" smtClean="0"/>
              <a:t>нергетика </a:t>
            </a:r>
            <a:r>
              <a:rPr lang="ru-RU" sz="3200" dirty="0" smtClean="0"/>
              <a:t>линии связи</a:t>
            </a:r>
          </a:p>
          <a:p>
            <a:r>
              <a:rPr lang="ru-RU" sz="3200" dirty="0" smtClean="0"/>
              <a:t>Аддитивный белый </a:t>
            </a:r>
            <a:r>
              <a:rPr lang="ru-RU" sz="3200" dirty="0" err="1" smtClean="0"/>
              <a:t>гауссовский</a:t>
            </a:r>
            <a:r>
              <a:rPr lang="ru-RU" sz="3200" dirty="0" smtClean="0"/>
              <a:t> </a:t>
            </a:r>
            <a:r>
              <a:rPr lang="ru-RU" sz="3200" dirty="0" smtClean="0"/>
              <a:t>шум</a:t>
            </a:r>
            <a:endParaRPr lang="ru-RU" sz="3200" dirty="0" smtClean="0"/>
          </a:p>
          <a:p>
            <a:r>
              <a:rPr lang="ru-RU" sz="3200" dirty="0" smtClean="0"/>
              <a:t>Метрики </a:t>
            </a:r>
            <a:r>
              <a:rPr lang="en-US" sz="3200" dirty="0" smtClean="0"/>
              <a:t>BER, </a:t>
            </a:r>
            <a:r>
              <a:rPr lang="en-US" sz="3200" dirty="0" smtClean="0"/>
              <a:t>MER</a:t>
            </a:r>
          </a:p>
          <a:p>
            <a:r>
              <a:rPr lang="ru-RU" sz="3200" dirty="0" smtClean="0"/>
              <a:t>Домашнее задание</a:t>
            </a:r>
            <a:endParaRPr lang="en-US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9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568" y="281998"/>
            <a:ext cx="10515600" cy="1325563"/>
          </a:xfrm>
        </p:spPr>
        <p:txBody>
          <a:bodyPr/>
          <a:lstStyle/>
          <a:p>
            <a:r>
              <a:rPr lang="en-US" dirty="0"/>
              <a:t>BER (bit error rate)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127" y="2217510"/>
                <a:ext cx="5783283" cy="31412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Отношение числа ошибочно принятых бит, к общему количеству принятых бит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𝐵𝐸𝑅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𝑒𝑟𝑟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𝑏𝑖𝑡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127" y="2217510"/>
                <a:ext cx="5783283" cy="3141229"/>
              </a:xfrm>
              <a:blipFill rotWithShape="1">
                <a:blip r:embed="rId2"/>
                <a:stretch>
                  <a:fillRect l="-2215" t="-3107" r="-5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10242" name="Picture 2" descr="https://upload.wikimedia.org/wikipedia/commons/thumb/7/77/PSK_BER_curves.svg/1280px-PSK_BER_curv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742" y="1128156"/>
            <a:ext cx="6269416" cy="493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3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0649" y="400750"/>
            <a:ext cx="10515600" cy="1325563"/>
          </a:xfrm>
        </p:spPr>
        <p:txBody>
          <a:bodyPr/>
          <a:lstStyle/>
          <a:p>
            <a:r>
              <a:rPr lang="en-US" dirty="0" smtClean="0"/>
              <a:t>MER(</a:t>
            </a:r>
            <a:r>
              <a:rPr lang="en-US" dirty="0"/>
              <a:t>Modulation error </a:t>
            </a:r>
            <a:r>
              <a:rPr lang="en-US" dirty="0" smtClean="0"/>
              <a:t>ratio)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21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325086" y="2655081"/>
                <a:ext cx="4834272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M</a:t>
                </a:r>
                <a:r>
                  <a:rPr lang="en-US" sz="3200" dirty="0" smtClean="0"/>
                  <a:t>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𝑠𝑖𝑔𝑛𝑎𝑙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𝑛𝑜𝑖𝑠𝑒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𝑠𝑖𝑔𝑛𝑎𝑙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𝑛𝑜𝑖𝑠𝑒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5" name="Объект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5086" y="2655081"/>
                <a:ext cx="4834272" cy="899670"/>
              </a:xfrm>
              <a:prstGeom prst="rect">
                <a:avLst/>
              </a:prstGeom>
              <a:blipFill rotWithShape="1">
                <a:blip r:embed="rId2"/>
                <a:stretch>
                  <a:fillRect l="-3153" b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81" y="1412027"/>
            <a:ext cx="4338225" cy="428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6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290B64D-7D6D-42D9-8F1B-97033997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366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F3C0CB1-1170-4125-BEFC-0832723DA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3097"/>
            <a:ext cx="10515600" cy="262386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Мы ждем вас в следующем занятии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3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Отношение сигнал</a:t>
            </a:r>
            <a:r>
              <a:rPr lang="en-US" dirty="0" smtClean="0"/>
              <a:t>-</a:t>
            </a:r>
            <a:r>
              <a:rPr lang="ru-RU" dirty="0" smtClean="0"/>
              <a:t>шум </a:t>
            </a:r>
            <a:r>
              <a:rPr lang="en-US" dirty="0" smtClean="0"/>
              <a:t>SNR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en-US" dirty="0" smtClean="0"/>
              <a:t>signal-to-noise ratio)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3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460529" y="2041634"/>
                <a:ext cx="5373587" cy="1296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𝑆𝑁𝑅</m:t>
                      </m:r>
                      <m:r>
                        <a:rPr lang="en-US" sz="32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𝑠𝑖𝑔𝑛𝑎𝑙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𝑛𝑜𝑖𝑠𝑒</m:t>
                              </m:r>
                            </m:sub>
                          </m:sSub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/>
                                        </a:rPr>
                                        <m:t>𝑠𝑖𝑔𝑛𝑎𝑙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/>
                                        </a:rPr>
                                        <m:t>𝑛𝑜𝑖𝑠𝑒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529" y="2041634"/>
                <a:ext cx="5373587" cy="12960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64979"/>
                <a:ext cx="9220200" cy="81198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/>
                  <a:t>где,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𝑃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средняя мощность сигнала, </a:t>
                </a:r>
              </a:p>
              <a:p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А</m:t>
                    </m:r>
                  </m:oMath>
                </a14:m>
                <a:r>
                  <a:rPr lang="ru-RU" dirty="0"/>
                  <a:t> – средняя амплитуда сигнала.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64979"/>
                <a:ext cx="9220200" cy="811983"/>
              </a:xfrm>
              <a:blipFill rotWithShape="1">
                <a:blip r:embed="rId3"/>
                <a:stretch>
                  <a:fillRect l="-1058" t="-18797" b="-16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671145" y="3668348"/>
                <a:ext cx="9336728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𝑆𝑁𝑅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800" b="0" i="1" smtClean="0">
                              <a:latin typeface="Cambria Math"/>
                            </a:rPr>
                            <m:t>дБ</m:t>
                          </m:r>
                        </m:e>
                      </m:d>
                      <m:r>
                        <a:rPr lang="ru-RU" sz="2800" b="0" i="0" smtClean="0">
                          <a:latin typeface="Cambria Math"/>
                        </a:rPr>
                        <m:t>=10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sz="2800" b="0" i="1" smtClean="0">
                                  <a:latin typeface="Cambria Math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𝑠𝑖𝑔𝑛𝑎𝑙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𝑛𝑜𝑖𝑠𝑒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=20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𝑠𝑖𝑔𝑛𝑎𝑙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𝑛𝑜𝑖𝑠𝑒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145" y="3668348"/>
                <a:ext cx="9336728" cy="10604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Энергия </a:t>
            </a:r>
            <a:r>
              <a:rPr lang="ru-RU" dirty="0" smtClean="0"/>
              <a:t>на передачу одного бита в канале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977463" y="1825625"/>
                <a:ext cx="10376338" cy="4169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𝑠𝑖𝑔𝑛𝑎𝑙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/>
                        </a:rPr>
                        <m:t>𝑅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3600" dirty="0" smtClean="0"/>
              </a:p>
              <a:p>
                <a:pPr marL="0" indent="0">
                  <a:buNone/>
                </a:pPr>
                <a:r>
                  <a:rPr lang="ru-RU" sz="3600" dirty="0" smtClean="0"/>
                  <a:t>где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ru-RU" sz="3600" dirty="0" smtClean="0"/>
                  <a:t> – количество бит на символ,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3600" dirty="0" smtClean="0"/>
                  <a:t> – </a:t>
                </a:r>
                <a:r>
                  <a:rPr lang="ru-RU" sz="3600" dirty="0" smtClean="0"/>
                  <a:t>длительность символа (с),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3600" dirty="0" smtClean="0"/>
                  <a:t> – </a:t>
                </a:r>
                <a:r>
                  <a:rPr lang="ru-RU" sz="3600" dirty="0" smtClean="0"/>
                  <a:t>скорость передачи (бит/с),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r>
                  <a:rPr lang="en-US" sz="3600" dirty="0"/>
                  <a:t>–</a:t>
                </a:r>
                <a:r>
                  <a:rPr lang="ru-RU" sz="3600" dirty="0" smtClean="0"/>
                  <a:t> энергия на передачу одного бита.</a:t>
                </a:r>
              </a:p>
              <a:p>
                <a:pPr marL="0" indent="0">
                  <a:buNone/>
                </a:pPr>
                <a:endParaRPr lang="ru-RU" sz="3600" dirty="0"/>
              </a:p>
            </p:txBody>
          </p:sp>
        </mc:Choice>
        <mc:Fallback>
          <p:sp>
            <p:nvSpPr>
              <p:cNvPr id="7" name="Объект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77463" y="1825625"/>
                <a:ext cx="10376338" cy="4169859"/>
              </a:xfrm>
              <a:prstGeom prst="rect">
                <a:avLst/>
              </a:prstGeom>
              <a:blipFill rotWithShape="1">
                <a:blip r:embed="rId2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пектральная </a:t>
            </a:r>
            <a:r>
              <a:rPr lang="ru-RU" dirty="0"/>
              <a:t>плотность мощности шума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914401" y="2472011"/>
                <a:ext cx="10376338" cy="2471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𝑛𝑜𝑖𝑠𝑒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𝐵𝑁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3600" dirty="0" smtClean="0"/>
              </a:p>
              <a:p>
                <a:pPr marL="0" indent="0">
                  <a:buNone/>
                </a:pPr>
                <a:r>
                  <a:rPr lang="ru-RU" sz="3600" dirty="0" smtClean="0"/>
                  <a:t>Где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3600" dirty="0" smtClean="0"/>
                  <a:t> – </a:t>
                </a:r>
                <a:r>
                  <a:rPr lang="ru-RU" sz="3600" dirty="0" smtClean="0"/>
                  <a:t>полоса сигнала</a:t>
                </a:r>
                <a:r>
                  <a:rPr lang="en-US" sz="3600" dirty="0" smtClean="0"/>
                  <a:t> (</a:t>
                </a:r>
                <a:r>
                  <a:rPr lang="ru-RU" sz="3600" dirty="0" smtClean="0"/>
                  <a:t>Гц</a:t>
                </a:r>
                <a:r>
                  <a:rPr lang="en-US" sz="3600" dirty="0" smtClean="0"/>
                  <a:t>),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dirty="0" smtClean="0"/>
                  <a:t>–</a:t>
                </a:r>
                <a:r>
                  <a:rPr lang="ru-RU" sz="3600" dirty="0" smtClean="0"/>
                  <a:t> </a:t>
                </a:r>
                <a:r>
                  <a:rPr lang="ru-RU" sz="3600" dirty="0"/>
                  <a:t> спектральная плотность мощности </a:t>
                </a:r>
                <a:r>
                  <a:rPr lang="ru-RU" sz="3600" dirty="0" smtClean="0"/>
                  <a:t>шума (Вт/с)</a:t>
                </a:r>
              </a:p>
              <a:p>
                <a:pPr marL="0" indent="0">
                  <a:buNone/>
                </a:pPr>
                <a:endParaRPr lang="ru-RU" sz="3600" dirty="0"/>
              </a:p>
            </p:txBody>
          </p:sp>
        </mc:Choice>
        <mc:Fallback>
          <p:sp>
            <p:nvSpPr>
              <p:cNvPr id="7" name="Объект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14401" y="2472011"/>
                <a:ext cx="10376338" cy="2471446"/>
              </a:xfrm>
              <a:prstGeom prst="rect">
                <a:avLst/>
              </a:prstGeom>
              <a:blipFill rotWithShape="1">
                <a:blip r:embed="rId2"/>
                <a:stretch>
                  <a:fillRect l="-1763" r="-17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57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Предел Шеннона (теорема Шеннона — Хартли)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961914" y="1040525"/>
                <a:ext cx="5504793" cy="43828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ru-RU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ru-RU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𝑠𝑖𝑔𝑛𝑎𝑙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𝑛𝑜𝑖𝑠𝑒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b="0" i="0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𝐵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𝑆𝑁𝑅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предельная пропускная способность канала (бит/с),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полоса сигнала (Гц),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𝑠𝑖𝑔𝑛𝑎𝑙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 – 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мощность сигнала,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𝑛𝑜𝑖𝑠𝑒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/>
                  <a:t> – </a:t>
                </a:r>
                <a:r>
                  <a:rPr lang="en-US" dirty="0"/>
                  <a:t> </a:t>
                </a:r>
                <a:r>
                  <a:rPr lang="ru-RU" dirty="0"/>
                  <a:t>мощность </a:t>
                </a:r>
                <a:r>
                  <a:rPr lang="ru-RU" dirty="0" smtClean="0"/>
                  <a:t>шума</a:t>
                </a: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61914" y="1040525"/>
                <a:ext cx="5504793" cy="4382814"/>
              </a:xfrm>
              <a:blipFill rotWithShape="1">
                <a:blip r:embed="rId2"/>
                <a:stretch>
                  <a:fillRect l="-2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>
                <a:solidFill>
                  <a:schemeClr val="tx1"/>
                </a:solidFill>
              </a:rPr>
              <a:pPr/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2594" y="5626140"/>
            <a:ext cx="6503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err="1"/>
              <a:t>К.Шеннон</a:t>
            </a:r>
            <a:r>
              <a:rPr lang="ru-RU" i="1" dirty="0"/>
              <a:t> </a:t>
            </a:r>
            <a:r>
              <a:rPr lang="ru-RU" dirty="0"/>
              <a:t>«РАБОТЫ ПО ТЕОРИИ ИНФОРМАЦИИ И КИБЕРНЕТИКЕ», </a:t>
            </a:r>
            <a:endParaRPr lang="ru-RU" dirty="0" smtClean="0"/>
          </a:p>
          <a:p>
            <a:pPr algn="ctr"/>
            <a:r>
              <a:rPr lang="ru-RU" dirty="0" smtClean="0"/>
              <a:t>ИЗДАТЕЛЬСТВО </a:t>
            </a:r>
            <a:r>
              <a:rPr lang="ru-RU" dirty="0"/>
              <a:t>ИНОСТРАННОЙ ЛИТЕРАТУРЫ, Москва 1963, </a:t>
            </a:r>
            <a:endParaRPr lang="ru-RU" dirty="0" smtClean="0"/>
          </a:p>
          <a:p>
            <a:pPr algn="ctr"/>
            <a:r>
              <a:rPr lang="ru-RU" dirty="0" smtClean="0"/>
              <a:t>Статья </a:t>
            </a:r>
            <a:r>
              <a:rPr lang="ru-RU" dirty="0"/>
              <a:t>«Математическая теория связи»</a:t>
            </a:r>
          </a:p>
          <a:p>
            <a:endParaRPr lang="ru-RU" dirty="0"/>
          </a:p>
        </p:txBody>
      </p:sp>
      <p:pic>
        <p:nvPicPr>
          <p:cNvPr id="1030" name="Picture 6" descr="Картинки по запросу Предел шеннон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20" y="1707068"/>
            <a:ext cx="4392674" cy="453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систем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11266" name="Picture 2" descr="Картинки по запросу DVB s2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73" y="1825625"/>
            <a:ext cx="65180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2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Предел Шеннона</a:t>
            </a:r>
            <a:endParaRPr lang="ru-RU" dirty="0"/>
          </a:p>
        </p:txBody>
      </p:sp>
      <p:pic>
        <p:nvPicPr>
          <p:cNvPr id="19458" name="Picture 2" descr="Картинки по запросу Предел Шеннона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584326" y="1888687"/>
            <a:ext cx="4756742" cy="435133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83325" y="1592317"/>
                <a:ext cx="5536324" cy="478959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С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𝐶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𝐵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den>
                    </m:f>
                    <m:r>
                      <a:rPr lang="ru-RU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ru-RU" b="0" dirty="0" smtClean="0"/>
                  <a:t>используя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func>
                        </m:den>
                      </m:f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0,693 = - 1,6 </m:t>
                      </m:r>
                      <m:r>
                        <m:rPr>
                          <m:nor/>
                        </m:rPr>
                        <a:rPr lang="ru-RU" b="0" i="0" smtClean="0">
                          <a:latin typeface="Cambria Math"/>
                        </a:rPr>
                        <m:t>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3325" y="1592317"/>
                <a:ext cx="5536324" cy="4789597"/>
              </a:xfrm>
              <a:blipFill rotWithShape="1">
                <a:blip r:embed="rId3"/>
                <a:stretch>
                  <a:fillRect l="-23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>
                <a:solidFill>
                  <a:schemeClr val="tx1"/>
                </a:solidFill>
              </a:rPr>
              <a:pPr/>
              <a:t>8</a:t>
            </a:fld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176349" y="-999177"/>
            <a:ext cx="5243000" cy="8268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7841" y="0"/>
            <a:ext cx="10515600" cy="1325563"/>
          </a:xfrm>
        </p:spPr>
        <p:txBody>
          <a:bodyPr/>
          <a:lstStyle/>
          <a:p>
            <a:r>
              <a:rPr lang="ru-RU" dirty="0" smtClean="0"/>
              <a:t>Бюджет линии связи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463104" y="5641998"/>
            <a:ext cx="641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Б. Скляр «Цифровая связь», второе издание, М.: Вильямс, 2003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5824</TotalTime>
  <Words>614</Words>
  <Application>Microsoft Office PowerPoint</Application>
  <PresentationFormat>Произвольный</PresentationFormat>
  <Paragraphs>90</Paragraphs>
  <Slides>22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Энергетика линии связи и оценка качества принятого сигнала</vt:lpstr>
      <vt:lpstr>Презентация PowerPoint</vt:lpstr>
      <vt:lpstr>Отношение сигнал-шум SNR  (signal-to-noise ratio)</vt:lpstr>
      <vt:lpstr>Энергия на передачу одного бита в канале</vt:lpstr>
      <vt:lpstr>Спектральная плотность мощности шума</vt:lpstr>
      <vt:lpstr>Предел Шеннона (теорема Шеннона — Хартли)</vt:lpstr>
      <vt:lpstr>Сравнение систем</vt:lpstr>
      <vt:lpstr>Предел Шеннона</vt:lpstr>
      <vt:lpstr>Бюджет линии связи</vt:lpstr>
      <vt:lpstr>Распространение в свободном пространстве</vt:lpstr>
      <vt:lpstr>Потери на фильтрах</vt:lpstr>
      <vt:lpstr>Погода</vt:lpstr>
      <vt:lpstr>Фазовый шум гетеродина</vt:lpstr>
      <vt:lpstr>Неточность синхронизации</vt:lpstr>
      <vt:lpstr>Центральная предельная теорема </vt:lpstr>
      <vt:lpstr>Нормальное распределение</vt:lpstr>
      <vt:lpstr>Базовая модель канала связи</vt:lpstr>
      <vt:lpstr>Аддитивным белым гауссовский шум (АБГШ)</vt:lpstr>
      <vt:lpstr>Считается только шум, входящий в полосу</vt:lpstr>
      <vt:lpstr>BER (bit error rate)</vt:lpstr>
      <vt:lpstr>MER(Modulation error ratio)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SDR. Концепция, описание и примеры.</dc:title>
  <dc:creator>Арт Гор</dc:creator>
  <cp:lastModifiedBy>lantyufrieva</cp:lastModifiedBy>
  <cp:revision>325</cp:revision>
  <dcterms:created xsi:type="dcterms:W3CDTF">2019-03-11T13:01:46Z</dcterms:created>
  <dcterms:modified xsi:type="dcterms:W3CDTF">2019-10-04T15:40:07Z</dcterms:modified>
</cp:coreProperties>
</file>