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26" r:id="rId3"/>
    <p:sldId id="327" r:id="rId4"/>
    <p:sldId id="328" r:id="rId5"/>
    <p:sldId id="333" r:id="rId6"/>
    <p:sldId id="334" r:id="rId7"/>
    <p:sldId id="331" r:id="rId8"/>
    <p:sldId id="335" r:id="rId9"/>
    <p:sldId id="336" r:id="rId10"/>
    <p:sldId id="337" r:id="rId11"/>
    <p:sldId id="330" r:id="rId12"/>
    <p:sldId id="329" r:id="rId13"/>
    <p:sldId id="342" r:id="rId14"/>
    <p:sldId id="343" r:id="rId15"/>
    <p:sldId id="338" r:id="rId16"/>
    <p:sldId id="341" r:id="rId17"/>
    <p:sldId id="344" r:id="rId18"/>
    <p:sldId id="345" r:id="rId19"/>
    <p:sldId id="349" r:id="rId20"/>
    <p:sldId id="340" r:id="rId21"/>
    <p:sldId id="346" r:id="rId22"/>
    <p:sldId id="348" r:id="rId23"/>
    <p:sldId id="28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ntyufrieva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91886" autoAdjust="0"/>
  </p:normalViewPr>
  <p:slideViewPr>
    <p:cSldViewPr snapToGrid="0">
      <p:cViewPr>
        <p:scale>
          <a:sx n="75" d="100"/>
          <a:sy n="75" d="100"/>
        </p:scale>
        <p:origin x="-1650" y="-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710AB-14DA-4EFF-801D-0D4688F05602}" type="datetimeFigureOut">
              <a:rPr lang="ru-RU" smtClean="0"/>
              <a:pPr/>
              <a:t>25.10.2019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C549A-CE17-40F6-9281-13F017B492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06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CA2C21E-06FE-4939-B2FC-648826E1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42FA787-743A-44C6-82F7-2A973B1D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71665CF-CB89-4488-B55F-432DE19A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6DE2-3136-4AA2-9A11-257E2A1379FC}" type="datetime1">
              <a:rPr lang="ru-RU" smtClean="0"/>
              <a:pPr/>
              <a:t>25.10.2019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50A3A6C-639C-4C21-8CF3-059A15E1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6C1EC84-56DD-49E4-811A-0FEA0294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6633" y="161496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186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799B3E0-6416-4857-B4E2-981F3579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32930097-0D85-4728-A8D3-D9B98F9B5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C7B8248-5312-4A8C-BBBD-01CF29D1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E79F-9B58-4AC9-B1DD-E4307872675E}" type="datetime1">
              <a:rPr lang="ru-RU" smtClean="0"/>
              <a:pPr/>
              <a:t>25.10.2019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C509C79-FB49-4EA7-96A9-1452B9D2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0D35395-5E54-4525-BA34-93404DC4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83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CD7B75B7-D4BD-4D67-AF94-391910B3C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71533FAC-4D71-4409-A620-09A4DFADF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A48A348-B1F0-47E1-95C1-E3CACA76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015B-23FD-4CF6-ACB2-5F62F31FAD9C}" type="datetime1">
              <a:rPr lang="ru-RU" smtClean="0"/>
              <a:pPr/>
              <a:t>25.10.2019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BA9A10D-BB5F-4A55-BD70-C5E13A70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69F3DEE-5F7A-4B7D-B9A7-87EDD150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31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53FF527-3E7F-472D-9A4B-3FA5A372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2A3FCC6-5E40-4DCE-8080-966F9A4F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CE1A40B-9BF8-4B02-B8B0-7FAE3498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9A00-F874-452C-8626-73642D6F7F2B}" type="datetime1">
              <a:rPr lang="ru-RU" smtClean="0"/>
              <a:pPr/>
              <a:t>25.10.2019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22C0C2F-44AD-4696-A1B8-84F48E41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3C269B7-72EE-459C-82C9-DBBBF1E2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855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5402626-4CA1-4150-9C04-7E9BFA2A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A273BBF-36E6-401C-B7BD-0D4968D4D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B0D9F4B-A627-4D47-82A8-EE86DBE1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4B74-0F81-4B1F-9CA6-CDB4054C2016}" type="datetime1">
              <a:rPr lang="ru-RU" smtClean="0"/>
              <a:pPr/>
              <a:t>25.10.2019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06F488C-C3EE-45A8-B896-EB9DA734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9E5198C-6CE2-451A-8470-B07D3A12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1732FD1-D540-4670-BCE7-33AC7A14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9F21D3B-9C23-4422-843C-37851B78F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146A9760-F0BB-4ED8-B7A8-7B5B3C532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DEB7EBC-8E84-4C13-A31B-0460751B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CA15-67F5-4CAE-9B12-0EFF1BB294BA}" type="datetime1">
              <a:rPr lang="ru-RU" smtClean="0"/>
              <a:pPr/>
              <a:t>25.10.2019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42933A0-0CF6-4439-A3CD-A80CEC5D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325A539-51D1-4D93-B313-5B89D8C0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60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8D28C85-3B68-4182-B8E5-F96030F8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D50FB93-CA9D-45D6-B973-8DE0B3D1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49FDA402-1B6F-488B-B119-F071D326A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2AF6F45F-1171-4A56-93AF-A76E8E1ED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AB3A7744-A307-4B21-897D-ADE9861F3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AF44C70D-90F3-4F0C-A728-10996D46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86C8-94EF-471A-9AD9-96E7744001FA}" type="datetime1">
              <a:rPr lang="ru-RU" smtClean="0"/>
              <a:pPr/>
              <a:t>25.10.2019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62CD3AB3-37B4-4986-8624-F8931850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3DCA8798-CDEF-4447-ABE9-6BD805FE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7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0DFE651-7BEC-440A-B54F-2F43CD71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309214BD-F9D2-4AC9-9A31-A3CE4284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A3F0-2D48-4F34-AE41-FE5241BF3DEE}" type="datetime1">
              <a:rPr lang="ru-RU" smtClean="0"/>
              <a:pPr/>
              <a:t>25.10.2019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055A80A0-681C-408C-824D-E948CA1F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E2CE2D15-C35D-44B4-9BC3-2A766C3F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23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E27D0146-107D-40E5-BEAC-E72528BD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D065-E68F-4FAA-860C-165C4264DE12}" type="datetime1">
              <a:rPr lang="ru-RU" smtClean="0"/>
              <a:pPr/>
              <a:t>25.10.2019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81F5594D-62B6-4E5D-8AA4-8BC7CC6F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4C852E0-1BEE-44C1-9AB9-43F99EBC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79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3C9BE37-567C-43DB-AD8E-54046CC2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3BB098C-4750-48E6-8F1F-88C03AEF6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A5A4DD80-9D71-4600-B3B1-69AC4B8A2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D9B2353-9FA8-4B59-8451-2CB9D5C7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4AE7E-BA0F-491F-831D-79EE72363372}" type="datetime1">
              <a:rPr lang="ru-RU" smtClean="0"/>
              <a:pPr/>
              <a:t>25.10.2019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F8DC661-F73A-4FE0-BA73-5BE82635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3AB84FC-E656-41EF-9F47-2FEDC977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55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A7EAF76-BF7F-46C8-9449-07572D57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C0FCF3ED-7C5F-4036-95A1-3770D3206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9E6494D-07D0-4CE1-B928-C8469DDF7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FC58344-D063-4496-9CF8-702E621F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FC83-CA51-4B6E-B6D0-269F86B3164B}" type="datetime1">
              <a:rPr lang="ru-RU" smtClean="0"/>
              <a:pPr/>
              <a:t>25.10.2019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6B99ACB-87A5-4F06-B4CB-1384B307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A5602B0-39E6-4FCD-85B9-AD246020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26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9000"/>
                <a:lumOff val="71000"/>
              </a:schemeClr>
            </a:gs>
            <a:gs pos="78000">
              <a:schemeClr val="accent5">
                <a:lumMod val="26000"/>
                <a:lumOff val="74000"/>
              </a:schemeClr>
            </a:gs>
            <a:gs pos="36000">
              <a:schemeClr val="accent6">
                <a:alpha val="15000"/>
                <a:lumMod val="8000"/>
                <a:lumOff val="92000"/>
              </a:schemeClr>
            </a:gs>
            <a:gs pos="100000">
              <a:schemeClr val="accent5">
                <a:lumMod val="71000"/>
                <a:lumOff val="29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A38CF58-9362-4FE8-8D3E-9B22BC73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A795793-4F0B-4EE5-9DA2-DF9983781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2200860-2803-4128-98AD-C9DA03585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5D0D4-048A-48AF-9604-685FFBD5CCB3}" type="datetime1">
              <a:rPr lang="ru-RU" smtClean="0"/>
              <a:pPr/>
              <a:t>25.10.2019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C493C26-DF42-4064-9A9E-DB5C495EB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ACAC053-5E7B-4EE7-BE64-526AEC502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4871" y="1857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419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FAEF461-7EEA-4602-8FE2-41EC33C0D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26" y="2384974"/>
            <a:ext cx="11530148" cy="1316538"/>
          </a:xfrm>
        </p:spPr>
        <p:txBody>
          <a:bodyPr>
            <a:noAutofit/>
          </a:bodyPr>
          <a:lstStyle/>
          <a:p>
            <a:r>
              <a:rPr lang="ru-RU" sz="6600" dirty="0" smtClean="0"/>
              <a:t>Фильтрация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19AE229-AA46-4B65-8388-B525A9E78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7074" y="3932963"/>
            <a:ext cx="9144000" cy="1655762"/>
          </a:xfrm>
        </p:spPr>
        <p:txBody>
          <a:bodyPr>
            <a:normAutofit/>
          </a:bodyPr>
          <a:lstStyle/>
          <a:p>
            <a:pPr algn="r"/>
            <a:endParaRPr lang="ru-RU" sz="2000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30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1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Фильтр с бесконечной </a:t>
            </a:r>
            <a:r>
              <a:rPr lang="ru-RU" sz="4000" dirty="0" smtClean="0"/>
              <a:t>импульсной</a:t>
            </a:r>
            <a:r>
              <a:rPr lang="en-US" sz="4000" dirty="0" smtClean="0"/>
              <a:t> </a:t>
            </a:r>
            <a:r>
              <a:rPr lang="ru-RU" sz="4000" dirty="0" smtClean="0"/>
              <a:t>характеристикой 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2050" name="Picture 2" descr="https://upload.wikimedia.org/wikipedia/commons/thumb/e/e7/IIR_Filter_Direct_Form_1.svg/1024px-IIR_Filter_Direct_Form_1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31" y="16478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64200" y="2255222"/>
                <a:ext cx="6129292" cy="2280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2400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𝑃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sz="2400" dirty="0"/>
              </a:p>
              <a:p>
                <a:r>
                  <a:rPr lang="ru-RU" sz="2400" dirty="0"/>
                  <a:t>где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x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- </a:t>
                </a:r>
                <a:r>
                  <a:rPr lang="ru-RU" sz="2400" dirty="0"/>
                  <a:t>входной сигнал,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y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- </a:t>
                </a:r>
                <a:r>
                  <a:rPr lang="ru-RU" sz="2400" dirty="0"/>
                  <a:t>выходной сигнал</a:t>
                </a:r>
                <a:r>
                  <a:rPr lang="ru-RU" sz="2400" dirty="0" smtClean="0"/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𝑗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- </a:t>
                </a:r>
                <a:r>
                  <a:rPr lang="ru-RU" sz="2400" dirty="0"/>
                  <a:t>коэффициенты фильтра.</a:t>
                </a:r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00" y="2255222"/>
                <a:ext cx="6129292" cy="2280624"/>
              </a:xfrm>
              <a:prstGeom prst="rect">
                <a:avLst/>
              </a:prstGeom>
              <a:blipFill rotWithShape="1">
                <a:blip r:embed="rId3"/>
                <a:stretch>
                  <a:fillRect l="-14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44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200" y="0"/>
            <a:ext cx="11798300" cy="1325563"/>
          </a:xfrm>
        </p:spPr>
        <p:txBody>
          <a:bodyPr>
            <a:noAutofit/>
          </a:bodyPr>
          <a:lstStyle/>
          <a:p>
            <a:r>
              <a:rPr lang="ru-RU" sz="4000" dirty="0" smtClean="0"/>
              <a:t>Фильтр </a:t>
            </a:r>
            <a:r>
              <a:rPr lang="ru-RU" sz="4000" dirty="0"/>
              <a:t>с конечной импульсной характеристикой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5" name="Объект 4" descr="https://upload.wikimedia.org/wikipedia/commons/thumb/9/9b/FIR_Filter.svg/1920px-FIR_Filter.svg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74" y="1725673"/>
            <a:ext cx="7210637" cy="35814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6756400" y="1374675"/>
                <a:ext cx="4864100" cy="25969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/>
                            </a:rPr>
                            <m:t>𝑘</m:t>
                          </m:r>
                          <m:r>
                            <a:rPr lang="en-US" sz="28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sz="2800" i="1">
                              <a:latin typeface="Cambria Math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latin typeface="Cambria Math"/>
                            </a:rPr>
                            <m:t>𝑘</m:t>
                          </m:r>
                          <m:r>
                            <a:rPr lang="en-US" sz="28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sz="2800" dirty="0"/>
              </a:p>
              <a:p>
                <a:r>
                  <a:rPr lang="ru-RU" sz="2800" dirty="0"/>
                  <a:t>где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x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/>
                  <a:t> - </a:t>
                </a:r>
                <a:r>
                  <a:rPr lang="ru-RU" sz="2800" dirty="0"/>
                  <a:t>входной сигнал,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y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/>
                  <a:t> - </a:t>
                </a:r>
                <a:r>
                  <a:rPr lang="ru-RU" sz="2800" dirty="0"/>
                  <a:t>выходной сигнал,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800" dirty="0"/>
                  <a:t> - </a:t>
                </a:r>
                <a:r>
                  <a:rPr lang="ru-RU" sz="2800" dirty="0"/>
                  <a:t>коэффициенты фильтра.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400" y="1374675"/>
                <a:ext cx="4864100" cy="2596929"/>
              </a:xfrm>
              <a:prstGeom prst="rect">
                <a:avLst/>
              </a:prstGeom>
              <a:blipFill rotWithShape="1">
                <a:blip r:embed="rId3"/>
                <a:stretch>
                  <a:fillRect l="-2506" r="-1003" b="-56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55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" y="365125"/>
            <a:ext cx="12077700" cy="1325563"/>
          </a:xfrm>
        </p:spPr>
        <p:txBody>
          <a:bodyPr/>
          <a:lstStyle/>
          <a:p>
            <a:r>
              <a:rPr lang="ru-RU" dirty="0"/>
              <a:t>Н</a:t>
            </a:r>
            <a:r>
              <a:rPr lang="ru-RU" dirty="0" smtClean="0"/>
              <a:t>ужно передавать сигнал за 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3074" name="Picture 2" descr="C:\Users\lantyufrieva\Dropbox\Курс лабораторных работ\решение\sin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221" y="1650999"/>
            <a:ext cx="6113987" cy="32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15" y="1557793"/>
            <a:ext cx="5520180" cy="3697549"/>
          </a:xfrm>
          <a:prstGeom prst="rect">
            <a:avLst/>
          </a:prstGeom>
        </p:spPr>
      </p:pic>
      <p:sp>
        <p:nvSpPr>
          <p:cNvPr id="5" name="Стрелка вниз 4"/>
          <p:cNvSpPr/>
          <p:nvPr/>
        </p:nvSpPr>
        <p:spPr>
          <a:xfrm rot="16200000">
            <a:off x="5870012" y="3014187"/>
            <a:ext cx="527980" cy="784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822742" y="277324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48922" y="5070676"/>
            <a:ext cx="509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Ограниченная по времени  функция</a:t>
            </a:r>
            <a:r>
              <a:rPr lang="en-US" dirty="0" smtClean="0"/>
              <a:t> </a:t>
            </a:r>
            <a:r>
              <a:rPr lang="en-US" dirty="0" err="1" smtClean="0"/>
              <a:t>sinc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674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Фильтр приподнятый косинус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2054" name="Picture 6" descr="https://i1.wp.com/www.gaussianwaves.com/gaussianwaves/wp-content/uploads/2018/10/raised-cosine-pulse.png?w=756&amp;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705100"/>
            <a:ext cx="72009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27300" y="856070"/>
                <a:ext cx="6604244" cy="1855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1 ,                                        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𝑐𝑜𝑠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𝛼</m:t>
                                          </m:r>
                                        </m:den>
                                      </m:f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1−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𝛼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, 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0,                                       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300" y="856070"/>
                <a:ext cx="6604244" cy="18553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202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" t="6091" r="6444" b="4882"/>
          <a:stretch/>
        </p:blipFill>
        <p:spPr>
          <a:xfrm>
            <a:off x="168979" y="1517648"/>
            <a:ext cx="5787321" cy="4076699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54000" y="365125"/>
            <a:ext cx="12801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Сравнение фильтр приподнятый косинус и </a:t>
            </a:r>
            <a:r>
              <a:rPr lang="en-US" sz="4000" dirty="0" err="1" smtClean="0"/>
              <a:t>sinc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2" t="6634" r="4331" b="3938"/>
          <a:stretch/>
        </p:blipFill>
        <p:spPr>
          <a:xfrm>
            <a:off x="5956300" y="1447798"/>
            <a:ext cx="6235700" cy="42164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52100" y="3594096"/>
            <a:ext cx="20219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Параметры</a:t>
            </a:r>
            <a:r>
              <a:rPr lang="en-US" sz="2800" dirty="0" smtClean="0"/>
              <a:t>:</a:t>
            </a:r>
          </a:p>
          <a:p>
            <a:r>
              <a:rPr lang="ru-RU" sz="2800" dirty="0" smtClean="0"/>
              <a:t> </a:t>
            </a:r>
            <a:r>
              <a:rPr lang="en-US" sz="2800" dirty="0" smtClean="0"/>
              <a:t>span = 20</a:t>
            </a:r>
          </a:p>
          <a:p>
            <a:r>
              <a:rPr lang="en-US" sz="2800" dirty="0" err="1" smtClean="0"/>
              <a:t>nsamp</a:t>
            </a:r>
            <a:r>
              <a:rPr lang="en-US" sz="2800" dirty="0" smtClean="0"/>
              <a:t> = 4</a:t>
            </a:r>
          </a:p>
          <a:p>
            <a:r>
              <a:rPr lang="en-US" sz="2800" dirty="0" err="1" smtClean="0"/>
              <a:t>rollof</a:t>
            </a:r>
            <a:r>
              <a:rPr lang="en-US" sz="2800" dirty="0" smtClean="0"/>
              <a:t>  = 0.2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19190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Импульсная характеристика фильтра приподнятый косинус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𝑠𝑦𝑚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𝑠𝑦𝑚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𝑠𝑦𝑚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𝜋𝛼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𝑠𝑦𝑚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𝑠𝑦𝑚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Доопределенные точки: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𝑠𝑦𝑚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=±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𝑠𝑦𝑚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𝑠𝑦𝑚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num>
                        <m:den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𝑠𝑖𝑛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7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38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1325563"/>
          </a:xfrm>
        </p:spPr>
        <p:txBody>
          <a:bodyPr/>
          <a:lstStyle/>
          <a:p>
            <a:r>
              <a:rPr lang="ru-RU" dirty="0" smtClean="0"/>
              <a:t>Свертка (</a:t>
            </a:r>
            <a:r>
              <a:rPr lang="en-US" dirty="0" smtClean="0"/>
              <a:t>Convolution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1026" name="Picture 2" descr="Convolution of box signal with itself2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49" y="1167606"/>
            <a:ext cx="6876079" cy="215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volution of spiky function with box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4" y="3492313"/>
            <a:ext cx="8569326" cy="24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2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900" y="-7101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Согласованная фильтрация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3078" name="Picture 6" descr="Original messag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56" y="1984992"/>
            <a:ext cx="5851525" cy="216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ceived messag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524" y="3896056"/>
            <a:ext cx="5902693" cy="218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atched Filter Total Syste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927100"/>
            <a:ext cx="839152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iltered message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169" y="1972535"/>
            <a:ext cx="6367831" cy="216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Filtered message threshold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169" y="4007374"/>
            <a:ext cx="6503987" cy="196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722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7500" y="212725"/>
            <a:ext cx="11468100" cy="1325563"/>
          </a:xfrm>
        </p:spPr>
        <p:txBody>
          <a:bodyPr/>
          <a:lstStyle/>
          <a:p>
            <a:pPr algn="ctr"/>
            <a:r>
              <a:rPr lang="ru-RU" dirty="0" smtClean="0"/>
              <a:t>Фильтр </a:t>
            </a:r>
            <a:r>
              <a:rPr lang="ru-RU" dirty="0"/>
              <a:t>корень из приподнятого косинуса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18</a:t>
            </a:fld>
            <a:endParaRPr lang="ru-RU" dirty="0"/>
          </a:p>
        </p:txBody>
      </p:sp>
      <p:pic>
        <p:nvPicPr>
          <p:cNvPr id="4098" name="Picture 2" descr="Combined response of two SRRC filters and frequency domain view of a single SRRC puls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539" y="1358900"/>
            <a:ext cx="9088262" cy="448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056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280" y="1554335"/>
            <a:ext cx="7299420" cy="488932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Корень из приподнятого </a:t>
            </a:r>
            <a:r>
              <a:rPr lang="ru-RU" dirty="0" err="1" smtClean="0"/>
              <a:t>коссинуса</a:t>
            </a:r>
            <a:r>
              <a:rPr lang="ru-RU" dirty="0" smtClean="0"/>
              <a:t> не дает сигнал без интерференции!!!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00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6A50B5F-7289-462B-A2B9-3E57E5D25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4" y="1253330"/>
            <a:ext cx="11458666" cy="462756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Функция </a:t>
            </a:r>
            <a:r>
              <a:rPr lang="en-US" sz="3200" dirty="0" err="1" smtClean="0"/>
              <a:t>sinc</a:t>
            </a:r>
            <a:r>
              <a:rPr lang="en-US" sz="3200" dirty="0" smtClean="0"/>
              <a:t> </a:t>
            </a:r>
            <a:r>
              <a:rPr lang="ru-RU" sz="3200" dirty="0" smtClean="0"/>
              <a:t>и идея фильтрации</a:t>
            </a:r>
          </a:p>
          <a:p>
            <a:r>
              <a:rPr lang="ru-RU" sz="3200" dirty="0" smtClean="0"/>
              <a:t>Классификация фильтров</a:t>
            </a:r>
            <a:endParaRPr lang="en-US" sz="3200" dirty="0" smtClean="0"/>
          </a:p>
          <a:p>
            <a:r>
              <a:rPr lang="ru-RU" sz="3200" dirty="0" smtClean="0"/>
              <a:t>Фильтр </a:t>
            </a:r>
            <a:r>
              <a:rPr lang="ru-RU" sz="3200" dirty="0"/>
              <a:t>приподнятый </a:t>
            </a:r>
            <a:r>
              <a:rPr lang="ru-RU" sz="3200" dirty="0" smtClean="0"/>
              <a:t>косинус</a:t>
            </a:r>
          </a:p>
          <a:p>
            <a:r>
              <a:rPr lang="ru-RU" sz="3200" dirty="0" smtClean="0"/>
              <a:t>Согласованная фильтрация </a:t>
            </a:r>
          </a:p>
          <a:p>
            <a:r>
              <a:rPr lang="ru-RU" sz="3200" dirty="0" smtClean="0"/>
              <a:t>Фильтр корень из приподнятого косинуса</a:t>
            </a:r>
          </a:p>
          <a:p>
            <a:r>
              <a:rPr lang="ru-RU" sz="3200" dirty="0" smtClean="0"/>
              <a:t>Домашнее задание</a:t>
            </a:r>
            <a:endParaRPr lang="ru-RU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ru-RU" sz="3200" dirty="0" smtClean="0"/>
          </a:p>
          <a:p>
            <a:endParaRPr lang="ru-RU" sz="3200" dirty="0" smtClean="0"/>
          </a:p>
          <a:p>
            <a:endParaRPr lang="ru-RU" sz="3200" dirty="0" smtClean="0"/>
          </a:p>
          <a:p>
            <a:endParaRPr lang="ru-RU" sz="3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План лекции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9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Импульсная характеристика фильтра корень из приподнятого косинуса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𝑠𝑦𝑚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(1−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𝑠𝑦𝑚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𝑠𝑦𝑚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𝑠𝑦𝑚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𝑠𝑦𝑚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𝛼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𝑠𝑦𝑚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Доопределенные точки: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𝑠𝑦𝑚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=±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𝑠𝑦𝑚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𝑠𝑦𝑚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b="0" i="1" smtClean="0"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ru-RU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ru-RU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2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" y="365125"/>
            <a:ext cx="12471400" cy="1325563"/>
          </a:xfrm>
        </p:spPr>
        <p:txBody>
          <a:bodyPr>
            <a:noAutofit/>
          </a:bodyPr>
          <a:lstStyle/>
          <a:p>
            <a:r>
              <a:rPr lang="ru-RU" sz="4000" dirty="0" smtClean="0"/>
              <a:t>Домашняя работа</a:t>
            </a:r>
            <a:r>
              <a:rPr lang="en-US" sz="4000" dirty="0" smtClean="0"/>
              <a:t>. </a:t>
            </a:r>
            <a:r>
              <a:rPr lang="ru-RU" sz="4000" dirty="0" smtClean="0"/>
              <a:t>Режим с </a:t>
            </a:r>
            <a:r>
              <a:rPr lang="ru-RU" sz="4000" dirty="0" err="1" smtClean="0"/>
              <a:t>передескретизацией</a:t>
            </a:r>
            <a:r>
              <a:rPr lang="ru-RU" sz="4000" dirty="0" smtClean="0"/>
              <a:t> 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21</a:t>
            </a:fld>
            <a:endParaRPr lang="ru-RU" dirty="0"/>
          </a:p>
        </p:txBody>
      </p:sp>
      <p:pic>
        <p:nvPicPr>
          <p:cNvPr id="5122" name="Picture 2" descr="Картинки по запросу Square-root raised-cosine pulse sha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681162"/>
            <a:ext cx="2857500" cy="1533526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76588" y="2155537"/>
            <a:ext cx="1038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coeff</a:t>
            </a:r>
            <a:endParaRPr lang="ru-RU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867275" y="4191000"/>
            <a:ext cx="2857500" cy="157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Buff</a:t>
            </a:r>
            <a:endParaRPr lang="ru-RU" sz="4800" b="1" dirty="0"/>
          </a:p>
          <a:p>
            <a:pPr algn="ctr"/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6296025" y="3328988"/>
            <a:ext cx="0" cy="7731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63545" y="342965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ru-RU" sz="2800" b="1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3225800" y="4635500"/>
            <a:ext cx="1092200" cy="558800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>
            <a:off x="8191500" y="4699000"/>
            <a:ext cx="1092200" cy="558800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3517900" y="2447925"/>
            <a:ext cx="1168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1366" y="2131436"/>
            <a:ext cx="147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Symb</a:t>
            </a:r>
            <a:r>
              <a:rPr lang="en-US" sz="3200" b="1" dirty="0" smtClean="0"/>
              <a:t>(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)</a:t>
            </a:r>
            <a:endParaRPr lang="ru-RU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70000" y="1839048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</a:t>
            </a:r>
            <a:endParaRPr lang="ru-RU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503583" y="4018975"/>
                <a:ext cx="21398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[</m:t>
                      </m:r>
                      <m:r>
                        <a:rPr lang="en-US" sz="3200" b="1" i="1" smtClean="0">
                          <a:latin typeface="Cambria Math"/>
                        </a:rPr>
                        <m:t>𝟎</m:t>
                      </m:r>
                      <m:r>
                        <a:rPr lang="en-US" sz="3200" b="1" i="1" smtClean="0">
                          <a:latin typeface="Cambria Math"/>
                        </a:rPr>
                        <m:t>, </m:t>
                      </m:r>
                      <m:r>
                        <a:rPr lang="en-US" sz="3200" b="1" i="1" smtClean="0">
                          <a:latin typeface="Cambria Math"/>
                        </a:rPr>
                        <m:t>𝟎</m:t>
                      </m:r>
                      <m:r>
                        <a:rPr lang="en-US" sz="3200" b="1" i="1" smtClean="0">
                          <a:latin typeface="Cambria Math"/>
                        </a:rPr>
                        <m:t>,…,</m:t>
                      </m:r>
                      <m:r>
                        <a:rPr lang="en-US" sz="3200" b="1" i="1" smtClean="0">
                          <a:latin typeface="Cambria Math"/>
                        </a:rPr>
                        <m:t>𝟎</m:t>
                      </m:r>
                      <m:r>
                        <a:rPr lang="en-US" sz="3200" b="1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ru-RU" sz="3200" b="1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583" y="4018975"/>
                <a:ext cx="2139881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115300" y="4114225"/>
                <a:ext cx="3239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/>
                  <a:t>signal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[</m:t>
                    </m:r>
                    <m:r>
                      <a:rPr lang="en-US" sz="3200" b="1" i="1" smtClean="0">
                        <a:latin typeface="Cambria Math"/>
                      </a:rPr>
                      <m:t>𝟏</m:t>
                    </m:r>
                    <m:r>
                      <a:rPr lang="en-US" sz="3200" b="1" i="1" smtClean="0">
                        <a:latin typeface="Cambria Math"/>
                      </a:rPr>
                      <m:t>:</m:t>
                    </m:r>
                    <m:r>
                      <a:rPr lang="en-US" sz="3200" b="1" i="1" smtClean="0">
                        <a:latin typeface="Cambria Math"/>
                      </a:rPr>
                      <m:t>𝒏𝒔𝒂𝒎𝒑</m:t>
                    </m:r>
                    <m:r>
                      <a:rPr lang="en-US" sz="3200" b="1" i="1" smtClean="0">
                        <a:latin typeface="Cambria Math"/>
                      </a:rPr>
                      <m:t>]</m:t>
                    </m:r>
                  </m:oMath>
                </a14:m>
                <a:endParaRPr lang="ru-RU" sz="3200" b="1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4114225"/>
                <a:ext cx="3239477" cy="584775"/>
              </a:xfrm>
              <a:prstGeom prst="rect">
                <a:avLst/>
              </a:prstGeom>
              <a:blipFill rotWithShape="1">
                <a:blip r:embed="rId4"/>
                <a:stretch>
                  <a:fillRect l="-4699"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4917916" y="5257800"/>
            <a:ext cx="280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Работает с шагом </a:t>
            </a:r>
            <a:r>
              <a:rPr lang="en-US" dirty="0" err="1" smtClean="0"/>
              <a:t>nsamp</a:t>
            </a:r>
            <a:r>
              <a:rPr lang="en-US" dirty="0" smtClean="0"/>
              <a:t>!!!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8737600" y="2217092"/>
            <a:ext cx="276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Задержка </a:t>
            </a:r>
            <a:r>
              <a:rPr lang="en-US" sz="2800" dirty="0" smtClean="0"/>
              <a:t>span/2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75349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" y="365125"/>
            <a:ext cx="12471400" cy="1325563"/>
          </a:xfrm>
        </p:spPr>
        <p:txBody>
          <a:bodyPr>
            <a:noAutofit/>
          </a:bodyPr>
          <a:lstStyle/>
          <a:p>
            <a:r>
              <a:rPr lang="ru-RU" sz="4000" dirty="0" smtClean="0"/>
              <a:t>Домашняя работа</a:t>
            </a:r>
            <a:r>
              <a:rPr lang="en-US" sz="4000" dirty="0" smtClean="0"/>
              <a:t>. </a:t>
            </a:r>
            <a:r>
              <a:rPr lang="ru-RU" sz="4000" dirty="0" smtClean="0"/>
              <a:t>Режим без </a:t>
            </a:r>
            <a:r>
              <a:rPr lang="ru-RU" sz="4000" dirty="0" err="1" smtClean="0"/>
              <a:t>передескретизации</a:t>
            </a:r>
            <a:r>
              <a:rPr lang="ru-RU" sz="4000" dirty="0" smtClean="0"/>
              <a:t> 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22</a:t>
            </a:fld>
            <a:endParaRPr lang="ru-RU" dirty="0"/>
          </a:p>
        </p:txBody>
      </p:sp>
      <p:pic>
        <p:nvPicPr>
          <p:cNvPr id="5122" name="Picture 2" descr="Картинки по запросу Square-root raised-cosine pulse sha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681162"/>
            <a:ext cx="2857500" cy="1533526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76588" y="2155537"/>
            <a:ext cx="1038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coeff</a:t>
            </a:r>
            <a:endParaRPr lang="ru-RU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867275" y="4191000"/>
            <a:ext cx="2857500" cy="157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Buff</a:t>
            </a:r>
            <a:endParaRPr lang="ru-RU" sz="4800" b="1" dirty="0"/>
          </a:p>
          <a:p>
            <a:pPr algn="ctr"/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6296025" y="3328988"/>
            <a:ext cx="0" cy="7731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63545" y="342965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ru-RU" sz="2800" b="1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3225800" y="4635500"/>
            <a:ext cx="1092200" cy="558800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>
            <a:off x="8191500" y="4699000"/>
            <a:ext cx="1092200" cy="558800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3517900" y="2447925"/>
            <a:ext cx="1168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1366" y="2131436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Sempl</a:t>
            </a:r>
            <a:r>
              <a:rPr lang="en-US" sz="3200" b="1" dirty="0" smtClean="0"/>
              <a:t>(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)</a:t>
            </a:r>
            <a:endParaRPr lang="ru-RU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70000" y="1839048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</a:t>
            </a:r>
            <a:endParaRPr lang="ru-RU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378278" y="4050725"/>
                <a:ext cx="5229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ru-RU" sz="3200" b="1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278" y="4050725"/>
                <a:ext cx="522900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115300" y="4114225"/>
                <a:ext cx="16995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/>
                  <a:t>signal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[</m:t>
                    </m:r>
                    <m:r>
                      <a:rPr lang="en-US" sz="3200" b="1" i="1" smtClean="0">
                        <a:latin typeface="Cambria Math"/>
                      </a:rPr>
                      <m:t>𝟏</m:t>
                    </m:r>
                    <m:r>
                      <a:rPr lang="en-US" sz="3200" b="1" i="1" smtClean="0">
                        <a:latin typeface="Cambria Math"/>
                      </a:rPr>
                      <m:t>]</m:t>
                    </m:r>
                  </m:oMath>
                </a14:m>
                <a:endParaRPr lang="ru-RU" sz="3200" b="1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4114225"/>
                <a:ext cx="1699504" cy="584775"/>
              </a:xfrm>
              <a:prstGeom prst="rect">
                <a:avLst/>
              </a:prstGeom>
              <a:blipFill rotWithShape="1">
                <a:blip r:embed="rId4"/>
                <a:stretch>
                  <a:fillRect l="-8961"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5148275" y="5194300"/>
            <a:ext cx="229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Работает с шагом 1</a:t>
            </a:r>
            <a:r>
              <a:rPr lang="en-US" dirty="0" smtClean="0"/>
              <a:t>!!!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737600" y="2217092"/>
            <a:ext cx="276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Задержка </a:t>
            </a:r>
            <a:r>
              <a:rPr lang="en-US" sz="2800" dirty="0" smtClean="0"/>
              <a:t>span/2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12357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290B64D-7D6D-42D9-8F1B-97033997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366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F3C0CB1-1170-4125-BEFC-0832723DA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3097"/>
            <a:ext cx="10515600" cy="262386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Мы ждем вас в следующем занятии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35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ru-RU" dirty="0" err="1" smtClean="0"/>
              <a:t>sinc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" y="1473200"/>
            <a:ext cx="11152811" cy="392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92664" y="5708134"/>
            <a:ext cx="781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Ian A. </a:t>
            </a:r>
            <a:r>
              <a:rPr lang="en-US" dirty="0" smtClean="0"/>
              <a:t>Glover</a:t>
            </a:r>
            <a:r>
              <a:rPr lang="ru-RU" dirty="0" smtClean="0"/>
              <a:t>, </a:t>
            </a:r>
            <a:r>
              <a:rPr lang="en-US" dirty="0"/>
              <a:t>Peter M. </a:t>
            </a:r>
            <a:r>
              <a:rPr lang="en-US" dirty="0" smtClean="0"/>
              <a:t>Grant</a:t>
            </a:r>
            <a:r>
              <a:rPr lang="ru-RU" dirty="0" smtClean="0"/>
              <a:t> </a:t>
            </a:r>
            <a:r>
              <a:rPr lang="en-US" dirty="0" smtClean="0"/>
              <a:t>“Digital Communications”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62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1"/>
          <a:stretch/>
        </p:blipFill>
        <p:spPr bwMode="auto">
          <a:xfrm>
            <a:off x="671513" y="1527101"/>
            <a:ext cx="4852987" cy="4551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188" y="251343"/>
            <a:ext cx="5624512" cy="582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100" y="365125"/>
            <a:ext cx="10934700" cy="1325563"/>
          </a:xfrm>
        </p:spPr>
        <p:txBody>
          <a:bodyPr/>
          <a:lstStyle/>
          <a:p>
            <a:r>
              <a:rPr lang="ru-RU" dirty="0" smtClean="0"/>
              <a:t>Идея фильтрации.</a:t>
            </a:r>
            <a:br>
              <a:rPr lang="ru-RU" dirty="0" smtClean="0"/>
            </a:br>
            <a:r>
              <a:rPr lang="ru-RU" dirty="0" smtClean="0"/>
              <a:t>Формирование сигнала.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07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фильтрации.</a:t>
            </a:r>
            <a:br>
              <a:rPr lang="ru-RU" dirty="0" smtClean="0"/>
            </a:br>
            <a:r>
              <a:rPr lang="ru-RU" dirty="0" smtClean="0"/>
              <a:t>Удаление </a:t>
            </a:r>
            <a:r>
              <a:rPr lang="ru-RU" dirty="0" err="1" smtClean="0"/>
              <a:t>внеполосового</a:t>
            </a:r>
            <a:r>
              <a:rPr lang="ru-RU" dirty="0" smtClean="0"/>
              <a:t> шума.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3" name="AutoShape 2" descr="filter_what_it_doe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filter_what_it_does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https://community.sw.siemens.com/servlet/rtaImage?eid=ka54O000000Gz2J&amp;feoid=00N4O000006LZn5&amp;refid=0EM4O00000113Y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1968500"/>
            <a:ext cx="11589066" cy="309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5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7352" y="0"/>
            <a:ext cx="10518348" cy="610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22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" r="1282"/>
          <a:stretch/>
        </p:blipFill>
        <p:spPr bwMode="auto">
          <a:xfrm>
            <a:off x="482599" y="0"/>
            <a:ext cx="10655301" cy="613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36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 </a:t>
            </a:r>
            <a:r>
              <a:rPr lang="ru-RU" dirty="0" smtClean="0"/>
              <a:t>фильтр нижних частот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1030" name="Picture 6" descr="https://upload.wikimedia.org/wikipedia/commons/e/e7/Low_pass_filt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217" y="1578422"/>
            <a:ext cx="6838783" cy="421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19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500" y="-360363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Фильтры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75801535"/>
                  </p:ext>
                </p:extLst>
              </p:nvPr>
            </p:nvGraphicFramePr>
            <p:xfrm>
              <a:off x="101600" y="863600"/>
              <a:ext cx="11963400" cy="533961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45200"/>
                    <a:gridCol w="5918200"/>
                  </a:tblGrid>
                  <a:tr h="12500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Фильтр с</a:t>
                          </a:r>
                          <a:r>
                            <a:rPr lang="ru-RU" sz="2400" baseline="0" dirty="0" smtClean="0"/>
                            <a:t> бесконечной импульсной  характеристикой </a:t>
                          </a:r>
                          <a:r>
                            <a:rPr lang="fr-FR" sz="2400" dirty="0" smtClean="0"/>
                            <a:t>Infinite Impulse Response (IIR) </a:t>
                          </a:r>
                          <a:endParaRPr lang="ru-RU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Фильтр</a:t>
                          </a:r>
                          <a:r>
                            <a:rPr lang="ru-RU" sz="2400" baseline="0" dirty="0" smtClean="0"/>
                            <a:t> с конечной импульсной характеристикой  </a:t>
                          </a:r>
                          <a:r>
                            <a:rPr lang="fr-FR" sz="2400" dirty="0" smtClean="0"/>
                            <a:t>Finite Impulse Response (FIR)</a:t>
                          </a:r>
                          <a:endParaRPr lang="ru-RU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929366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=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200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sup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200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sup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2200" dirty="0" smtClean="0"/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ru-RU" sz="2200" dirty="0" smtClean="0"/>
                            <a:t>где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/>
                                </a:rPr>
                                <m:t>x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200" dirty="0" smtClean="0"/>
                            <a:t> - </a:t>
                          </a:r>
                          <a:r>
                            <a:rPr lang="ru-RU" sz="2200" dirty="0" smtClean="0"/>
                            <a:t>входной сигнал,</a:t>
                          </a:r>
                          <a:r>
                            <a:rPr lang="ru-RU" sz="22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200" b="0" i="0" baseline="0" smtClean="0">
                                  <a:latin typeface="Cambria Math"/>
                                </a:rPr>
                                <m:t>y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200" dirty="0" smtClean="0"/>
                            <a:t> - </a:t>
                          </a:r>
                          <a:r>
                            <a:rPr lang="ru-RU" sz="2200" dirty="0" smtClean="0"/>
                            <a:t>выходной</a:t>
                          </a:r>
                          <a:r>
                            <a:rPr lang="ru-RU" sz="2200" baseline="0" dirty="0" smtClean="0"/>
                            <a:t> сигнал,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baseline="0" smtClean="0">
                                  <a:latin typeface="Cambria Math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sz="2200" b="0" i="1" baseline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baseline="0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200" dirty="0" smtClean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dirty="0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2200" b="0" i="1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200" b="0" i="1" dirty="0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200" b="0" i="1" dirty="0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200" dirty="0" smtClean="0"/>
                            <a:t> - </a:t>
                          </a:r>
                          <a:r>
                            <a:rPr lang="ru-RU" sz="2200" dirty="0" smtClean="0"/>
                            <a:t>коэффициенты</a:t>
                          </a:r>
                          <a:r>
                            <a:rPr lang="ru-RU" sz="2200" baseline="0" dirty="0" smtClean="0"/>
                            <a:t> фильтра.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ru-RU" sz="2200" dirty="0" smtClean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ru-RU" sz="2200" dirty="0" smtClean="0"/>
                            <a:t>Бывают</a:t>
                          </a:r>
                          <a:r>
                            <a:rPr lang="ru-RU" sz="2200" baseline="0" dirty="0" smtClean="0"/>
                            <a:t> цифровые и аналоговые;</a:t>
                          </a:r>
                          <a:endParaRPr lang="en-US" sz="2200" baseline="0" dirty="0" smtClean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ru-RU" sz="2200" dirty="0" smtClean="0"/>
                            <a:t>Могут быть не устойчивы</a:t>
                          </a:r>
                          <a:r>
                            <a:rPr lang="ru-RU" sz="2200" baseline="0" dirty="0" smtClean="0"/>
                            <a:t> (обратная связь);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ru-RU" sz="2200" baseline="0" dirty="0" smtClean="0"/>
                            <a:t>Нелинейность по фазе и задержке;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ru-RU" sz="2200" baseline="0" dirty="0" smtClean="0"/>
                            <a:t>Меньший порядок многочленов (по сравнению с </a:t>
                          </a:r>
                          <a:r>
                            <a:rPr lang="en-US" sz="2200" baseline="0" dirty="0" smtClean="0"/>
                            <a:t>FIR</a:t>
                          </a:r>
                          <a:r>
                            <a:rPr lang="ru-RU" sz="2200" baseline="0" dirty="0" smtClean="0"/>
                            <a:t> фильтрами) при схожих характеристиках.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=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200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sup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2200" dirty="0" smtClean="0"/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ru-RU" sz="2200" dirty="0" smtClean="0"/>
                            <a:t>где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/>
                                </a:rPr>
                                <m:t>x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200" dirty="0" smtClean="0"/>
                            <a:t> - </a:t>
                          </a:r>
                          <a:r>
                            <a:rPr lang="ru-RU" sz="2200" dirty="0" smtClean="0"/>
                            <a:t>входной сигнал,</a:t>
                          </a:r>
                          <a:r>
                            <a:rPr lang="ru-RU" sz="22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200" b="0" i="0" baseline="0" smtClean="0">
                                  <a:latin typeface="Cambria Math"/>
                                </a:rPr>
                                <m:t>y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200" dirty="0" smtClean="0"/>
                            <a:t> - </a:t>
                          </a:r>
                          <a:r>
                            <a:rPr lang="ru-RU" sz="2200" dirty="0" smtClean="0"/>
                            <a:t>выходной</a:t>
                          </a:r>
                          <a:r>
                            <a:rPr lang="ru-RU" sz="2200" baseline="0" dirty="0" smtClean="0"/>
                            <a:t> сигнал,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baseline="0" smtClean="0">
                                  <a:latin typeface="Cambria Math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sz="2200" b="0" i="1" baseline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baseline="0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200" dirty="0" smtClean="0"/>
                            <a:t> - </a:t>
                          </a:r>
                          <a:r>
                            <a:rPr lang="ru-RU" sz="2200" dirty="0" smtClean="0"/>
                            <a:t>коэффициенты</a:t>
                          </a:r>
                          <a:r>
                            <a:rPr lang="ru-RU" sz="2200" baseline="0" dirty="0" smtClean="0"/>
                            <a:t> фильтра.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ru-RU" sz="2200" dirty="0" smtClean="0"/>
                        </a:p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ru-RU" sz="2200" dirty="0" smtClean="0"/>
                            <a:t>Бывают только</a:t>
                          </a:r>
                          <a:r>
                            <a:rPr lang="ru-RU" sz="2200" baseline="0" dirty="0" smtClean="0"/>
                            <a:t> цифровые;</a:t>
                          </a:r>
                        </a:p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ru-RU" sz="2200" dirty="0" smtClean="0"/>
                            <a:t>Всегда устойчивы</a:t>
                          </a:r>
                          <a:r>
                            <a:rPr lang="ru-RU" sz="2200" baseline="0" dirty="0" smtClean="0"/>
                            <a:t> (нет обратной связи);</a:t>
                          </a:r>
                          <a:endParaRPr lang="ru-RU" sz="2200" dirty="0" smtClean="0"/>
                        </a:p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ru-RU" sz="2200" baseline="0" dirty="0" smtClean="0"/>
                            <a:t>Линейная фаза и постоянная задержка;</a:t>
                          </a:r>
                          <a:endParaRPr lang="en-US" sz="2200" baseline="0" dirty="0" smtClean="0"/>
                        </a:p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ru-RU" sz="2200" baseline="0" dirty="0" smtClean="0"/>
                            <a:t>Больший порядок многочленов (по сравнению с </a:t>
                          </a:r>
                          <a:r>
                            <a:rPr lang="en-US" sz="2200" baseline="0" dirty="0" smtClean="0"/>
                            <a:t>IIR</a:t>
                          </a:r>
                          <a:r>
                            <a:rPr lang="ru-RU" sz="2200" baseline="0" dirty="0" smtClean="0"/>
                            <a:t> фильтрами) при схожих характеристиках</a:t>
                          </a:r>
                          <a:r>
                            <a:rPr lang="ru-RU" sz="2000" baseline="0" dirty="0" smtClean="0"/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75801535"/>
                  </p:ext>
                </p:extLst>
              </p:nvPr>
            </p:nvGraphicFramePr>
            <p:xfrm>
              <a:off x="101600" y="863600"/>
              <a:ext cx="11963400" cy="533961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45200"/>
                    <a:gridCol w="5918200"/>
                  </a:tblGrid>
                  <a:tr h="12500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Фильтр с</a:t>
                          </a:r>
                          <a:r>
                            <a:rPr lang="ru-RU" sz="2400" baseline="0" dirty="0" smtClean="0"/>
                            <a:t> бесконечной импульсной  характеристикой </a:t>
                          </a:r>
                          <a:r>
                            <a:rPr lang="fr-FR" sz="2400" dirty="0" smtClean="0"/>
                            <a:t>Infinite Impulse Response (IIR) </a:t>
                          </a:r>
                          <a:endParaRPr lang="ru-RU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Фильтр</a:t>
                          </a:r>
                          <a:r>
                            <a:rPr lang="ru-RU" sz="2400" baseline="0" dirty="0" smtClean="0"/>
                            <a:t> с конечной импульсной характеристикой  </a:t>
                          </a:r>
                          <a:r>
                            <a:rPr lang="fr-FR" sz="2400" dirty="0" smtClean="0"/>
                            <a:t>Finite Impulse Response (FIR)</a:t>
                          </a:r>
                          <a:endParaRPr lang="ru-RU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08959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1" t="-31744" r="-98083" b="-2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2163" t="-31744" r="-103" b="-29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9</a:t>
            </a:fld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3505200" y="492125"/>
            <a:ext cx="1435100" cy="4730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7467600" y="517525"/>
            <a:ext cx="1536700" cy="4476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50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9916</TotalTime>
  <Words>810</Words>
  <Application>Microsoft Office PowerPoint</Application>
  <PresentationFormat>Произвольный</PresentationFormat>
  <Paragraphs>111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Фильтрация</vt:lpstr>
      <vt:lpstr>Презентация PowerPoint</vt:lpstr>
      <vt:lpstr>Функция sinc</vt:lpstr>
      <vt:lpstr>Идея фильтрации. Формирование сигнала.</vt:lpstr>
      <vt:lpstr>Идея фильтрации. Удаление внеполосового шума.</vt:lpstr>
      <vt:lpstr>Презентация PowerPoint</vt:lpstr>
      <vt:lpstr>Презентация PowerPoint</vt:lpstr>
      <vt:lpstr>RC фильтр нижних частот</vt:lpstr>
      <vt:lpstr>Фильтры</vt:lpstr>
      <vt:lpstr>Фильтр с бесконечной импульсной характеристикой </vt:lpstr>
      <vt:lpstr>Фильтр с конечной импульсной характеристикой</vt:lpstr>
      <vt:lpstr>Нужно передавать сигнал за конечное время</vt:lpstr>
      <vt:lpstr>Фильтр приподнятый косинус</vt:lpstr>
      <vt:lpstr>Сравнение фильтр приподнятый косинус и sinc</vt:lpstr>
      <vt:lpstr>Импульсная характеристика фильтра приподнятый косинус</vt:lpstr>
      <vt:lpstr>Свертка (Convolution)</vt:lpstr>
      <vt:lpstr>Согласованная фильтрация </vt:lpstr>
      <vt:lpstr>Фильтр корень из приподнятого косинуса</vt:lpstr>
      <vt:lpstr>Корень из приподнятого коссинуса не дает сигнал без интерференции!!!</vt:lpstr>
      <vt:lpstr>Импульсная характеристика фильтра корень из приподнятого косинуса </vt:lpstr>
      <vt:lpstr>Домашняя работа. Режим с передескретизацией </vt:lpstr>
      <vt:lpstr>Домашняя работа. Режим без передескретизации 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SDR. Концепция, описание и примеры.</dc:title>
  <dc:creator>Арт Гор</dc:creator>
  <cp:lastModifiedBy>lantyufrieva</cp:lastModifiedBy>
  <cp:revision>416</cp:revision>
  <dcterms:created xsi:type="dcterms:W3CDTF">2019-03-11T13:01:46Z</dcterms:created>
  <dcterms:modified xsi:type="dcterms:W3CDTF">2019-10-25T15:31:29Z</dcterms:modified>
</cp:coreProperties>
</file>