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83" r:id="rId4"/>
    <p:sldId id="282" r:id="rId5"/>
    <p:sldId id="258" r:id="rId6"/>
    <p:sldId id="279" r:id="rId7"/>
    <p:sldId id="280" r:id="rId8"/>
    <p:sldId id="281" r:id="rId9"/>
    <p:sldId id="259" r:id="rId10"/>
    <p:sldId id="276" r:id="rId11"/>
    <p:sldId id="277" r:id="rId12"/>
    <p:sldId id="272" r:id="rId13"/>
    <p:sldId id="278" r:id="rId14"/>
    <p:sldId id="264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0">
        <a:ln>
          <a:noFill/>
        </a:ln>
        <a:solidFill>
          <a:srgbClr val="727574"/>
        </a:solidFill>
        <a:effectLst/>
        <a:uFillTx/>
        <a:latin typeface="PT Sans"/>
        <a:ea typeface="PT Sans"/>
        <a:cs typeface="PT Sans"/>
        <a:sym typeface="PT Sans"/>
      </a:defRPr>
    </a:lvl1pPr>
    <a:lvl2pPr marL="0" marR="0" indent="2286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0">
        <a:ln>
          <a:noFill/>
        </a:ln>
        <a:solidFill>
          <a:srgbClr val="727574"/>
        </a:solidFill>
        <a:effectLst/>
        <a:uFillTx/>
        <a:latin typeface="PT Sans"/>
        <a:ea typeface="PT Sans"/>
        <a:cs typeface="PT Sans"/>
        <a:sym typeface="PT Sans"/>
      </a:defRPr>
    </a:lvl2pPr>
    <a:lvl3pPr marL="0" marR="0" indent="4572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0">
        <a:ln>
          <a:noFill/>
        </a:ln>
        <a:solidFill>
          <a:srgbClr val="727574"/>
        </a:solidFill>
        <a:effectLst/>
        <a:uFillTx/>
        <a:latin typeface="PT Sans"/>
        <a:ea typeface="PT Sans"/>
        <a:cs typeface="PT Sans"/>
        <a:sym typeface="PT Sans"/>
      </a:defRPr>
    </a:lvl3pPr>
    <a:lvl4pPr marL="0" marR="0" indent="6858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0">
        <a:ln>
          <a:noFill/>
        </a:ln>
        <a:solidFill>
          <a:srgbClr val="727574"/>
        </a:solidFill>
        <a:effectLst/>
        <a:uFillTx/>
        <a:latin typeface="PT Sans"/>
        <a:ea typeface="PT Sans"/>
        <a:cs typeface="PT Sans"/>
        <a:sym typeface="PT Sans"/>
      </a:defRPr>
    </a:lvl4pPr>
    <a:lvl5pPr marL="0" marR="0" indent="9144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0">
        <a:ln>
          <a:noFill/>
        </a:ln>
        <a:solidFill>
          <a:srgbClr val="727574"/>
        </a:solidFill>
        <a:effectLst/>
        <a:uFillTx/>
        <a:latin typeface="PT Sans"/>
        <a:ea typeface="PT Sans"/>
        <a:cs typeface="PT Sans"/>
        <a:sym typeface="PT Sans"/>
      </a:defRPr>
    </a:lvl5pPr>
    <a:lvl6pPr marL="0" marR="0" indent="11430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0">
        <a:ln>
          <a:noFill/>
        </a:ln>
        <a:solidFill>
          <a:srgbClr val="727574"/>
        </a:solidFill>
        <a:effectLst/>
        <a:uFillTx/>
        <a:latin typeface="PT Sans"/>
        <a:ea typeface="PT Sans"/>
        <a:cs typeface="PT Sans"/>
        <a:sym typeface="PT Sans"/>
      </a:defRPr>
    </a:lvl6pPr>
    <a:lvl7pPr marL="0" marR="0" indent="13716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0">
        <a:ln>
          <a:noFill/>
        </a:ln>
        <a:solidFill>
          <a:srgbClr val="727574"/>
        </a:solidFill>
        <a:effectLst/>
        <a:uFillTx/>
        <a:latin typeface="PT Sans"/>
        <a:ea typeface="PT Sans"/>
        <a:cs typeface="PT Sans"/>
        <a:sym typeface="PT Sans"/>
      </a:defRPr>
    </a:lvl7pPr>
    <a:lvl8pPr marL="0" marR="0" indent="16002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0">
        <a:ln>
          <a:noFill/>
        </a:ln>
        <a:solidFill>
          <a:srgbClr val="727574"/>
        </a:solidFill>
        <a:effectLst/>
        <a:uFillTx/>
        <a:latin typeface="PT Sans"/>
        <a:ea typeface="PT Sans"/>
        <a:cs typeface="PT Sans"/>
        <a:sym typeface="PT Sans"/>
      </a:defRPr>
    </a:lvl8pPr>
    <a:lvl9pPr marL="0" marR="0" indent="18288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0" u="none" strike="noStrike" cap="none" spc="0" normalizeH="0" baseline="0">
        <a:ln>
          <a:noFill/>
        </a:ln>
        <a:solidFill>
          <a:srgbClr val="727574"/>
        </a:solidFill>
        <a:effectLst/>
        <a:uFillTx/>
        <a:latin typeface="PT Sans"/>
        <a:ea typeface="PT Sans"/>
        <a:cs typeface="PT Sans"/>
        <a:sym typeface="PT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8F8F8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19" autoAdjust="0"/>
    <p:restoredTop sz="86420" autoAdjust="0"/>
  </p:normalViewPr>
  <p:slideViewPr>
    <p:cSldViewPr snapToGrid="0" snapToObjects="1">
      <p:cViewPr varScale="1">
        <p:scale>
          <a:sx n="32" d="100"/>
          <a:sy n="32" d="100"/>
        </p:scale>
        <p:origin x="870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983959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121683" y="2765425"/>
            <a:ext cx="3413125" cy="3413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909380" y="2765424"/>
            <a:ext cx="3413125" cy="3413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0697077" y="2765424"/>
            <a:ext cx="3413125" cy="3413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4484774" y="2765423"/>
            <a:ext cx="3413125" cy="3413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8272471" y="2765423"/>
            <a:ext cx="3413125" cy="3413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121683" y="6508518"/>
            <a:ext cx="3413125" cy="34131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909380" y="6508517"/>
            <a:ext cx="3413125" cy="3413125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697077" y="6508517"/>
            <a:ext cx="3413125" cy="3413125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4484774" y="6508516"/>
            <a:ext cx="3413125" cy="3413125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8272471" y="6508516"/>
            <a:ext cx="3413125" cy="3413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7321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121683" y="2765425"/>
            <a:ext cx="3413125" cy="3413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909380" y="2765424"/>
            <a:ext cx="3413125" cy="3413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0697077" y="2765424"/>
            <a:ext cx="3413125" cy="3413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4484774" y="2765423"/>
            <a:ext cx="3413125" cy="3413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8272471" y="2765423"/>
            <a:ext cx="3413125" cy="3413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121683" y="6508518"/>
            <a:ext cx="3413125" cy="3413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909380" y="6508517"/>
            <a:ext cx="3413125" cy="3413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697077" y="6508517"/>
            <a:ext cx="3413125" cy="3413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4484774" y="6508516"/>
            <a:ext cx="3413125" cy="3413125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8272471" y="6508516"/>
            <a:ext cx="3413125" cy="3413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208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23144244" y="12526236"/>
            <a:ext cx="831289" cy="831289"/>
          </a:xfrm>
          <a:prstGeom prst="ellipse">
            <a:avLst/>
          </a:prstGeom>
          <a:solidFill>
            <a:srgbClr val="282828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2121840" y="2279414"/>
            <a:ext cx="16482720" cy="217683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2167984" y="4630044"/>
            <a:ext cx="20476358" cy="70192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23255935" y="12764080"/>
            <a:ext cx="607908" cy="355601"/>
          </a:xfrm>
          <a:prstGeom prst="rect">
            <a:avLst/>
          </a:prstGeom>
          <a:ln w="3175">
            <a:miter lim="400000"/>
          </a:ln>
        </p:spPr>
        <p:txBody>
          <a:bodyPr lIns="38100" tIns="38100" rIns="38100" bIns="38100">
            <a:spAutoFit/>
          </a:bodyPr>
          <a:lstStyle>
            <a:lvl1pPr algn="ctr">
              <a:defRPr sz="1800" cap="all" spc="36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-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transition spd="med"/>
  <p:txStyles>
    <p:titleStyle>
      <a:lvl1pPr marL="0" marR="0" indent="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none" spc="0" baseline="0">
          <a:ln>
            <a:noFill/>
          </a:ln>
          <a:solidFill>
            <a:srgbClr val="282828"/>
          </a:solidFill>
          <a:uFillTx/>
          <a:latin typeface="Signika"/>
          <a:ea typeface="Signika"/>
          <a:cs typeface="Signika"/>
          <a:sym typeface="Signika"/>
        </a:defRPr>
      </a:lvl1pPr>
      <a:lvl2pPr marL="0" marR="0" indent="22860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none" spc="0" baseline="0">
          <a:ln>
            <a:noFill/>
          </a:ln>
          <a:solidFill>
            <a:srgbClr val="282828"/>
          </a:solidFill>
          <a:uFillTx/>
          <a:latin typeface="Signika"/>
          <a:ea typeface="Signika"/>
          <a:cs typeface="Signika"/>
          <a:sym typeface="Signika"/>
        </a:defRPr>
      </a:lvl2pPr>
      <a:lvl3pPr marL="0" marR="0" indent="45720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none" spc="0" baseline="0">
          <a:ln>
            <a:noFill/>
          </a:ln>
          <a:solidFill>
            <a:srgbClr val="282828"/>
          </a:solidFill>
          <a:uFillTx/>
          <a:latin typeface="Signika"/>
          <a:ea typeface="Signika"/>
          <a:cs typeface="Signika"/>
          <a:sym typeface="Signika"/>
        </a:defRPr>
      </a:lvl3pPr>
      <a:lvl4pPr marL="0" marR="0" indent="68580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none" spc="0" baseline="0">
          <a:ln>
            <a:noFill/>
          </a:ln>
          <a:solidFill>
            <a:srgbClr val="282828"/>
          </a:solidFill>
          <a:uFillTx/>
          <a:latin typeface="Signika"/>
          <a:ea typeface="Signika"/>
          <a:cs typeface="Signika"/>
          <a:sym typeface="Signika"/>
        </a:defRPr>
      </a:lvl4pPr>
      <a:lvl5pPr marL="0" marR="0" indent="91440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none" spc="0" baseline="0">
          <a:ln>
            <a:noFill/>
          </a:ln>
          <a:solidFill>
            <a:srgbClr val="282828"/>
          </a:solidFill>
          <a:uFillTx/>
          <a:latin typeface="Signika"/>
          <a:ea typeface="Signika"/>
          <a:cs typeface="Signika"/>
          <a:sym typeface="Signika"/>
        </a:defRPr>
      </a:lvl5pPr>
      <a:lvl6pPr marL="0" marR="0" indent="114300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none" spc="0" baseline="0">
          <a:ln>
            <a:noFill/>
          </a:ln>
          <a:solidFill>
            <a:srgbClr val="282828"/>
          </a:solidFill>
          <a:uFillTx/>
          <a:latin typeface="Signika"/>
          <a:ea typeface="Signika"/>
          <a:cs typeface="Signika"/>
          <a:sym typeface="Signika"/>
        </a:defRPr>
      </a:lvl6pPr>
      <a:lvl7pPr marL="0" marR="0" indent="137160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none" spc="0" baseline="0">
          <a:ln>
            <a:noFill/>
          </a:ln>
          <a:solidFill>
            <a:srgbClr val="282828"/>
          </a:solidFill>
          <a:uFillTx/>
          <a:latin typeface="Signika"/>
          <a:ea typeface="Signika"/>
          <a:cs typeface="Signika"/>
          <a:sym typeface="Signika"/>
        </a:defRPr>
      </a:lvl7pPr>
      <a:lvl8pPr marL="0" marR="0" indent="160020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none" spc="0" baseline="0">
          <a:ln>
            <a:noFill/>
          </a:ln>
          <a:solidFill>
            <a:srgbClr val="282828"/>
          </a:solidFill>
          <a:uFillTx/>
          <a:latin typeface="Signika"/>
          <a:ea typeface="Signika"/>
          <a:cs typeface="Signika"/>
          <a:sym typeface="Signika"/>
        </a:defRPr>
      </a:lvl8pPr>
      <a:lvl9pPr marL="0" marR="0" indent="182880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none" spc="0" baseline="0">
          <a:ln>
            <a:noFill/>
          </a:ln>
          <a:solidFill>
            <a:srgbClr val="282828"/>
          </a:solidFill>
          <a:uFillTx/>
          <a:latin typeface="Signika"/>
          <a:ea typeface="Signika"/>
          <a:cs typeface="Signika"/>
          <a:sym typeface="Signika"/>
        </a:defRPr>
      </a:lvl9pPr>
    </p:titleStyle>
    <p:body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rgbClr val="727574"/>
          </a:solidFill>
          <a:uFillTx/>
          <a:latin typeface="PT Sans"/>
          <a:ea typeface="PT Sans"/>
          <a:cs typeface="PT Sans"/>
          <a:sym typeface="PT Sans"/>
        </a:defRPr>
      </a:lvl1pPr>
      <a:lvl2pPr marL="0" marR="0" indent="228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rgbClr val="727574"/>
          </a:solidFill>
          <a:uFillTx/>
          <a:latin typeface="PT Sans"/>
          <a:ea typeface="PT Sans"/>
          <a:cs typeface="PT Sans"/>
          <a:sym typeface="PT Sans"/>
        </a:defRPr>
      </a:lvl2pPr>
      <a:lvl3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rgbClr val="727574"/>
          </a:solidFill>
          <a:uFillTx/>
          <a:latin typeface="PT Sans"/>
          <a:ea typeface="PT Sans"/>
          <a:cs typeface="PT Sans"/>
          <a:sym typeface="PT Sans"/>
        </a:defRPr>
      </a:lvl3pPr>
      <a:lvl4pPr marL="0" marR="0" indent="685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rgbClr val="727574"/>
          </a:solidFill>
          <a:uFillTx/>
          <a:latin typeface="PT Sans"/>
          <a:ea typeface="PT Sans"/>
          <a:cs typeface="PT Sans"/>
          <a:sym typeface="PT Sans"/>
        </a:defRPr>
      </a:lvl4pPr>
      <a:lvl5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rgbClr val="727574"/>
          </a:solidFill>
          <a:uFillTx/>
          <a:latin typeface="PT Sans"/>
          <a:ea typeface="PT Sans"/>
          <a:cs typeface="PT Sans"/>
          <a:sym typeface="PT Sans"/>
        </a:defRPr>
      </a:lvl5pPr>
      <a:lvl6pPr marL="0" marR="0" indent="1143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rgbClr val="727574"/>
          </a:solidFill>
          <a:uFillTx/>
          <a:latin typeface="PT Sans"/>
          <a:ea typeface="PT Sans"/>
          <a:cs typeface="PT Sans"/>
          <a:sym typeface="PT Sans"/>
        </a:defRPr>
      </a:lvl6pPr>
      <a:lvl7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rgbClr val="727574"/>
          </a:solidFill>
          <a:uFillTx/>
          <a:latin typeface="PT Sans"/>
          <a:ea typeface="PT Sans"/>
          <a:cs typeface="PT Sans"/>
          <a:sym typeface="PT Sans"/>
        </a:defRPr>
      </a:lvl7pPr>
      <a:lvl8pPr marL="0" marR="0" indent="1600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rgbClr val="727574"/>
          </a:solidFill>
          <a:uFillTx/>
          <a:latin typeface="PT Sans"/>
          <a:ea typeface="PT Sans"/>
          <a:cs typeface="PT Sans"/>
          <a:sym typeface="PT Sans"/>
        </a:defRPr>
      </a:lvl8pPr>
      <a:lvl9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rgbClr val="727574"/>
          </a:solidFill>
          <a:uFillTx/>
          <a:latin typeface="PT Sans"/>
          <a:ea typeface="PT Sans"/>
          <a:cs typeface="PT Sans"/>
          <a:sym typeface="PT Sans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all" spc="36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all" spc="36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all" spc="36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all" spc="36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all" spc="36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all" spc="36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all" spc="36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all" spc="36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all" spc="36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737363" y="783721"/>
            <a:ext cx="22909274" cy="12148558"/>
          </a:xfrm>
          <a:solidFill>
            <a:schemeClr val="bg2"/>
          </a:solidFill>
        </p:spPr>
      </p:sp>
      <p:sp>
        <p:nvSpPr>
          <p:cNvPr id="31" name="Shape 31"/>
          <p:cNvSpPr/>
          <p:nvPr/>
        </p:nvSpPr>
        <p:spPr>
          <a:xfrm>
            <a:off x="8102483" y="2793883"/>
            <a:ext cx="8179035" cy="817903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9285793" y="5873196"/>
            <a:ext cx="5798062" cy="19236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ctr">
              <a:defRPr sz="12000" b="1">
                <a:solidFill>
                  <a:srgbClr val="FFFFFF"/>
                </a:solidFill>
                <a:latin typeface="Signika"/>
                <a:ea typeface="Signika"/>
                <a:cs typeface="Signika"/>
                <a:sym typeface="Signika"/>
              </a:defRPr>
            </a:lvl1pPr>
          </a:lstStyle>
          <a:p>
            <a:r>
              <a:rPr lang="en-US" dirty="0"/>
              <a:t>Cerberus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7682AF1-D55E-4FAA-849B-EFFDDAC09B68}"/>
              </a:ext>
            </a:extLst>
          </p:cNvPr>
          <p:cNvSpPr txBox="1"/>
          <p:nvPr/>
        </p:nvSpPr>
        <p:spPr>
          <a:xfrm>
            <a:off x="21915120" y="13078480"/>
            <a:ext cx="2069448" cy="56938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1" i="0" u="none" strike="noStrike" cap="none" spc="0" normalizeH="0" baseline="0" dirty="0">
                <a:ln>
                  <a:noFill/>
                </a:ln>
                <a:solidFill>
                  <a:srgbClr val="727574"/>
                </a:solidFill>
                <a:effectLst/>
                <a:uFillTx/>
                <a:latin typeface="PT Sans"/>
                <a:ea typeface="PT Sans"/>
                <a:cs typeface="PT Sans"/>
                <a:sym typeface="PT Sans"/>
              </a:rPr>
              <a:t>180626</a:t>
            </a:r>
            <a:endParaRPr kumimoji="0" lang="ko-KR" altLang="en-US" sz="3200" b="1" i="0" u="none" strike="noStrike" cap="none" spc="0" normalizeH="0" baseline="0" dirty="0">
              <a:ln>
                <a:noFill/>
              </a:ln>
              <a:solidFill>
                <a:srgbClr val="727574"/>
              </a:solidFill>
              <a:effectLst/>
              <a:uFillTx/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DF4D465A-EF8D-4953-9D6A-E1E399EB4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2875" y="8393077"/>
            <a:ext cx="4132552" cy="41277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894266" y="10496202"/>
            <a:ext cx="1077218" cy="47705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600" b="0" i="0" u="none" strike="noStrike" cap="none" spc="0" normalizeH="0" baseline="0" dirty="0">
                <a:ln>
                  <a:noFill/>
                </a:ln>
                <a:solidFill>
                  <a:srgbClr val="727574"/>
                </a:solidFill>
                <a:effectLst/>
                <a:uFillTx/>
                <a:latin typeface="HY목판L" panose="02030600000101010101" pitchFamily="18" charset="-127"/>
                <a:ea typeface="HY목판L" panose="02030600000101010101" pitchFamily="18" charset="-127"/>
                <a:sym typeface="PT Sans"/>
              </a:rPr>
              <a:t>이겨레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60542" y="10809362"/>
            <a:ext cx="1077218" cy="47705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600" b="0" i="0" u="none" strike="noStrike" cap="none" spc="0" normalizeH="0" baseline="0" dirty="0">
                <a:ln>
                  <a:noFill/>
                </a:ln>
                <a:solidFill>
                  <a:srgbClr val="727574"/>
                </a:solidFill>
                <a:effectLst/>
                <a:uFillTx/>
                <a:latin typeface="HY목판L" panose="02030600000101010101" pitchFamily="18" charset="-127"/>
                <a:ea typeface="HY목판L" panose="02030600000101010101" pitchFamily="18" charset="-127"/>
                <a:sym typeface="PT Sans"/>
              </a:rPr>
              <a:t>이수연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26818" y="10495863"/>
            <a:ext cx="1077218" cy="47705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600" b="0" i="0" u="none" strike="noStrike" cap="none" spc="0" normalizeH="0" baseline="0" dirty="0">
                <a:ln>
                  <a:noFill/>
                </a:ln>
                <a:solidFill>
                  <a:srgbClr val="727574"/>
                </a:solidFill>
                <a:effectLst/>
                <a:uFillTx/>
                <a:latin typeface="HY목판L" panose="02030600000101010101" pitchFamily="18" charset="-127"/>
                <a:ea typeface="HY목판L" panose="02030600000101010101" pitchFamily="18" charset="-127"/>
                <a:sym typeface="PT Sans"/>
              </a:rPr>
              <a:t>심지선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2052688" y="1629875"/>
            <a:ext cx="10139312" cy="546036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>
              <a:lnSpc>
                <a:spcPct val="90000"/>
              </a:lnSpc>
              <a:defRPr sz="11000" b="1">
                <a:solidFill>
                  <a:srgbClr val="282828"/>
                </a:solidFill>
                <a:latin typeface="Signika"/>
                <a:ea typeface="Signika"/>
                <a:cs typeface="Signika"/>
                <a:sym typeface="Signika"/>
              </a:defRPr>
            </a:pPr>
            <a:r>
              <a:rPr lang="en-US" altLang="ko-KR" dirty="0"/>
              <a:t>4. Results </a:t>
            </a:r>
            <a:endParaRPr dirty="0"/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1027" name="그림 4">
            <a:extLst>
              <a:ext uri="{FF2B5EF4-FFF2-40B4-BE49-F238E27FC236}">
                <a16:creationId xmlns="" xmlns:a16="http://schemas.microsoft.com/office/drawing/2014/main" id="{3A9D1369-79B9-436B-AF38-03D8741C7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839" y="7809664"/>
            <a:ext cx="10957839" cy="365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4">
            <a:extLst>
              <a:ext uri="{FF2B5EF4-FFF2-40B4-BE49-F238E27FC236}">
                <a16:creationId xmlns="" xmlns:a16="http://schemas.microsoft.com/office/drawing/2014/main" id="{0B3073BB-CE37-4B07-8D45-387F1CC53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688" y="3439035"/>
            <a:ext cx="20077044" cy="357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arenBoth"/>
              <a:tabLst/>
            </a:pPr>
            <a:r>
              <a:rPr kumimoji="0" lang="en-US" altLang="ko-KR" sz="4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PT Sans"/>
                <a:ea typeface="맑은 고딕" panose="020B0503020000020004" pitchFamily="50" charset="-127"/>
                <a:cs typeface="Times New Roman" panose="02020603050405020304" pitchFamily="18" charset="0"/>
              </a:rPr>
              <a:t>Dataset Format Analysis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arenBoth"/>
              <a:tabLst/>
            </a:pPr>
            <a:endParaRPr kumimoji="0" lang="en-US" altLang="ko-KR" sz="4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T Sans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arenBoth"/>
              <a:tabLst/>
            </a:pPr>
            <a:endParaRPr kumimoji="0" lang="en-US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T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T Sans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en-US" altLang="ko-KR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T Sans"/>
                <a:ea typeface="맑은 고딕" panose="020B0503020000020004" pitchFamily="50" charset="-127"/>
                <a:cs typeface="Times New Roman" panose="02020603050405020304" pitchFamily="18" charset="0"/>
              </a:rPr>
              <a:t>shape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T Sans"/>
                <a:ea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kumimoji="0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T Sans"/>
                <a:ea typeface="맑은 고딕" panose="020B0503020000020004" pitchFamily="50" charset="-127"/>
                <a:cs typeface="Times New Roman" panose="02020603050405020304" pitchFamily="18" charset="0"/>
              </a:rPr>
              <a:t>8124 X 23 </a:t>
            </a:r>
            <a:r>
              <a:rPr lang="ko-KR" altLang="en-US" sz="4000" dirty="0" smtClean="0">
                <a:latin typeface="PT Sans"/>
                <a:ea typeface="맑은 고딕" panose="020B0503020000020004" pitchFamily="50" charset="-127"/>
                <a:cs typeface="Times New Roman" panose="02020603050405020304" pitchFamily="18" charset="0"/>
              </a:rPr>
              <a:t>꼴의</a:t>
            </a:r>
            <a:r>
              <a:rPr kumimoji="0" lang="ko-KR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T Sans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T Sans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kumimoji="0" lang="ko-KR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T Sans"/>
                <a:ea typeface="맑은 고딕" panose="020B0503020000020004" pitchFamily="50" charset="-127"/>
                <a:cs typeface="Times New Roman" panose="02020603050405020304" pitchFamily="18" charset="0"/>
              </a:rPr>
              <a:t>차원 </a:t>
            </a:r>
            <a:r>
              <a:rPr kumimoji="0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T Sans"/>
                <a:ea typeface="맑은 고딕" panose="020B0503020000020004" pitchFamily="50" charset="-127"/>
                <a:cs typeface="Times New Roman" panose="02020603050405020304" pitchFamily="18" charset="0"/>
              </a:rPr>
              <a:t>Matrix</a:t>
            </a:r>
            <a:r>
              <a:rPr lang="ko-KR" altLang="en-US" sz="4000" dirty="0">
                <a:latin typeface="PT Sans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4000" dirty="0" smtClean="0">
                <a:latin typeface="PT Sans"/>
                <a:ea typeface="맑은 고딕" panose="020B0503020000020004" pitchFamily="50" charset="-127"/>
                <a:cs typeface="Times New Roman" panose="02020603050405020304" pitchFamily="18" charset="0"/>
              </a:rPr>
              <a:t>형식</a:t>
            </a:r>
            <a:r>
              <a:rPr kumimoji="0" lang="ko-KR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T Sans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T Sans"/>
                <a:ea typeface="맑은 고딕" panose="020B0503020000020004" pitchFamily="50" charset="-127"/>
                <a:cs typeface="Times New Roman" panose="02020603050405020304" pitchFamily="18" charset="0"/>
              </a:rPr>
              <a:t>-&gt; </a:t>
            </a:r>
            <a:r>
              <a:rPr kumimoji="0" lang="ko-KR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T Sans"/>
                <a:ea typeface="맑은 고딕" panose="020B0503020000020004" pitchFamily="50" charset="-127"/>
                <a:cs typeface="Times New Roman" panose="02020603050405020304" pitchFamily="18" charset="0"/>
              </a:rPr>
              <a:t>총 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T Sans"/>
                <a:ea typeface="맑은 고딕" panose="020B0503020000020004" pitchFamily="50" charset="-127"/>
                <a:cs typeface="Times New Roman" panose="02020603050405020304" pitchFamily="18" charset="0"/>
              </a:rPr>
              <a:t>8124</a:t>
            </a:r>
            <a:r>
              <a:rPr kumimoji="0" lang="ko-KR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T Sans"/>
                <a:ea typeface="맑은 고딕" panose="020B0503020000020004" pitchFamily="50" charset="-127"/>
                <a:cs typeface="Times New Roman" panose="02020603050405020304" pitchFamily="18" charset="0"/>
              </a:rPr>
              <a:t>개의 버섯이 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T Sans"/>
                <a:ea typeface="맑은 고딕" panose="020B0503020000020004" pitchFamily="50" charset="-127"/>
                <a:cs typeface="Times New Roman" panose="02020603050405020304" pitchFamily="18" charset="0"/>
              </a:rPr>
              <a:t>23</a:t>
            </a:r>
            <a:r>
              <a:rPr kumimoji="0" lang="ko-KR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T Sans"/>
                <a:ea typeface="맑은 고딕" panose="020B0503020000020004" pitchFamily="50" charset="-127"/>
                <a:cs typeface="Times New Roman" panose="02020603050405020304" pitchFamily="18" charset="0"/>
              </a:rPr>
              <a:t>개의 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T Sans"/>
                <a:ea typeface="맑은 고딕" panose="020B0503020000020004" pitchFamily="50" charset="-127"/>
                <a:cs typeface="Times New Roman" panose="02020603050405020304" pitchFamily="18" charset="0"/>
              </a:rPr>
              <a:t>feature</a:t>
            </a:r>
            <a:r>
              <a:rPr kumimoji="0" lang="ko-KR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T Sans"/>
                <a:ea typeface="맑은 고딕" panose="020B0503020000020004" pitchFamily="50" charset="-127"/>
                <a:cs typeface="Times New Roman" panose="02020603050405020304" pitchFamily="18" charset="0"/>
              </a:rPr>
              <a:t>들로 </a:t>
            </a:r>
            <a:r>
              <a:rPr kumimoji="0" lang="en-US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T Sans"/>
                <a:ea typeface="맑은 고딕" panose="020B0503020000020004" pitchFamily="50" charset="-127"/>
                <a:cs typeface="Times New Roman" panose="02020603050405020304" pitchFamily="18" charset="0"/>
              </a:rPr>
              <a:t>labeling </a:t>
            </a:r>
            <a:r>
              <a:rPr lang="ko-KR" altLang="en-US" sz="4000" dirty="0" smtClean="0">
                <a:latin typeface="PT Sans"/>
                <a:ea typeface="맑은 고딕" panose="020B0503020000020004" pitchFamily="50" charset="-127"/>
                <a:cs typeface="Times New Roman" panose="02020603050405020304" pitchFamily="18" charset="0"/>
              </a:rPr>
              <a:t>되어있음</a:t>
            </a:r>
            <a:endParaRPr kumimoji="0" lang="en-US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DF11F30F-0A23-4F49-99BD-A024EDD02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017" y="9019034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BD533A1B-4C92-9144-A699-575495EE25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215" y="1629875"/>
            <a:ext cx="1371601" cy="137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833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1026" name="그림 3">
            <a:extLst>
              <a:ext uri="{FF2B5EF4-FFF2-40B4-BE49-F238E27FC236}">
                <a16:creationId xmlns="" xmlns:a16="http://schemas.microsoft.com/office/drawing/2014/main" id="{1624DD11-6554-4ABC-8C45-CE74138BB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294" y="1346306"/>
            <a:ext cx="21081043" cy="579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그림 5">
            <a:extLst>
              <a:ext uri="{FF2B5EF4-FFF2-40B4-BE49-F238E27FC236}">
                <a16:creationId xmlns="" xmlns:a16="http://schemas.microsoft.com/office/drawing/2014/main" id="{17B64D93-04D4-4AE6-8A65-BB4ECE75A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017" y="8012690"/>
            <a:ext cx="20839320" cy="526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FE6846C0-CA3A-4D67-BE85-390201D6B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294" y="614539"/>
            <a:ext cx="24384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en-US" altLang="ko-KR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head()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: head</a:t>
            </a:r>
            <a:r>
              <a:rPr kumimoji="0" lang="ko-KR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는 가장 앞의 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5</a:t>
            </a:r>
            <a:r>
              <a:rPr kumimoji="0" lang="ko-KR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개 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row</a:t>
            </a:r>
            <a:r>
              <a:rPr kumimoji="0" lang="ko-KR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제시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en-US" sz="4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각 데이터가 </a:t>
            </a:r>
            <a:r>
              <a:rPr lang="en-US" altLang="ko-KR" sz="4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23</a:t>
            </a:r>
            <a:r>
              <a:rPr lang="ko-KR" altLang="en-US" sz="4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개의 </a:t>
            </a:r>
            <a:r>
              <a:rPr lang="en-US" altLang="ko-KR" sz="4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feature</a:t>
            </a:r>
            <a:r>
              <a:rPr lang="ko-KR" altLang="en-US" sz="4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들로 구분됨을 알 수 있음</a:t>
            </a:r>
            <a:endParaRPr kumimoji="0" lang="en-US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54673F20-E8D7-4A61-8A6C-BE496561B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017" y="7142424"/>
            <a:ext cx="2186764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en-US" altLang="ko-KR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describe()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kumimoji="0" lang="ko-KR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각 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feature</a:t>
            </a:r>
            <a:r>
              <a:rPr kumimoji="0" lang="ko-KR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들이 몇 종류의 값으로 구분 되는 지</a:t>
            </a:r>
            <a:r>
              <a:rPr lang="ko-KR" altLang="en-US" sz="4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와 그 횟수를 알 수 있음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DF11F30F-0A23-4F49-99BD-A024EDD02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017" y="9019034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451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/>
        </p:nvSpPr>
        <p:spPr>
          <a:xfrm>
            <a:off x="41053" y="-1"/>
            <a:ext cx="8502279" cy="13716001"/>
          </a:xfrm>
          <a:prstGeom prst="rect">
            <a:avLst/>
          </a:prstGeom>
          <a:solidFill>
            <a:srgbClr val="F3F4F6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631992" y="3225052"/>
            <a:ext cx="6915108" cy="50260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lvl="0" latinLnBrk="1"/>
            <a:r>
              <a:rPr lang="en-US" altLang="ko-KR" sz="4800" b="1" dirty="0">
                <a:solidFill>
                  <a:schemeClr val="tx2"/>
                </a:solidFill>
              </a:rPr>
              <a:t>(2) Histogram</a:t>
            </a:r>
            <a:endParaRPr lang="ko-KR" altLang="ko-KR" sz="4800" b="1" dirty="0">
              <a:solidFill>
                <a:schemeClr val="tx2"/>
              </a:solidFill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974987" y="5405084"/>
            <a:ext cx="6522034" cy="49852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>
            <a:lvl1pPr>
              <a:defRPr>
                <a:solidFill>
                  <a:srgbClr val="8F9291"/>
                </a:solidFill>
              </a:defRPr>
            </a:lvl1pPr>
          </a:lstStyle>
          <a:p>
            <a:pPr marL="571500" indent="-571500">
              <a:buFontTx/>
              <a:buChar char="-"/>
            </a:pPr>
            <a:r>
              <a:rPr lang="ko-KR" altLang="en-US" sz="3600" dirty="0" smtClean="0"/>
              <a:t>대표적으로 </a:t>
            </a:r>
            <a:r>
              <a:rPr lang="en-US" altLang="ko-KR" sz="3600" dirty="0"/>
              <a:t>cap-color</a:t>
            </a:r>
            <a:r>
              <a:rPr lang="ko-KR" altLang="ko-KR" sz="3600" dirty="0"/>
              <a:t>와</a:t>
            </a:r>
            <a:r>
              <a:rPr lang="en-US" altLang="ko-KR" sz="3600" dirty="0"/>
              <a:t> odor</a:t>
            </a:r>
            <a:r>
              <a:rPr lang="ko-KR" altLang="ko-KR" sz="3600" dirty="0"/>
              <a:t>를 </a:t>
            </a:r>
            <a:r>
              <a:rPr lang="ko-KR" altLang="en-US" sz="3600" dirty="0"/>
              <a:t>선택해 </a:t>
            </a:r>
            <a:r>
              <a:rPr lang="en-US" altLang="ko-KR" sz="3600" dirty="0"/>
              <a:t>Histogram</a:t>
            </a:r>
            <a:r>
              <a:rPr lang="ko-KR" altLang="ko-KR" sz="3600" dirty="0"/>
              <a:t>으로 </a:t>
            </a:r>
            <a:r>
              <a:rPr lang="ko-KR" altLang="ko-KR" sz="3600" dirty="0" smtClean="0"/>
              <a:t>시각화</a:t>
            </a:r>
            <a:endParaRPr lang="en-US" altLang="ko-KR" sz="3600" dirty="0" smtClean="0"/>
          </a:p>
          <a:p>
            <a:pPr marL="571500" indent="-571500">
              <a:buFontTx/>
              <a:buChar char="-"/>
            </a:pPr>
            <a:endParaRPr lang="en-US" altLang="ko-KR" sz="3600" dirty="0"/>
          </a:p>
          <a:p>
            <a:pPr marL="571500" indent="-571500">
              <a:buFontTx/>
              <a:buChar char="-"/>
            </a:pPr>
            <a:r>
              <a:rPr lang="ko-KR" altLang="en-US" sz="3600" dirty="0" smtClean="0"/>
              <a:t>해당 </a:t>
            </a:r>
            <a:r>
              <a:rPr lang="en-US" altLang="ko-KR" sz="3600" dirty="0" smtClean="0"/>
              <a:t>feature</a:t>
            </a:r>
            <a:r>
              <a:rPr lang="ko-KR" altLang="en-US" sz="3600" dirty="0" smtClean="0"/>
              <a:t>들이 </a:t>
            </a:r>
            <a:r>
              <a:rPr lang="en-US" altLang="ko-KR" sz="3600" dirty="0" smtClean="0"/>
              <a:t>class </a:t>
            </a:r>
            <a:r>
              <a:rPr lang="ko-KR" altLang="en-US" sz="3600" dirty="0" smtClean="0"/>
              <a:t>수가 가장 많았기 때문에 시각화 하는 것이 효과적이라고 판단하였음</a:t>
            </a:r>
            <a:endParaRPr lang="ko-KR" altLang="ko-KR" sz="3600" dirty="0"/>
          </a:p>
          <a:p>
            <a:endParaRPr dirty="0"/>
          </a:p>
        </p:txBody>
      </p:sp>
      <p:sp>
        <p:nvSpPr>
          <p:cNvPr id="321" name="Shape 3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18" name="그림 17" descr="C:\Users\Viera\Desktop\123.png">
            <a:extLst>
              <a:ext uri="{FF2B5EF4-FFF2-40B4-BE49-F238E27FC236}">
                <a16:creationId xmlns="" xmlns:a16="http://schemas.microsoft.com/office/drawing/2014/main" id="{8A92AEBE-4D62-48B1-A1E3-E96A7566230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6755" y="0"/>
            <a:ext cx="10190715" cy="6515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그림 19" descr="C:\Users\Viera\Desktop\124.png">
            <a:extLst>
              <a:ext uri="{FF2B5EF4-FFF2-40B4-BE49-F238E27FC236}">
                <a16:creationId xmlns="" xmlns:a16="http://schemas.microsoft.com/office/drawing/2014/main" id="{7840EE51-1EB5-4506-9449-569B74F0B21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6755" y="6857999"/>
            <a:ext cx="9831048" cy="6515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62DD00FF-E758-EA47-BA22-64C2F843DA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592" y="3072652"/>
            <a:ext cx="1095185" cy="109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622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/>
        </p:nvSpPr>
        <p:spPr>
          <a:xfrm>
            <a:off x="41053" y="-1"/>
            <a:ext cx="8502279" cy="13716001"/>
          </a:xfrm>
          <a:prstGeom prst="rect">
            <a:avLst/>
          </a:prstGeom>
          <a:solidFill>
            <a:srgbClr val="F3F4F6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468208" y="3213943"/>
            <a:ext cx="7545925" cy="50260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lvl="0" latinLnBrk="1"/>
            <a:r>
              <a:rPr lang="en-US" altLang="ko-KR" sz="4800" b="1" dirty="0">
                <a:solidFill>
                  <a:schemeClr val="tx2"/>
                </a:solidFill>
              </a:rPr>
              <a:t>(3) </a:t>
            </a:r>
            <a:r>
              <a:rPr lang="en-US" altLang="ko-KR" sz="4800" b="1" dirty="0" err="1" smtClean="0">
                <a:solidFill>
                  <a:schemeClr val="tx2"/>
                </a:solidFill>
              </a:rPr>
              <a:t>Colleration</a:t>
            </a:r>
            <a:r>
              <a:rPr lang="en-US" altLang="ko-KR" sz="4800" b="1" dirty="0" smtClean="0">
                <a:solidFill>
                  <a:schemeClr val="tx2"/>
                </a:solidFill>
              </a:rPr>
              <a:t> Matrix</a:t>
            </a:r>
            <a:endParaRPr lang="ko-KR" altLang="ko-KR" sz="4800" b="1" dirty="0">
              <a:solidFill>
                <a:schemeClr val="tx2"/>
              </a:solidFill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536714" y="5587964"/>
            <a:ext cx="7984198" cy="49852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Autofit/>
          </a:bodyPr>
          <a:lstStyle>
            <a:lvl1pPr>
              <a:defRPr>
                <a:solidFill>
                  <a:srgbClr val="8F9291"/>
                </a:solidFill>
              </a:defRPr>
            </a:lvl1pPr>
          </a:lstStyle>
          <a:p>
            <a:pPr marL="571500" indent="-571500">
              <a:buFontTx/>
              <a:buChar char="-"/>
            </a:pPr>
            <a:r>
              <a:rPr lang="ko-KR" altLang="en-US" sz="3600" dirty="0"/>
              <a:t>각 데이터 </a:t>
            </a:r>
            <a:r>
              <a:rPr lang="ko-KR" altLang="en-US" sz="3600" dirty="0" smtClean="0"/>
              <a:t>간의 </a:t>
            </a:r>
            <a:r>
              <a:rPr lang="en-US" altLang="ko-KR" sz="3600" dirty="0" smtClean="0"/>
              <a:t>feature</a:t>
            </a:r>
            <a:r>
              <a:rPr lang="ko-KR" altLang="en-US" sz="3600" dirty="0" smtClean="0"/>
              <a:t>별 상관관계를 </a:t>
            </a:r>
            <a:r>
              <a:rPr lang="en-US" altLang="ko-KR" sz="3600" dirty="0" smtClean="0"/>
              <a:t>Matrix</a:t>
            </a:r>
            <a:r>
              <a:rPr lang="ko-KR" altLang="en-US" sz="3600" dirty="0" smtClean="0"/>
              <a:t>로 </a:t>
            </a:r>
            <a:r>
              <a:rPr lang="ko-KR" altLang="en-US" sz="3600" dirty="0"/>
              <a:t>시각화</a:t>
            </a:r>
            <a:endParaRPr lang="en-US" altLang="ko-KR" sz="3600" dirty="0"/>
          </a:p>
          <a:p>
            <a:pPr marL="571500" indent="-571500">
              <a:buFontTx/>
              <a:buChar char="-"/>
            </a:pPr>
            <a:endParaRPr lang="en-US" altLang="ko-KR" sz="3600" dirty="0" smtClean="0"/>
          </a:p>
          <a:p>
            <a:pPr marL="571500" indent="-571500">
              <a:buFontTx/>
              <a:buChar char="-"/>
            </a:pPr>
            <a:r>
              <a:rPr lang="en-US" altLang="ko-KR" sz="3600" dirty="0" smtClean="0"/>
              <a:t>Veil-color</a:t>
            </a:r>
            <a:r>
              <a:rPr lang="ko-KR" altLang="en-US" sz="3600" dirty="0" smtClean="0"/>
              <a:t>와 </a:t>
            </a:r>
            <a:r>
              <a:rPr lang="en-US" altLang="ko-KR" sz="3600" dirty="0" smtClean="0"/>
              <a:t>Gill-Attachment</a:t>
            </a:r>
            <a:r>
              <a:rPr lang="ko-KR" altLang="en-US" sz="3600" dirty="0" smtClean="0"/>
              <a:t>는 </a:t>
            </a:r>
            <a:r>
              <a:rPr lang="en-US" altLang="ko-KR" sz="3600" dirty="0" smtClean="0"/>
              <a:t>0.9</a:t>
            </a:r>
            <a:r>
              <a:rPr lang="ko-KR" altLang="en-US" sz="3600" dirty="0" smtClean="0"/>
              <a:t>라는 높은 상관관계를 </a:t>
            </a:r>
            <a:r>
              <a:rPr lang="ko-KR" altLang="en-US" sz="3600" dirty="0" smtClean="0"/>
              <a:t>가짐</a:t>
            </a:r>
            <a:endParaRPr lang="en-US" altLang="ko-KR" sz="3600" dirty="0" smtClean="0"/>
          </a:p>
          <a:p>
            <a:pPr marL="571500" indent="-571500">
              <a:buFontTx/>
              <a:buChar char="-"/>
            </a:pPr>
            <a:endParaRPr lang="en-US" altLang="ko-KR" sz="3600" dirty="0"/>
          </a:p>
          <a:p>
            <a:pPr marL="571500" indent="-571500">
              <a:buFontTx/>
              <a:buChar char="-"/>
            </a:pPr>
            <a:r>
              <a:rPr lang="en-US" altLang="ko-KR" sz="3600" dirty="0"/>
              <a:t>Veil-type</a:t>
            </a:r>
            <a:r>
              <a:rPr lang="ko-KR" altLang="en-US" sz="3600" dirty="0"/>
              <a:t>은 모든 버섯이 </a:t>
            </a:r>
            <a:r>
              <a:rPr lang="en-US" altLang="ko-KR" sz="3600" dirty="0"/>
              <a:t>p</a:t>
            </a:r>
            <a:r>
              <a:rPr lang="ko-KR" altLang="en-US" sz="3600" dirty="0"/>
              <a:t>라는 변하지 않는 값을 갖기 때문에 상관관계를 알 수 없어 회색으로 표현됨</a:t>
            </a:r>
            <a:endParaRPr lang="ko-KR" altLang="ko-KR" sz="3600" dirty="0"/>
          </a:p>
          <a:p>
            <a:endParaRPr sz="3600" dirty="0"/>
          </a:p>
        </p:txBody>
      </p:sp>
      <p:sp>
        <p:nvSpPr>
          <p:cNvPr id="321" name="Shape 3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226460DF-AF88-4F8D-B27E-F5FC024BB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446" y="241811"/>
            <a:ext cx="13778669" cy="132323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9D681B11-8952-CA45-938B-99C85EDA3B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835" y="3022811"/>
            <a:ext cx="1095185" cy="109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985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0" y="-161715"/>
            <a:ext cx="24384000" cy="4415664"/>
          </a:xfrm>
          <a:solidFill>
            <a:schemeClr val="bg2"/>
          </a:solidFill>
        </p:spPr>
      </p:sp>
      <p:sp>
        <p:nvSpPr>
          <p:cNvPr id="127" name="Shape 1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4606071" y="5119915"/>
            <a:ext cx="15171858" cy="20664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>
            <a:lvl1pPr algn="ctr">
              <a:lnSpc>
                <a:spcPct val="90000"/>
              </a:lnSpc>
              <a:defRPr sz="11000" b="1">
                <a:solidFill>
                  <a:srgbClr val="282828"/>
                </a:solidFill>
                <a:latin typeface="Signika"/>
                <a:ea typeface="Signika"/>
                <a:cs typeface="Signika"/>
                <a:sym typeface="Signika"/>
              </a:defRPr>
            </a:lvl1pPr>
          </a:lstStyle>
          <a:p>
            <a:r>
              <a:rPr lang="en-US" dirty="0"/>
              <a:t>Conclusion</a:t>
            </a:r>
            <a:endParaRPr lang="ko-KR" altLang="en-US" dirty="0"/>
          </a:p>
        </p:txBody>
      </p:sp>
      <p:sp>
        <p:nvSpPr>
          <p:cNvPr id="129" name="Shape 129"/>
          <p:cNvSpPr/>
          <p:nvPr/>
        </p:nvSpPr>
        <p:spPr>
          <a:xfrm>
            <a:off x="5147408" y="6879421"/>
            <a:ext cx="14484542" cy="351186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Autofit/>
          </a:bodyPr>
          <a:lstStyle>
            <a:lvl1pPr algn="ctr"/>
          </a:lstStyle>
          <a:p>
            <a:pPr latinLnBrk="1">
              <a:lnSpc>
                <a:spcPct val="150000"/>
              </a:lnSpc>
            </a:pPr>
            <a:r>
              <a:rPr lang="ko-KR" altLang="ko-KR" sz="4000" dirty="0"/>
              <a:t> </a:t>
            </a:r>
            <a:r>
              <a:rPr lang="en-US" altLang="ko-KR" sz="4000" dirty="0"/>
              <a:t>Work</a:t>
            </a:r>
            <a:r>
              <a:rPr lang="ko-KR" altLang="en-US" sz="4000" dirty="0"/>
              <a:t> </a:t>
            </a:r>
            <a:r>
              <a:rPr lang="en-US" altLang="ko-KR" sz="4000" dirty="0"/>
              <a:t>Done</a:t>
            </a:r>
            <a:r>
              <a:rPr lang="ko-KR" altLang="ko-KR" sz="4000" dirty="0"/>
              <a:t> </a:t>
            </a:r>
            <a:r>
              <a:rPr lang="en-US" altLang="ko-KR" sz="4000" dirty="0" smtClean="0"/>
              <a:t>: Pandas</a:t>
            </a:r>
            <a:r>
              <a:rPr lang="ko-KR" altLang="ko-KR" sz="4000" dirty="0"/>
              <a:t>와 </a:t>
            </a:r>
            <a:r>
              <a:rPr lang="en-US" altLang="ko-KR" sz="4000" dirty="0"/>
              <a:t>Matplotlib</a:t>
            </a:r>
            <a:r>
              <a:rPr lang="ko-KR" altLang="ko-KR" sz="4000" dirty="0"/>
              <a:t>를 이용해 </a:t>
            </a:r>
            <a:r>
              <a:rPr lang="ko-KR" altLang="en-US" sz="4000" dirty="0" smtClean="0"/>
              <a:t>버섯 </a:t>
            </a:r>
            <a:r>
              <a:rPr lang="ko-KR" altLang="ko-KR" sz="4000" dirty="0" smtClean="0"/>
              <a:t>데이터의 </a:t>
            </a:r>
            <a:r>
              <a:rPr lang="ko-KR" altLang="ko-KR" sz="4000" dirty="0"/>
              <a:t>모양과 특성을 여러 가지 방법으로 </a:t>
            </a:r>
            <a:r>
              <a:rPr lang="ko-KR" altLang="ko-KR" sz="4000" dirty="0" smtClean="0"/>
              <a:t>분석</a:t>
            </a:r>
            <a:r>
              <a:rPr lang="en-US" altLang="ko-KR" sz="4000" dirty="0" smtClean="0"/>
              <a:t> + </a:t>
            </a:r>
            <a:r>
              <a:rPr lang="en-US" altLang="ko-KR" sz="4000" dirty="0" err="1" smtClean="0"/>
              <a:t>Github</a:t>
            </a:r>
            <a:r>
              <a:rPr lang="ko-KR" altLang="en-US" sz="4000" dirty="0" smtClean="0"/>
              <a:t>에 올림</a:t>
            </a:r>
            <a:endParaRPr lang="en-US" altLang="ko-KR" sz="4000" dirty="0"/>
          </a:p>
          <a:p>
            <a:pPr latinLnBrk="1">
              <a:lnSpc>
                <a:spcPct val="150000"/>
              </a:lnSpc>
            </a:pPr>
            <a:endParaRPr lang="ko-KR" altLang="ko-KR" sz="4000" dirty="0"/>
          </a:p>
          <a:p>
            <a:pPr latinLnBrk="1">
              <a:lnSpc>
                <a:spcPct val="150000"/>
              </a:lnSpc>
            </a:pPr>
            <a:r>
              <a:rPr lang="en-US" altLang="ko-KR" sz="4000" dirty="0"/>
              <a:t> To Do</a:t>
            </a:r>
            <a:r>
              <a:rPr lang="ko-KR" altLang="ko-KR" sz="4000" dirty="0"/>
              <a:t> </a:t>
            </a:r>
            <a:r>
              <a:rPr lang="en-US" altLang="ko-KR" sz="4000" dirty="0"/>
              <a:t>: </a:t>
            </a:r>
            <a:r>
              <a:rPr lang="ko-KR" altLang="en-US" sz="4000" dirty="0" err="1" smtClean="0"/>
              <a:t>머신러닝을</a:t>
            </a:r>
            <a:r>
              <a:rPr lang="ko-KR" altLang="en-US" sz="4000" dirty="0" smtClean="0"/>
              <a:t> 통해</a:t>
            </a:r>
            <a:r>
              <a:rPr lang="ko-KR" altLang="ko-KR" sz="4000" dirty="0" smtClean="0"/>
              <a:t> </a:t>
            </a:r>
            <a:r>
              <a:rPr lang="ko-KR" altLang="ko-KR" sz="4000" dirty="0"/>
              <a:t>임의의 특성을 가진 버섯이 식용 버섯인지 독버섯인지 </a:t>
            </a:r>
            <a:r>
              <a:rPr lang="ko-KR" altLang="ko-KR" sz="4000" dirty="0" smtClean="0"/>
              <a:t>가려내는</a:t>
            </a:r>
            <a:r>
              <a:rPr lang="en-US" altLang="ko-KR" sz="4000" dirty="0" smtClean="0"/>
              <a:t> </a:t>
            </a:r>
            <a:r>
              <a:rPr lang="ko-KR" altLang="ko-KR" sz="4000" dirty="0" smtClean="0"/>
              <a:t>프로그램을 </a:t>
            </a:r>
            <a:r>
              <a:rPr lang="ko-KR" altLang="ko-KR" sz="4000" dirty="0"/>
              <a:t>작성</a:t>
            </a:r>
          </a:p>
        </p:txBody>
      </p:sp>
      <p:grpSp>
        <p:nvGrpSpPr>
          <p:cNvPr id="132" name="Group 132"/>
          <p:cNvGrpSpPr/>
          <p:nvPr/>
        </p:nvGrpSpPr>
        <p:grpSpPr>
          <a:xfrm rot="16200000">
            <a:off x="11585925" y="3825933"/>
            <a:ext cx="1212151" cy="1212151"/>
            <a:chOff x="0" y="0"/>
            <a:chExt cx="1212150" cy="1212150"/>
          </a:xfrm>
        </p:grpSpPr>
        <p:sp>
          <p:nvSpPr>
            <p:cNvPr id="130" name="Shape 130"/>
            <p:cNvSpPr/>
            <p:nvPr/>
          </p:nvSpPr>
          <p:spPr>
            <a:xfrm>
              <a:off x="0" y="0"/>
              <a:ext cx="1212150" cy="1212150"/>
            </a:xfrm>
            <a:prstGeom prst="ellipse">
              <a:avLst/>
            </a:prstGeom>
            <a:solidFill>
              <a:srgbClr val="03C0FE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 rot="10800000">
              <a:off x="484447" y="448152"/>
              <a:ext cx="217856" cy="355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010" y="0"/>
                  </a:moveTo>
                  <a:lnTo>
                    <a:pt x="0" y="2462"/>
                  </a:lnTo>
                  <a:lnTo>
                    <a:pt x="13671" y="10800"/>
                  </a:lnTo>
                  <a:lnTo>
                    <a:pt x="0" y="19194"/>
                  </a:lnTo>
                  <a:lnTo>
                    <a:pt x="4010" y="21600"/>
                  </a:lnTo>
                  <a:lnTo>
                    <a:pt x="21600" y="10800"/>
                  </a:lnTo>
                  <a:lnTo>
                    <a:pt x="4010" y="0"/>
                  </a:lnTo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solidFill>
                    <a:srgbClr val="000000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pPr>
              <a:endParaRPr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4B06BE58-89AA-5546-BC4C-09B5869FD8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956" y="3503160"/>
            <a:ext cx="1482359" cy="148235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개체 틀 3">
            <a:extLst>
              <a:ext uri="{FF2B5EF4-FFF2-40B4-BE49-F238E27FC236}">
                <a16:creationId xmlns="" xmlns:a16="http://schemas.microsoft.com/office/drawing/2014/main" id="{721CE2AD-C4B2-464A-8F90-96E75982B7A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03" r="27203"/>
          <a:stretch>
            <a:fillRect/>
          </a:stretch>
        </p:blipFill>
        <p:spPr>
          <a:xfrm>
            <a:off x="-31750" y="0"/>
            <a:ext cx="6259513" cy="13728700"/>
          </a:xfrm>
          <a:solidFill>
            <a:schemeClr val="bg2"/>
          </a:solidFill>
        </p:spPr>
      </p:pic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 dirty="0"/>
          </a:p>
        </p:txBody>
      </p:sp>
      <p:sp>
        <p:nvSpPr>
          <p:cNvPr id="91" name="Shape 91"/>
          <p:cNvSpPr/>
          <p:nvPr/>
        </p:nvSpPr>
        <p:spPr>
          <a:xfrm>
            <a:off x="6221688" y="6371723"/>
            <a:ext cx="77009" cy="110286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defTabSz="642937">
              <a:spcBef>
                <a:spcPts val="4300"/>
              </a:spcBef>
              <a:tabLst>
                <a:tab pos="495300" algn="l"/>
                <a:tab pos="990600" algn="l"/>
                <a:tab pos="1498600" algn="l"/>
                <a:tab pos="1993900" algn="l"/>
                <a:tab pos="2489200" algn="l"/>
                <a:tab pos="2997200" algn="l"/>
                <a:tab pos="3492500" algn="l"/>
                <a:tab pos="4000500" algn="l"/>
                <a:tab pos="4495800" algn="l"/>
                <a:tab pos="4991100" algn="l"/>
                <a:tab pos="5499100" algn="l"/>
                <a:tab pos="5994400" algn="l"/>
              </a:tabLst>
              <a:defRPr sz="10000" baseline="-1999">
                <a:solidFill>
                  <a:srgbClr val="FFFFFF"/>
                </a:solidFill>
                <a:latin typeface="et-line"/>
                <a:ea typeface="et-line"/>
                <a:cs typeface="et-line"/>
                <a:sym typeface="et-line"/>
              </a:defRPr>
            </a:lvl1pPr>
          </a:lstStyle>
          <a:p>
            <a:pPr algn="ctr"/>
            <a:endParaRPr dirty="0"/>
          </a:p>
        </p:txBody>
      </p:sp>
      <p:sp>
        <p:nvSpPr>
          <p:cNvPr id="92" name="Shape 92"/>
          <p:cNvSpPr/>
          <p:nvPr/>
        </p:nvSpPr>
        <p:spPr>
          <a:xfrm>
            <a:off x="10199015" y="3641540"/>
            <a:ext cx="10139312" cy="546036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rPr lang="en-US" altLang="ko-KR" sz="11000" b="1" dirty="0">
                <a:solidFill>
                  <a:schemeClr val="tx2"/>
                </a:solidFill>
              </a:rPr>
              <a:t>Mushroom Classification</a:t>
            </a:r>
            <a:endParaRPr lang="ko-KR" altLang="en-US" sz="11000" b="1" dirty="0">
              <a:solidFill>
                <a:schemeClr val="tx2"/>
              </a:solidFill>
            </a:endParaRPr>
          </a:p>
        </p:txBody>
      </p:sp>
      <p:sp>
        <p:nvSpPr>
          <p:cNvPr id="93" name="Shape 93"/>
          <p:cNvSpPr/>
          <p:nvPr/>
        </p:nvSpPr>
        <p:spPr>
          <a:xfrm>
            <a:off x="10252561" y="9189736"/>
            <a:ext cx="11881918" cy="42479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rPr lang="ko-KR" altLang="en-US" sz="4400" b="1" dirty="0">
                <a:solidFill>
                  <a:schemeClr val="tx1"/>
                </a:solidFill>
              </a:rPr>
              <a:t>데이터에</a:t>
            </a:r>
            <a:r>
              <a:rPr lang="en-US" altLang="ko-KR" sz="4400" b="1" dirty="0">
                <a:solidFill>
                  <a:schemeClr val="tx1"/>
                </a:solidFill>
              </a:rPr>
              <a:t> </a:t>
            </a:r>
            <a:r>
              <a:rPr lang="ko-KR" altLang="en-US" sz="4400" b="1" dirty="0">
                <a:solidFill>
                  <a:schemeClr val="tx1"/>
                </a:solidFill>
              </a:rPr>
              <a:t>기반하여 특정 버섯이 독버섯인지 아닌지를 예측하고 실제 결과와 대비해본다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Introduction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167984" y="4392373"/>
            <a:ext cx="20476358" cy="7019293"/>
          </a:xfrm>
        </p:spPr>
        <p:txBody>
          <a:bodyPr>
            <a:normAutofit/>
          </a:bodyPr>
          <a:lstStyle/>
          <a:p>
            <a:pPr marL="571500" indent="-5715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4000" b="1" dirty="0" smtClean="0"/>
              <a:t>(Week 1) </a:t>
            </a:r>
            <a:r>
              <a:rPr lang="en-US" altLang="ko-KR" sz="4000" b="1" dirty="0"/>
              <a:t>Objectives</a:t>
            </a:r>
            <a:endParaRPr lang="en-US" altLang="ko-KR" sz="3600" b="1" dirty="0"/>
          </a:p>
          <a:p>
            <a:pPr marL="742950" indent="-742950" latinLnBrk="1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3600" dirty="0" err="1"/>
              <a:t>Kaggle</a:t>
            </a:r>
            <a:r>
              <a:rPr lang="ko-KR" altLang="ko-KR" sz="3600" dirty="0"/>
              <a:t>의 </a:t>
            </a:r>
            <a:r>
              <a:rPr lang="en-US" altLang="ko-KR" sz="3600" dirty="0"/>
              <a:t>Dataset</a:t>
            </a:r>
            <a:r>
              <a:rPr lang="ko-KR" altLang="ko-KR" sz="3600" dirty="0"/>
              <a:t>을</a:t>
            </a:r>
            <a:r>
              <a:rPr lang="en-US" altLang="ko-KR" sz="3600" dirty="0"/>
              <a:t> </a:t>
            </a:r>
            <a:r>
              <a:rPr lang="ko-KR" altLang="en-US" sz="3600" dirty="0"/>
              <a:t>가져와</a:t>
            </a:r>
            <a:r>
              <a:rPr lang="ko-KR" altLang="ko-KR" sz="3600" dirty="0"/>
              <a:t> 자료의 </a:t>
            </a:r>
            <a:r>
              <a:rPr lang="en-US" altLang="ko-KR" sz="3600" dirty="0"/>
              <a:t>Basic Description </a:t>
            </a:r>
            <a:r>
              <a:rPr lang="ko-KR" altLang="en-US" sz="3600" dirty="0" smtClean="0"/>
              <a:t>분석 및 시각화</a:t>
            </a:r>
            <a:endParaRPr lang="en-US" altLang="ko-KR" sz="3600" dirty="0"/>
          </a:p>
          <a:p>
            <a:pPr marL="742950" indent="-742950" latinLnBrk="1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3600" dirty="0" err="1"/>
              <a:t>Github</a:t>
            </a:r>
            <a:r>
              <a:rPr lang="ko-KR" altLang="ko-KR" sz="3600" dirty="0"/>
              <a:t>에 </a:t>
            </a:r>
            <a:r>
              <a:rPr lang="en-US" altLang="ko-KR" sz="3600" dirty="0"/>
              <a:t>Commit</a:t>
            </a:r>
            <a:r>
              <a:rPr lang="ko-KR" altLang="en-US" sz="3600" dirty="0"/>
              <a:t>하는 과정을 </a:t>
            </a:r>
            <a:r>
              <a:rPr lang="ko-KR" altLang="en-US" sz="3600" dirty="0" smtClean="0"/>
              <a:t>통한 기본 사용방법 익히기</a:t>
            </a:r>
            <a:endParaRPr lang="ko-KR" altLang="ko-KR" sz="3600" dirty="0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12BA35A4-A5C6-414C-BF63-650386C32D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362" y="2279414"/>
            <a:ext cx="1371601" cy="1371601"/>
          </a:xfrm>
          <a:prstGeom prst="rect">
            <a:avLst/>
          </a:prstGeom>
        </p:spPr>
      </p:pic>
      <p:sp>
        <p:nvSpPr>
          <p:cNvPr id="5" name="Shape 88"/>
          <p:cNvSpPr>
            <a:spLocks noGrp="1"/>
          </p:cNvSpPr>
          <p:nvPr>
            <p:ph type="sldNum" sz="quarter" idx="2"/>
          </p:nvPr>
        </p:nvSpPr>
        <p:spPr>
          <a:xfrm>
            <a:off x="23255935" y="12764080"/>
            <a:ext cx="607908" cy="355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38780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Introduction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167984" y="4392373"/>
            <a:ext cx="20476358" cy="701929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b="1" dirty="0"/>
              <a:t>Domain Knowledge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0306" t="31683" r="17534" b="6930"/>
          <a:stretch/>
        </p:blipFill>
        <p:spPr>
          <a:xfrm>
            <a:off x="3194520" y="5300604"/>
            <a:ext cx="14337360" cy="79604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DEE1C229-A7D4-7A42-9009-4F9F8DE4A7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362" y="2279414"/>
            <a:ext cx="1371601" cy="1371601"/>
          </a:xfrm>
          <a:prstGeom prst="rect">
            <a:avLst/>
          </a:prstGeom>
        </p:spPr>
      </p:pic>
      <p:sp>
        <p:nvSpPr>
          <p:cNvPr id="6" name="Shape 88"/>
          <p:cNvSpPr>
            <a:spLocks noGrp="1"/>
          </p:cNvSpPr>
          <p:nvPr>
            <p:ph type="sldNum" sz="quarter" idx="2"/>
          </p:nvPr>
        </p:nvSpPr>
        <p:spPr>
          <a:xfrm>
            <a:off x="23255935" y="12764080"/>
            <a:ext cx="607908" cy="355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2741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539574" y="1142774"/>
            <a:ext cx="9058461" cy="521591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>
            <a:lvl1pPr>
              <a:lnSpc>
                <a:spcPct val="90000"/>
              </a:lnSpc>
              <a:defRPr sz="11000" b="1">
                <a:solidFill>
                  <a:srgbClr val="282828"/>
                </a:solidFill>
                <a:latin typeface="Signika"/>
                <a:ea typeface="Signika"/>
                <a:cs typeface="Signika"/>
                <a:sym typeface="Signika"/>
              </a:defRPr>
            </a:lvl1pPr>
          </a:lstStyle>
          <a:p>
            <a:r>
              <a:rPr lang="en-US" altLang="ko-KR" dirty="0"/>
              <a:t>2. Data Used</a:t>
            </a:r>
            <a:endParaRPr dirty="0"/>
          </a:p>
        </p:txBody>
      </p:sp>
      <p:sp>
        <p:nvSpPr>
          <p:cNvPr id="39" name="Shape 39"/>
          <p:cNvSpPr/>
          <p:nvPr/>
        </p:nvSpPr>
        <p:spPr>
          <a:xfrm>
            <a:off x="3141791" y="3370893"/>
            <a:ext cx="8390522" cy="11591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latinLnBrk="1"/>
            <a:r>
              <a:rPr lang="en-US" altLang="ko-KR" sz="5400" i="1" dirty="0"/>
              <a:t>‘Mushroom Classification’</a:t>
            </a:r>
          </a:p>
          <a:p>
            <a:pPr latinLnBrk="1"/>
            <a:endParaRPr lang="en-US" altLang="ko-KR" sz="3600" i="1" dirty="0"/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321A82F-3C74-47CB-90EB-999013F0B3F1}"/>
              </a:ext>
            </a:extLst>
          </p:cNvPr>
          <p:cNvSpPr txBox="1"/>
          <p:nvPr/>
        </p:nvSpPr>
        <p:spPr>
          <a:xfrm>
            <a:off x="3143765" y="4894633"/>
            <a:ext cx="17312939" cy="173893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571500" indent="-571500" latinLnBrk="1">
              <a:buFontTx/>
              <a:buChar char="-"/>
            </a:pPr>
            <a:r>
              <a:rPr lang="en-US" altLang="ko-KR" sz="3600" dirty="0"/>
              <a:t>UCI</a:t>
            </a:r>
            <a:r>
              <a:rPr lang="ko-KR" altLang="ko-KR" sz="3600" dirty="0"/>
              <a:t>에서 </a:t>
            </a:r>
            <a:r>
              <a:rPr lang="en-US" altLang="ko-KR" sz="3600" dirty="0"/>
              <a:t>Machine Learning </a:t>
            </a:r>
            <a:r>
              <a:rPr lang="ko-KR" altLang="ko-KR" sz="3600" dirty="0"/>
              <a:t>교육을 위해 제공한 자료</a:t>
            </a:r>
            <a:endParaRPr lang="en-US" altLang="ko-KR" sz="3600" dirty="0"/>
          </a:p>
          <a:p>
            <a:pPr latinLnBrk="1"/>
            <a:endParaRPr lang="en-US" altLang="ko-KR" sz="3600" dirty="0"/>
          </a:p>
          <a:p>
            <a:pPr marL="571500" indent="-571500" latinLnBrk="1">
              <a:buFontTx/>
              <a:buChar char="-"/>
            </a:pPr>
            <a:r>
              <a:rPr lang="ko-KR" altLang="ko-KR" sz="3600" dirty="0"/>
              <a:t>가상의 버섯</a:t>
            </a:r>
            <a:r>
              <a:rPr lang="en-US" altLang="ko-KR" sz="3600" dirty="0"/>
              <a:t> 8000</a:t>
            </a:r>
            <a:r>
              <a:rPr lang="ko-KR" altLang="ko-KR" sz="3600" dirty="0"/>
              <a:t>여개를 </a:t>
            </a:r>
            <a:r>
              <a:rPr lang="en-US" altLang="ko-KR" sz="3600" dirty="0"/>
              <a:t>23</a:t>
            </a:r>
            <a:r>
              <a:rPr lang="ko-KR" altLang="ko-KR" sz="3600" dirty="0"/>
              <a:t>개의 </a:t>
            </a:r>
            <a:r>
              <a:rPr lang="en-US" altLang="ko-KR" sz="3600" dirty="0"/>
              <a:t>feature</a:t>
            </a:r>
            <a:r>
              <a:rPr lang="ko-KR" altLang="ko-KR" sz="3600" dirty="0"/>
              <a:t>로</a:t>
            </a:r>
            <a:r>
              <a:rPr lang="en-US" altLang="ko-KR" sz="3600" dirty="0"/>
              <a:t> labeling</a:t>
            </a:r>
            <a:r>
              <a:rPr lang="ko-KR" altLang="ko-KR" sz="3600" dirty="0"/>
              <a:t>한</a:t>
            </a:r>
            <a:r>
              <a:rPr lang="en-US" altLang="ko-KR" sz="3600" dirty="0"/>
              <a:t> text data</a:t>
            </a:r>
            <a:endParaRPr lang="ko-KR" altLang="ko-KR" sz="3600" dirty="0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F121647C-9A87-4077-9C1F-E5C50E5DED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31611" y="7832434"/>
            <a:ext cx="16232232" cy="401067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91D6697-A098-43B3-BB31-CDB06AEB4FBB}"/>
              </a:ext>
            </a:extLst>
          </p:cNvPr>
          <p:cNvSpPr/>
          <p:nvPr/>
        </p:nvSpPr>
        <p:spPr>
          <a:xfrm>
            <a:off x="824111" y="10694711"/>
            <a:ext cx="5524013" cy="5164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Mushroom Classification Dataset</a:t>
            </a:r>
            <a:endParaRPr lang="ko-KR" altLang="ko-KR" sz="2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이등변 삼각형 5">
            <a:extLst>
              <a:ext uri="{FF2B5EF4-FFF2-40B4-BE49-F238E27FC236}">
                <a16:creationId xmlns="" xmlns:a16="http://schemas.microsoft.com/office/drawing/2014/main" id="{17F766A8-916F-4823-A758-7D57DC55BC6B}"/>
              </a:ext>
            </a:extLst>
          </p:cNvPr>
          <p:cNvSpPr/>
          <p:nvPr/>
        </p:nvSpPr>
        <p:spPr>
          <a:xfrm rot="5400000">
            <a:off x="6444588" y="10663603"/>
            <a:ext cx="516423" cy="469426"/>
          </a:xfrm>
          <a:prstGeom prst="triangle">
            <a:avLst/>
          </a:prstGeom>
          <a:solidFill>
            <a:schemeClr val="tx2">
              <a:lumMod val="75000"/>
            </a:schemeClr>
          </a:solidFill>
          <a:ln w="3175">
            <a:miter lim="400000"/>
          </a:ln>
        </p:spPr>
        <p:txBody>
          <a:bodyPr lIns="38100" tIns="38100" rIns="38100" bIns="38100" rtlCol="0" anchor="ctr"/>
          <a:lstStyle/>
          <a:p>
            <a:pPr algn="ctr"/>
            <a:endParaRPr lang="ko-KR" altLang="en-US" sz="300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A472E84E-083E-4844-A409-08ACE906F9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434" y="1142774"/>
            <a:ext cx="1371601" cy="137160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Data Used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600" dirty="0"/>
              <a:t>버섯 하나 당 </a:t>
            </a:r>
            <a:r>
              <a:rPr lang="en-US" altLang="ko-KR" sz="3600" b="1" dirty="0"/>
              <a:t>23</a:t>
            </a:r>
            <a:r>
              <a:rPr lang="ko-KR" altLang="en-US" sz="3600" b="1" dirty="0"/>
              <a:t>개의 </a:t>
            </a:r>
            <a:r>
              <a:rPr lang="en-US" altLang="ko-KR" sz="3600" b="1" dirty="0"/>
              <a:t>Feature</a:t>
            </a:r>
            <a:r>
              <a:rPr lang="ko-KR" altLang="en-US" sz="3600" dirty="0"/>
              <a:t>로 이루어져 있음</a:t>
            </a:r>
            <a:endParaRPr lang="en-US" altLang="ko-KR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600" dirty="0"/>
              <a:t>각 </a:t>
            </a:r>
            <a:r>
              <a:rPr lang="en-US" altLang="ko-KR" sz="3600" dirty="0"/>
              <a:t>Feature</a:t>
            </a:r>
            <a:r>
              <a:rPr lang="ko-KR" altLang="en-US" sz="3600" dirty="0"/>
              <a:t>는 알파벳 글자 하나로 </a:t>
            </a:r>
            <a:r>
              <a:rPr lang="en-US" altLang="ko-KR" sz="3600" dirty="0"/>
              <a:t>Labeling </a:t>
            </a:r>
            <a:r>
              <a:rPr lang="ko-KR" altLang="en-US" sz="3600" dirty="0"/>
              <a:t>되어져 있음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477" y="6555617"/>
            <a:ext cx="21451372" cy="61605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9B9B40F4-370B-7645-960C-3FA1B42DE7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842" y="2279414"/>
            <a:ext cx="1371601" cy="1371601"/>
          </a:xfrm>
          <a:prstGeom prst="rect">
            <a:avLst/>
          </a:prstGeom>
        </p:spPr>
      </p:pic>
      <p:sp>
        <p:nvSpPr>
          <p:cNvPr id="6" name="Shape 88"/>
          <p:cNvSpPr>
            <a:spLocks noGrp="1"/>
          </p:cNvSpPr>
          <p:nvPr>
            <p:ph type="sldNum" sz="quarter" idx="2"/>
          </p:nvPr>
        </p:nvSpPr>
        <p:spPr>
          <a:xfrm>
            <a:off x="23255935" y="12764080"/>
            <a:ext cx="607908" cy="355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/>
              <a:t>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07100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Data Used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167983" y="4630044"/>
            <a:ext cx="13254897" cy="701929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/>
              <a:t>‘class’</a:t>
            </a:r>
            <a:r>
              <a:rPr lang="ko-KR" altLang="en-US" sz="3600" dirty="0"/>
              <a:t>라는 </a:t>
            </a:r>
            <a:r>
              <a:rPr lang="en-US" altLang="ko-KR" sz="3600" dirty="0"/>
              <a:t>feature</a:t>
            </a:r>
            <a:r>
              <a:rPr lang="ko-KR" altLang="en-US" sz="3600" dirty="0"/>
              <a:t>는 해당 버섯이 </a:t>
            </a:r>
            <a:r>
              <a:rPr lang="ko-KR" altLang="en-US" sz="3600" u="sng" dirty="0"/>
              <a:t>식용버섯인지 독버섯인지</a:t>
            </a:r>
            <a:r>
              <a:rPr lang="ko-KR" altLang="en-US" sz="3600" dirty="0"/>
              <a:t>를 나타냄</a:t>
            </a:r>
            <a:endParaRPr lang="en-US" altLang="ko-KR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/>
              <a:t>우리의 목표는 버섯의 특징을 입력 받아 식용인지 아닌지 판단하는 </a:t>
            </a:r>
            <a:r>
              <a:rPr lang="en-US" altLang="ko-KR" sz="3600" b="1" dirty="0"/>
              <a:t>Binary Classifier</a:t>
            </a:r>
            <a:r>
              <a:rPr lang="ko-KR" altLang="en-US" sz="3600" dirty="0"/>
              <a:t>를 </a:t>
            </a:r>
            <a:r>
              <a:rPr lang="ko-KR" altLang="en-US" sz="3600" b="1" dirty="0"/>
              <a:t>신경망</a:t>
            </a:r>
            <a:r>
              <a:rPr lang="ko-KR" altLang="en-US" sz="3600" dirty="0"/>
              <a:t>으로 구현하는 것</a:t>
            </a:r>
            <a:endParaRPr lang="en-US" altLang="ko-KR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/>
              <a:t>따라서 </a:t>
            </a:r>
            <a:r>
              <a:rPr lang="en-US" altLang="ko-KR" sz="3600" dirty="0"/>
              <a:t>‘class’</a:t>
            </a:r>
            <a:r>
              <a:rPr lang="ko-KR" altLang="en-US" sz="3600" dirty="0"/>
              <a:t>를 신경망의 </a:t>
            </a:r>
            <a:r>
              <a:rPr lang="en-US" altLang="ko-KR" sz="3600" dirty="0"/>
              <a:t>Y</a:t>
            </a:r>
            <a:r>
              <a:rPr lang="ko-KR" altLang="en-US" sz="3600" dirty="0"/>
              <a:t>값으로 잡아 </a:t>
            </a:r>
            <a:r>
              <a:rPr lang="en-US" altLang="ko-KR" sz="3600" b="1" dirty="0"/>
              <a:t>Supervised Learning</a:t>
            </a:r>
            <a:r>
              <a:rPr lang="ko-KR" altLang="en-US" sz="3600" dirty="0"/>
              <a:t>을 시킬 예정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5096" t="18267" r="76716" b="3066"/>
          <a:stretch/>
        </p:blipFill>
        <p:spPr>
          <a:xfrm>
            <a:off x="16379519" y="4630044"/>
            <a:ext cx="3901441" cy="48463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04244E9B-D43B-E046-8800-003AC6BED5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279" y="2279414"/>
            <a:ext cx="1371601" cy="1371601"/>
          </a:xfrm>
          <a:prstGeom prst="rect">
            <a:avLst/>
          </a:prstGeom>
        </p:spPr>
      </p:pic>
      <p:sp>
        <p:nvSpPr>
          <p:cNvPr id="7" name="Shape 88"/>
          <p:cNvSpPr>
            <a:spLocks noGrp="1"/>
          </p:cNvSpPr>
          <p:nvPr>
            <p:ph type="sldNum" sz="quarter" idx="2"/>
          </p:nvPr>
        </p:nvSpPr>
        <p:spPr>
          <a:xfrm>
            <a:off x="23255935" y="12764080"/>
            <a:ext cx="607908" cy="355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39457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Data Used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 smtClean="0"/>
              <a:t>보통 대략 </a:t>
            </a:r>
            <a:r>
              <a:rPr lang="en-US" altLang="ko-KR" sz="3600" dirty="0" smtClean="0"/>
              <a:t>70%</a:t>
            </a:r>
            <a:r>
              <a:rPr lang="ko-KR" altLang="en-US" sz="3600" dirty="0" smtClean="0"/>
              <a:t>의 </a:t>
            </a:r>
            <a:r>
              <a:rPr lang="en-US" altLang="ko-KR" sz="3600" dirty="0" smtClean="0"/>
              <a:t>Dataset</a:t>
            </a:r>
            <a:r>
              <a:rPr lang="ko-KR" altLang="en-US" sz="3600" dirty="0" smtClean="0"/>
              <a:t>을</a:t>
            </a:r>
            <a:r>
              <a:rPr lang="en-US" altLang="ko-KR" sz="3600" dirty="0" smtClean="0"/>
              <a:t> </a:t>
            </a:r>
            <a:r>
              <a:rPr lang="ko-KR" altLang="en-US" sz="3600" dirty="0"/>
              <a:t>신경망의</a:t>
            </a:r>
            <a:r>
              <a:rPr lang="en-US" altLang="ko-KR" sz="3600" dirty="0"/>
              <a:t> Training</a:t>
            </a:r>
            <a:r>
              <a:rPr lang="ko-KR" altLang="en-US" sz="3600" dirty="0"/>
              <a:t>에</a:t>
            </a:r>
            <a:r>
              <a:rPr lang="en-US" altLang="ko-KR" sz="3600" dirty="0"/>
              <a:t>, 30%</a:t>
            </a:r>
            <a:r>
              <a:rPr lang="ko-KR" altLang="en-US" sz="3600" dirty="0"/>
              <a:t>를 </a:t>
            </a:r>
            <a:r>
              <a:rPr lang="en-US" altLang="ko-KR" sz="3600" dirty="0"/>
              <a:t>Test</a:t>
            </a:r>
            <a:r>
              <a:rPr lang="ko-KR" altLang="en-US" sz="3600" dirty="0"/>
              <a:t>에 활용함</a:t>
            </a:r>
            <a:endParaRPr lang="en-US" altLang="ko-KR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/>
              <a:t>따라서 총 </a:t>
            </a:r>
            <a:r>
              <a:rPr lang="en-US" altLang="ko-KR" sz="3600" dirty="0"/>
              <a:t>8124</a:t>
            </a:r>
            <a:r>
              <a:rPr lang="ko-KR" altLang="en-US" sz="3600" dirty="0"/>
              <a:t>개의 버섯 데이터 중 </a:t>
            </a:r>
            <a:r>
              <a:rPr lang="en-US" altLang="ko-KR" sz="3600" b="1" dirty="0"/>
              <a:t>6124</a:t>
            </a:r>
            <a:r>
              <a:rPr lang="ko-KR" altLang="en-US" sz="3600" b="1" dirty="0"/>
              <a:t>개를 </a:t>
            </a:r>
            <a:r>
              <a:rPr lang="en-US" altLang="ko-KR" sz="3600" b="1" dirty="0"/>
              <a:t>Training</a:t>
            </a:r>
            <a:r>
              <a:rPr lang="ko-KR" altLang="en-US" sz="3600" dirty="0"/>
              <a:t>에</a:t>
            </a:r>
            <a:r>
              <a:rPr lang="en-US" altLang="ko-KR" sz="3600" dirty="0"/>
              <a:t>, </a:t>
            </a:r>
            <a:r>
              <a:rPr lang="en-US" altLang="ko-KR" sz="3600" b="1" dirty="0"/>
              <a:t>2000</a:t>
            </a:r>
            <a:r>
              <a:rPr lang="ko-KR" altLang="en-US" sz="3600" b="1" dirty="0"/>
              <a:t>개를 </a:t>
            </a:r>
            <a:r>
              <a:rPr lang="en-US" altLang="ko-KR" sz="3600" b="1" dirty="0"/>
              <a:t>Test</a:t>
            </a:r>
            <a:r>
              <a:rPr lang="ko-KR" altLang="en-US" sz="3600" dirty="0"/>
              <a:t>에 사용할 예정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84898C74-08A5-9647-AD4C-B44064ECC8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279" y="2279414"/>
            <a:ext cx="1371601" cy="1371601"/>
          </a:xfrm>
          <a:prstGeom prst="rect">
            <a:avLst/>
          </a:prstGeom>
        </p:spPr>
      </p:pic>
      <p:sp>
        <p:nvSpPr>
          <p:cNvPr id="5" name="Shape 88"/>
          <p:cNvSpPr>
            <a:spLocks noGrp="1"/>
          </p:cNvSpPr>
          <p:nvPr>
            <p:ph type="sldNum" sz="quarter" idx="2"/>
          </p:nvPr>
        </p:nvSpPr>
        <p:spPr>
          <a:xfrm>
            <a:off x="23255935" y="12764080"/>
            <a:ext cx="607908" cy="355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55498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B0F58511-D16D-4AA4-8146-C456D3D56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4688" y="0"/>
            <a:ext cx="10139312" cy="13716000"/>
          </a:xfrm>
          <a:prstGeom prst="rect">
            <a:avLst/>
          </a:prstGeom>
        </p:spPr>
      </p:pic>
      <p:sp>
        <p:nvSpPr>
          <p:cNvPr id="44" name="Shape 44"/>
          <p:cNvSpPr/>
          <p:nvPr/>
        </p:nvSpPr>
        <p:spPr>
          <a:xfrm>
            <a:off x="23144244" y="12526236"/>
            <a:ext cx="831289" cy="831289"/>
          </a:xfrm>
          <a:prstGeom prst="ellipse">
            <a:avLst/>
          </a:prstGeom>
          <a:solidFill>
            <a:srgbClr val="282828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1702137" y="1516988"/>
            <a:ext cx="8992089" cy="557910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>
            <a:lvl1pPr>
              <a:lnSpc>
                <a:spcPct val="90000"/>
              </a:lnSpc>
              <a:defRPr sz="11000" b="1">
                <a:solidFill>
                  <a:srgbClr val="282828"/>
                </a:solidFill>
                <a:latin typeface="Signika"/>
                <a:ea typeface="Signika"/>
                <a:cs typeface="Signika"/>
                <a:sym typeface="Signika"/>
              </a:defRPr>
            </a:lvl1pPr>
          </a:lstStyle>
          <a:p>
            <a:r>
              <a:rPr lang="en-US" altLang="ko-KR" dirty="0"/>
              <a:t>3. Methods</a:t>
            </a:r>
            <a:endParaRPr dirty="0"/>
          </a:p>
        </p:txBody>
      </p:sp>
      <p:sp>
        <p:nvSpPr>
          <p:cNvPr id="46" name="Shape 46"/>
          <p:cNvSpPr/>
          <p:nvPr/>
        </p:nvSpPr>
        <p:spPr>
          <a:xfrm>
            <a:off x="1213771" y="5575703"/>
            <a:ext cx="12197429" cy="51416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/>
              <a:t>언어 </a:t>
            </a:r>
            <a:r>
              <a:rPr lang="en-US" altLang="ko-KR" sz="3600" dirty="0"/>
              <a:t>: Python3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/>
              <a:t>환경 </a:t>
            </a:r>
            <a:r>
              <a:rPr lang="en-US" altLang="ko-KR" sz="3600" dirty="0"/>
              <a:t>: </a:t>
            </a:r>
            <a:r>
              <a:rPr lang="en-US" altLang="ko-KR" sz="3600" dirty="0" err="1"/>
              <a:t>Jupyter</a:t>
            </a:r>
            <a:r>
              <a:rPr lang="en-US" altLang="ko-KR" sz="3600" dirty="0"/>
              <a:t> Notebook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/>
              <a:t>라이브러리</a:t>
            </a:r>
            <a:endParaRPr lang="en-US" altLang="ko-KR" sz="3600" dirty="0"/>
          </a:p>
          <a:p>
            <a:pPr marL="457200" indent="-457200">
              <a:buFontTx/>
              <a:buChar char="-"/>
            </a:pPr>
            <a:r>
              <a:rPr lang="en-US" altLang="ko-KR" sz="36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Pandas, </a:t>
            </a:r>
            <a:r>
              <a:rPr lang="en-US" altLang="ko-KR" sz="36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Matplotlib</a:t>
            </a:r>
            <a:r>
              <a:rPr lang="en-US" altLang="ko-KR" sz="36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: </a:t>
            </a:r>
            <a:r>
              <a:rPr lang="ko-KR" altLang="en-US" sz="36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데이터 가공 및 시각화</a:t>
            </a:r>
            <a:endParaRPr lang="en-US" altLang="ko-KR" sz="36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36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Tensorflow</a:t>
            </a:r>
            <a:r>
              <a:rPr lang="en-US" sz="36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Numpy</a:t>
            </a:r>
            <a:r>
              <a:rPr lang="en-US" sz="36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ko-KR" altLang="en-US" sz="36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신경망 구현</a:t>
            </a:r>
            <a:endParaRPr sz="3600" dirty="0"/>
          </a:p>
        </p:txBody>
      </p:sp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1026" name="Picture 2" descr="Image result for pand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6535" y="8559137"/>
            <a:ext cx="5715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ensorf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6535" y="2235266"/>
            <a:ext cx="33528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nump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6535" y="5769582"/>
            <a:ext cx="38100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matplotli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6535" y="10419173"/>
            <a:ext cx="5162550" cy="123825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97B72C5A-863C-8840-A105-C0DF0A287FB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935" y="1488505"/>
            <a:ext cx="1371601" cy="137160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727574"/>
      </a:dk1>
      <a:lt1>
        <a:srgbClr val="750231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Montserrat-Regular"/>
        <a:ea typeface="Montserrat-Regular"/>
        <a:cs typeface="Montserrat-Regular"/>
      </a:majorFont>
      <a:minorFont>
        <a:latin typeface="Montserrat-Regular"/>
        <a:ea typeface="Montserrat-Regular"/>
        <a:cs typeface="Montserrat-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CDEE0"/>
        </a:solidFill>
        <a:ln w="3175">
          <a:miter lim="400000"/>
        </a:ln>
      </a:spPr>
      <a:bodyPr lIns="38100" tIns="38100" rIns="38100" bIns="38100" anchor="ctr"/>
      <a:lstStyle>
        <a:defPPr algn="ctr">
          <a:defRPr sz="3000">
            <a:solidFill>
              <a:srgbClr val="FFFFFF"/>
            </a:solidFill>
            <a:latin typeface="Helvetica Light"/>
            <a:ea typeface="Helvetica Light"/>
            <a:cs typeface="Helvetica Light"/>
            <a:sym typeface="Helvetica Light"/>
          </a:defRPr>
        </a:defPPr>
      </a:lst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727574"/>
            </a:solidFill>
            <a:effectLst/>
            <a:uFillTx/>
            <a:latin typeface="PT Sans"/>
            <a:ea typeface="PT Sans"/>
            <a:cs typeface="PT Sans"/>
            <a:sym typeface="PT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Montserrat-Regular"/>
        <a:ea typeface="Montserrat-Regular"/>
        <a:cs typeface="Montserrat-Regular"/>
      </a:majorFont>
      <a:minorFont>
        <a:latin typeface="Montserrat-Regular"/>
        <a:ea typeface="Montserrat-Regular"/>
        <a:cs typeface="Montserrat-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127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727574"/>
            </a:solidFill>
            <a:effectLst/>
            <a:uFillTx/>
            <a:latin typeface="PT Sans"/>
            <a:ea typeface="PT Sans"/>
            <a:cs typeface="PT Sans"/>
            <a:sym typeface="PT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398</Words>
  <Application>Microsoft Office PowerPoint</Application>
  <PresentationFormat>사용자 지정</PresentationFormat>
  <Paragraphs>73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6" baseType="lpstr">
      <vt:lpstr>et-line</vt:lpstr>
      <vt:lpstr>Helvetica Light</vt:lpstr>
      <vt:lpstr>Helvetica Neue</vt:lpstr>
      <vt:lpstr>HY목판L</vt:lpstr>
      <vt:lpstr>Montserrat-Regular</vt:lpstr>
      <vt:lpstr>Roboto Regular</vt:lpstr>
      <vt:lpstr>맑은 고딕</vt:lpstr>
      <vt:lpstr>Arial</vt:lpstr>
      <vt:lpstr>PT Sans</vt:lpstr>
      <vt:lpstr>Signika</vt:lpstr>
      <vt:lpstr>Times New Roman</vt:lpstr>
      <vt:lpstr>White</vt:lpstr>
      <vt:lpstr>PowerPoint 프레젠테이션</vt:lpstr>
      <vt:lpstr>PowerPoint 프레젠테이션</vt:lpstr>
      <vt:lpstr>1. Introduction</vt:lpstr>
      <vt:lpstr>1. Introduction</vt:lpstr>
      <vt:lpstr>PowerPoint 프레젠테이션</vt:lpstr>
      <vt:lpstr>2. Data Used</vt:lpstr>
      <vt:lpstr>2. Data Used</vt:lpstr>
      <vt:lpstr>2. Data Used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suyeon lee</dc:creator>
  <cp:lastModifiedBy>이 겨레</cp:lastModifiedBy>
  <cp:revision>46</cp:revision>
  <dcterms:modified xsi:type="dcterms:W3CDTF">2018-06-28T23:02:49Z</dcterms:modified>
</cp:coreProperties>
</file>