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71" r:id="rId14"/>
    <p:sldId id="268" r:id="rId15"/>
    <p:sldId id="269" r:id="rId16"/>
    <p:sldId id="278" r:id="rId17"/>
    <p:sldId id="279" r:id="rId18"/>
    <p:sldId id="280" r:id="rId19"/>
    <p:sldId id="281" r:id="rId20"/>
    <p:sldId id="270" r:id="rId21"/>
    <p:sldId id="272" r:id="rId22"/>
    <p:sldId id="273" r:id="rId23"/>
    <p:sldId id="274" r:id="rId24"/>
    <p:sldId id="275" r:id="rId25"/>
    <p:sldId id="282" r:id="rId26"/>
    <p:sldId id="276" r:id="rId27"/>
    <p:sldId id="277" r:id="rId28"/>
    <p:sldId id="284" r:id="rId29"/>
    <p:sldId id="283"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287008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81751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344223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88075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3C058-E9AE-4CB3-A3AC-3D856141CFE8}"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93385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33C058-E9AE-4CB3-A3AC-3D856141CFE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426686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33C058-E9AE-4CB3-A3AC-3D856141CFE8}"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336829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33C058-E9AE-4CB3-A3AC-3D856141CFE8}"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2633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3C058-E9AE-4CB3-A3AC-3D856141CFE8}"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65477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4852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91163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3C058-E9AE-4CB3-A3AC-3D856141CFE8}" type="datetimeFigureOut">
              <a:rPr lang="en-IN" smtClean="0"/>
              <a:t>01-03-2023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CFD8-2817-40EE-BD3E-DE50187479FC}" type="slidenum">
              <a:rPr lang="en-IN" smtClean="0"/>
              <a:t>‹#›</a:t>
            </a:fld>
            <a:endParaRPr lang="en-IN"/>
          </a:p>
        </p:txBody>
      </p:sp>
    </p:spTree>
    <p:extLst>
      <p:ext uri="{BB962C8B-B14F-4D97-AF65-F5344CB8AC3E}">
        <p14:creationId xmlns:p14="http://schemas.microsoft.com/office/powerpoint/2010/main" val="96871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educba.com/what-is-blockchain-technolog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ibm.com/dwblog/2017/what-is-blockchain-hyperledger-fabric-distributed-ledge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blockchain-technology-introductio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normAutofit/>
          </a:bodyPr>
          <a:lstStyle/>
          <a:p>
            <a:r>
              <a:rPr lang="en-US" sz="3200" b="1" dirty="0"/>
              <a:t>Unit 1</a:t>
            </a:r>
            <a:endParaRPr lang="en-IN" sz="3200" b="1" dirty="0"/>
          </a:p>
        </p:txBody>
      </p:sp>
      <p:sp>
        <p:nvSpPr>
          <p:cNvPr id="3" name="Subtitle 2"/>
          <p:cNvSpPr>
            <a:spLocks noGrp="1"/>
          </p:cNvSpPr>
          <p:nvPr>
            <p:ph type="subTitle" idx="1"/>
          </p:nvPr>
        </p:nvSpPr>
        <p:spPr>
          <a:xfrm>
            <a:off x="1043608" y="1916832"/>
            <a:ext cx="6400800" cy="1752600"/>
          </a:xfrm>
        </p:spPr>
        <p:txBody>
          <a:bodyPr>
            <a:normAutofit/>
          </a:bodyPr>
          <a:lstStyle/>
          <a:p>
            <a:r>
              <a:rPr lang="en-US" sz="3600" b="1" dirty="0">
                <a:solidFill>
                  <a:schemeClr val="tx1"/>
                </a:solidFill>
              </a:rPr>
              <a:t>Introduction </a:t>
            </a:r>
            <a:r>
              <a:rPr lang="en-US" sz="3600" b="1">
                <a:solidFill>
                  <a:schemeClr val="tx1"/>
                </a:solidFill>
              </a:rPr>
              <a:t>to Blockchain </a:t>
            </a:r>
            <a:r>
              <a:rPr lang="en-US" sz="3600" b="1" dirty="0">
                <a:solidFill>
                  <a:schemeClr val="tx1"/>
                </a:solidFill>
              </a:rPr>
              <a:t>Technologies and its architecture</a:t>
            </a:r>
            <a:endParaRPr lang="en-IN" sz="3600" b="1" dirty="0">
              <a:solidFill>
                <a:schemeClr val="tx1"/>
              </a:solidFill>
            </a:endParaRPr>
          </a:p>
        </p:txBody>
      </p:sp>
    </p:spTree>
    <p:extLst>
      <p:ext uri="{BB962C8B-B14F-4D97-AF65-F5344CB8AC3E}">
        <p14:creationId xmlns:p14="http://schemas.microsoft.com/office/powerpoint/2010/main" val="399069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fontAlgn="base">
              <a:buNone/>
            </a:pPr>
            <a:r>
              <a:rPr lang="en-IN" sz="2400" b="1" dirty="0"/>
              <a:t>Advantages of </a:t>
            </a:r>
            <a:r>
              <a:rPr lang="en-IN" sz="2400" b="1" dirty="0" err="1"/>
              <a:t>Blockchain</a:t>
            </a:r>
            <a:r>
              <a:rPr lang="en-IN" sz="2400" b="1" dirty="0"/>
              <a:t> Technology:</a:t>
            </a:r>
            <a:endParaRPr lang="en-US" sz="2400" b="1" dirty="0"/>
          </a:p>
          <a:p>
            <a:pPr marL="0" indent="0" algn="just" fontAlgn="base">
              <a:buNone/>
            </a:pPr>
            <a:r>
              <a:rPr lang="en-US" sz="2400" b="1" dirty="0"/>
              <a:t>1. Open: </a:t>
            </a:r>
            <a:r>
              <a:rPr lang="en-US" sz="2400" dirty="0"/>
              <a:t>One of the major advantages of </a:t>
            </a:r>
            <a:r>
              <a:rPr lang="en-US" sz="2400" dirty="0" err="1"/>
              <a:t>blockchain</a:t>
            </a:r>
            <a:r>
              <a:rPr lang="en-US" sz="2400" dirty="0"/>
              <a:t> technology is that it is accessible to all means anyone can become a participant in the contribution to </a:t>
            </a:r>
            <a:r>
              <a:rPr lang="en-US" sz="2400" dirty="0" err="1"/>
              <a:t>blockchain</a:t>
            </a:r>
            <a:r>
              <a:rPr lang="en-US" sz="2400" dirty="0"/>
              <a:t> technology, one does not require any permission from anybody to join the distributed network.</a:t>
            </a:r>
          </a:p>
          <a:p>
            <a:pPr marL="0" indent="0" algn="just" fontAlgn="base">
              <a:buNone/>
            </a:pPr>
            <a:r>
              <a:rPr lang="en-US" sz="2400" b="1" dirty="0"/>
              <a:t>2. Verifiable: </a:t>
            </a:r>
            <a:r>
              <a:rPr lang="en-US" sz="2400" dirty="0" err="1"/>
              <a:t>Blockchain</a:t>
            </a:r>
            <a:r>
              <a:rPr lang="en-US" sz="2400" dirty="0"/>
              <a:t> technology is used to store information in a decentralized manner so everyone can verify the correctness of the information by using zero-knowledge proof through which one party proves the correctness of data to another party without revealing anything about data.</a:t>
            </a:r>
          </a:p>
          <a:p>
            <a:pPr marL="0" indent="0" algn="just" fontAlgn="base">
              <a:buNone/>
            </a:pPr>
            <a:r>
              <a:rPr lang="en-US" sz="2400" b="1" dirty="0"/>
              <a:t>3. Permanent: </a:t>
            </a:r>
            <a:r>
              <a:rPr lang="en-US" sz="2400" dirty="0"/>
              <a:t>Records or information which is stored using </a:t>
            </a:r>
            <a:r>
              <a:rPr lang="en-US" sz="2400" dirty="0" err="1"/>
              <a:t>blockchain</a:t>
            </a:r>
            <a:r>
              <a:rPr lang="en-US" sz="2400" dirty="0"/>
              <a:t> technology is permanent means one needs not worry about losing the data because duplicate copies are stored at each local node as it is a decentralized network that has a number of trustworthy nodes.</a:t>
            </a:r>
          </a:p>
          <a:p>
            <a:pPr marL="0" indent="0" fontAlgn="base">
              <a:buNone/>
            </a:pPr>
            <a:endParaRPr lang="en-US" sz="2300" dirty="0"/>
          </a:p>
        </p:txBody>
      </p:sp>
    </p:spTree>
    <p:extLst>
      <p:ext uri="{BB962C8B-B14F-4D97-AF65-F5344CB8AC3E}">
        <p14:creationId xmlns:p14="http://schemas.microsoft.com/office/powerpoint/2010/main" val="335239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76672"/>
            <a:ext cx="8064896" cy="6264696"/>
          </a:xfrm>
        </p:spPr>
        <p:txBody>
          <a:bodyPr>
            <a:noAutofit/>
          </a:bodyPr>
          <a:lstStyle/>
          <a:p>
            <a:pPr marL="0" indent="0" algn="just" fontAlgn="base">
              <a:buNone/>
            </a:pPr>
            <a:r>
              <a:rPr lang="en-US" sz="2400" b="1" dirty="0"/>
              <a:t>4. Free from Censorship:</a:t>
            </a:r>
            <a:r>
              <a:rPr lang="en-US" sz="2400" dirty="0"/>
              <a:t> </a:t>
            </a:r>
            <a:r>
              <a:rPr lang="en-US" sz="2400" dirty="0" err="1"/>
              <a:t>Blockchain</a:t>
            </a:r>
            <a:r>
              <a:rPr lang="en-US" sz="2400" dirty="0"/>
              <a:t> technology is considered free from censorship as it does not have control of any single party rather it has the concept of trustworthy nodes for validation and consensus protocols that approve transactions by using smart contracts.</a:t>
            </a:r>
          </a:p>
          <a:p>
            <a:pPr marL="0" indent="0" algn="just" fontAlgn="base">
              <a:buNone/>
            </a:pPr>
            <a:endParaRPr lang="en-US" sz="2400" dirty="0"/>
          </a:p>
          <a:p>
            <a:pPr marL="0" indent="0" algn="just" fontAlgn="base">
              <a:buNone/>
            </a:pPr>
            <a:r>
              <a:rPr lang="en-US" sz="2300" b="1" dirty="0"/>
              <a:t>5. </a:t>
            </a:r>
            <a:r>
              <a:rPr lang="en-US" sz="2400" b="1" dirty="0"/>
              <a:t>Tighter Security:</a:t>
            </a:r>
            <a:r>
              <a:rPr lang="en-US" sz="2400" dirty="0"/>
              <a:t> </a:t>
            </a:r>
            <a:r>
              <a:rPr lang="en-US" sz="2400" dirty="0" err="1"/>
              <a:t>Blockchain</a:t>
            </a:r>
            <a:r>
              <a:rPr lang="en-US" sz="2400" dirty="0"/>
              <a:t> uses hashing techniques to store each transaction on a block that is connected to each other so it has tighter security. It uses SHA 256 hashing technique for storing transactions.</a:t>
            </a:r>
          </a:p>
          <a:p>
            <a:pPr marL="0" indent="0" algn="just" fontAlgn="base">
              <a:buNone/>
            </a:pPr>
            <a:endParaRPr lang="en-US" sz="2400" dirty="0"/>
          </a:p>
          <a:p>
            <a:pPr marL="0" indent="0" algn="just" fontAlgn="base">
              <a:buNone/>
            </a:pPr>
            <a:r>
              <a:rPr lang="en-US" sz="2400" b="1" dirty="0"/>
              <a:t>6. Immutability:</a:t>
            </a:r>
            <a:r>
              <a:rPr lang="en-US" sz="2400" dirty="0"/>
              <a:t> Data cannot be tampered with in </a:t>
            </a:r>
            <a:r>
              <a:rPr lang="en-US" sz="2400" dirty="0" err="1"/>
              <a:t>blockchain</a:t>
            </a:r>
            <a:r>
              <a:rPr lang="en-US" sz="2400" dirty="0"/>
              <a:t> technology due to its decentralized structure so any change will be reflected in all the nodes so one cannot do fraud here, hence it can be claimed that transactions are tamper-proof.</a:t>
            </a:r>
          </a:p>
          <a:p>
            <a:pPr marL="0" indent="0" algn="just" fontAlgn="base">
              <a:buNone/>
            </a:pPr>
            <a:endParaRPr lang="en-US" sz="2300" dirty="0"/>
          </a:p>
        </p:txBody>
      </p:sp>
    </p:spTree>
    <p:extLst>
      <p:ext uri="{BB962C8B-B14F-4D97-AF65-F5344CB8AC3E}">
        <p14:creationId xmlns:p14="http://schemas.microsoft.com/office/powerpoint/2010/main" val="381775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208912" cy="6264696"/>
          </a:xfrm>
        </p:spPr>
        <p:txBody>
          <a:bodyPr>
            <a:noAutofit/>
          </a:bodyPr>
          <a:lstStyle/>
          <a:p>
            <a:pPr marL="0" indent="0" algn="just" fontAlgn="base">
              <a:buNone/>
            </a:pPr>
            <a:r>
              <a:rPr lang="en-US" sz="2400" b="1" dirty="0"/>
              <a:t>7. Transparency</a:t>
            </a:r>
            <a:r>
              <a:rPr lang="en-US" sz="2400" dirty="0"/>
              <a:t>: It makes histories of transactions transparent everywhere all the nodes in the network have a copy of the transaction in the network. If any changes occur in the transaction it is visible to the other nodes.</a:t>
            </a:r>
          </a:p>
          <a:p>
            <a:pPr marL="0" indent="0" algn="just" fontAlgn="base">
              <a:buNone/>
            </a:pPr>
            <a:endParaRPr lang="en-US" sz="2400" b="1" dirty="0"/>
          </a:p>
          <a:p>
            <a:pPr marL="0" indent="0" algn="just" fontAlgn="base">
              <a:buNone/>
            </a:pPr>
            <a:r>
              <a:rPr lang="en-US" sz="2400" b="1" dirty="0"/>
              <a:t>8. Efficiency</a:t>
            </a:r>
            <a:r>
              <a:rPr lang="en-US" sz="2400" dirty="0"/>
              <a:t>: </a:t>
            </a:r>
            <a:r>
              <a:rPr lang="en-US" sz="2400" dirty="0" err="1"/>
              <a:t>Blockchain</a:t>
            </a:r>
            <a:r>
              <a:rPr lang="en-US" sz="2400" dirty="0"/>
              <a:t> removes any third-party intervention between transactions and removes the mistake making the system efficient and faster. Settlement is made easier and smooth.</a:t>
            </a:r>
          </a:p>
          <a:p>
            <a:pPr marL="0" indent="0" algn="just" fontAlgn="base">
              <a:buNone/>
            </a:pPr>
            <a:endParaRPr lang="en-US" sz="2400" dirty="0"/>
          </a:p>
          <a:p>
            <a:pPr marL="0" indent="0" algn="just" fontAlgn="base">
              <a:buNone/>
            </a:pPr>
            <a:r>
              <a:rPr lang="en-US" sz="2400" b="1" dirty="0"/>
              <a:t>9. Cost Reduction</a:t>
            </a:r>
            <a:r>
              <a:rPr lang="en-US" sz="2400" dirty="0"/>
              <a:t>: As </a:t>
            </a:r>
            <a:r>
              <a:rPr lang="en-US" sz="2400" dirty="0" err="1"/>
              <a:t>blockchain</a:t>
            </a:r>
            <a:r>
              <a:rPr lang="en-US" sz="2400" dirty="0"/>
              <a:t> needs no third man it reduces the cost for the businesses and gives trust to the other partner.</a:t>
            </a:r>
          </a:p>
          <a:p>
            <a:pPr marL="0" indent="0" algn="just" fontAlgn="base">
              <a:buNone/>
            </a:pPr>
            <a:endParaRPr lang="en-US" sz="2300" dirty="0"/>
          </a:p>
        </p:txBody>
      </p:sp>
    </p:spTree>
    <p:extLst>
      <p:ext uri="{BB962C8B-B14F-4D97-AF65-F5344CB8AC3E}">
        <p14:creationId xmlns:p14="http://schemas.microsoft.com/office/powerpoint/2010/main" val="261040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541836" cy="4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39752" y="4941168"/>
            <a:ext cx="3746538" cy="369332"/>
          </a:xfrm>
          <a:prstGeom prst="rect">
            <a:avLst/>
          </a:prstGeom>
        </p:spPr>
        <p:txBody>
          <a:bodyPr wrap="none">
            <a:spAutoFit/>
          </a:bodyPr>
          <a:lstStyle/>
          <a:p>
            <a:r>
              <a:rPr lang="en-IN" b="1" dirty="0"/>
              <a:t>Advantages of </a:t>
            </a:r>
            <a:r>
              <a:rPr lang="en-IN" b="1" dirty="0" err="1"/>
              <a:t>Blockchain</a:t>
            </a:r>
            <a:r>
              <a:rPr lang="en-IN" b="1" dirty="0"/>
              <a:t> Technology</a:t>
            </a:r>
            <a:endParaRPr lang="en-IN" dirty="0"/>
          </a:p>
        </p:txBody>
      </p:sp>
    </p:spTree>
    <p:extLst>
      <p:ext uri="{BB962C8B-B14F-4D97-AF65-F5344CB8AC3E}">
        <p14:creationId xmlns:p14="http://schemas.microsoft.com/office/powerpoint/2010/main" val="138667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fontAlgn="base">
              <a:buNone/>
            </a:pPr>
            <a:r>
              <a:rPr lang="en-US" sz="2400" b="1" dirty="0"/>
              <a:t>Disadvantages of </a:t>
            </a:r>
            <a:r>
              <a:rPr lang="en-US" sz="2400" b="1" dirty="0" err="1"/>
              <a:t>Blockchain</a:t>
            </a:r>
            <a:r>
              <a:rPr lang="en-US" sz="2400" b="1" dirty="0"/>
              <a:t> Technology:</a:t>
            </a:r>
            <a:endParaRPr lang="en-US" sz="2400" dirty="0"/>
          </a:p>
          <a:p>
            <a:pPr marL="0" indent="0" algn="just" fontAlgn="base">
              <a:buNone/>
            </a:pPr>
            <a:r>
              <a:rPr lang="en-US" sz="2400" b="1" dirty="0"/>
              <a:t>1. Scalability:</a:t>
            </a:r>
            <a:r>
              <a:rPr lang="en-US" sz="2400" dirty="0"/>
              <a:t> It is one of the biggest drawbacks of </a:t>
            </a:r>
            <a:r>
              <a:rPr lang="en-US" sz="2400" dirty="0" err="1"/>
              <a:t>blockchain</a:t>
            </a:r>
            <a:r>
              <a:rPr lang="en-US" sz="2400" dirty="0"/>
              <a:t> technology as it cannot be scaled due to the fixed size of the block for storing information. The block size is 1 MB due to which it can hold only a couple of transactions on a single block.</a:t>
            </a:r>
          </a:p>
          <a:p>
            <a:pPr marL="0" indent="0" algn="just" fontAlgn="base">
              <a:buNone/>
            </a:pPr>
            <a:r>
              <a:rPr lang="en-US" sz="2400" b="1" dirty="0"/>
              <a:t>2. Immaturity: </a:t>
            </a:r>
            <a:r>
              <a:rPr lang="en-US" sz="2400" dirty="0" err="1"/>
              <a:t>Blockchain</a:t>
            </a:r>
            <a:r>
              <a:rPr lang="en-US" sz="2400" dirty="0"/>
              <a:t> is only a couple-year-old technology so people do not have much confidence in it, they are not ready to invest in it yet several applications of </a:t>
            </a:r>
            <a:r>
              <a:rPr lang="en-US" sz="2400" dirty="0" err="1"/>
              <a:t>blockchain</a:t>
            </a:r>
            <a:r>
              <a:rPr lang="en-US" sz="2400" dirty="0"/>
              <a:t> are doing great in different industries but still it needs to win the confidence of even more people to be recognized for its complete utilization.</a:t>
            </a:r>
          </a:p>
          <a:p>
            <a:pPr marL="0" indent="0" algn="just" fontAlgn="base">
              <a:buNone/>
            </a:pPr>
            <a:r>
              <a:rPr lang="en-US" sz="2400" b="1" dirty="0"/>
              <a:t>3. Energy Consuming: </a:t>
            </a:r>
            <a:r>
              <a:rPr lang="en-US" sz="2400" dirty="0"/>
              <a:t>For verifying any transaction a lot of energy is used so it becomes a problem according to the survey it is considered that 0.3 percent of the world’s electricity had been used by 2018 in the verification of transactions done using </a:t>
            </a:r>
            <a:r>
              <a:rPr lang="en-US" sz="2400" dirty="0" err="1"/>
              <a:t>blockchain</a:t>
            </a:r>
            <a:r>
              <a:rPr lang="en-US" sz="2400" dirty="0"/>
              <a:t> technology.</a:t>
            </a:r>
          </a:p>
        </p:txBody>
      </p:sp>
    </p:spTree>
    <p:extLst>
      <p:ext uri="{BB962C8B-B14F-4D97-AF65-F5344CB8AC3E}">
        <p14:creationId xmlns:p14="http://schemas.microsoft.com/office/powerpoint/2010/main" val="17667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algn="just" fontAlgn="base">
              <a:buNone/>
            </a:pPr>
            <a:r>
              <a:rPr lang="en-US" sz="2400" b="1" dirty="0"/>
              <a:t>4. Time-Consuming: </a:t>
            </a:r>
            <a:r>
              <a:rPr lang="en-US" sz="2400" dirty="0"/>
              <a:t>To add the next block in the chain miners need to compute nonce values many times so this is a time-consuming process and needs to be speed up to be used for industrial purposes.</a:t>
            </a:r>
          </a:p>
          <a:p>
            <a:pPr marL="0" indent="0" algn="just" fontAlgn="base">
              <a:buNone/>
            </a:pPr>
            <a:r>
              <a:rPr lang="en-US" sz="2400" b="1" dirty="0"/>
              <a:t>5. Legal Formalities: </a:t>
            </a:r>
            <a:r>
              <a:rPr lang="en-US" sz="2400" dirty="0"/>
              <a:t>In some countries, the use of </a:t>
            </a:r>
            <a:r>
              <a:rPr lang="en-US" sz="2400" dirty="0" err="1"/>
              <a:t>blockchain</a:t>
            </a:r>
            <a:r>
              <a:rPr lang="en-US" sz="2400" dirty="0"/>
              <a:t> technology applications is banned like </a:t>
            </a:r>
            <a:r>
              <a:rPr lang="en-US" sz="2400" dirty="0" err="1"/>
              <a:t>cryptocurrency</a:t>
            </a:r>
            <a:r>
              <a:rPr lang="en-US" sz="2400" dirty="0"/>
              <a:t> due to some environmental issues they are not promoting to use </a:t>
            </a:r>
            <a:r>
              <a:rPr lang="en-US" sz="2400" dirty="0" err="1"/>
              <a:t>blockchain</a:t>
            </a:r>
            <a:r>
              <a:rPr lang="en-US" sz="2400" dirty="0"/>
              <a:t> technology in the commercial sector.</a:t>
            </a:r>
          </a:p>
          <a:p>
            <a:pPr marL="0" indent="0" algn="just" fontAlgn="base">
              <a:buNone/>
            </a:pPr>
            <a:r>
              <a:rPr lang="en-US" sz="2400" b="1" dirty="0"/>
              <a:t>6. Storage</a:t>
            </a:r>
            <a:r>
              <a:rPr lang="en-US" sz="2400" dirty="0"/>
              <a:t>: </a:t>
            </a:r>
            <a:r>
              <a:rPr lang="en-US" sz="2400" dirty="0" err="1"/>
              <a:t>Blockchain</a:t>
            </a:r>
            <a:r>
              <a:rPr lang="en-US" sz="2400" dirty="0"/>
              <a:t> databases are stored on all the nodes of the network creates an issue with the storage, increasing number of transactions will require more storage.</a:t>
            </a:r>
          </a:p>
          <a:p>
            <a:pPr marL="0" indent="0" algn="just" fontAlgn="base">
              <a:buNone/>
            </a:pPr>
            <a:r>
              <a:rPr lang="en-US" sz="2400" b="1" dirty="0"/>
              <a:t>7. Regulations</a:t>
            </a:r>
            <a:r>
              <a:rPr lang="en-US" sz="2400" dirty="0"/>
              <a:t>: </a:t>
            </a:r>
            <a:r>
              <a:rPr lang="en-US" sz="2400" dirty="0" err="1"/>
              <a:t>Blockchain</a:t>
            </a:r>
            <a:r>
              <a:rPr lang="en-US" sz="2400" dirty="0"/>
              <a:t> faces challenges with some financial institution. Other aspects of technology will be required in order to adopt </a:t>
            </a:r>
            <a:r>
              <a:rPr lang="en-US" sz="2400" dirty="0" err="1"/>
              <a:t>blockchain</a:t>
            </a:r>
            <a:r>
              <a:rPr lang="en-US" sz="2400" dirty="0"/>
              <a:t> in wider aspect. </a:t>
            </a:r>
          </a:p>
          <a:p>
            <a:pPr marL="0" indent="0" algn="just" fontAlgn="base">
              <a:buNone/>
            </a:pPr>
            <a:endParaRPr lang="en-US" sz="2400" dirty="0"/>
          </a:p>
        </p:txBody>
      </p:sp>
    </p:spTree>
    <p:extLst>
      <p:ext uri="{BB962C8B-B14F-4D97-AF65-F5344CB8AC3E}">
        <p14:creationId xmlns:p14="http://schemas.microsoft.com/office/powerpoint/2010/main" val="400519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algn="just" fontAlgn="base">
              <a:buNone/>
            </a:pPr>
            <a:r>
              <a:rPr lang="en-US" b="1" dirty="0"/>
              <a:t>Types of Software Architecture</a:t>
            </a:r>
          </a:p>
          <a:p>
            <a:pPr marL="0" indent="0" algn="just" fontAlgn="base">
              <a:buNone/>
            </a:pPr>
            <a:r>
              <a:rPr lang="en-US" sz="2400" dirty="0"/>
              <a:t>There are many ways to implement software systems. However, one of the fundamental decisions when implementing a system concerns its architecture, the way in which its components are organized and related to one another.</a:t>
            </a:r>
          </a:p>
          <a:p>
            <a:pPr marL="0" indent="0" algn="just" fontAlgn="base">
              <a:buNone/>
            </a:pPr>
            <a:endParaRPr lang="en-US" sz="2400" dirty="0"/>
          </a:p>
          <a:p>
            <a:pPr marL="0" indent="0" algn="just" fontAlgn="base">
              <a:buNone/>
            </a:pPr>
            <a:r>
              <a:rPr lang="en-US" sz="2400" dirty="0"/>
              <a:t>The two major architectural approaches for software systems are centralized and distributed.</a:t>
            </a:r>
          </a:p>
          <a:p>
            <a:pPr marL="0" indent="0" algn="just" fontAlgn="base">
              <a:buNone/>
            </a:pPr>
            <a:endParaRPr lang="en-US" sz="2400" dirty="0"/>
          </a:p>
          <a:p>
            <a:pPr marL="0" indent="0" algn="just" fontAlgn="base">
              <a:buNone/>
            </a:pPr>
            <a:r>
              <a:rPr lang="en-US" sz="2400" dirty="0"/>
              <a:t>In centralized software systems, the components are located around and connected with one central component. In contrast, the components of distributed systems form a network of connected components without having any central</a:t>
            </a:r>
          </a:p>
          <a:p>
            <a:pPr marL="0" indent="0" algn="just" fontAlgn="base">
              <a:buNone/>
            </a:pPr>
            <a:r>
              <a:rPr lang="en-US" sz="2400" dirty="0"/>
              <a:t>element of coordination or control.</a:t>
            </a:r>
          </a:p>
        </p:txBody>
      </p:sp>
    </p:spTree>
    <p:extLst>
      <p:ext uri="{BB962C8B-B14F-4D97-AF65-F5344CB8AC3E}">
        <p14:creationId xmlns:p14="http://schemas.microsoft.com/office/powerpoint/2010/main" val="176479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algn="just" fontAlgn="base">
              <a:buNone/>
            </a:pPr>
            <a:r>
              <a:rPr lang="en-US" sz="2400" dirty="0"/>
              <a:t>Figure 2-1 depicts these two contrary architectures. The circles in the figure represent system components, also called nodes, and the lines represent connections between them. At this point, it is not important to know the details of what these components do and what information is exchanged between the nodes. </a:t>
            </a:r>
          </a:p>
          <a:p>
            <a:pPr marL="0" indent="0" algn="just" fontAlgn="base">
              <a:buNone/>
            </a:pPr>
            <a:endParaRPr lang="en-US" sz="2400" dirty="0"/>
          </a:p>
          <a:p>
            <a:pPr marL="0" indent="0" algn="just" fontAlgn="base">
              <a:buNone/>
            </a:pPr>
            <a:r>
              <a:rPr lang="en-US" sz="2400" dirty="0"/>
              <a:t>The important point is the existence of these two different ways</a:t>
            </a:r>
          </a:p>
          <a:p>
            <a:pPr marL="0" indent="0" algn="just" fontAlgn="base">
              <a:buNone/>
            </a:pPr>
            <a:r>
              <a:rPr lang="en-US" sz="2400" dirty="0"/>
              <a:t>of organizing software systems. On the left-hand side of Figure 2-1, a distributed architecture is illustrated where components are connected with one another without having a central element. </a:t>
            </a:r>
          </a:p>
          <a:p>
            <a:pPr marL="0" indent="0" algn="just" fontAlgn="base">
              <a:buNone/>
            </a:pPr>
            <a:endParaRPr lang="en-US" sz="2400" dirty="0"/>
          </a:p>
          <a:p>
            <a:pPr marL="0" indent="0" algn="just" fontAlgn="base">
              <a:buNone/>
            </a:pPr>
            <a:r>
              <a:rPr lang="en-US" sz="2400" dirty="0"/>
              <a:t>It is important to see that none of the components is directly connected with all other components. However, all components are connected with one another at least indirectly. </a:t>
            </a:r>
            <a:endParaRPr lang="en-US" sz="1800" dirty="0"/>
          </a:p>
        </p:txBody>
      </p:sp>
    </p:spTree>
    <p:extLst>
      <p:ext uri="{BB962C8B-B14F-4D97-AF65-F5344CB8AC3E}">
        <p14:creationId xmlns:p14="http://schemas.microsoft.com/office/powerpoint/2010/main" val="354998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algn="just" fontAlgn="base">
              <a:buNone/>
            </a:pPr>
            <a:r>
              <a:rPr lang="en-US" sz="2400" dirty="0"/>
              <a:t>The right-hand side of Figure 2-1 illustrates a centralized architecture where each component is connected to one central component. The components are not connected with one another directly. They only have one direct connection to the central component.</a:t>
            </a:r>
          </a:p>
          <a:p>
            <a:pPr marL="0" indent="0" algn="just" fontAlgn="base">
              <a:buNone/>
            </a:pPr>
            <a:endParaRPr lang="en-US" sz="2400" dirty="0"/>
          </a:p>
          <a:p>
            <a:pPr marL="0" indent="0" algn="just" fontAlgn="base">
              <a:buNone/>
            </a:pPr>
            <a:endParaRPr lang="en-US" sz="2400" dirty="0"/>
          </a:p>
          <a:p>
            <a:pPr marL="0" indent="0" algn="just" fontAlgn="base">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526382"/>
            <a:ext cx="67913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03648" y="5805264"/>
            <a:ext cx="6884776" cy="369332"/>
          </a:xfrm>
          <a:prstGeom prst="rect">
            <a:avLst/>
          </a:prstGeom>
        </p:spPr>
        <p:txBody>
          <a:bodyPr wrap="square">
            <a:spAutoFit/>
          </a:bodyPr>
          <a:lstStyle/>
          <a:p>
            <a:r>
              <a:rPr lang="en-US" dirty="0"/>
              <a:t>Figure 2-1. Distributed (left) vs. centralized (right) system architecture</a:t>
            </a:r>
            <a:endParaRPr lang="en-IN" dirty="0"/>
          </a:p>
        </p:txBody>
      </p:sp>
    </p:spTree>
    <p:extLst>
      <p:ext uri="{BB962C8B-B14F-4D97-AF65-F5344CB8AC3E}">
        <p14:creationId xmlns:p14="http://schemas.microsoft.com/office/powerpoint/2010/main" val="97758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7384"/>
            <a:ext cx="8208912" cy="6264696"/>
          </a:xfrm>
        </p:spPr>
        <p:txBody>
          <a:bodyPr>
            <a:noAutofit/>
          </a:bodyPr>
          <a:lstStyle/>
          <a:p>
            <a:pPr marL="0" indent="0">
              <a:buNone/>
            </a:pPr>
            <a:r>
              <a:rPr lang="en-US" sz="2800" b="1" dirty="0"/>
              <a:t>The Advantages of Distributed Systems</a:t>
            </a:r>
          </a:p>
          <a:p>
            <a:pPr marL="0" indent="0">
              <a:buNone/>
            </a:pPr>
            <a:r>
              <a:rPr lang="en-US" sz="2400" dirty="0"/>
              <a:t>The major advantages of a distributed system over single computers are:</a:t>
            </a:r>
          </a:p>
          <a:p>
            <a:pPr marL="0" indent="0">
              <a:buNone/>
            </a:pPr>
            <a:r>
              <a:rPr lang="en-IN" sz="2400" dirty="0"/>
              <a:t>• Higher computing power</a:t>
            </a:r>
          </a:p>
          <a:p>
            <a:pPr marL="0" indent="0">
              <a:buNone/>
            </a:pPr>
            <a:r>
              <a:rPr lang="en-IN" sz="2400" dirty="0"/>
              <a:t>• Cost reduction</a:t>
            </a:r>
          </a:p>
          <a:p>
            <a:pPr marL="0" indent="0">
              <a:buNone/>
            </a:pPr>
            <a:r>
              <a:rPr lang="en-IN" sz="2400" dirty="0"/>
              <a:t>• Higher reliability</a:t>
            </a:r>
          </a:p>
          <a:p>
            <a:pPr marL="0" indent="0">
              <a:buNone/>
            </a:pPr>
            <a:r>
              <a:rPr lang="en-IN" sz="2400" dirty="0"/>
              <a:t>• Ability to grow naturally</a:t>
            </a:r>
          </a:p>
          <a:p>
            <a:pPr marL="0" indent="0">
              <a:buNone/>
            </a:pPr>
            <a:endParaRPr lang="en-US" sz="1800" dirty="0"/>
          </a:p>
          <a:p>
            <a:pPr marL="0" indent="0">
              <a:buNone/>
            </a:pPr>
            <a:r>
              <a:rPr lang="en-US" sz="2800" b="1" dirty="0"/>
              <a:t>The Disadvantages of Distributed Systems</a:t>
            </a:r>
          </a:p>
          <a:p>
            <a:pPr marL="0" indent="0">
              <a:buNone/>
            </a:pPr>
            <a:r>
              <a:rPr lang="en-US" sz="2400" dirty="0"/>
              <a:t>The disadvantages of distributed systems compared to single computers are:</a:t>
            </a:r>
          </a:p>
          <a:p>
            <a:pPr marL="0" indent="0">
              <a:buNone/>
            </a:pPr>
            <a:r>
              <a:rPr lang="en-IN" sz="2400" dirty="0"/>
              <a:t>• Coordination overhead</a:t>
            </a:r>
          </a:p>
          <a:p>
            <a:pPr marL="0" indent="0">
              <a:buNone/>
            </a:pPr>
            <a:r>
              <a:rPr lang="en-IN" sz="2400" dirty="0"/>
              <a:t>• Communication overhead</a:t>
            </a:r>
          </a:p>
          <a:p>
            <a:pPr marL="0" indent="0">
              <a:buNone/>
            </a:pPr>
            <a:r>
              <a:rPr lang="en-IN" sz="2400" dirty="0"/>
              <a:t>• Dependency on networks</a:t>
            </a:r>
          </a:p>
          <a:p>
            <a:pPr marL="0" indent="0">
              <a:buNone/>
            </a:pPr>
            <a:r>
              <a:rPr lang="en-IN" sz="2400" dirty="0"/>
              <a:t>• Higher program complexity</a:t>
            </a:r>
          </a:p>
          <a:p>
            <a:pPr marL="0" indent="0">
              <a:buNone/>
            </a:pPr>
            <a:r>
              <a:rPr lang="en-IN" sz="2400" dirty="0"/>
              <a:t>• Security issues</a:t>
            </a:r>
            <a:endParaRPr lang="en-US" sz="2400" dirty="0"/>
          </a:p>
        </p:txBody>
      </p:sp>
    </p:spTree>
    <p:extLst>
      <p:ext uri="{BB962C8B-B14F-4D97-AF65-F5344CB8AC3E}">
        <p14:creationId xmlns:p14="http://schemas.microsoft.com/office/powerpoint/2010/main" val="202723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a:t>Introduction to </a:t>
            </a:r>
            <a:r>
              <a:rPr lang="en-US" sz="3200" b="1" dirty="0" err="1"/>
              <a:t>Blockchain</a:t>
            </a:r>
            <a:endParaRPr lang="en-IN" sz="3200" b="1" dirty="0"/>
          </a:p>
        </p:txBody>
      </p:sp>
      <p:sp>
        <p:nvSpPr>
          <p:cNvPr id="3" name="Content Placeholder 2"/>
          <p:cNvSpPr>
            <a:spLocks noGrp="1"/>
          </p:cNvSpPr>
          <p:nvPr>
            <p:ph idx="1"/>
          </p:nvPr>
        </p:nvSpPr>
        <p:spPr/>
        <p:txBody>
          <a:bodyPr>
            <a:normAutofit/>
          </a:bodyPr>
          <a:lstStyle/>
          <a:p>
            <a:pPr marL="0" indent="0" algn="just">
              <a:buNone/>
            </a:pPr>
            <a:r>
              <a:rPr lang="en-US" sz="2400" dirty="0"/>
              <a:t>A </a:t>
            </a:r>
            <a:r>
              <a:rPr lang="en-US" sz="2400" dirty="0" err="1"/>
              <a:t>blockchain</a:t>
            </a:r>
            <a:r>
              <a:rPr lang="en-US" sz="2400" dirty="0"/>
              <a:t> is a distributed database or ledger that is shared among the nodes of a computer network. As a database, a </a:t>
            </a:r>
            <a:r>
              <a:rPr lang="en-US" sz="2400" dirty="0" err="1"/>
              <a:t>blockchain</a:t>
            </a:r>
            <a:r>
              <a:rPr lang="en-US" sz="2400" dirty="0"/>
              <a:t> stores information electronically in digital format. </a:t>
            </a:r>
          </a:p>
          <a:p>
            <a:pPr marL="0" indent="0" algn="just">
              <a:buNone/>
            </a:pPr>
            <a:endParaRPr lang="en-US" sz="2400" dirty="0"/>
          </a:p>
          <a:p>
            <a:pPr marL="0" indent="0" algn="just">
              <a:buNone/>
            </a:pPr>
            <a:r>
              <a:rPr lang="en-US" sz="2400" dirty="0" err="1"/>
              <a:t>Blockchains</a:t>
            </a:r>
            <a:r>
              <a:rPr lang="en-US" sz="2400" dirty="0"/>
              <a:t> are best known for their crucial role in </a:t>
            </a:r>
            <a:r>
              <a:rPr lang="en-US" sz="2400" dirty="0" err="1"/>
              <a:t>cryptocurrency</a:t>
            </a:r>
            <a:r>
              <a:rPr lang="en-US" sz="2400" dirty="0"/>
              <a:t> systems, such as </a:t>
            </a:r>
            <a:r>
              <a:rPr lang="en-US" sz="2400" dirty="0" err="1"/>
              <a:t>Bitcoin</a:t>
            </a:r>
            <a:r>
              <a:rPr lang="en-US" sz="2400" dirty="0"/>
              <a:t>, for maintaining a secure and decentralized record of transactions. </a:t>
            </a:r>
          </a:p>
          <a:p>
            <a:pPr marL="0" indent="0" algn="just">
              <a:buNone/>
            </a:pPr>
            <a:endParaRPr lang="en-US" sz="2400" dirty="0"/>
          </a:p>
          <a:p>
            <a:pPr marL="0" indent="0" algn="just">
              <a:buNone/>
            </a:pPr>
            <a:r>
              <a:rPr lang="en-US" sz="2400" dirty="0"/>
              <a:t>The innovation with a </a:t>
            </a:r>
            <a:r>
              <a:rPr lang="en-US" sz="2400" dirty="0" err="1"/>
              <a:t>blockchain</a:t>
            </a:r>
            <a:r>
              <a:rPr lang="en-US" sz="2400" dirty="0"/>
              <a:t> is that it guarantees the fidelity and security of a record of data and generates trust without the need for a trusted third party.</a:t>
            </a:r>
            <a:endParaRPr lang="en-IN" sz="2400" dirty="0"/>
          </a:p>
        </p:txBody>
      </p:sp>
    </p:spTree>
    <p:extLst>
      <p:ext uri="{BB962C8B-B14F-4D97-AF65-F5344CB8AC3E}">
        <p14:creationId xmlns:p14="http://schemas.microsoft.com/office/powerpoint/2010/main" val="830835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5868652"/>
          </a:xfrm>
        </p:spPr>
        <p:txBody>
          <a:bodyPr>
            <a:noAutofit/>
          </a:bodyPr>
          <a:lstStyle/>
          <a:p>
            <a:pPr marL="0" indent="0" fontAlgn="base">
              <a:buNone/>
            </a:pPr>
            <a:r>
              <a:rPr lang="en-US" sz="2800" b="1" dirty="0" err="1"/>
              <a:t>Blockchain</a:t>
            </a:r>
            <a:r>
              <a:rPr lang="en-US" sz="2800" b="1" dirty="0"/>
              <a:t> Architecture</a:t>
            </a:r>
          </a:p>
          <a:p>
            <a:pPr marL="0" indent="0" algn="just" fontAlgn="base">
              <a:buNone/>
            </a:pPr>
            <a:r>
              <a:rPr lang="en-US" sz="2400" dirty="0" err="1"/>
              <a:t>Blockchain</a:t>
            </a:r>
            <a:r>
              <a:rPr lang="en-US" sz="2400" dirty="0"/>
              <a:t> is a technology where multiple parties involved in communication can perform different transactions without third-party intervention. Verification and validation of these transactions are carried out by special kinds of nodes.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44924"/>
            <a:ext cx="733748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75127" y="6232666"/>
            <a:ext cx="2442400" cy="369332"/>
          </a:xfrm>
          <a:prstGeom prst="rect">
            <a:avLst/>
          </a:prstGeom>
        </p:spPr>
        <p:txBody>
          <a:bodyPr wrap="none">
            <a:spAutoFit/>
          </a:bodyPr>
          <a:lstStyle/>
          <a:p>
            <a:pPr fontAlgn="base"/>
            <a:r>
              <a:rPr lang="en-US" b="1" dirty="0" err="1"/>
              <a:t>Blockchain</a:t>
            </a:r>
            <a:r>
              <a:rPr lang="en-US" b="1" dirty="0"/>
              <a:t> Architecture</a:t>
            </a:r>
          </a:p>
        </p:txBody>
      </p:sp>
    </p:spTree>
    <p:extLst>
      <p:ext uri="{BB962C8B-B14F-4D97-AF65-F5344CB8AC3E}">
        <p14:creationId xmlns:p14="http://schemas.microsoft.com/office/powerpoint/2010/main" val="173185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767601"/>
            <a:ext cx="8064896" cy="5632311"/>
          </a:xfrm>
          <a:prstGeom prst="rect">
            <a:avLst/>
          </a:prstGeom>
        </p:spPr>
        <p:txBody>
          <a:bodyPr wrap="square">
            <a:spAutoFit/>
          </a:bodyPr>
          <a:lstStyle/>
          <a:p>
            <a:pPr algn="just" fontAlgn="base"/>
            <a:r>
              <a:rPr lang="en-US" sz="2400" b="1" dirty="0"/>
              <a:t>Header:</a:t>
            </a:r>
            <a:r>
              <a:rPr lang="en-US" sz="2400" dirty="0"/>
              <a:t> It is used to identify the particular block in the entire </a:t>
            </a:r>
            <a:r>
              <a:rPr lang="en-US" sz="2400" dirty="0" err="1"/>
              <a:t>blockchain</a:t>
            </a:r>
            <a:r>
              <a:rPr lang="en-US" sz="2400" dirty="0"/>
              <a:t>. It handles all blocks in the </a:t>
            </a:r>
            <a:r>
              <a:rPr lang="en-US" sz="2400" dirty="0" err="1"/>
              <a:t>blockchain</a:t>
            </a:r>
            <a:r>
              <a:rPr lang="en-US" sz="2400" dirty="0"/>
              <a:t>. A block header is hashed periodically by miners by changing the nonce value as part of normal mining activity, also Three sets of block metadata are contained in the block header.</a:t>
            </a:r>
          </a:p>
          <a:p>
            <a:pPr algn="just" fontAlgn="base"/>
            <a:endParaRPr lang="en-US" sz="2400" dirty="0"/>
          </a:p>
          <a:p>
            <a:pPr algn="just" fontAlgn="base"/>
            <a:r>
              <a:rPr lang="en-US" sz="2400" b="1" dirty="0"/>
              <a:t>Previous Block Address/ Hash:</a:t>
            </a:r>
            <a:r>
              <a:rPr lang="en-US" sz="2400" dirty="0"/>
              <a:t> It is used to connect the i+1</a:t>
            </a:r>
            <a:r>
              <a:rPr lang="en-US" sz="2400" baseline="30000" dirty="0"/>
              <a:t>th</a:t>
            </a:r>
            <a:r>
              <a:rPr lang="en-US" sz="2400" dirty="0"/>
              <a:t> block to the </a:t>
            </a:r>
            <a:r>
              <a:rPr lang="en-US" sz="2400" dirty="0" err="1"/>
              <a:t>i</a:t>
            </a:r>
            <a:r>
              <a:rPr lang="en-US" sz="2400" baseline="30000" dirty="0" err="1"/>
              <a:t>th</a:t>
            </a:r>
            <a:r>
              <a:rPr lang="en-US" sz="2400" dirty="0"/>
              <a:t> block using the hash. In short, it is a reference to the hash of the previous (parent) block in the chain.</a:t>
            </a:r>
          </a:p>
          <a:p>
            <a:pPr algn="just" fontAlgn="base"/>
            <a:endParaRPr lang="en-US" sz="2400" dirty="0"/>
          </a:p>
          <a:p>
            <a:pPr algn="just" fontAlgn="base"/>
            <a:r>
              <a:rPr lang="en-US" sz="2400" b="1" dirty="0"/>
              <a:t>Timestamp: </a:t>
            </a:r>
            <a:r>
              <a:rPr lang="en-US" sz="2400" dirty="0"/>
              <a:t>It is a system verify the data into the block and assigns a time or date of creation for digital documents. The timestamp is a string of characters that uniquely identifies the document or event and indicates when it was created.</a:t>
            </a:r>
          </a:p>
        </p:txBody>
      </p:sp>
    </p:spTree>
    <p:extLst>
      <p:ext uri="{BB962C8B-B14F-4D97-AF65-F5344CB8AC3E}">
        <p14:creationId xmlns:p14="http://schemas.microsoft.com/office/powerpoint/2010/main" val="767556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767601"/>
            <a:ext cx="8064896" cy="4154984"/>
          </a:xfrm>
          <a:prstGeom prst="rect">
            <a:avLst/>
          </a:prstGeom>
        </p:spPr>
        <p:txBody>
          <a:bodyPr wrap="square">
            <a:spAutoFit/>
          </a:bodyPr>
          <a:lstStyle/>
          <a:p>
            <a:pPr algn="just" fontAlgn="base"/>
            <a:r>
              <a:rPr lang="en-US" sz="2400" b="1" dirty="0"/>
              <a:t>Nonce: </a:t>
            </a:r>
            <a:r>
              <a:rPr lang="en-US" sz="2400" dirty="0"/>
              <a:t>A nonce number which uses only once. It is a central part of the proof of work in the block. It is compared to the live target if it is smaller or equal to the current target. People who mine, test, and eliminate many Nonce per second until they find that Valuable Nonce is valid.</a:t>
            </a:r>
          </a:p>
          <a:p>
            <a:pPr algn="just" fontAlgn="base"/>
            <a:endParaRPr lang="en-US" sz="2400" dirty="0"/>
          </a:p>
          <a:p>
            <a:pPr algn="just" fontAlgn="base"/>
            <a:r>
              <a:rPr lang="en-US" sz="2400" b="1" dirty="0"/>
              <a:t>Merkel Root:</a:t>
            </a:r>
            <a:r>
              <a:rPr lang="en-US" sz="2400" dirty="0"/>
              <a:t> It is a type of data structure frame of different blocks of data. A </a:t>
            </a:r>
            <a:r>
              <a:rPr lang="en-US" sz="2400" dirty="0" err="1"/>
              <a:t>merkel</a:t>
            </a:r>
            <a:r>
              <a:rPr lang="en-US" sz="2400" dirty="0"/>
              <a:t> tree stores all the transactions in a block by producing a digital fingerprint of the entire transaction. It allows the users to verify whether a transaction can be included in a block or not.</a:t>
            </a:r>
          </a:p>
        </p:txBody>
      </p:sp>
    </p:spTree>
    <p:extLst>
      <p:ext uri="{BB962C8B-B14F-4D97-AF65-F5344CB8AC3E}">
        <p14:creationId xmlns:p14="http://schemas.microsoft.com/office/powerpoint/2010/main" val="4285594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6432530"/>
          </a:xfrm>
          <a:prstGeom prst="rect">
            <a:avLst/>
          </a:prstGeom>
        </p:spPr>
        <p:txBody>
          <a:bodyPr wrap="square">
            <a:spAutoFit/>
          </a:bodyPr>
          <a:lstStyle/>
          <a:p>
            <a:pPr fontAlgn="base"/>
            <a:r>
              <a:rPr lang="en-US" sz="2800" b="1" dirty="0"/>
              <a:t>Types of </a:t>
            </a:r>
            <a:r>
              <a:rPr lang="en-US" sz="2800" b="1" dirty="0" err="1"/>
              <a:t>Blockchain</a:t>
            </a:r>
            <a:r>
              <a:rPr lang="en-US" sz="2800" b="1" dirty="0"/>
              <a:t> Architecture</a:t>
            </a:r>
          </a:p>
          <a:p>
            <a:pPr fontAlgn="base"/>
            <a:endParaRPr lang="en-US" sz="2400" b="1" dirty="0"/>
          </a:p>
          <a:p>
            <a:pPr fontAlgn="base"/>
            <a:r>
              <a:rPr lang="en-US" sz="2400" b="1" dirty="0"/>
              <a:t>1. Public </a:t>
            </a:r>
            <a:r>
              <a:rPr lang="en-US" sz="2400" b="1" dirty="0" err="1"/>
              <a:t>Blockchain</a:t>
            </a:r>
            <a:r>
              <a:rPr lang="en-US" sz="2400" b="1" dirty="0"/>
              <a:t>: </a:t>
            </a:r>
          </a:p>
          <a:p>
            <a:pPr algn="just" fontAlgn="base"/>
            <a:r>
              <a:rPr lang="en-US" sz="2400" dirty="0"/>
              <a:t>A public </a:t>
            </a:r>
            <a:r>
              <a:rPr lang="en-US" sz="2400" dirty="0" err="1"/>
              <a:t>blockchain</a:t>
            </a:r>
            <a:r>
              <a:rPr lang="en-US" sz="2400" dirty="0"/>
              <a:t> is a concept where anyone is free to join and take part in the core activities of the </a:t>
            </a:r>
            <a:r>
              <a:rPr lang="en-US" sz="2400" dirty="0" err="1"/>
              <a:t>blockchain</a:t>
            </a:r>
            <a:r>
              <a:rPr lang="en-US" sz="2400" dirty="0"/>
              <a:t> network. Anyone can read, write, and audit the ongoing activities on a public </a:t>
            </a:r>
            <a:r>
              <a:rPr lang="en-US" sz="2400" dirty="0" err="1"/>
              <a:t>blockchain</a:t>
            </a:r>
            <a:r>
              <a:rPr lang="en-US" sz="2400" dirty="0"/>
              <a:t> network, which helps to achieve the self-determining, decentralized nature often authorized when </a:t>
            </a:r>
            <a:r>
              <a:rPr lang="en-US" sz="2400" dirty="0" err="1"/>
              <a:t>blockchain</a:t>
            </a:r>
            <a:r>
              <a:rPr lang="en-US" sz="2400" dirty="0"/>
              <a:t> is discussed. </a:t>
            </a:r>
          </a:p>
          <a:p>
            <a:pPr algn="just" fontAlgn="base"/>
            <a:endParaRPr lang="en-US" sz="2400" dirty="0"/>
          </a:p>
          <a:p>
            <a:pPr algn="just" fontAlgn="base"/>
            <a:r>
              <a:rPr lang="en-US" sz="2400" dirty="0"/>
              <a:t>Data on a public </a:t>
            </a:r>
            <a:r>
              <a:rPr lang="en-US" sz="2400" dirty="0" err="1"/>
              <a:t>blockchain</a:t>
            </a:r>
            <a:r>
              <a:rPr lang="en-US" sz="2400" dirty="0"/>
              <a:t> is secure as it is not possible to modify once they are validated.</a:t>
            </a:r>
            <a:br>
              <a:rPr lang="en-US" sz="2400" dirty="0"/>
            </a:br>
            <a:endParaRPr lang="en-US" sz="2400" dirty="0"/>
          </a:p>
          <a:p>
            <a:pPr algn="just" fontAlgn="base"/>
            <a:r>
              <a:rPr lang="en-US" sz="2400" dirty="0"/>
              <a:t>The public </a:t>
            </a:r>
            <a:r>
              <a:rPr lang="en-US" sz="2400" dirty="0" err="1"/>
              <a:t>blockchain</a:t>
            </a:r>
            <a:r>
              <a:rPr lang="en-US" sz="2400" dirty="0"/>
              <a:t> is fully decentralized, it has access and control over the ledger, and its data is not restricted to persons, is always available and the central authority manages all the blocks in the chain. </a:t>
            </a:r>
          </a:p>
        </p:txBody>
      </p:sp>
    </p:spTree>
    <p:extLst>
      <p:ext uri="{BB962C8B-B14F-4D97-AF65-F5344CB8AC3E}">
        <p14:creationId xmlns:p14="http://schemas.microsoft.com/office/powerpoint/2010/main" val="2083507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4524315"/>
          </a:xfrm>
          <a:prstGeom prst="rect">
            <a:avLst/>
          </a:prstGeom>
        </p:spPr>
        <p:txBody>
          <a:bodyPr wrap="square">
            <a:spAutoFit/>
          </a:bodyPr>
          <a:lstStyle/>
          <a:p>
            <a:pPr algn="just" fontAlgn="base"/>
            <a:endParaRPr lang="en-US" sz="2400" dirty="0"/>
          </a:p>
          <a:p>
            <a:pPr algn="just" fontAlgn="base"/>
            <a:endParaRPr lang="en-US" sz="2400" dirty="0"/>
          </a:p>
          <a:p>
            <a:pPr algn="just" fontAlgn="base"/>
            <a:r>
              <a:rPr lang="en-US" sz="2400" dirty="0"/>
              <a:t>There is publicly running all operations. Due to no one handling it singly then there is no need to get permission to access the public </a:t>
            </a:r>
            <a:r>
              <a:rPr lang="en-US" sz="2400" dirty="0" err="1"/>
              <a:t>blockchain</a:t>
            </a:r>
            <a:r>
              <a:rPr lang="en-US" sz="2400" dirty="0"/>
              <a:t>. </a:t>
            </a:r>
          </a:p>
          <a:p>
            <a:pPr algn="just" fontAlgn="base"/>
            <a:endParaRPr lang="en-US" sz="2400" dirty="0"/>
          </a:p>
          <a:p>
            <a:pPr algn="just" fontAlgn="base"/>
            <a:r>
              <a:rPr lang="en-US" sz="2400" dirty="0"/>
              <a:t>Anyone can set his/her own node or block in the network.</a:t>
            </a:r>
          </a:p>
          <a:p>
            <a:pPr algn="just" fontAlgn="base"/>
            <a:br>
              <a:rPr lang="en-US" sz="2400" dirty="0"/>
            </a:br>
            <a:r>
              <a:rPr lang="en-US" sz="2400" dirty="0"/>
              <a:t>After a node or a block settled in the chain of the blocks, all the blocks are connected like peer-to-peer connections. If someone tries to attack the block then it forms a copy of that data and it is accessible only by the original author of the block.</a:t>
            </a:r>
          </a:p>
        </p:txBody>
      </p:sp>
    </p:spTree>
    <p:extLst>
      <p:ext uri="{BB962C8B-B14F-4D97-AF65-F5344CB8AC3E}">
        <p14:creationId xmlns:p14="http://schemas.microsoft.com/office/powerpoint/2010/main" val="78651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830997"/>
          </a:xfrm>
          <a:prstGeom prst="rect">
            <a:avLst/>
          </a:prstGeom>
        </p:spPr>
        <p:txBody>
          <a:bodyPr wrap="square">
            <a:spAutoFit/>
          </a:bodyPr>
          <a:lstStyle/>
          <a:p>
            <a:pPr algn="just" fontAlgn="base"/>
            <a:endParaRPr lang="en-US" sz="2400" dirty="0"/>
          </a:p>
          <a:p>
            <a:pPr algn="just" fontAlgn="base"/>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014413"/>
            <a:ext cx="47625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91880" y="6237312"/>
            <a:ext cx="1801519" cy="369332"/>
          </a:xfrm>
          <a:prstGeom prst="rect">
            <a:avLst/>
          </a:prstGeom>
        </p:spPr>
        <p:txBody>
          <a:bodyPr wrap="none">
            <a:spAutoFit/>
          </a:bodyPr>
          <a:lstStyle/>
          <a:p>
            <a:r>
              <a:rPr lang="en-IN" dirty="0"/>
              <a:t>Public </a:t>
            </a:r>
            <a:r>
              <a:rPr lang="en-IN" dirty="0" err="1"/>
              <a:t>blockchain</a:t>
            </a:r>
            <a:endParaRPr lang="en-IN" dirty="0"/>
          </a:p>
        </p:txBody>
      </p:sp>
    </p:spTree>
    <p:extLst>
      <p:ext uri="{BB962C8B-B14F-4D97-AF65-F5344CB8AC3E}">
        <p14:creationId xmlns:p14="http://schemas.microsoft.com/office/powerpoint/2010/main" val="79980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6370975"/>
          </a:xfrm>
          <a:prstGeom prst="rect">
            <a:avLst/>
          </a:prstGeom>
        </p:spPr>
        <p:txBody>
          <a:bodyPr wrap="square">
            <a:spAutoFit/>
          </a:bodyPr>
          <a:lstStyle/>
          <a:p>
            <a:pPr algn="just" fontAlgn="base"/>
            <a:endParaRPr lang="en-US" sz="2400" dirty="0"/>
          </a:p>
          <a:p>
            <a:pPr fontAlgn="base"/>
            <a:r>
              <a:rPr lang="en-US" sz="2400" b="1" dirty="0"/>
              <a:t>Advantages:</a:t>
            </a:r>
            <a:r>
              <a:rPr lang="en-US" sz="2400" dirty="0"/>
              <a:t> </a:t>
            </a:r>
          </a:p>
          <a:p>
            <a:pPr marL="457200" indent="-457200" algn="just" fontAlgn="base">
              <a:buFont typeface="+mj-lt"/>
              <a:buAutoNum type="arabicPeriod"/>
            </a:pPr>
            <a:r>
              <a:rPr lang="en-US" sz="2400" dirty="0"/>
              <a:t>A public network operates on an actuate scheme that encourages new persons to join and keep the network better.</a:t>
            </a:r>
          </a:p>
          <a:p>
            <a:pPr marL="457200" indent="-457200" algn="just" fontAlgn="base">
              <a:buFont typeface="+mj-lt"/>
              <a:buAutoNum type="arabicPeriod"/>
            </a:pPr>
            <a:r>
              <a:rPr lang="en-US" sz="2400" dirty="0"/>
              <a:t>There is no agreement in the public </a:t>
            </a:r>
            <a:r>
              <a:rPr lang="en-US" sz="2400" dirty="0" err="1"/>
              <a:t>blockchain</a:t>
            </a:r>
            <a:r>
              <a:rPr lang="en-US" sz="2400" dirty="0"/>
              <a:t>. </a:t>
            </a:r>
          </a:p>
          <a:p>
            <a:pPr marL="457200" indent="-457200" algn="just" fontAlgn="base">
              <a:buFont typeface="+mj-lt"/>
              <a:buAutoNum type="arabicPeriod"/>
            </a:pPr>
            <a:r>
              <a:rPr lang="en-US" sz="2400" dirty="0"/>
              <a:t>This means that a public </a:t>
            </a:r>
            <a:r>
              <a:rPr lang="en-US" sz="2400" dirty="0" err="1"/>
              <a:t>blockchain</a:t>
            </a:r>
            <a:r>
              <a:rPr lang="en-US" sz="2400" dirty="0"/>
              <a:t> network is immutable.</a:t>
            </a:r>
          </a:p>
          <a:p>
            <a:pPr marL="457200" indent="-457200" algn="just" fontAlgn="base">
              <a:buFont typeface="+mj-lt"/>
              <a:buAutoNum type="arabicPeriod"/>
            </a:pPr>
            <a:r>
              <a:rPr lang="en-US" sz="2400" dirty="0"/>
              <a:t>It has Rapid transactions.</a:t>
            </a:r>
          </a:p>
          <a:p>
            <a:pPr marL="457200" indent="-457200" algn="just" fontAlgn="base">
              <a:buFont typeface="+mj-lt"/>
              <a:buAutoNum type="arabicPeriod"/>
            </a:pPr>
            <a:endParaRPr lang="en-US" sz="2400" dirty="0"/>
          </a:p>
          <a:p>
            <a:pPr algn="just" fontAlgn="base"/>
            <a:r>
              <a:rPr lang="en-US" sz="2400" b="1" dirty="0"/>
              <a:t>Disadvantages: </a:t>
            </a:r>
            <a:endParaRPr lang="en-US" sz="2400" dirty="0"/>
          </a:p>
          <a:p>
            <a:pPr marL="457200" indent="-457200" algn="just" fontAlgn="base">
              <a:buFont typeface="+mj-lt"/>
              <a:buAutoNum type="arabicPeriod"/>
            </a:pPr>
            <a:r>
              <a:rPr lang="en-US" sz="2400" dirty="0"/>
              <a:t>Public </a:t>
            </a:r>
            <a:r>
              <a:rPr lang="en-US" sz="2400" dirty="0" err="1"/>
              <a:t>blockchain</a:t>
            </a:r>
            <a:r>
              <a:rPr lang="en-US" sz="2400" dirty="0"/>
              <a:t> can be costly in some manner.</a:t>
            </a:r>
          </a:p>
          <a:p>
            <a:pPr marL="457200" indent="-457200" algn="just" fontAlgn="base">
              <a:buFont typeface="+mj-lt"/>
              <a:buAutoNum type="arabicPeriod"/>
            </a:pPr>
            <a:r>
              <a:rPr lang="en-US" sz="2400" dirty="0"/>
              <a:t>The person need not give identity, that’s why there is a possibility of corruption of the block if it is in under attack.</a:t>
            </a:r>
          </a:p>
          <a:p>
            <a:pPr marL="457200" indent="-457200" algn="just" fontAlgn="base">
              <a:buFont typeface="+mj-lt"/>
              <a:buAutoNum type="arabicPeriod"/>
            </a:pPr>
            <a:r>
              <a:rPr lang="en-US" sz="2400" dirty="0"/>
              <a:t>Processing speed is sometimes slow.</a:t>
            </a:r>
          </a:p>
          <a:p>
            <a:pPr marL="457200" indent="-457200" algn="just" fontAlgn="base">
              <a:buFont typeface="+mj-lt"/>
              <a:buAutoNum type="arabicPeriod"/>
            </a:pPr>
            <a:r>
              <a:rPr lang="en-US" sz="2400" dirty="0"/>
              <a:t>It has Integration issues.</a:t>
            </a:r>
          </a:p>
          <a:p>
            <a:pPr marL="457200" indent="-457200" algn="just">
              <a:buFont typeface="+mj-lt"/>
              <a:buAutoNum type="arabicPeriod"/>
            </a:pPr>
            <a:br>
              <a:rPr lang="en-US" sz="2400" dirty="0"/>
            </a:br>
            <a:endParaRPr lang="en-US" sz="2400" dirty="0"/>
          </a:p>
        </p:txBody>
      </p:sp>
    </p:spTree>
    <p:extLst>
      <p:ext uri="{BB962C8B-B14F-4D97-AF65-F5344CB8AC3E}">
        <p14:creationId xmlns:p14="http://schemas.microsoft.com/office/powerpoint/2010/main" val="7974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260648"/>
            <a:ext cx="8280920" cy="6540252"/>
          </a:xfrm>
          <a:prstGeom prst="rect">
            <a:avLst/>
          </a:prstGeom>
        </p:spPr>
        <p:txBody>
          <a:bodyPr wrap="square">
            <a:spAutoFit/>
          </a:bodyPr>
          <a:lstStyle/>
          <a:p>
            <a:pPr fontAlgn="base"/>
            <a:r>
              <a:rPr lang="en-US" sz="2800" b="1" dirty="0"/>
              <a:t>2. Private </a:t>
            </a:r>
            <a:r>
              <a:rPr lang="en-US" sz="2800" b="1" dirty="0" err="1"/>
              <a:t>Blockchain</a:t>
            </a:r>
            <a:endParaRPr lang="en-US" sz="2800" b="1" dirty="0"/>
          </a:p>
          <a:p>
            <a:pPr algn="just" fontAlgn="base"/>
            <a:r>
              <a:rPr lang="en-US" sz="2300" dirty="0"/>
              <a:t>Miners need permission to access a private </a:t>
            </a:r>
            <a:r>
              <a:rPr lang="en-US" sz="2300" dirty="0" err="1"/>
              <a:t>blockchain</a:t>
            </a:r>
            <a:r>
              <a:rPr lang="en-US" sz="2300" dirty="0"/>
              <a:t>. It works based on permissions and controls, which give limit participation in the network. </a:t>
            </a:r>
          </a:p>
          <a:p>
            <a:pPr algn="just" fontAlgn="base"/>
            <a:endParaRPr lang="en-US" sz="2300" dirty="0"/>
          </a:p>
          <a:p>
            <a:pPr algn="just" fontAlgn="base"/>
            <a:r>
              <a:rPr lang="en-US" sz="2300" dirty="0"/>
              <a:t>Only the entities participating in a transaction will have knowledge about it and the other stakeholders not able to access it.</a:t>
            </a:r>
            <a:br>
              <a:rPr lang="en-US" sz="2300" dirty="0"/>
            </a:br>
            <a:endParaRPr lang="en-US" sz="2300" dirty="0"/>
          </a:p>
          <a:p>
            <a:pPr algn="just" fontAlgn="base"/>
            <a:r>
              <a:rPr lang="en-US" sz="2300" dirty="0"/>
              <a:t>By it works on the basis of permissions due to this it is also called a permission-based </a:t>
            </a:r>
            <a:r>
              <a:rPr lang="en-US" sz="2300" dirty="0" err="1"/>
              <a:t>blockchain</a:t>
            </a:r>
            <a:r>
              <a:rPr lang="en-US" sz="2300" dirty="0"/>
              <a:t>. Private </a:t>
            </a:r>
            <a:r>
              <a:rPr lang="en-US" sz="2300" dirty="0" err="1"/>
              <a:t>blockchains</a:t>
            </a:r>
            <a:r>
              <a:rPr lang="en-US" sz="2300" dirty="0"/>
              <a:t> are not like public </a:t>
            </a:r>
            <a:r>
              <a:rPr lang="en-US" sz="2300" dirty="0" err="1"/>
              <a:t>blockchains</a:t>
            </a:r>
            <a:r>
              <a:rPr lang="en-US" sz="2300" dirty="0"/>
              <a:t> it is managed by the entity that owns the network. </a:t>
            </a:r>
          </a:p>
          <a:p>
            <a:pPr algn="just" fontAlgn="base"/>
            <a:endParaRPr lang="en-US" sz="2300" dirty="0"/>
          </a:p>
          <a:p>
            <a:pPr algn="just" fontAlgn="base"/>
            <a:r>
              <a:rPr lang="en-US" sz="2300" dirty="0"/>
              <a:t>A trusted person is in charge of the running of the </a:t>
            </a:r>
            <a:r>
              <a:rPr lang="en-US" sz="2300" dirty="0" err="1"/>
              <a:t>blockchain</a:t>
            </a:r>
            <a:r>
              <a:rPr lang="en-US" sz="2300" dirty="0"/>
              <a:t> it will control who can access the private </a:t>
            </a:r>
            <a:r>
              <a:rPr lang="en-US" sz="2300" dirty="0" err="1"/>
              <a:t>blockchain</a:t>
            </a:r>
            <a:r>
              <a:rPr lang="en-US" sz="2300" dirty="0"/>
              <a:t> and also controls the access rights of the private chain network. </a:t>
            </a:r>
          </a:p>
          <a:p>
            <a:pPr algn="just" fontAlgn="base"/>
            <a:endParaRPr lang="en-US" sz="2300" dirty="0"/>
          </a:p>
          <a:p>
            <a:pPr algn="just" fontAlgn="base"/>
            <a:r>
              <a:rPr lang="en-US" sz="2300" dirty="0"/>
              <a:t>There may be a possibility of some restrictions while accessing the network of the private </a:t>
            </a:r>
            <a:r>
              <a:rPr lang="en-US" sz="2300" dirty="0" err="1"/>
              <a:t>blockchain</a:t>
            </a:r>
            <a:r>
              <a:rPr lang="en-US" sz="2300" dirty="0"/>
              <a:t>.</a:t>
            </a:r>
          </a:p>
        </p:txBody>
      </p:sp>
    </p:spTree>
    <p:extLst>
      <p:ext uri="{BB962C8B-B14F-4D97-AF65-F5344CB8AC3E}">
        <p14:creationId xmlns:p14="http://schemas.microsoft.com/office/powerpoint/2010/main" val="2267257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620688"/>
            <a:ext cx="4463487" cy="454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91880" y="5373216"/>
            <a:ext cx="1889684" cy="369332"/>
          </a:xfrm>
          <a:prstGeom prst="rect">
            <a:avLst/>
          </a:prstGeom>
        </p:spPr>
        <p:txBody>
          <a:bodyPr wrap="none">
            <a:spAutoFit/>
          </a:bodyPr>
          <a:lstStyle/>
          <a:p>
            <a:r>
              <a:rPr lang="en-US" dirty="0"/>
              <a:t>Private </a:t>
            </a:r>
            <a:r>
              <a:rPr lang="en-US" dirty="0" err="1"/>
              <a:t>Blockchain</a:t>
            </a:r>
            <a:endParaRPr lang="en-IN" dirty="0"/>
          </a:p>
        </p:txBody>
      </p:sp>
    </p:spTree>
    <p:extLst>
      <p:ext uri="{BB962C8B-B14F-4D97-AF65-F5344CB8AC3E}">
        <p14:creationId xmlns:p14="http://schemas.microsoft.com/office/powerpoint/2010/main" val="35111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57502"/>
            <a:ext cx="8208912" cy="4339650"/>
          </a:xfrm>
          <a:prstGeom prst="rect">
            <a:avLst/>
          </a:prstGeom>
        </p:spPr>
        <p:txBody>
          <a:bodyPr wrap="square">
            <a:spAutoFit/>
          </a:bodyPr>
          <a:lstStyle/>
          <a:p>
            <a:pPr fontAlgn="base"/>
            <a:r>
              <a:rPr lang="en-US" sz="2800" b="1" dirty="0"/>
              <a:t>Advantages:</a:t>
            </a:r>
            <a:endParaRPr lang="en-US" sz="2800" dirty="0"/>
          </a:p>
          <a:p>
            <a:pPr marL="514350" indent="-514350" algn="just" fontAlgn="base">
              <a:buFont typeface="+mj-lt"/>
              <a:buAutoNum type="arabicPeriod"/>
            </a:pPr>
            <a:r>
              <a:rPr lang="en-US" sz="2400" dirty="0"/>
              <a:t>In a private </a:t>
            </a:r>
            <a:r>
              <a:rPr lang="en-US" sz="2400" dirty="0" err="1"/>
              <a:t>blockchain</a:t>
            </a:r>
            <a:r>
              <a:rPr lang="en-US" sz="2400" dirty="0"/>
              <a:t>, users join the network using the invitations and all are verified.</a:t>
            </a:r>
          </a:p>
          <a:p>
            <a:pPr marL="514350" indent="-514350" algn="just" fontAlgn="base">
              <a:buFont typeface="+mj-lt"/>
              <a:buAutoNum type="arabicPeriod"/>
            </a:pPr>
            <a:r>
              <a:rPr lang="en-US" sz="2400" dirty="0"/>
              <a:t>Only permitted users/ persons can join the network.</a:t>
            </a:r>
          </a:p>
          <a:p>
            <a:pPr marL="514350" indent="-514350" algn="just" fontAlgn="base">
              <a:buFont typeface="+mj-lt"/>
              <a:buAutoNum type="arabicPeriod"/>
            </a:pPr>
            <a:r>
              <a:rPr lang="en-US" sz="2400" dirty="0"/>
              <a:t>Private </a:t>
            </a:r>
            <a:r>
              <a:rPr lang="en-US" sz="2400" dirty="0" err="1"/>
              <a:t>Blockchain</a:t>
            </a:r>
            <a:r>
              <a:rPr lang="en-US" sz="2400" dirty="0"/>
              <a:t> is partially immutable.</a:t>
            </a:r>
          </a:p>
          <a:p>
            <a:pPr marL="514350" indent="-514350" algn="just" fontAlgn="base">
              <a:buFont typeface="+mj-lt"/>
              <a:buAutoNum type="arabicPeriod"/>
            </a:pPr>
            <a:endParaRPr lang="en-US" sz="2800" dirty="0"/>
          </a:p>
          <a:p>
            <a:pPr algn="just" fontAlgn="base"/>
            <a:r>
              <a:rPr lang="en-US" sz="2800" b="1" dirty="0"/>
              <a:t>Disadvantages:</a:t>
            </a:r>
            <a:r>
              <a:rPr lang="en-US" sz="2800" dirty="0"/>
              <a:t> </a:t>
            </a:r>
          </a:p>
          <a:p>
            <a:pPr marL="514350" indent="-514350" algn="just" fontAlgn="base">
              <a:buFont typeface="+mj-lt"/>
              <a:buAutoNum type="arabicPeriod"/>
            </a:pPr>
            <a:r>
              <a:rPr lang="en-US" sz="2400" dirty="0"/>
              <a:t>A private </a:t>
            </a:r>
            <a:r>
              <a:rPr lang="en-US" sz="2400" dirty="0" err="1"/>
              <a:t>blockchain</a:t>
            </a:r>
            <a:r>
              <a:rPr lang="en-US" sz="2400" dirty="0"/>
              <a:t> has trust issues, due to exclusive information being difficult to access it.</a:t>
            </a:r>
          </a:p>
          <a:p>
            <a:pPr marL="514350" indent="-514350" algn="just" fontAlgn="base">
              <a:buFont typeface="+mj-lt"/>
              <a:buAutoNum type="arabicPeriod"/>
            </a:pPr>
            <a:r>
              <a:rPr lang="en-US" sz="2400" dirty="0"/>
              <a:t>As the number of participants increases, there is a possibility of an attack on the registered users.</a:t>
            </a:r>
          </a:p>
        </p:txBody>
      </p:sp>
    </p:spTree>
    <p:extLst>
      <p:ext uri="{BB962C8B-B14F-4D97-AF65-F5344CB8AC3E}">
        <p14:creationId xmlns:p14="http://schemas.microsoft.com/office/powerpoint/2010/main" val="82886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4624"/>
            <a:ext cx="8928992" cy="6408712"/>
          </a:xfrm>
        </p:spPr>
        <p:txBody>
          <a:bodyPr>
            <a:noAutofit/>
          </a:bodyPr>
          <a:lstStyle/>
          <a:p>
            <a:pPr marL="0" indent="0" algn="just">
              <a:buNone/>
            </a:pPr>
            <a:r>
              <a:rPr lang="en-US" sz="2300" dirty="0"/>
              <a:t>One key difference between a typical database and a </a:t>
            </a:r>
            <a:r>
              <a:rPr lang="en-US" sz="2300" dirty="0" err="1"/>
              <a:t>blockchain</a:t>
            </a:r>
            <a:r>
              <a:rPr lang="en-US" sz="2300" dirty="0"/>
              <a:t> is how the data is structured. A </a:t>
            </a:r>
            <a:r>
              <a:rPr lang="en-US" sz="2300" dirty="0" err="1"/>
              <a:t>blockchain</a:t>
            </a:r>
            <a:r>
              <a:rPr lang="en-US" sz="2300" dirty="0"/>
              <a:t> collects information together in groups, known as blocks that hold sets of information. </a:t>
            </a:r>
          </a:p>
          <a:p>
            <a:pPr marL="0" indent="0" algn="just">
              <a:buNone/>
            </a:pPr>
            <a:endParaRPr lang="en-US" sz="2300" dirty="0"/>
          </a:p>
          <a:p>
            <a:pPr marL="0" indent="0" algn="just">
              <a:buNone/>
            </a:pPr>
            <a:r>
              <a:rPr lang="en-US" sz="2300" dirty="0"/>
              <a:t>Blocks have certain storage capacities and, when filled, are closed and linked to the previously filled block, forming a chain of data known as the </a:t>
            </a:r>
            <a:r>
              <a:rPr lang="en-US" sz="2300" dirty="0" err="1"/>
              <a:t>blockchain</a:t>
            </a:r>
            <a:r>
              <a:rPr lang="en-US" sz="2300" dirty="0"/>
              <a:t>. All new information that follows that freshly added block is compiled into a newly formed block that will then also be added to the chain once filled.</a:t>
            </a:r>
          </a:p>
          <a:p>
            <a:pPr marL="0" indent="0" algn="just">
              <a:buNone/>
            </a:pPr>
            <a:endParaRPr lang="en-US" sz="2300" dirty="0"/>
          </a:p>
          <a:p>
            <a:pPr marL="0" indent="0" algn="just">
              <a:buNone/>
            </a:pPr>
            <a:r>
              <a:rPr lang="en-US" sz="2300" dirty="0"/>
              <a:t>A database usually structures its data into tables, whereas a </a:t>
            </a:r>
            <a:r>
              <a:rPr lang="en-US" sz="2300" dirty="0" err="1"/>
              <a:t>blockchain</a:t>
            </a:r>
            <a:r>
              <a:rPr lang="en-US" sz="2300" dirty="0"/>
              <a:t>, as its name implies, structures its data into chunks (blocks) that are strung together. This data structure inherently makes an irreversible timeline of data when implemented in a decentralized nature. </a:t>
            </a:r>
          </a:p>
          <a:p>
            <a:pPr marL="0" indent="0" algn="just">
              <a:buNone/>
            </a:pPr>
            <a:endParaRPr lang="en-US" sz="2300" dirty="0"/>
          </a:p>
          <a:p>
            <a:pPr marL="0" indent="0" algn="just">
              <a:buNone/>
            </a:pPr>
            <a:r>
              <a:rPr lang="en-US" sz="2300" dirty="0"/>
              <a:t>When a block is filled, it is set in stone and becomes a part of this timeline. Each block in the chain is given an exact timestamp when it is added to the chain.</a:t>
            </a:r>
            <a:endParaRPr lang="en-IN" sz="2300" dirty="0"/>
          </a:p>
        </p:txBody>
      </p:sp>
    </p:spTree>
    <p:extLst>
      <p:ext uri="{BB962C8B-B14F-4D97-AF65-F5344CB8AC3E}">
        <p14:creationId xmlns:p14="http://schemas.microsoft.com/office/powerpoint/2010/main" val="926215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801862"/>
          </a:xfrm>
          <a:prstGeom prst="rect">
            <a:avLst/>
          </a:prstGeom>
        </p:spPr>
        <p:txBody>
          <a:bodyPr wrap="square">
            <a:spAutoFit/>
          </a:bodyPr>
          <a:lstStyle/>
          <a:p>
            <a:pPr fontAlgn="base"/>
            <a:r>
              <a:rPr lang="en-US" sz="2800" b="1" dirty="0"/>
              <a:t>3. Consortium </a:t>
            </a:r>
            <a:r>
              <a:rPr lang="en-US" sz="2800" b="1" dirty="0" err="1"/>
              <a:t>Blockchain</a:t>
            </a:r>
            <a:endParaRPr lang="en-US" sz="2800" b="1" dirty="0"/>
          </a:p>
          <a:p>
            <a:pPr algn="just" fontAlgn="base"/>
            <a:r>
              <a:rPr lang="en-US" sz="2400" dirty="0"/>
              <a:t>A consortium </a:t>
            </a:r>
            <a:r>
              <a:rPr lang="en-US" sz="2400" dirty="0" err="1"/>
              <a:t>blockchain</a:t>
            </a:r>
            <a:r>
              <a:rPr lang="en-US" sz="2400" dirty="0"/>
              <a:t> is a concept where it is permissioned by the government and a group of organizations, not by one person like a private </a:t>
            </a:r>
            <a:r>
              <a:rPr lang="en-US" sz="2400" dirty="0" err="1"/>
              <a:t>blockchain</a:t>
            </a:r>
            <a:r>
              <a:rPr lang="en-US" sz="2400" dirty="0"/>
              <a:t>. Consortium </a:t>
            </a:r>
            <a:r>
              <a:rPr lang="en-US" sz="2400" dirty="0" err="1"/>
              <a:t>blockchains</a:t>
            </a:r>
            <a:r>
              <a:rPr lang="en-US" sz="2400" dirty="0"/>
              <a:t> are more decentralized than private </a:t>
            </a:r>
            <a:r>
              <a:rPr lang="en-US" sz="2400" dirty="0" err="1"/>
              <a:t>blockchains</a:t>
            </a:r>
            <a:r>
              <a:rPr lang="en-US" sz="2400" dirty="0"/>
              <a:t>, due to being more decentralized it increases the privacy and security of the blocks.</a:t>
            </a:r>
          </a:p>
          <a:p>
            <a:pPr algn="just" fontAlgn="base"/>
            <a:endParaRPr lang="en-US" sz="2400" dirty="0"/>
          </a:p>
          <a:p>
            <a:pPr algn="just" fontAlgn="base"/>
            <a:r>
              <a:rPr lang="en-US" sz="2400" dirty="0"/>
              <a:t>Those like private </a:t>
            </a:r>
            <a:r>
              <a:rPr lang="en-US" sz="2400" dirty="0" err="1"/>
              <a:t>blockchains</a:t>
            </a:r>
            <a:r>
              <a:rPr lang="en-US" sz="2400" dirty="0"/>
              <a:t> connected with government organizations’ blocks network.</a:t>
            </a:r>
          </a:p>
          <a:p>
            <a:pPr algn="just" fontAlgn="base"/>
            <a:br>
              <a:rPr lang="en-US" sz="2400" dirty="0"/>
            </a:br>
            <a:r>
              <a:rPr lang="en-US" sz="2400" dirty="0"/>
              <a:t>Consortium </a:t>
            </a:r>
            <a:r>
              <a:rPr lang="en-US" sz="2400" dirty="0" err="1"/>
              <a:t>blockchains</a:t>
            </a:r>
            <a:r>
              <a:rPr lang="en-US" sz="2400" dirty="0"/>
              <a:t> is lies between public and private </a:t>
            </a:r>
            <a:r>
              <a:rPr lang="en-US" sz="2400" dirty="0" err="1"/>
              <a:t>blockchains</a:t>
            </a:r>
            <a:r>
              <a:rPr lang="en-US" sz="2400" dirty="0"/>
              <a:t>. They are designed by organizations and no one person outside of the organizations can gain access. In Consortium </a:t>
            </a:r>
            <a:r>
              <a:rPr lang="en-US" sz="2400" dirty="0" err="1"/>
              <a:t>blockchains</a:t>
            </a:r>
            <a:r>
              <a:rPr lang="en-US" sz="2400" dirty="0"/>
              <a:t> all companies in between organizations collaborate equally. </a:t>
            </a:r>
          </a:p>
          <a:p>
            <a:pPr algn="just" fontAlgn="base"/>
            <a:endParaRPr lang="en-US" sz="2400" dirty="0"/>
          </a:p>
          <a:p>
            <a:pPr algn="just" fontAlgn="base"/>
            <a:r>
              <a:rPr lang="en-US" sz="2400" dirty="0"/>
              <a:t>They do not give access from outside of the organizations/ consortium network.</a:t>
            </a:r>
          </a:p>
        </p:txBody>
      </p:sp>
    </p:spTree>
    <p:extLst>
      <p:ext uri="{BB962C8B-B14F-4D97-AF65-F5344CB8AC3E}">
        <p14:creationId xmlns:p14="http://schemas.microsoft.com/office/powerpoint/2010/main" val="3345602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4893647"/>
          </a:xfrm>
          <a:prstGeom prst="rect">
            <a:avLst/>
          </a:prstGeom>
        </p:spPr>
        <p:txBody>
          <a:bodyPr wrap="square">
            <a:spAutoFit/>
          </a:bodyPr>
          <a:lstStyle/>
          <a:p>
            <a:pPr fontAlgn="base"/>
            <a:endParaRPr lang="en-US" sz="2400" b="1" dirty="0"/>
          </a:p>
          <a:p>
            <a:pPr fontAlgn="base"/>
            <a:endParaRPr lang="en-US" sz="2400" b="1" dirty="0"/>
          </a:p>
          <a:p>
            <a:pPr algn="just" fontAlgn="base"/>
            <a:r>
              <a:rPr lang="en-US" sz="2400" b="1" dirty="0"/>
              <a:t>Advantages:</a:t>
            </a:r>
            <a:endParaRPr lang="en-US" sz="2400" dirty="0"/>
          </a:p>
          <a:p>
            <a:pPr marL="457200" indent="-457200" algn="just" fontAlgn="base">
              <a:buFont typeface="+mj-lt"/>
              <a:buAutoNum type="arabicPeriod"/>
            </a:pPr>
            <a:r>
              <a:rPr lang="en-US" sz="2400" dirty="0"/>
              <a:t>Consortium </a:t>
            </a:r>
            <a:r>
              <a:rPr lang="en-US" sz="2400" dirty="0" err="1"/>
              <a:t>blockchain</a:t>
            </a:r>
            <a:r>
              <a:rPr lang="en-US" sz="2400" dirty="0"/>
              <a:t> providers will always try to give the fastest output as compared to public </a:t>
            </a:r>
            <a:r>
              <a:rPr lang="en-US" sz="2400" dirty="0" err="1"/>
              <a:t>blockchains</a:t>
            </a:r>
            <a:r>
              <a:rPr lang="en-US" sz="2400" dirty="0"/>
              <a:t>.</a:t>
            </a:r>
          </a:p>
          <a:p>
            <a:pPr marL="457200" indent="-457200" algn="just" fontAlgn="base">
              <a:buFont typeface="+mj-lt"/>
              <a:buAutoNum type="arabicPeriod"/>
            </a:pPr>
            <a:r>
              <a:rPr lang="en-US" sz="2400" dirty="0"/>
              <a:t>It is scalable.</a:t>
            </a:r>
          </a:p>
          <a:p>
            <a:pPr marL="457200" indent="-457200" algn="just" fontAlgn="base">
              <a:buFont typeface="+mj-lt"/>
              <a:buAutoNum type="arabicPeriod"/>
            </a:pPr>
            <a:r>
              <a:rPr lang="en-US" sz="2400" dirty="0"/>
              <a:t>A consortium </a:t>
            </a:r>
            <a:r>
              <a:rPr lang="en-US" sz="2400" dirty="0" err="1"/>
              <a:t>blockchain</a:t>
            </a:r>
            <a:r>
              <a:rPr lang="en-US" sz="2400" dirty="0"/>
              <a:t> is low transaction costs.</a:t>
            </a:r>
          </a:p>
          <a:p>
            <a:pPr marL="457200" indent="-457200" algn="just" fontAlgn="base">
              <a:buFont typeface="+mj-lt"/>
              <a:buAutoNum type="arabicPeriod"/>
            </a:pPr>
            <a:endParaRPr lang="en-US" sz="2400" dirty="0"/>
          </a:p>
          <a:p>
            <a:pPr algn="just" fontAlgn="base"/>
            <a:r>
              <a:rPr lang="en-US" sz="2400" b="1" dirty="0"/>
              <a:t>Disadvantages:</a:t>
            </a:r>
            <a:r>
              <a:rPr lang="en-US" sz="2400" dirty="0"/>
              <a:t> </a:t>
            </a:r>
          </a:p>
          <a:p>
            <a:pPr marL="457200" indent="-457200" algn="just" fontAlgn="base">
              <a:buFont typeface="+mj-lt"/>
              <a:buAutoNum type="arabicPeriod"/>
            </a:pPr>
            <a:r>
              <a:rPr lang="en-US" sz="2400" dirty="0"/>
              <a:t>A consortium </a:t>
            </a:r>
            <a:r>
              <a:rPr lang="en-US" sz="2400" dirty="0" err="1"/>
              <a:t>blockchain</a:t>
            </a:r>
            <a:r>
              <a:rPr lang="en-US" sz="2400" dirty="0"/>
              <a:t> is unstable in relationships.</a:t>
            </a:r>
          </a:p>
          <a:p>
            <a:pPr marL="457200" indent="-457200" algn="just" fontAlgn="base">
              <a:buFont typeface="+mj-lt"/>
              <a:buAutoNum type="arabicPeriod"/>
            </a:pPr>
            <a:r>
              <a:rPr lang="en-US" sz="2400" dirty="0"/>
              <a:t>Consortium </a:t>
            </a:r>
            <a:r>
              <a:rPr lang="en-US" sz="2400" dirty="0" err="1"/>
              <a:t>blockchain</a:t>
            </a:r>
            <a:r>
              <a:rPr lang="en-US" sz="2400" dirty="0"/>
              <a:t> lacks an economic model.</a:t>
            </a:r>
          </a:p>
          <a:p>
            <a:pPr marL="457200" indent="-457200" algn="just" fontAlgn="base">
              <a:buFont typeface="+mj-lt"/>
              <a:buAutoNum type="arabicPeriod"/>
            </a:pPr>
            <a:r>
              <a:rPr lang="en-US" sz="2400" dirty="0"/>
              <a:t>It has flexibility issues.</a:t>
            </a:r>
          </a:p>
          <a:p>
            <a:pPr marL="457200" indent="-457200" fontAlgn="base">
              <a:buFont typeface="+mj-lt"/>
              <a:buAutoNum type="arabicPeriod"/>
            </a:pPr>
            <a:endParaRPr lang="en-US" sz="2400" dirty="0"/>
          </a:p>
        </p:txBody>
      </p:sp>
    </p:spTree>
    <p:extLst>
      <p:ext uri="{BB962C8B-B14F-4D97-AF65-F5344CB8AC3E}">
        <p14:creationId xmlns:p14="http://schemas.microsoft.com/office/powerpoint/2010/main" val="308180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432530"/>
          </a:xfrm>
          <a:prstGeom prst="rect">
            <a:avLst/>
          </a:prstGeom>
        </p:spPr>
        <p:txBody>
          <a:bodyPr wrap="square">
            <a:spAutoFit/>
          </a:bodyPr>
          <a:lstStyle/>
          <a:p>
            <a:pPr fontAlgn="base"/>
            <a:endParaRPr lang="en-US" sz="2400" b="1" dirty="0"/>
          </a:p>
          <a:p>
            <a:pPr fontAlgn="base"/>
            <a:r>
              <a:rPr lang="en-US" sz="3200" b="1" dirty="0"/>
              <a:t>Core Components of </a:t>
            </a:r>
            <a:r>
              <a:rPr lang="en-US" sz="3200" b="1" dirty="0" err="1"/>
              <a:t>Blockchain</a:t>
            </a:r>
            <a:r>
              <a:rPr lang="en-US" sz="3200" b="1" dirty="0"/>
              <a:t> Architecture</a:t>
            </a:r>
          </a:p>
          <a:p>
            <a:pPr fontAlgn="base"/>
            <a:endParaRPr lang="en-US" sz="2400" b="1" dirty="0"/>
          </a:p>
          <a:p>
            <a:pPr algn="just" fontAlgn="base"/>
            <a:r>
              <a:rPr lang="en-US" sz="2400" b="1" dirty="0"/>
              <a:t>Node: </a:t>
            </a:r>
            <a:r>
              <a:rPr lang="en-US" sz="2400" dirty="0"/>
              <a:t>Nodes are network participants and their devices permit them to keep track of the distributed ledger and serve as communication hubs in various network tasks. A block broadcasts all the network nodes when a miner looks to add a new block in transactions to the </a:t>
            </a:r>
            <a:r>
              <a:rPr lang="en-US" sz="2400" dirty="0" err="1"/>
              <a:t>blockchain</a:t>
            </a:r>
            <a:r>
              <a:rPr lang="en-US" sz="2400" dirty="0"/>
              <a:t>.</a:t>
            </a:r>
          </a:p>
          <a:p>
            <a:pPr algn="just" fontAlgn="base"/>
            <a:r>
              <a:rPr lang="en-US" sz="2400" b="1" dirty="0"/>
              <a:t>Transactions: </a:t>
            </a:r>
            <a:r>
              <a:rPr lang="en-US" sz="2400" dirty="0"/>
              <a:t>A transaction refers to a contract or agreement and transfers of assets between parties. The asset is typically cash or property. The network of computers in </a:t>
            </a:r>
            <a:r>
              <a:rPr lang="en-US" sz="2400" dirty="0" err="1"/>
              <a:t>blockchain</a:t>
            </a:r>
            <a:r>
              <a:rPr lang="en-US" sz="2400" dirty="0"/>
              <a:t> stores the transactional data as copy with the storage typically referred to as a digital ledger. </a:t>
            </a:r>
          </a:p>
          <a:p>
            <a:pPr algn="just" fontAlgn="base"/>
            <a:r>
              <a:rPr lang="en-US" sz="2400" b="1" dirty="0"/>
              <a:t>Block: </a:t>
            </a:r>
            <a:r>
              <a:rPr lang="en-US" sz="2400" dirty="0"/>
              <a:t>A block in a </a:t>
            </a:r>
            <a:r>
              <a:rPr lang="en-US" sz="2400" dirty="0" err="1"/>
              <a:t>blockchain</a:t>
            </a:r>
            <a:r>
              <a:rPr lang="en-US" sz="2400" dirty="0"/>
              <a:t> network is similar to a link in a chain. In the field of </a:t>
            </a:r>
            <a:r>
              <a:rPr lang="en-US" sz="2400" dirty="0" err="1"/>
              <a:t>cryptocurrency</a:t>
            </a:r>
            <a:r>
              <a:rPr lang="en-US" sz="2400" dirty="0"/>
              <a:t>, blocks are like records that store transactions like a record book, and those are encrypted into a hash tree. </a:t>
            </a:r>
          </a:p>
        </p:txBody>
      </p:sp>
    </p:spTree>
    <p:extLst>
      <p:ext uri="{BB962C8B-B14F-4D97-AF65-F5344CB8AC3E}">
        <p14:creationId xmlns:p14="http://schemas.microsoft.com/office/powerpoint/2010/main" val="203081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001643"/>
          </a:xfrm>
          <a:prstGeom prst="rect">
            <a:avLst/>
          </a:prstGeom>
        </p:spPr>
        <p:txBody>
          <a:bodyPr wrap="square">
            <a:spAutoFit/>
          </a:bodyPr>
          <a:lstStyle/>
          <a:p>
            <a:pPr algn="just" fontAlgn="base"/>
            <a:endParaRPr lang="en-US" sz="2400" b="1" dirty="0"/>
          </a:p>
          <a:p>
            <a:pPr algn="just" fontAlgn="base"/>
            <a:endParaRPr lang="en-US" sz="2400" b="1" dirty="0"/>
          </a:p>
          <a:p>
            <a:pPr algn="just" fontAlgn="base"/>
            <a:r>
              <a:rPr lang="en-US" sz="2400" b="1" dirty="0"/>
              <a:t>Chain:</a:t>
            </a:r>
            <a:r>
              <a:rPr lang="en-US" sz="2400" dirty="0"/>
              <a:t> Chain is the concept where all the blocks are connected with the help of a chain in the whole </a:t>
            </a:r>
            <a:r>
              <a:rPr lang="en-US" sz="2400" dirty="0" err="1"/>
              <a:t>blockchain</a:t>
            </a:r>
            <a:r>
              <a:rPr lang="en-US" sz="2400" dirty="0"/>
              <a:t> structure in the world. And those blocks are connected with the help of the previous block hash and it indicates a chaining structure.</a:t>
            </a:r>
          </a:p>
          <a:p>
            <a:pPr algn="just" fontAlgn="base"/>
            <a:r>
              <a:rPr lang="en-US" sz="2400" b="1" dirty="0"/>
              <a:t>Miners:</a:t>
            </a:r>
            <a:r>
              <a:rPr lang="en-US" sz="2400" dirty="0"/>
              <a:t> </a:t>
            </a:r>
            <a:r>
              <a:rPr lang="en-US" sz="2400" dirty="0" err="1"/>
              <a:t>Blockchain</a:t>
            </a:r>
            <a:r>
              <a:rPr lang="en-US" sz="2400" dirty="0"/>
              <a:t> mining is a process that validates every step in the transactions while operating all </a:t>
            </a:r>
            <a:r>
              <a:rPr lang="en-US" sz="2400" dirty="0" err="1"/>
              <a:t>cryptocurrencies</a:t>
            </a:r>
            <a:r>
              <a:rPr lang="en-US" sz="2400" dirty="0"/>
              <a:t>. People involved in this mining they called miners. </a:t>
            </a:r>
            <a:r>
              <a:rPr lang="en-US" sz="2400" dirty="0" err="1"/>
              <a:t>Blockchain</a:t>
            </a:r>
            <a:r>
              <a:rPr lang="en-US" sz="2400" dirty="0"/>
              <a:t> mining is a process to validate each step in the transactions while operating </a:t>
            </a:r>
            <a:r>
              <a:rPr lang="en-US" sz="2400" dirty="0" err="1"/>
              <a:t>cryptocurrencies</a:t>
            </a:r>
            <a:r>
              <a:rPr lang="en-US" sz="2400" dirty="0"/>
              <a:t>.</a:t>
            </a:r>
          </a:p>
          <a:p>
            <a:pPr algn="just" fontAlgn="base"/>
            <a:r>
              <a:rPr lang="en-US" sz="2400" b="1" dirty="0"/>
              <a:t>Consensus:</a:t>
            </a:r>
            <a:r>
              <a:rPr lang="en-US" sz="2400" dirty="0"/>
              <a:t> A consensus is a fault-tolerant mechanism that is used in computer and </a:t>
            </a:r>
            <a:r>
              <a:rPr lang="en-US" sz="2400" dirty="0" err="1"/>
              <a:t>blockchain</a:t>
            </a:r>
            <a:r>
              <a:rPr lang="en-US" sz="2400" dirty="0"/>
              <a:t> systems to achieve the necessary agreement on a single state of the network among distributed processes or multi-agent systems, such as with </a:t>
            </a:r>
            <a:r>
              <a:rPr lang="en-US" sz="2400" dirty="0" err="1"/>
              <a:t>cryptocurrencies</a:t>
            </a:r>
            <a:r>
              <a:rPr lang="en-US" sz="2400" dirty="0"/>
              <a:t>. It is useful in record keeping and other things. </a:t>
            </a:r>
          </a:p>
        </p:txBody>
      </p:sp>
    </p:spTree>
    <p:extLst>
      <p:ext uri="{BB962C8B-B14F-4D97-AF65-F5344CB8AC3E}">
        <p14:creationId xmlns:p14="http://schemas.microsoft.com/office/powerpoint/2010/main" val="823691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073321082"/>
              </p:ext>
            </p:extLst>
          </p:nvPr>
        </p:nvGraphicFramePr>
        <p:xfrm>
          <a:off x="518864" y="1340768"/>
          <a:ext cx="8229600" cy="5382989"/>
        </p:xfrm>
        <a:graphic>
          <a:graphicData uri="http://schemas.openxmlformats.org/drawingml/2006/table">
            <a:tbl>
              <a:tblPr/>
              <a:tblGrid>
                <a:gridCol w="1100808">
                  <a:extLst>
                    <a:ext uri="{9D8B030D-6E8A-4147-A177-3AD203B41FA5}">
                      <a16:colId xmlns:a16="http://schemas.microsoft.com/office/drawing/2014/main" val="20000"/>
                    </a:ext>
                  </a:extLst>
                </a:gridCol>
                <a:gridCol w="4042692">
                  <a:extLst>
                    <a:ext uri="{9D8B030D-6E8A-4147-A177-3AD203B41FA5}">
                      <a16:colId xmlns:a16="http://schemas.microsoft.com/office/drawing/2014/main" val="20001"/>
                    </a:ext>
                  </a:extLst>
                </a:gridCol>
                <a:gridCol w="3086100">
                  <a:extLst>
                    <a:ext uri="{9D8B030D-6E8A-4147-A177-3AD203B41FA5}">
                      <a16:colId xmlns:a16="http://schemas.microsoft.com/office/drawing/2014/main" val="20002"/>
                    </a:ext>
                  </a:extLst>
                </a:gridCol>
              </a:tblGrid>
              <a:tr h="718899">
                <a:tc>
                  <a:txBody>
                    <a:bodyPr/>
                    <a:lstStyle/>
                    <a:p>
                      <a:pPr algn="just" fontAlgn="base"/>
                      <a:r>
                        <a:rPr lang="en-IN" sz="1600" b="1" dirty="0">
                          <a:effectLst/>
                        </a:rPr>
                        <a:t>Parameters</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1">
                          <a:effectLst/>
                        </a:rPr>
                        <a:t>                Blockchain Architecture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1">
                          <a:effectLst/>
                        </a:rPr>
                        <a:t>                          Database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72822">
                <a:tc>
                  <a:txBody>
                    <a:bodyPr/>
                    <a:lstStyle/>
                    <a:p>
                      <a:pPr algn="just" fontAlgn="base"/>
                      <a:r>
                        <a:rPr lang="en-IN" sz="1600" b="1" dirty="0">
                          <a:effectLst/>
                        </a:rPr>
                        <a:t>Control</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is decentralized because there is no single point of failure and there is no central authority to control the </a:t>
                      </a:r>
                      <a:r>
                        <a:rPr lang="en-US" sz="1600" b="0" dirty="0" err="1">
                          <a:effectLst/>
                        </a:rPr>
                        <a:t>blockchain</a:t>
                      </a:r>
                      <a:r>
                        <a:rPr lang="en-US" sz="1600" b="0" dirty="0">
                          <a:effectLst/>
                        </a:rPr>
                        <a: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0" dirty="0">
                          <a:effectLst/>
                        </a:rPr>
                        <a:t>The database is Centralized.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5494">
                <a:tc>
                  <a:txBody>
                    <a:bodyPr/>
                    <a:lstStyle/>
                    <a:p>
                      <a:pPr algn="just" fontAlgn="base"/>
                      <a:r>
                        <a:rPr lang="en-IN" sz="1600" b="1" dirty="0">
                          <a:effectLst/>
                        </a:rPr>
                        <a:t>Operations</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has only an Insert operation.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The database has Create, Read, Update, and Delete operations.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8167">
                <a:tc>
                  <a:txBody>
                    <a:bodyPr/>
                    <a:lstStyle/>
                    <a:p>
                      <a:pPr algn="just" fontAlgn="base"/>
                      <a:r>
                        <a:rPr lang="en-IN" sz="1600" b="1" dirty="0">
                          <a:effectLst/>
                        </a:rPr>
                        <a:t>Strength</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0">
                          <a:effectLst/>
                        </a:rPr>
                        <a:t>It is robust technology.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The database is not fully robust technology.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5494">
                <a:tc>
                  <a:txBody>
                    <a:bodyPr/>
                    <a:lstStyle/>
                    <a:p>
                      <a:pPr algn="just" fontAlgn="base"/>
                      <a:r>
                        <a:rPr lang="en-IN" sz="1600" b="1">
                          <a:effectLst/>
                        </a:rPr>
                        <a:t>Mutability</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is immutable technology and we cannot change it back or we cannot go back.</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The database is a fully mutable technology, The data can be edited in the database.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25494">
                <a:tc>
                  <a:txBody>
                    <a:bodyPr/>
                    <a:lstStyle/>
                    <a:p>
                      <a:pPr algn="just" fontAlgn="base"/>
                      <a:r>
                        <a:rPr lang="en-IN" sz="1600" b="1">
                          <a:effectLst/>
                        </a:rPr>
                        <a:t>Rights</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Anyone with the right proof of work can write on the blockchain.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In the database reading and writing can do so.</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8167">
                <a:tc>
                  <a:txBody>
                    <a:bodyPr/>
                    <a:lstStyle/>
                    <a:p>
                      <a:pPr algn="just" fontAlgn="base"/>
                      <a:r>
                        <a:rPr lang="en-IN" sz="1600" b="1">
                          <a:effectLst/>
                        </a:rPr>
                        <a:t>Speed</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It is slow in speed.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It is faster as compared to </a:t>
                      </a:r>
                      <a:r>
                        <a:rPr lang="en-US" sz="1600" b="0" dirty="0" err="1">
                          <a:effectLst/>
                        </a:rPr>
                        <a:t>blockchain</a:t>
                      </a:r>
                      <a:r>
                        <a:rPr lang="en-US" sz="1600" b="0" dirty="0">
                          <a:effectLst/>
                        </a:rPr>
                        <a: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539552" y="116632"/>
            <a:ext cx="8208912" cy="2215991"/>
          </a:xfrm>
          <a:prstGeom prst="rect">
            <a:avLst/>
          </a:prstGeom>
        </p:spPr>
        <p:txBody>
          <a:bodyPr wrap="square">
            <a:spAutoFit/>
          </a:bodyPr>
          <a:lstStyle/>
          <a:p>
            <a:pPr algn="just" fontAlgn="base"/>
            <a:r>
              <a:rPr lang="en-IN" sz="2400" b="1" dirty="0" err="1"/>
              <a:t>Blockchain</a:t>
            </a:r>
            <a:r>
              <a:rPr lang="en-IN" sz="2400" b="1" dirty="0"/>
              <a:t> Architecture </a:t>
            </a:r>
            <a:r>
              <a:rPr lang="en-IN" sz="2400" b="1" dirty="0" err="1"/>
              <a:t>Vs</a:t>
            </a:r>
            <a:r>
              <a:rPr lang="en-IN" sz="2400" b="1" dirty="0"/>
              <a:t> Database</a:t>
            </a:r>
          </a:p>
          <a:p>
            <a:pPr algn="just" fontAlgn="base"/>
            <a:endParaRPr lang="en-IN" sz="2400" b="1" dirty="0"/>
          </a:p>
          <a:p>
            <a:pPr algn="just" fontAlgn="base"/>
            <a:r>
              <a:rPr lang="en-US" dirty="0"/>
              <a:t>Below are some of the differences between </a:t>
            </a:r>
            <a:r>
              <a:rPr lang="en-US" dirty="0" err="1"/>
              <a:t>blockchain</a:t>
            </a:r>
            <a:r>
              <a:rPr lang="en-US" dirty="0"/>
              <a:t> architecture and database:</a:t>
            </a:r>
          </a:p>
          <a:p>
            <a:pPr algn="just" fontAlgn="base"/>
            <a:endParaRPr lang="en-US" sz="2400" b="1" dirty="0"/>
          </a:p>
          <a:p>
            <a:pPr algn="just" fontAlgn="base"/>
            <a:endParaRPr lang="en-US" sz="2400" b="1" dirty="0"/>
          </a:p>
          <a:p>
            <a:pPr algn="just" fontAlgn="base"/>
            <a:r>
              <a:rPr lang="en-US" sz="2400" dirty="0"/>
              <a:t> </a:t>
            </a:r>
          </a:p>
        </p:txBody>
      </p:sp>
    </p:spTree>
    <p:extLst>
      <p:ext uri="{BB962C8B-B14F-4D97-AF65-F5344CB8AC3E}">
        <p14:creationId xmlns:p14="http://schemas.microsoft.com/office/powerpoint/2010/main" val="645802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rmAutofit fontScale="47500" lnSpcReduction="20000"/>
          </a:bodyPr>
          <a:lstStyle/>
          <a:p>
            <a:pPr marL="0" indent="0">
              <a:buNone/>
            </a:pPr>
            <a:r>
              <a:rPr lang="en-US" sz="5900" b="1" dirty="0"/>
              <a:t>Applications of </a:t>
            </a:r>
            <a:r>
              <a:rPr lang="en-US" sz="5900" b="1" dirty="0" err="1"/>
              <a:t>Blockchain</a:t>
            </a:r>
            <a:r>
              <a:rPr lang="en-US" sz="5900" b="1" dirty="0"/>
              <a:t> are as follows:</a:t>
            </a:r>
          </a:p>
          <a:p>
            <a:pPr marL="0" indent="0" algn="just">
              <a:buNone/>
            </a:pPr>
            <a:endParaRPr lang="en-US" sz="4600" b="1" dirty="0"/>
          </a:p>
          <a:p>
            <a:pPr marL="0" indent="0" algn="just">
              <a:buNone/>
            </a:pPr>
            <a:r>
              <a:rPr lang="en-US" sz="4600" b="1" dirty="0"/>
              <a:t>1. </a:t>
            </a:r>
            <a:r>
              <a:rPr lang="en-US" sz="4600" b="1" dirty="0" err="1"/>
              <a:t>Bitcoin</a:t>
            </a:r>
            <a:r>
              <a:rPr lang="en-US" sz="4600" b="1" dirty="0"/>
              <a:t>: </a:t>
            </a:r>
            <a:r>
              <a:rPr lang="en-US" sz="4600" dirty="0"/>
              <a:t>The primary application of </a:t>
            </a:r>
            <a:r>
              <a:rPr lang="en-US" sz="4600" dirty="0" err="1"/>
              <a:t>Blockchain</a:t>
            </a:r>
            <a:r>
              <a:rPr lang="en-US" sz="4600" dirty="0"/>
              <a:t> is in </a:t>
            </a:r>
            <a:r>
              <a:rPr lang="en-US" sz="4600" dirty="0" err="1"/>
              <a:t>Cryptocurrencies</a:t>
            </a:r>
            <a:r>
              <a:rPr lang="en-US" sz="4600" dirty="0"/>
              <a:t> like </a:t>
            </a:r>
            <a:r>
              <a:rPr lang="en-US" sz="4600" dirty="0" err="1"/>
              <a:t>Bitcoin</a:t>
            </a:r>
            <a:r>
              <a:rPr lang="en-US" sz="4600" dirty="0"/>
              <a:t>. </a:t>
            </a:r>
            <a:r>
              <a:rPr lang="en-US" sz="4600" dirty="0" err="1"/>
              <a:t>Bitcoin</a:t>
            </a:r>
            <a:r>
              <a:rPr lang="en-US" sz="4600" dirty="0"/>
              <a:t> is a decentralized digital currency introduced by </a:t>
            </a:r>
            <a:r>
              <a:rPr lang="en-US" sz="4600" dirty="0" err="1"/>
              <a:t>Santoshi</a:t>
            </a:r>
            <a:r>
              <a:rPr lang="en-US" sz="4600" dirty="0"/>
              <a:t> </a:t>
            </a:r>
            <a:r>
              <a:rPr lang="en-US" sz="4600" dirty="0" err="1"/>
              <a:t>Nakamoto</a:t>
            </a:r>
            <a:r>
              <a:rPr lang="en-US" sz="4600" dirty="0"/>
              <a:t>.</a:t>
            </a:r>
          </a:p>
          <a:p>
            <a:pPr marL="0" indent="0" algn="just">
              <a:buNone/>
            </a:pPr>
            <a:r>
              <a:rPr lang="en-US" sz="4600" dirty="0"/>
              <a:t> </a:t>
            </a:r>
            <a:endParaRPr lang="en-US" sz="4600" b="1" dirty="0"/>
          </a:p>
          <a:p>
            <a:pPr marL="0" indent="0" algn="just">
              <a:buNone/>
            </a:pPr>
            <a:r>
              <a:rPr lang="en-US" sz="4600" b="1" dirty="0"/>
              <a:t>2. Banking: </a:t>
            </a:r>
            <a:r>
              <a:rPr lang="en-US" sz="4600" dirty="0"/>
              <a:t>Nowadays, </a:t>
            </a:r>
            <a:r>
              <a:rPr lang="en-US" sz="4600" dirty="0" err="1"/>
              <a:t>Blockchain</a:t>
            </a:r>
            <a:r>
              <a:rPr lang="en-US" sz="4600" dirty="0"/>
              <a:t> is also replacing the existing, or we can say overtaking the </a:t>
            </a:r>
            <a:r>
              <a:rPr lang="en-US" sz="4600" b="1" dirty="0"/>
              <a:t>current Banking system</a:t>
            </a:r>
            <a:r>
              <a:rPr lang="en-US" sz="4600" dirty="0"/>
              <a:t>. With the help of </a:t>
            </a:r>
            <a:r>
              <a:rPr lang="en-US" sz="4600" dirty="0" err="1"/>
              <a:t>Blockchain</a:t>
            </a:r>
            <a:r>
              <a:rPr lang="en-US" sz="4600" dirty="0"/>
              <a:t>, we can transfer the fund from one person to another in a second because the transaction’s validation will take place through </a:t>
            </a:r>
            <a:r>
              <a:rPr lang="en-US" sz="4600" dirty="0" err="1"/>
              <a:t>Blockchain</a:t>
            </a:r>
            <a:r>
              <a:rPr lang="en-US" sz="4600" dirty="0"/>
              <a:t> and cryptography. It’s a possibility that </a:t>
            </a:r>
            <a:r>
              <a:rPr lang="en-US" sz="4600" dirty="0" err="1"/>
              <a:t>Blockchain</a:t>
            </a:r>
            <a:r>
              <a:rPr lang="en-US" sz="4600" dirty="0"/>
              <a:t> will cut down 19.8 Billion Dollars which is going for middleman cost/year. Because of the </a:t>
            </a:r>
            <a:r>
              <a:rPr lang="en-US" sz="4600" dirty="0" err="1"/>
              <a:t>Blockchain</a:t>
            </a:r>
            <a:r>
              <a:rPr lang="en-US" sz="4600" dirty="0"/>
              <a:t>, the hacking of accounts will become impossible. </a:t>
            </a:r>
          </a:p>
          <a:p>
            <a:pPr marL="0" indent="0" algn="just">
              <a:buNone/>
            </a:pPr>
            <a:endParaRPr lang="en-US" sz="4600" b="1" dirty="0"/>
          </a:p>
          <a:p>
            <a:pPr marL="0" indent="0" algn="just">
              <a:buNone/>
            </a:pPr>
            <a:r>
              <a:rPr lang="en-US" sz="4600" b="1" dirty="0"/>
              <a:t>3. Payment and Transfers: </a:t>
            </a:r>
            <a:r>
              <a:rPr lang="en-US" sz="4600" dirty="0"/>
              <a:t>Because of </a:t>
            </a:r>
            <a:r>
              <a:rPr lang="en-US" sz="4600" dirty="0" err="1"/>
              <a:t>Blockchain</a:t>
            </a:r>
            <a:r>
              <a:rPr lang="en-US" sz="4600" dirty="0"/>
              <a:t>, only the wallet system has grown up so rapidly, and by using that, we can make the payment and money transfers very quickly; we don’t need to enter the public key. We need to scan a unique QR code and pay soon. The amount done by </a:t>
            </a:r>
            <a:r>
              <a:rPr lang="en-US" sz="4600" dirty="0" err="1"/>
              <a:t>Blockchain</a:t>
            </a:r>
            <a:r>
              <a:rPr lang="en-US" sz="4600" dirty="0"/>
              <a:t> will be highly secure with no transfer fees. For </a:t>
            </a:r>
            <a:r>
              <a:rPr lang="en-US" sz="4600" dirty="0" err="1"/>
              <a:t>blockchain</a:t>
            </a:r>
            <a:r>
              <a:rPr lang="en-US" sz="4600" dirty="0"/>
              <a:t> transfer, no bank account is needed.</a:t>
            </a:r>
          </a:p>
        </p:txBody>
      </p:sp>
    </p:spTree>
    <p:extLst>
      <p:ext uri="{BB962C8B-B14F-4D97-AF65-F5344CB8AC3E}">
        <p14:creationId xmlns:p14="http://schemas.microsoft.com/office/powerpoint/2010/main" val="3490413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36704"/>
          </a:xfrm>
        </p:spPr>
        <p:txBody>
          <a:bodyPr>
            <a:noAutofit/>
          </a:bodyPr>
          <a:lstStyle/>
          <a:p>
            <a:pPr marL="0" indent="0" algn="just">
              <a:buNone/>
            </a:pPr>
            <a:r>
              <a:rPr lang="en-US" sz="2200" b="1" dirty="0"/>
              <a:t>4. Healthcare: </a:t>
            </a:r>
            <a:r>
              <a:rPr lang="en-US" sz="2200" dirty="0"/>
              <a:t>Healthcare is also a domain where </a:t>
            </a:r>
            <a:r>
              <a:rPr lang="en-US" sz="2200" b="1" dirty="0" err="1">
                <a:hlinkClick r:id="rId2"/>
              </a:rPr>
              <a:t>Blockchain</a:t>
            </a:r>
            <a:r>
              <a:rPr lang="en-US" sz="2200" b="1" dirty="0">
                <a:hlinkClick r:id="rId2"/>
              </a:rPr>
              <a:t> technology</a:t>
            </a:r>
            <a:r>
              <a:rPr lang="en-US" sz="2200" dirty="0"/>
              <a:t> has been used for storing the details of the patients. This technology ensures that anyone accessing this </a:t>
            </a:r>
            <a:r>
              <a:rPr lang="en-US" sz="2200" dirty="0" err="1"/>
              <a:t>Blockchain</a:t>
            </a:r>
            <a:r>
              <a:rPr lang="en-US" sz="2200" dirty="0"/>
              <a:t> can access patients’ data. This database will be highly secure and for checking the data related to the patient-doctor has to log in there with the public key and details, and he can check the patients’ data.</a:t>
            </a:r>
          </a:p>
          <a:p>
            <a:pPr marL="0" indent="0" algn="just">
              <a:buNone/>
            </a:pPr>
            <a:endParaRPr lang="en-US" sz="2200" b="1" dirty="0"/>
          </a:p>
          <a:p>
            <a:pPr marL="0" indent="0" algn="just">
              <a:buNone/>
            </a:pPr>
            <a:r>
              <a:rPr lang="en-US" sz="2200" b="1" dirty="0"/>
              <a:t>5. Law Enforcement: </a:t>
            </a:r>
            <a:r>
              <a:rPr lang="en-US" sz="2200" dirty="0"/>
              <a:t>The law enforcement agency is also now applying applications of </a:t>
            </a:r>
            <a:r>
              <a:rPr lang="en-US" sz="2200" dirty="0" err="1"/>
              <a:t>Blockchain</a:t>
            </a:r>
            <a:r>
              <a:rPr lang="en-US" sz="2200" dirty="0"/>
              <a:t> technology. So that they can create a Common Database of the criminal and the crimes committed by them with all the biometric details. Since it’s highly secure, nobody can change it without proper access.</a:t>
            </a:r>
          </a:p>
          <a:p>
            <a:pPr marL="0" indent="0" algn="just">
              <a:buNone/>
            </a:pPr>
            <a:endParaRPr lang="en-US" sz="2200" dirty="0"/>
          </a:p>
          <a:p>
            <a:pPr marL="0" indent="0" algn="just">
              <a:buNone/>
            </a:pPr>
            <a:r>
              <a:rPr lang="en-US" sz="2200" b="1" dirty="0"/>
              <a:t>6. Voting: </a:t>
            </a:r>
            <a:r>
              <a:rPr lang="en-US" sz="2200" dirty="0" err="1"/>
              <a:t>Blockchain</a:t>
            </a:r>
            <a:r>
              <a:rPr lang="en-US" sz="2200" dirty="0"/>
              <a:t> can be used in the next election or Voting because of its unchanging revolutionary nature. Voting will become more secure and fail-proof with the help of </a:t>
            </a:r>
            <a:r>
              <a:rPr lang="en-US" sz="2200" dirty="0" err="1"/>
              <a:t>Blockchain</a:t>
            </a:r>
            <a:r>
              <a:rPr lang="en-US" sz="2200" dirty="0"/>
              <a:t>.</a:t>
            </a:r>
          </a:p>
          <a:p>
            <a:pPr marL="0" indent="0" algn="just">
              <a:buNone/>
            </a:pPr>
            <a:r>
              <a:rPr lang="en-US" sz="2200" dirty="0"/>
              <a:t> </a:t>
            </a:r>
          </a:p>
          <a:p>
            <a:pPr marL="0" indent="0" algn="just">
              <a:buNone/>
            </a:pPr>
            <a:endParaRPr lang="en-US" sz="2200" dirty="0"/>
          </a:p>
        </p:txBody>
      </p:sp>
    </p:spTree>
    <p:extLst>
      <p:ext uri="{BB962C8B-B14F-4D97-AF65-F5344CB8AC3E}">
        <p14:creationId xmlns:p14="http://schemas.microsoft.com/office/powerpoint/2010/main" val="1109369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793507"/>
          </a:xfrm>
        </p:spPr>
        <p:txBody>
          <a:bodyPr>
            <a:normAutofit fontScale="92500" lnSpcReduction="10000"/>
          </a:bodyPr>
          <a:lstStyle/>
          <a:p>
            <a:pPr marL="0" indent="0" algn="just">
              <a:buNone/>
            </a:pPr>
            <a:r>
              <a:rPr lang="en-US" sz="2400" b="1" dirty="0"/>
              <a:t>7. </a:t>
            </a:r>
            <a:r>
              <a:rPr lang="en-US" sz="2400" b="1" dirty="0" err="1"/>
              <a:t>IoT</a:t>
            </a:r>
            <a:r>
              <a:rPr lang="en-US" sz="2400" b="1" dirty="0"/>
              <a:t>(Internet of Things): </a:t>
            </a:r>
            <a:r>
              <a:rPr lang="en-US" sz="2400" dirty="0" err="1"/>
              <a:t>Blockchain</a:t>
            </a:r>
            <a:r>
              <a:rPr lang="en-US" sz="2400" dirty="0"/>
              <a:t> is also now used by </a:t>
            </a:r>
            <a:r>
              <a:rPr lang="en-US" sz="2400" dirty="0" err="1"/>
              <a:t>IoT</a:t>
            </a:r>
            <a:r>
              <a:rPr lang="en-US" sz="2400" dirty="0"/>
              <a:t>. This ensures that data that will transfer over or between the devices will be secure and encrypted without any interference.</a:t>
            </a:r>
          </a:p>
          <a:p>
            <a:pPr marL="0" indent="0" algn="just">
              <a:buNone/>
            </a:pPr>
            <a:endParaRPr lang="en-US" sz="2400" dirty="0"/>
          </a:p>
          <a:p>
            <a:pPr marL="0" indent="0" algn="just">
              <a:buNone/>
            </a:pPr>
            <a:r>
              <a:rPr lang="en-US" sz="2400" b="1" dirty="0"/>
              <a:t>8. Online music: </a:t>
            </a:r>
            <a:r>
              <a:rPr lang="en-US" sz="2400" dirty="0"/>
              <a:t>Online music is one field that is increasing with the help of </a:t>
            </a:r>
            <a:r>
              <a:rPr lang="en-US" sz="2400" dirty="0" err="1"/>
              <a:t>Blockchain</a:t>
            </a:r>
            <a:r>
              <a:rPr lang="en-US" sz="2400" dirty="0"/>
              <a:t> technology. Companies are putting their music in a </a:t>
            </a:r>
            <a:r>
              <a:rPr lang="en-US" sz="2400" dirty="0" err="1"/>
              <a:t>blockchain</a:t>
            </a:r>
            <a:r>
              <a:rPr lang="en-US" sz="2400" dirty="0"/>
              <a:t> where everyone can access the music, but none can change it, and a customer can pay for a particular song and then he can download it from the </a:t>
            </a:r>
            <a:r>
              <a:rPr lang="en-US" sz="2400" dirty="0" err="1"/>
              <a:t>Blockchain</a:t>
            </a:r>
            <a:r>
              <a:rPr lang="en-US" sz="2400" dirty="0"/>
              <a:t> itself.</a:t>
            </a:r>
          </a:p>
          <a:p>
            <a:pPr marL="0" indent="0" algn="just">
              <a:buNone/>
            </a:pPr>
            <a:endParaRPr lang="en-US" sz="2400" dirty="0"/>
          </a:p>
          <a:p>
            <a:pPr marL="0" indent="0" algn="just">
              <a:buNone/>
            </a:pPr>
            <a:r>
              <a:rPr lang="en-US" sz="2400" b="1" dirty="0"/>
              <a:t>9. Real estate: </a:t>
            </a:r>
            <a:r>
              <a:rPr lang="en-US" sz="2400" dirty="0"/>
              <a:t>Real estate is also a domain that is affected by the applications of </a:t>
            </a:r>
            <a:r>
              <a:rPr lang="en-US" sz="2400" dirty="0" err="1"/>
              <a:t>Blockchain</a:t>
            </a:r>
            <a:r>
              <a:rPr lang="en-US" sz="2400" dirty="0"/>
              <a:t>, and in the future, people will sell and buy property over the </a:t>
            </a:r>
            <a:r>
              <a:rPr lang="en-US" sz="2400" dirty="0" err="1"/>
              <a:t>Blockchain</a:t>
            </a:r>
            <a:r>
              <a:rPr lang="en-US" sz="2400" dirty="0"/>
              <a:t>.</a:t>
            </a:r>
          </a:p>
          <a:p>
            <a:pPr marL="0" indent="0" algn="just">
              <a:buNone/>
            </a:pPr>
            <a:r>
              <a:rPr lang="en-US" sz="2400" dirty="0"/>
              <a:t> </a:t>
            </a:r>
          </a:p>
          <a:p>
            <a:pPr marL="0" indent="0" algn="just">
              <a:buNone/>
            </a:pPr>
            <a:r>
              <a:rPr lang="en-US" sz="2400" b="1" dirty="0"/>
              <a:t>10. Digital IDs: </a:t>
            </a:r>
            <a:r>
              <a:rPr lang="en-US" sz="2400" dirty="0" err="1"/>
              <a:t>Blockchain</a:t>
            </a:r>
            <a:r>
              <a:rPr lang="en-US" sz="2400" dirty="0"/>
              <a:t> is also now used by different companies for Digital Id. These digital IDs will be managed by the owner’s private keys and will also help avoid excess personal information over the internet.</a:t>
            </a:r>
          </a:p>
          <a:p>
            <a:pPr marL="0" indent="0" algn="just">
              <a:buNone/>
            </a:pPr>
            <a:endParaRPr lang="en-IN" sz="2400" dirty="0"/>
          </a:p>
        </p:txBody>
      </p:sp>
    </p:spTree>
    <p:extLst>
      <p:ext uri="{BB962C8B-B14F-4D97-AF65-F5344CB8AC3E}">
        <p14:creationId xmlns:p14="http://schemas.microsoft.com/office/powerpoint/2010/main" val="3006400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rmAutofit/>
          </a:bodyPr>
          <a:lstStyle/>
          <a:p>
            <a:pPr marL="0" indent="0">
              <a:buNone/>
            </a:pPr>
            <a:r>
              <a:rPr lang="en-US" b="1" dirty="0"/>
              <a:t>Design Principles of </a:t>
            </a:r>
            <a:r>
              <a:rPr lang="en-US" b="1" dirty="0" err="1"/>
              <a:t>Blockchain</a:t>
            </a:r>
            <a:r>
              <a:rPr lang="en-US" b="1" dirty="0"/>
              <a:t>:</a:t>
            </a:r>
          </a:p>
          <a:p>
            <a:pPr marL="0" indent="0" algn="just">
              <a:buNone/>
            </a:pPr>
            <a:r>
              <a:rPr lang="en-US" sz="2400" b="1" dirty="0"/>
              <a:t>1) Design for trust: </a:t>
            </a:r>
            <a:r>
              <a:rPr lang="en-US" sz="2400" dirty="0"/>
              <a:t>Many of our users are in industries that deal with highly sensitive information and maintaining their trust is critical to our business. Almost everyone is “new” to </a:t>
            </a:r>
            <a:r>
              <a:rPr lang="en-US" sz="2400" u="sng" dirty="0" err="1">
                <a:hlinkClick r:id="rId2"/>
              </a:rPr>
              <a:t>blockchain</a:t>
            </a:r>
            <a:r>
              <a:rPr lang="en-US" sz="2400" dirty="0"/>
              <a:t>, with varying levels of understanding and confidence. Users must perceive our products (and the people behind them) to be reliable, trustworthy, and stable.</a:t>
            </a:r>
            <a:endParaRPr lang="en-US" sz="2400" b="1" dirty="0"/>
          </a:p>
          <a:p>
            <a:pPr marL="0" indent="0" algn="just">
              <a:buNone/>
            </a:pPr>
            <a:r>
              <a:rPr lang="en-US" sz="2400" b="1" dirty="0"/>
              <a:t>2) Data exposure: </a:t>
            </a:r>
            <a:r>
              <a:rPr lang="en-US" sz="2400" dirty="0"/>
              <a:t>Some users require more exposure to </a:t>
            </a:r>
            <a:r>
              <a:rPr lang="en-US" sz="2400" dirty="0" err="1"/>
              <a:t>blockchain</a:t>
            </a:r>
            <a:r>
              <a:rPr lang="en-US" sz="2400" dirty="0"/>
              <a:t> data than others—many will need to see how the </a:t>
            </a:r>
            <a:r>
              <a:rPr lang="en-US" sz="2400" dirty="0" err="1"/>
              <a:t>blockchain</a:t>
            </a:r>
            <a:r>
              <a:rPr lang="en-US" sz="2400" dirty="0"/>
              <a:t> technology is replacing their previous processes to feel that it is trustworthy. The exposure of data affects users’ understanding of how the application works. </a:t>
            </a:r>
            <a:endParaRPr lang="en-US" sz="2400" b="1" dirty="0"/>
          </a:p>
          <a:p>
            <a:pPr marL="0" indent="0" algn="just">
              <a:buNone/>
            </a:pPr>
            <a:r>
              <a:rPr lang="en-US" sz="2400" b="1" dirty="0"/>
              <a:t>3) Consistency: </a:t>
            </a:r>
            <a:r>
              <a:rPr lang="en-US" sz="2400" dirty="0"/>
              <a:t>Having a consistent user experience allows our users to feel at ease, it is particularly important with new </a:t>
            </a:r>
            <a:r>
              <a:rPr lang="en-US" sz="2400" dirty="0" err="1"/>
              <a:t>blockchain</a:t>
            </a:r>
            <a:r>
              <a:rPr lang="en-US" sz="2400" dirty="0"/>
              <a:t> technology as this enables adoption and learning.</a:t>
            </a:r>
          </a:p>
          <a:p>
            <a:pPr marL="0" indent="0" algn="just">
              <a:buNone/>
            </a:pPr>
            <a:endParaRPr lang="en-US" sz="2400" dirty="0"/>
          </a:p>
          <a:p>
            <a:pPr marL="0" indent="0" algn="just">
              <a:buNone/>
            </a:pPr>
            <a:endParaRPr lang="en-US" sz="4600" dirty="0"/>
          </a:p>
        </p:txBody>
      </p:sp>
    </p:spTree>
    <p:extLst>
      <p:ext uri="{BB962C8B-B14F-4D97-AF65-F5344CB8AC3E}">
        <p14:creationId xmlns:p14="http://schemas.microsoft.com/office/powerpoint/2010/main" val="126785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Autofit/>
          </a:bodyPr>
          <a:lstStyle/>
          <a:p>
            <a:pPr marL="0" indent="0" algn="just">
              <a:buNone/>
            </a:pPr>
            <a:r>
              <a:rPr lang="en-US" sz="2300" b="1" dirty="0"/>
              <a:t>4) Constant feedback: </a:t>
            </a:r>
            <a:r>
              <a:rPr lang="en-US" sz="2300" dirty="0"/>
              <a:t>Help users understand what is happening and reduce anxiety by designing constant feedback. Motion and animation supports understanding of what is happening. The user should always know what is happening, what just happened, and what will happen next.</a:t>
            </a:r>
            <a:endParaRPr lang="en-US" sz="2300" b="1" dirty="0"/>
          </a:p>
          <a:p>
            <a:pPr marL="0" indent="0" algn="just">
              <a:buNone/>
            </a:pPr>
            <a:r>
              <a:rPr lang="en-US" sz="2300" b="1" dirty="0"/>
              <a:t>5) Allow for and anticipate mistakes to be made: </a:t>
            </a:r>
            <a:r>
              <a:rPr lang="en-US" sz="2300" dirty="0"/>
              <a:t>Because a </a:t>
            </a:r>
            <a:r>
              <a:rPr lang="en-US" sz="2300" dirty="0" err="1"/>
              <a:t>blockchain</a:t>
            </a:r>
            <a:r>
              <a:rPr lang="en-US" sz="2300" dirty="0"/>
              <a:t> is effectively immutable, pay extra attention to user actions that are irreversible. Add in levels of friction or confirmation to reduce error and direct to next steps, should a mistake occur.</a:t>
            </a:r>
            <a:endParaRPr lang="en-US" sz="2300" b="1" dirty="0"/>
          </a:p>
          <a:p>
            <a:pPr marL="0" indent="0" algn="just">
              <a:buNone/>
            </a:pPr>
            <a:r>
              <a:rPr lang="en-US" sz="2300" b="1" dirty="0"/>
              <a:t>6) Active Guidance: </a:t>
            </a:r>
            <a:r>
              <a:rPr lang="en-US" sz="2300" dirty="0"/>
              <a:t>Zero states are common in many of products, so make sure to provide a natural next step. Users must have clear, persistent navigation — they should easily know how to get back to a previous state and what their next step is.</a:t>
            </a:r>
          </a:p>
          <a:p>
            <a:pPr marL="0" indent="0" algn="just">
              <a:buNone/>
            </a:pPr>
            <a:r>
              <a:rPr lang="en-US" sz="2300" dirty="0"/>
              <a:t>Anticipates the need for further help and seeks to reduce it, while being cognizant of </a:t>
            </a:r>
            <a:r>
              <a:rPr lang="en-US" sz="2300" i="1" dirty="0"/>
              <a:t>where</a:t>
            </a:r>
            <a:r>
              <a:rPr lang="en-US" sz="2300" dirty="0"/>
              <a:t> our personas are most likely to go for help. Create transparency and eliminate uncertainty, and give suggestions for the things users don’t remember.</a:t>
            </a:r>
            <a:endParaRPr lang="en-US" sz="2300" b="1" dirty="0"/>
          </a:p>
        </p:txBody>
      </p:sp>
    </p:spTree>
    <p:extLst>
      <p:ext uri="{BB962C8B-B14F-4D97-AF65-F5344CB8AC3E}">
        <p14:creationId xmlns:p14="http://schemas.microsoft.com/office/powerpoint/2010/main" val="378115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400" b="1" dirty="0"/>
              <a:t>What is </a:t>
            </a:r>
            <a:r>
              <a:rPr lang="en-US" sz="2400" b="1" dirty="0" err="1"/>
              <a:t>Blockchain</a:t>
            </a:r>
            <a:r>
              <a:rPr lang="en-US" sz="2400" b="1" dirty="0"/>
              <a:t>?</a:t>
            </a:r>
          </a:p>
          <a:p>
            <a:pPr marL="0" indent="0">
              <a:buNone/>
            </a:pPr>
            <a:endParaRPr lang="en-US" sz="2400" b="1" dirty="0"/>
          </a:p>
          <a:p>
            <a:pPr algn="just"/>
            <a:r>
              <a:rPr lang="en-US" sz="2400" dirty="0" err="1"/>
              <a:t>Blockchain</a:t>
            </a:r>
            <a:r>
              <a:rPr lang="en-US" sz="2400" dirty="0"/>
              <a:t> is a type of shared database that differs from a typical database in the way that it stores information; </a:t>
            </a:r>
            <a:r>
              <a:rPr lang="en-US" sz="2400" dirty="0" err="1"/>
              <a:t>blockchains</a:t>
            </a:r>
            <a:r>
              <a:rPr lang="en-US" sz="2400" dirty="0"/>
              <a:t> store data in blocks that are then linked together via cryptography.</a:t>
            </a:r>
          </a:p>
          <a:p>
            <a:pPr algn="just"/>
            <a:r>
              <a:rPr lang="en-US" sz="2400" dirty="0"/>
              <a:t>As new data comes in, it is entered into a fresh block. Once the block is filled with data, it is chained onto the previous block, which makes the data chained together in chronological order.</a:t>
            </a:r>
          </a:p>
          <a:p>
            <a:pPr algn="just"/>
            <a:r>
              <a:rPr lang="en-US" sz="2400" dirty="0"/>
              <a:t>Different types of information can be stored on a </a:t>
            </a:r>
            <a:r>
              <a:rPr lang="en-US" sz="2400" dirty="0" err="1"/>
              <a:t>blockchain</a:t>
            </a:r>
            <a:r>
              <a:rPr lang="en-US" sz="2400" dirty="0"/>
              <a:t>, but the most common use so far has been as a ledger for transactions. </a:t>
            </a:r>
          </a:p>
          <a:p>
            <a:pPr marL="0" indent="0" algn="just">
              <a:buNone/>
            </a:pPr>
            <a:endParaRPr lang="en-IN" sz="2400" dirty="0"/>
          </a:p>
        </p:txBody>
      </p:sp>
    </p:spTree>
    <p:extLst>
      <p:ext uri="{BB962C8B-B14F-4D97-AF65-F5344CB8AC3E}">
        <p14:creationId xmlns:p14="http://schemas.microsoft.com/office/powerpoint/2010/main" val="139884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a:buNone/>
            </a:pPr>
            <a:r>
              <a:rPr lang="en-IN" sz="2800" b="1" dirty="0"/>
              <a:t>The </a:t>
            </a:r>
            <a:r>
              <a:rPr lang="en-IN" sz="2800" b="1" dirty="0" err="1"/>
              <a:t>Blockchain</a:t>
            </a:r>
            <a:r>
              <a:rPr lang="en-IN" sz="2800" b="1" dirty="0"/>
              <a:t> Ecosystem:</a:t>
            </a:r>
          </a:p>
          <a:p>
            <a:pPr marL="0" indent="0" algn="just" fontAlgn="base">
              <a:buNone/>
            </a:pPr>
            <a:r>
              <a:rPr lang="en-US" sz="2300" dirty="0"/>
              <a:t>All over the world, people have continuously struggled with keeping their personal and business finances safe. However, the success rate for financial security goes up a few notches with </a:t>
            </a:r>
            <a:r>
              <a:rPr lang="en-US" sz="2300" dirty="0" err="1"/>
              <a:t>blockchain</a:t>
            </a:r>
            <a:r>
              <a:rPr lang="en-US" sz="2300" dirty="0"/>
              <a:t> technology. </a:t>
            </a:r>
          </a:p>
          <a:p>
            <a:pPr marL="0" indent="0" algn="just" fontAlgn="base">
              <a:buNone/>
            </a:pPr>
            <a:r>
              <a:rPr lang="en-US" sz="2300" u="sng" dirty="0" err="1">
                <a:hlinkClick r:id="rId2"/>
              </a:rPr>
              <a:t>Blockchain</a:t>
            </a:r>
            <a:r>
              <a:rPr lang="en-US" sz="2300" dirty="0"/>
              <a:t> is a decentralized ledger that creates an open and shared database of transactions or records which cannot be altered retroactively or distributed across multiple networks without the broad consensus of participants in these networks. </a:t>
            </a:r>
          </a:p>
          <a:p>
            <a:pPr marL="0" indent="0" algn="just" fontAlgn="base">
              <a:buNone/>
            </a:pPr>
            <a:r>
              <a:rPr lang="en-US" sz="2300" dirty="0"/>
              <a:t>The </a:t>
            </a:r>
            <a:r>
              <a:rPr lang="en-US" sz="2300" dirty="0" err="1"/>
              <a:t>blockchain</a:t>
            </a:r>
            <a:r>
              <a:rPr lang="en-US" sz="2300" dirty="0"/>
              <a:t> ecosystem is the network of all the participants in the </a:t>
            </a:r>
            <a:r>
              <a:rPr lang="en-US" sz="2300" dirty="0" err="1"/>
              <a:t>blockchain</a:t>
            </a:r>
            <a:r>
              <a:rPr lang="en-US" sz="2300" dirty="0"/>
              <a:t> network that share the business process and business objectives.</a:t>
            </a:r>
          </a:p>
          <a:p>
            <a:pPr marL="0" indent="0" fontAlgn="base">
              <a:buNone/>
            </a:pPr>
            <a:r>
              <a:rPr lang="en-US" sz="2300" dirty="0"/>
              <a:t>The ecosystem encompasses the different governing structures like:</a:t>
            </a:r>
          </a:p>
          <a:p>
            <a:pPr fontAlgn="base"/>
            <a:r>
              <a:rPr lang="en-US" sz="2300" dirty="0"/>
              <a:t>Individual participation.</a:t>
            </a:r>
          </a:p>
          <a:p>
            <a:pPr fontAlgn="base"/>
            <a:r>
              <a:rPr lang="en-US" sz="2300" dirty="0"/>
              <a:t>Data ownership.</a:t>
            </a:r>
          </a:p>
          <a:p>
            <a:pPr fontAlgn="base"/>
            <a:r>
              <a:rPr lang="en-US" sz="2300" dirty="0"/>
              <a:t>Exit and entrance criteria.</a:t>
            </a:r>
          </a:p>
          <a:p>
            <a:pPr fontAlgn="base"/>
            <a:r>
              <a:rPr lang="en-US" sz="2300" dirty="0"/>
              <a:t>Information and data shared with the system’s participants.</a:t>
            </a:r>
          </a:p>
          <a:p>
            <a:pPr marL="0" indent="0" algn="just" fontAlgn="base">
              <a:buNone/>
            </a:pPr>
            <a:endParaRPr lang="en-US" sz="2400" dirty="0"/>
          </a:p>
          <a:p>
            <a:pPr marL="0" indent="0" algn="just">
              <a:buNone/>
            </a:pPr>
            <a:endParaRPr lang="en-IN" sz="2400" b="1" dirty="0"/>
          </a:p>
          <a:p>
            <a:pPr marL="0" indent="0" algn="just">
              <a:buNone/>
            </a:pPr>
            <a:endParaRPr lang="en-US" sz="2300" b="1" dirty="0"/>
          </a:p>
        </p:txBody>
      </p:sp>
    </p:spTree>
    <p:extLst>
      <p:ext uri="{BB962C8B-B14F-4D97-AF65-F5344CB8AC3E}">
        <p14:creationId xmlns:p14="http://schemas.microsoft.com/office/powerpoint/2010/main" val="3628159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a:buNone/>
            </a:pPr>
            <a:r>
              <a:rPr lang="en-US" sz="2300" dirty="0"/>
              <a:t>It can provide immutability, decentralization, flexibility for day-to-day operations, and scalability. The </a:t>
            </a:r>
            <a:r>
              <a:rPr lang="en-US" sz="2300" dirty="0" err="1"/>
              <a:t>blockchain</a:t>
            </a:r>
            <a:r>
              <a:rPr lang="en-US" sz="2300" dirty="0"/>
              <a:t> ecosystem is a boon for startups and new technology projects as it creates an interconnected network.</a:t>
            </a:r>
          </a:p>
          <a:p>
            <a:pPr marL="0" indent="0" fontAlgn="base">
              <a:buNone/>
            </a:pPr>
            <a:endParaRPr lang="en-US" sz="2400" b="1" dirty="0"/>
          </a:p>
          <a:p>
            <a:pPr marL="0" indent="0" fontAlgn="base">
              <a:buNone/>
            </a:pPr>
            <a:r>
              <a:rPr lang="en-US" sz="2400" b="1" dirty="0"/>
              <a:t>Types of </a:t>
            </a:r>
            <a:r>
              <a:rPr lang="en-US" sz="2400" b="1" dirty="0" err="1"/>
              <a:t>Blockchain</a:t>
            </a:r>
            <a:r>
              <a:rPr lang="en-US" sz="2400" b="1" dirty="0"/>
              <a:t> Ecosystem:</a:t>
            </a:r>
          </a:p>
          <a:p>
            <a:pPr marL="0" indent="0" algn="just" fontAlgn="base">
              <a:buNone/>
            </a:pPr>
            <a:r>
              <a:rPr lang="en-US" sz="2300" dirty="0"/>
              <a:t>Below are the three different types of </a:t>
            </a:r>
            <a:r>
              <a:rPr lang="en-US" sz="2300" dirty="0" err="1"/>
              <a:t>blockchain</a:t>
            </a:r>
            <a:r>
              <a:rPr lang="en-US" sz="2300" dirty="0"/>
              <a:t> ecosystems:</a:t>
            </a:r>
          </a:p>
          <a:p>
            <a:pPr marL="0" indent="0" algn="just" fontAlgn="base">
              <a:buNone/>
            </a:pPr>
            <a:r>
              <a:rPr lang="en-US" sz="2300" b="1" dirty="0"/>
              <a:t>Single-party led </a:t>
            </a:r>
            <a:r>
              <a:rPr lang="en-US" sz="2300" b="1" dirty="0" err="1"/>
              <a:t>blockchain</a:t>
            </a:r>
            <a:r>
              <a:rPr lang="en-US" sz="2300" b="1" dirty="0"/>
              <a:t> ecosystem: </a:t>
            </a:r>
            <a:r>
              <a:rPr lang="en-US" sz="2300" dirty="0"/>
              <a:t>This ecosystem is led by a single organization where all the stakeholders have a mutual benefit for participating in the network. For example, Bumble Bee Foods has created a single-party-led </a:t>
            </a:r>
            <a:r>
              <a:rPr lang="en-US" sz="2300" dirty="0" err="1"/>
              <a:t>blockchain</a:t>
            </a:r>
            <a:r>
              <a:rPr lang="en-US" sz="2300" dirty="0"/>
              <a:t> ecosystem to improve the traceability of the </a:t>
            </a:r>
            <a:r>
              <a:rPr lang="en-US" sz="2300" dirty="0" err="1"/>
              <a:t>yellowfin</a:t>
            </a:r>
            <a:r>
              <a:rPr lang="en-US" sz="2300" dirty="0"/>
              <a:t> tuna fish. This helped to improve the buyer’s confidence in the fish’s freshness.</a:t>
            </a:r>
          </a:p>
          <a:p>
            <a:pPr marL="0" indent="0" algn="just" fontAlgn="base">
              <a:buNone/>
            </a:pPr>
            <a:r>
              <a:rPr lang="en-US" sz="2300" b="1" dirty="0"/>
              <a:t>Regulatory </a:t>
            </a:r>
            <a:r>
              <a:rPr lang="en-US" sz="2300" b="1" dirty="0" err="1"/>
              <a:t>blockchain</a:t>
            </a:r>
            <a:r>
              <a:rPr lang="en-US" sz="2300" b="1" dirty="0"/>
              <a:t> ecosystem: </a:t>
            </a:r>
            <a:r>
              <a:rPr lang="en-US" sz="2300" dirty="0"/>
              <a:t>This ecosystem comprises various government agencies that hare a project and have to self-report for compliance. For example, a shared project between Marine Transport International and Recycling Association. </a:t>
            </a:r>
          </a:p>
          <a:p>
            <a:pPr marL="0" indent="0" algn="just">
              <a:buNone/>
            </a:pPr>
            <a:endParaRPr lang="en-US" sz="2300" dirty="0"/>
          </a:p>
          <a:p>
            <a:pPr marL="0" indent="0" algn="just">
              <a:buNone/>
            </a:pPr>
            <a:endParaRPr lang="en-IN" sz="2300" b="1" dirty="0"/>
          </a:p>
          <a:p>
            <a:pPr marL="0" indent="0" algn="just">
              <a:buNone/>
            </a:pPr>
            <a:endParaRPr lang="en-US" sz="2300" b="1" dirty="0"/>
          </a:p>
        </p:txBody>
      </p:sp>
    </p:spTree>
    <p:extLst>
      <p:ext uri="{BB962C8B-B14F-4D97-AF65-F5344CB8AC3E}">
        <p14:creationId xmlns:p14="http://schemas.microsoft.com/office/powerpoint/2010/main" val="661020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fontAlgn="base">
              <a:buNone/>
            </a:pPr>
            <a:r>
              <a:rPr lang="en-US" sz="2300" b="1" dirty="0"/>
              <a:t>Joint venture </a:t>
            </a:r>
            <a:r>
              <a:rPr lang="en-US" sz="2300" b="1" dirty="0" err="1"/>
              <a:t>blockchain</a:t>
            </a:r>
            <a:r>
              <a:rPr lang="en-US" sz="2300" b="1" dirty="0"/>
              <a:t> ecosystem: </a:t>
            </a:r>
            <a:r>
              <a:rPr lang="en-US" sz="2300" dirty="0"/>
              <a:t>This is also known as the Consortium </a:t>
            </a:r>
            <a:r>
              <a:rPr lang="en-US" sz="2300" dirty="0" err="1"/>
              <a:t>blockchain</a:t>
            </a:r>
            <a:r>
              <a:rPr lang="en-US" sz="2300" dirty="0"/>
              <a:t> ecosystem. These are slowly becoming popular and they involve two or more organizations in the ecosystem. The participating organizations have an objective of participating in a common activity or pooling their resources for achieving a common goal. For example, </a:t>
            </a:r>
            <a:r>
              <a:rPr lang="en-US" sz="2300" dirty="0" err="1"/>
              <a:t>BunkerTrace</a:t>
            </a:r>
            <a:r>
              <a:rPr lang="en-US" sz="2300" dirty="0"/>
              <a:t> a marine fuel tracking solution is a joint venture </a:t>
            </a:r>
            <a:r>
              <a:rPr lang="en-US" sz="2300" dirty="0" err="1"/>
              <a:t>blockchain</a:t>
            </a:r>
            <a:r>
              <a:rPr lang="en-US" sz="2300" dirty="0"/>
              <a:t> ecosystem between Forecast technology Ltd. and </a:t>
            </a:r>
            <a:r>
              <a:rPr lang="en-US" sz="2300" dirty="0" err="1"/>
              <a:t>Blockchain</a:t>
            </a:r>
            <a:r>
              <a:rPr lang="en-US" sz="2300" dirty="0"/>
              <a:t> Labs for Open Collaboration (BLOC).</a:t>
            </a:r>
          </a:p>
          <a:p>
            <a:pPr marL="0" indent="0" algn="just">
              <a:buNone/>
            </a:pPr>
            <a:endParaRPr lang="en-US" sz="2300" dirty="0"/>
          </a:p>
          <a:p>
            <a:pPr marL="0" indent="0" algn="just">
              <a:buNone/>
            </a:pPr>
            <a:endParaRPr lang="en-IN" sz="2300" b="1" dirty="0"/>
          </a:p>
          <a:p>
            <a:pPr marL="0" indent="0" algn="just">
              <a:buNone/>
            </a:pPr>
            <a:endParaRPr lang="en-US" sz="2300" b="1" dirty="0"/>
          </a:p>
        </p:txBody>
      </p:sp>
    </p:spTree>
    <p:extLst>
      <p:ext uri="{BB962C8B-B14F-4D97-AF65-F5344CB8AC3E}">
        <p14:creationId xmlns:p14="http://schemas.microsoft.com/office/powerpoint/2010/main" val="2180793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600" b="1" dirty="0"/>
              <a:t>Important of </a:t>
            </a:r>
            <a:r>
              <a:rPr lang="en-US" sz="2600" b="1" dirty="0" err="1"/>
              <a:t>Blockchain</a:t>
            </a:r>
            <a:r>
              <a:rPr lang="en-US" sz="2600" b="1" dirty="0"/>
              <a:t> ecosystems for Organizations</a:t>
            </a:r>
          </a:p>
          <a:p>
            <a:pPr marL="0" indent="0" algn="just" fontAlgn="base">
              <a:buNone/>
            </a:pPr>
            <a:endParaRPr lang="en-US" sz="2400" dirty="0"/>
          </a:p>
          <a:p>
            <a:pPr marL="0" indent="0" algn="just" fontAlgn="base">
              <a:buNone/>
            </a:pPr>
            <a:r>
              <a:rPr lang="en-US" sz="2400" dirty="0"/>
              <a:t>Below are some of the reasons why an ecosystem is an essential solution for organizations:</a:t>
            </a:r>
          </a:p>
          <a:p>
            <a:pPr marL="0" indent="0" algn="just" fontAlgn="base">
              <a:buNone/>
            </a:pPr>
            <a:r>
              <a:rPr lang="en-US" sz="2400" b="1" dirty="0"/>
              <a:t>Integration across enterprise boundaries:</a:t>
            </a:r>
            <a:r>
              <a:rPr lang="en-US" sz="2400" dirty="0"/>
              <a:t> </a:t>
            </a:r>
            <a:r>
              <a:rPr lang="en-US" sz="2400" dirty="0" err="1"/>
              <a:t>Blockchain</a:t>
            </a:r>
            <a:r>
              <a:rPr lang="en-US" sz="2400" dirty="0"/>
              <a:t> ecosystems enable integration across the enterprise boundaries allowing organizations to deliver products or services that they won’t be able to deliver on their own due to the lack of technological capabilities. </a:t>
            </a:r>
          </a:p>
          <a:p>
            <a:pPr marL="0" indent="0" algn="just" fontAlgn="base">
              <a:buNone/>
            </a:pPr>
            <a:r>
              <a:rPr lang="en-US" sz="2400" b="1" dirty="0"/>
              <a:t>Allow organizations to overcome traditional mindset:</a:t>
            </a:r>
            <a:r>
              <a:rPr lang="en-US" sz="2400" dirty="0"/>
              <a:t> The </a:t>
            </a:r>
            <a:r>
              <a:rPr lang="en-US" sz="2400" dirty="0" err="1"/>
              <a:t>blockchain</a:t>
            </a:r>
            <a:r>
              <a:rPr lang="en-US" sz="2400" dirty="0"/>
              <a:t> ecosystem helps organizations to move beyond their traditional mindset as well as the dynamic limitations of a particular supply-chain network.</a:t>
            </a:r>
          </a:p>
        </p:txBody>
      </p:sp>
    </p:spTree>
    <p:extLst>
      <p:ext uri="{BB962C8B-B14F-4D97-AF65-F5344CB8AC3E}">
        <p14:creationId xmlns:p14="http://schemas.microsoft.com/office/powerpoint/2010/main" val="2596606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800" b="1" dirty="0"/>
              <a:t>How can the </a:t>
            </a:r>
            <a:r>
              <a:rPr lang="en-US" sz="2800" b="1" dirty="0" err="1"/>
              <a:t>blockchain</a:t>
            </a:r>
            <a:r>
              <a:rPr lang="en-US" sz="2800" b="1" dirty="0"/>
              <a:t> Ecosystem Benefit Organizations?</a:t>
            </a:r>
          </a:p>
          <a:p>
            <a:pPr marL="0" indent="0" algn="just" fontAlgn="base">
              <a:buNone/>
            </a:pPr>
            <a:r>
              <a:rPr lang="en-US" sz="2400" dirty="0" err="1"/>
              <a:t>Blockchain</a:t>
            </a:r>
            <a:r>
              <a:rPr lang="en-US" sz="2400" dirty="0"/>
              <a:t> technology is having a profound effect on every aspect of our lives and economy, starting with disrupting business processes. </a:t>
            </a:r>
          </a:p>
          <a:p>
            <a:pPr marL="0" indent="0" algn="just" fontAlgn="base">
              <a:buNone/>
            </a:pPr>
            <a:endParaRPr lang="en-US" sz="2400" dirty="0"/>
          </a:p>
          <a:p>
            <a:pPr marL="0" indent="0" algn="just" fontAlgn="base">
              <a:buNone/>
            </a:pPr>
            <a:r>
              <a:rPr lang="en-US" sz="2400" dirty="0"/>
              <a:t>One of the advantages of </a:t>
            </a:r>
            <a:r>
              <a:rPr lang="en-US" sz="2400" dirty="0" err="1"/>
              <a:t>blockchains</a:t>
            </a:r>
            <a:r>
              <a:rPr lang="en-US" sz="2400" dirty="0"/>
              <a:t>, as opposed to traditional databases, is that </a:t>
            </a:r>
            <a:r>
              <a:rPr lang="en-US" sz="2400" dirty="0" err="1"/>
              <a:t>blockchains</a:t>
            </a:r>
            <a:r>
              <a:rPr lang="en-US" sz="2400" dirty="0"/>
              <a:t> are decentralized and transparent, greatly reducing risks while providing complete security. </a:t>
            </a:r>
          </a:p>
          <a:p>
            <a:pPr marL="0" indent="0" algn="just" fontAlgn="base">
              <a:buNone/>
            </a:pPr>
            <a:endParaRPr lang="en-US" sz="2400" dirty="0"/>
          </a:p>
          <a:p>
            <a:pPr marL="0" indent="0" algn="just" fontAlgn="base">
              <a:buNone/>
            </a:pPr>
            <a:r>
              <a:rPr lang="en-US" sz="2400" dirty="0"/>
              <a:t>Below are some of the ways in which the </a:t>
            </a:r>
            <a:r>
              <a:rPr lang="en-US" sz="2400" dirty="0" err="1"/>
              <a:t>blockchain</a:t>
            </a:r>
            <a:r>
              <a:rPr lang="en-US" sz="2400" dirty="0"/>
              <a:t> ecosystem can benefit organizations:</a:t>
            </a:r>
          </a:p>
          <a:p>
            <a:pPr marL="0" indent="0" algn="just" fontAlgn="base">
              <a:buNone/>
            </a:pPr>
            <a:r>
              <a:rPr lang="en-US" sz="2400" dirty="0"/>
              <a:t>Distributed, Improve ongoing operation,  Consensus, Smart contracts, Transparency, Remodel complete workflow, Facilitate cross-enterprise collaboration</a:t>
            </a:r>
          </a:p>
          <a:p>
            <a:pPr marL="0" indent="0" algn="just" fontAlgn="base">
              <a:buNone/>
            </a:pPr>
            <a:endParaRPr lang="en-US" sz="2400" dirty="0"/>
          </a:p>
        </p:txBody>
      </p:sp>
    </p:spTree>
    <p:extLst>
      <p:ext uri="{BB962C8B-B14F-4D97-AF65-F5344CB8AC3E}">
        <p14:creationId xmlns:p14="http://schemas.microsoft.com/office/powerpoint/2010/main" val="1385459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800" b="1" dirty="0"/>
              <a:t>Participants in </a:t>
            </a:r>
            <a:r>
              <a:rPr lang="en-US" sz="2800" b="1" dirty="0" err="1"/>
              <a:t>Blockchain</a:t>
            </a:r>
            <a:r>
              <a:rPr lang="en-US" sz="2800" b="1" dirty="0"/>
              <a:t> Ecosystem</a:t>
            </a:r>
          </a:p>
          <a:p>
            <a:pPr marL="0" indent="0" algn="just" fontAlgn="base">
              <a:buNone/>
            </a:pPr>
            <a:r>
              <a:rPr lang="en-US" sz="2400" dirty="0"/>
              <a:t>Below are the five participants in the </a:t>
            </a:r>
            <a:r>
              <a:rPr lang="en-US" sz="2400" dirty="0" err="1"/>
              <a:t>blockchain</a:t>
            </a:r>
            <a:r>
              <a:rPr lang="en-US" sz="2400" dirty="0"/>
              <a:t> ecosystem:</a:t>
            </a:r>
          </a:p>
          <a:p>
            <a:pPr marL="0" indent="0" algn="just" fontAlgn="base">
              <a:buNone/>
            </a:pPr>
            <a:r>
              <a:rPr lang="en-US" sz="2400" b="1" dirty="0"/>
              <a:t>Leaders: </a:t>
            </a:r>
            <a:r>
              <a:rPr lang="en-US" sz="2400" dirty="0"/>
              <a:t>Leaders take control of everything happening on the </a:t>
            </a:r>
            <a:r>
              <a:rPr lang="en-US" sz="2400" dirty="0" err="1"/>
              <a:t>blockchain</a:t>
            </a:r>
            <a:r>
              <a:rPr lang="en-US" sz="2400" dirty="0"/>
              <a:t> network. They are the organizations that have a vision of the future of the </a:t>
            </a:r>
            <a:r>
              <a:rPr lang="en-US" sz="2400" dirty="0" err="1"/>
              <a:t>blockchain</a:t>
            </a:r>
            <a:r>
              <a:rPr lang="en-US" sz="2400" dirty="0"/>
              <a:t> ecosystem and its business values. These are the creators of the project and are the main beneficiaries of the work in the ecosystem.  </a:t>
            </a:r>
          </a:p>
          <a:p>
            <a:pPr marL="0" indent="0" algn="just" fontAlgn="base">
              <a:buNone/>
            </a:pPr>
            <a:r>
              <a:rPr lang="en-US" sz="2400" b="1" dirty="0"/>
              <a:t>Core group: </a:t>
            </a:r>
            <a:r>
              <a:rPr lang="en-US" sz="2400" dirty="0"/>
              <a:t>The core group refers to the group of active or leading organizations in the network that gives shape to operational activities in the network. They are responsible for controlling, streamlining, and managing the </a:t>
            </a:r>
            <a:r>
              <a:rPr lang="en-US" sz="2400" dirty="0" err="1"/>
              <a:t>blockchain</a:t>
            </a:r>
            <a:r>
              <a:rPr lang="en-US" sz="2400" dirty="0"/>
              <a:t> ecosystem actively.</a:t>
            </a:r>
          </a:p>
          <a:p>
            <a:pPr marL="0" indent="0" algn="just" fontAlgn="base">
              <a:buNone/>
            </a:pPr>
            <a:r>
              <a:rPr lang="en-US" sz="2400" b="1" dirty="0"/>
              <a:t>Active participants: </a:t>
            </a:r>
            <a:r>
              <a:rPr lang="en-US" sz="2400" dirty="0"/>
              <a:t>These are the group of primary network participants that take on the responsibility of contributing to workflow, governance, and data management. </a:t>
            </a:r>
          </a:p>
        </p:txBody>
      </p:sp>
    </p:spTree>
    <p:extLst>
      <p:ext uri="{BB962C8B-B14F-4D97-AF65-F5344CB8AC3E}">
        <p14:creationId xmlns:p14="http://schemas.microsoft.com/office/powerpoint/2010/main" val="3090944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400" b="1" dirty="0"/>
              <a:t>Users: </a:t>
            </a:r>
            <a:r>
              <a:rPr lang="en-US" sz="2400" dirty="0"/>
              <a:t>They don’t get any responsibility for the active management of the network. Their only responsibility in the ecosystem is to obtain desired benefits from the network alongside accessing their own data.  </a:t>
            </a:r>
          </a:p>
          <a:p>
            <a:pPr marL="0" indent="0" algn="just" fontAlgn="base">
              <a:buNone/>
            </a:pPr>
            <a:r>
              <a:rPr lang="en-US" sz="2400" b="1" dirty="0"/>
              <a:t>Third-party service providers: </a:t>
            </a:r>
            <a:r>
              <a:rPr lang="en-US" sz="2400" dirty="0"/>
              <a:t>They are important participants in the network and offer different types of services on the network. They could offer desired services like IT support services or infrastructure and applications services in exchange for specific fees. </a:t>
            </a:r>
          </a:p>
          <a:p>
            <a:pPr marL="0" indent="0" algn="just" fontAlgn="base">
              <a:buNone/>
            </a:pPr>
            <a:endParaRPr lang="en-US" sz="2400" dirty="0"/>
          </a:p>
        </p:txBody>
      </p:sp>
    </p:spTree>
    <p:extLst>
      <p:ext uri="{BB962C8B-B14F-4D97-AF65-F5344CB8AC3E}">
        <p14:creationId xmlns:p14="http://schemas.microsoft.com/office/powerpoint/2010/main" val="2103267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400" b="1" dirty="0"/>
              <a:t>Components of </a:t>
            </a:r>
            <a:r>
              <a:rPr lang="en-US" sz="2400" b="1" dirty="0" err="1"/>
              <a:t>Blockchain</a:t>
            </a:r>
            <a:r>
              <a:rPr lang="en-US" sz="2400" b="1" dirty="0"/>
              <a:t> Ecosystem</a:t>
            </a:r>
          </a:p>
          <a:p>
            <a:pPr marL="0" indent="0" fontAlgn="base">
              <a:buNone/>
            </a:pPr>
            <a:r>
              <a:rPr lang="en-US" sz="2400" dirty="0"/>
              <a:t>The important logical components in the </a:t>
            </a:r>
            <a:r>
              <a:rPr lang="en-US" sz="2400" dirty="0" err="1"/>
              <a:t>blockchain</a:t>
            </a:r>
            <a:r>
              <a:rPr lang="en-US" sz="2400" dirty="0"/>
              <a:t> ecosystem are as follows:</a:t>
            </a:r>
          </a:p>
          <a:p>
            <a:pPr marL="0" indent="0" algn="just" fontAlgn="base">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41995"/>
            <a:ext cx="6950052" cy="203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041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800" b="1" dirty="0"/>
              <a:t>Steps in Forming </a:t>
            </a:r>
            <a:r>
              <a:rPr lang="en-US" sz="2800" b="1" dirty="0" err="1"/>
              <a:t>Blockchain</a:t>
            </a:r>
            <a:r>
              <a:rPr lang="en-US" sz="2800" b="1" dirty="0"/>
              <a:t> Ecosystem</a:t>
            </a:r>
          </a:p>
          <a:p>
            <a:pPr marL="0" indent="0" algn="just" fontAlgn="base">
              <a:buNone/>
            </a:pPr>
            <a:r>
              <a:rPr lang="en-US" sz="2400" dirty="0"/>
              <a:t>Steps in building and scaling the </a:t>
            </a:r>
            <a:r>
              <a:rPr lang="en-US" sz="2400" dirty="0" err="1"/>
              <a:t>blockchain</a:t>
            </a:r>
            <a:r>
              <a:rPr lang="en-US" sz="2400" dirty="0"/>
              <a:t> ecosystem are:</a:t>
            </a:r>
          </a:p>
          <a:p>
            <a:pPr marL="0" indent="0" algn="just" fontAlgn="base">
              <a:buNone/>
            </a:pPr>
            <a:r>
              <a:rPr lang="en-US" sz="2400" b="1" dirty="0"/>
              <a:t>1. Ecosystem value proposition: </a:t>
            </a:r>
            <a:r>
              <a:rPr lang="en-US" sz="2400" dirty="0"/>
              <a:t>This step includes defining the fundamental purpose of the ecosystem actions. Like, How would the </a:t>
            </a:r>
            <a:r>
              <a:rPr lang="en-US" sz="2400" dirty="0" err="1"/>
              <a:t>blockchain</a:t>
            </a:r>
            <a:r>
              <a:rPr lang="en-US" sz="2400" dirty="0"/>
              <a:t> ecosystem impact each of the participants?</a:t>
            </a:r>
          </a:p>
          <a:p>
            <a:pPr marL="0" indent="0" algn="just" fontAlgn="base">
              <a:buNone/>
            </a:pPr>
            <a:r>
              <a:rPr lang="en-US" sz="2400" b="1" dirty="0"/>
              <a:t>2. Expected participants: </a:t>
            </a:r>
            <a:r>
              <a:rPr lang="en-US" sz="2400" dirty="0"/>
              <a:t>This step involves brainstorming for the expected participants to determine why they want to join the </a:t>
            </a:r>
            <a:r>
              <a:rPr lang="en-US" sz="2400" dirty="0" err="1"/>
              <a:t>blockchain</a:t>
            </a:r>
            <a:r>
              <a:rPr lang="en-US" sz="2400" dirty="0"/>
              <a:t> ecosystem. </a:t>
            </a:r>
          </a:p>
          <a:p>
            <a:pPr marL="0" indent="0" algn="just" fontAlgn="base">
              <a:buNone/>
            </a:pPr>
            <a:r>
              <a:rPr lang="en-US" sz="2400" b="1" dirty="0"/>
              <a:t>3. Ecosystem model: </a:t>
            </a:r>
            <a:r>
              <a:rPr lang="en-US" sz="2400" dirty="0"/>
              <a:t>Organization will decide to have an idea on which collaboration model will be the best fit for their purpose. </a:t>
            </a:r>
          </a:p>
          <a:p>
            <a:pPr marL="0" indent="0" algn="just" fontAlgn="base">
              <a:buNone/>
            </a:pPr>
            <a:r>
              <a:rPr lang="en-US" sz="2400" b="1" dirty="0"/>
              <a:t>4. Ecosystem governance: </a:t>
            </a:r>
            <a:r>
              <a:rPr lang="en-US" sz="2400" dirty="0"/>
              <a:t>This is the most important step as it is very important to consider who will operate the network and how it will be governed.</a:t>
            </a:r>
          </a:p>
          <a:p>
            <a:pPr marL="0" indent="0" algn="just" fontAlgn="base">
              <a:buNone/>
            </a:pPr>
            <a:r>
              <a:rPr lang="en-US" sz="2400" b="1" dirty="0"/>
              <a:t>5. Organizations’ preparation: </a:t>
            </a:r>
            <a:r>
              <a:rPr lang="en-US" sz="2400" dirty="0"/>
              <a:t>Each organization must have an idea about what benefits it can derive from joining the ecosystem. </a:t>
            </a:r>
          </a:p>
        </p:txBody>
      </p:sp>
    </p:spTree>
    <p:extLst>
      <p:ext uri="{BB962C8B-B14F-4D97-AF65-F5344CB8AC3E}">
        <p14:creationId xmlns:p14="http://schemas.microsoft.com/office/powerpoint/2010/main" val="155041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400" b="1" dirty="0"/>
              <a:t>What is </a:t>
            </a:r>
            <a:r>
              <a:rPr lang="en-US" sz="2400" b="1" dirty="0" err="1"/>
              <a:t>Blockchain</a:t>
            </a:r>
            <a:r>
              <a:rPr lang="en-US" sz="2400" b="1" dirty="0"/>
              <a:t>?</a:t>
            </a:r>
          </a:p>
          <a:p>
            <a:pPr marL="0" indent="0">
              <a:buNone/>
            </a:pPr>
            <a:endParaRPr lang="en-US" sz="2400" b="1" dirty="0"/>
          </a:p>
          <a:p>
            <a:pPr algn="just"/>
            <a:r>
              <a:rPr lang="en-US" sz="2400" dirty="0"/>
              <a:t>In </a:t>
            </a:r>
            <a:r>
              <a:rPr lang="en-US" sz="2400" dirty="0" err="1"/>
              <a:t>Bitcoin’s</a:t>
            </a:r>
            <a:r>
              <a:rPr lang="en-US" sz="2400" dirty="0"/>
              <a:t> case, </a:t>
            </a:r>
            <a:r>
              <a:rPr lang="en-US" sz="2400" dirty="0" err="1"/>
              <a:t>blockchain</a:t>
            </a:r>
            <a:r>
              <a:rPr lang="en-US" sz="2400" dirty="0"/>
              <a:t> is used in a decentralized way so that no single person or group has control—rather, all users collectively retain control.</a:t>
            </a:r>
          </a:p>
          <a:p>
            <a:pPr algn="just"/>
            <a:r>
              <a:rPr lang="en-US" sz="2400" dirty="0"/>
              <a:t>Decentralized </a:t>
            </a:r>
            <a:r>
              <a:rPr lang="en-US" sz="2400" dirty="0" err="1"/>
              <a:t>blockchains</a:t>
            </a:r>
            <a:r>
              <a:rPr lang="en-US" sz="2400" dirty="0"/>
              <a:t> are immutable, which means that the data entered is irreversible. For </a:t>
            </a:r>
            <a:r>
              <a:rPr lang="en-US" sz="2400" dirty="0" err="1"/>
              <a:t>Bitcoin</a:t>
            </a:r>
            <a:r>
              <a:rPr lang="en-US" sz="2400" dirty="0"/>
              <a:t>, this means that transactions are permanently recorded and viewable to anyone.</a:t>
            </a:r>
          </a:p>
          <a:p>
            <a:pPr marL="0" indent="0" algn="just">
              <a:buNone/>
            </a:pPr>
            <a:endParaRPr lang="en-IN" sz="2400" dirty="0"/>
          </a:p>
        </p:txBody>
      </p:sp>
    </p:spTree>
    <p:extLst>
      <p:ext uri="{BB962C8B-B14F-4D97-AF65-F5344CB8AC3E}">
        <p14:creationId xmlns:p14="http://schemas.microsoft.com/office/powerpoint/2010/main" val="121585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800" b="1" dirty="0"/>
              <a:t>Definition of </a:t>
            </a:r>
            <a:r>
              <a:rPr lang="en-US" sz="2800" b="1" dirty="0" err="1"/>
              <a:t>Blockchain</a:t>
            </a:r>
            <a:r>
              <a:rPr lang="en-US" sz="2800" b="1" dirty="0"/>
              <a:t>:</a:t>
            </a:r>
          </a:p>
          <a:p>
            <a:pPr marL="0" indent="0">
              <a:buNone/>
            </a:pPr>
            <a:endParaRPr lang="en-US" sz="2400" b="1" dirty="0"/>
          </a:p>
          <a:p>
            <a:pPr marL="0" indent="0" algn="just">
              <a:buNone/>
            </a:pPr>
            <a:r>
              <a:rPr lang="en-US" sz="2400" dirty="0" err="1"/>
              <a:t>Blockchain</a:t>
            </a:r>
            <a:r>
              <a:rPr lang="en-US" sz="2400" dirty="0"/>
              <a:t> can be defined as a distributed ledger technology for storing information in such a manner that makes it tamper-proof. </a:t>
            </a:r>
          </a:p>
          <a:p>
            <a:pPr marL="0" indent="0" algn="just">
              <a:buNone/>
            </a:pPr>
            <a:endParaRPr lang="en-US" sz="2400" dirty="0"/>
          </a:p>
          <a:p>
            <a:pPr marL="0" indent="0" algn="just">
              <a:buNone/>
            </a:pPr>
            <a:r>
              <a:rPr lang="en-US" sz="2400" dirty="0"/>
              <a:t>It works on protocols designed to make an agreement among different parties who do not trust each other so that they can work together to achieve different purposes which benefit the whole group. </a:t>
            </a:r>
          </a:p>
          <a:p>
            <a:pPr marL="0" indent="0" algn="just">
              <a:buNone/>
            </a:pPr>
            <a:endParaRPr lang="en-US" sz="2400" dirty="0"/>
          </a:p>
          <a:p>
            <a:pPr marL="0" indent="0" algn="just">
              <a:buNone/>
            </a:pPr>
            <a:r>
              <a:rPr lang="en-US" sz="2400" b="1" dirty="0" err="1"/>
              <a:t>Blockchain</a:t>
            </a:r>
            <a:r>
              <a:rPr lang="en-US" sz="2400" b="1" dirty="0"/>
              <a:t> technology first got its recognition when Satoshi </a:t>
            </a:r>
            <a:r>
              <a:rPr lang="en-US" sz="2400" b="1" dirty="0" err="1"/>
              <a:t>Nakamoto</a:t>
            </a:r>
            <a:r>
              <a:rPr lang="en-US" sz="2400" b="1" dirty="0"/>
              <a:t> published a research paper in 2008</a:t>
            </a:r>
            <a:r>
              <a:rPr lang="en-US" sz="2400" dirty="0"/>
              <a:t>. The title of the research paper was ” A peer-to-peer electronic cash system”.</a:t>
            </a:r>
            <a:endParaRPr lang="en-US" sz="2400" b="1" dirty="0"/>
          </a:p>
        </p:txBody>
      </p:sp>
    </p:spTree>
    <p:extLst>
      <p:ext uri="{BB962C8B-B14F-4D97-AF65-F5344CB8AC3E}">
        <p14:creationId xmlns:p14="http://schemas.microsoft.com/office/powerpoint/2010/main" val="372992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lnSpcReduction="10000"/>
          </a:bodyPr>
          <a:lstStyle/>
          <a:p>
            <a:pPr marL="0" indent="0">
              <a:buNone/>
            </a:pPr>
            <a:r>
              <a:rPr lang="en-US" sz="2400" b="1" dirty="0"/>
              <a:t>Why </a:t>
            </a:r>
            <a:r>
              <a:rPr lang="en-US" sz="2400" b="1" dirty="0" err="1"/>
              <a:t>blockchain</a:t>
            </a:r>
            <a:r>
              <a:rPr lang="en-US" sz="2400" b="1" dirty="0"/>
              <a:t> is important?</a:t>
            </a:r>
          </a:p>
          <a:p>
            <a:pPr marL="0" indent="0">
              <a:buNone/>
            </a:pPr>
            <a:endParaRPr lang="en-US" sz="2400" b="1" dirty="0"/>
          </a:p>
          <a:p>
            <a:pPr marL="0" indent="0" algn="just">
              <a:buNone/>
            </a:pPr>
            <a:r>
              <a:rPr lang="en-US" sz="2400" dirty="0"/>
              <a:t>Business runs on information. The faster it’s received and the more accurate it is, the better. </a:t>
            </a:r>
          </a:p>
          <a:p>
            <a:pPr marL="0" indent="0" algn="just">
              <a:buNone/>
            </a:pPr>
            <a:endParaRPr lang="en-US" sz="2400" dirty="0"/>
          </a:p>
          <a:p>
            <a:pPr marL="0" indent="0" algn="just">
              <a:buNone/>
            </a:pPr>
            <a:r>
              <a:rPr lang="en-US" sz="2400" dirty="0" err="1"/>
              <a:t>Blockchain</a:t>
            </a:r>
            <a:r>
              <a:rPr lang="en-US" sz="2400" dirty="0"/>
              <a:t> is ideal for delivering that information because it provides immediate, shared and completely transparent information stored on an immutable ledger that can be accessed only by permissioned network members. </a:t>
            </a:r>
          </a:p>
          <a:p>
            <a:pPr marL="0" indent="0" algn="just">
              <a:buNone/>
            </a:pPr>
            <a:endParaRPr lang="en-US" sz="2400" dirty="0"/>
          </a:p>
          <a:p>
            <a:pPr marL="0" indent="0" algn="just">
              <a:buNone/>
            </a:pPr>
            <a:r>
              <a:rPr lang="en-US" sz="2400" dirty="0"/>
              <a:t>A </a:t>
            </a:r>
            <a:r>
              <a:rPr lang="en-US" sz="2400" dirty="0" err="1"/>
              <a:t>blockchain</a:t>
            </a:r>
            <a:r>
              <a:rPr lang="en-US" sz="2400" dirty="0"/>
              <a:t> network can track orders, payments, accounts, production and much more. And because members share a single view of the truth, you can see all details of a transaction end to end, giving you greater confidence, as well as new efficiencies and opportunities.</a:t>
            </a:r>
            <a:endParaRPr lang="en-IN" sz="2400" dirty="0"/>
          </a:p>
        </p:txBody>
      </p:sp>
    </p:spTree>
    <p:extLst>
      <p:ext uri="{BB962C8B-B14F-4D97-AF65-F5344CB8AC3E}">
        <p14:creationId xmlns:p14="http://schemas.microsoft.com/office/powerpoint/2010/main" val="269121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6264696"/>
          </a:xfrm>
        </p:spPr>
        <p:txBody>
          <a:bodyPr>
            <a:noAutofit/>
          </a:bodyPr>
          <a:lstStyle/>
          <a:p>
            <a:pPr marL="0" indent="0" fontAlgn="base">
              <a:buNone/>
            </a:pPr>
            <a:r>
              <a:rPr lang="en-US" sz="2400" dirty="0"/>
              <a:t>Key elements of a </a:t>
            </a:r>
            <a:r>
              <a:rPr lang="en-US" sz="2400" dirty="0" err="1"/>
              <a:t>blockchain</a:t>
            </a:r>
            <a:r>
              <a:rPr lang="en-US" sz="2400" dirty="0"/>
              <a:t>:</a:t>
            </a:r>
          </a:p>
          <a:p>
            <a:pPr marL="0" indent="0" algn="just" fontAlgn="base">
              <a:buNone/>
            </a:pPr>
            <a:r>
              <a:rPr lang="en-US" sz="2300" b="1" dirty="0"/>
              <a:t>Distributed ledger technology</a:t>
            </a:r>
          </a:p>
          <a:p>
            <a:pPr marL="0" indent="0" algn="just" fontAlgn="base">
              <a:buNone/>
            </a:pPr>
            <a:r>
              <a:rPr lang="en-US" sz="2300" dirty="0"/>
              <a:t>All network participants have access to the distributed ledger and its immutable record of transactions. With this shared ledger, transactions are recorded only once, eliminating the duplication of effort that’s typical of traditional business networks.</a:t>
            </a:r>
          </a:p>
          <a:p>
            <a:pPr marL="0" indent="0" algn="just" fontAlgn="base">
              <a:buNone/>
            </a:pPr>
            <a:r>
              <a:rPr lang="en-US" sz="2300" b="1" dirty="0"/>
              <a:t>Immutable records</a:t>
            </a:r>
          </a:p>
          <a:p>
            <a:pPr marL="0" indent="0" algn="just" fontAlgn="base">
              <a:buNone/>
            </a:pPr>
            <a:r>
              <a:rPr lang="en-US" sz="2300" dirty="0"/>
              <a:t>No participant can change or tamper with a transaction after it’s been recorded to the shared ledger. If a transaction record includes an error, a new transaction must be added to reverse the error, and both transactions are then visible.</a:t>
            </a:r>
          </a:p>
          <a:p>
            <a:pPr marL="0" indent="0" algn="just" fontAlgn="base">
              <a:buNone/>
            </a:pPr>
            <a:r>
              <a:rPr lang="en-US" sz="2300" b="1" dirty="0"/>
              <a:t>Smart contracts</a:t>
            </a:r>
          </a:p>
          <a:p>
            <a:pPr marL="0" indent="0" algn="just" fontAlgn="base">
              <a:buNone/>
            </a:pPr>
            <a:r>
              <a:rPr lang="en-US" sz="2300" dirty="0"/>
              <a:t>To speed transactions, a set of rules — called a smart contract — is stored on the </a:t>
            </a:r>
            <a:r>
              <a:rPr lang="en-US" sz="2300" dirty="0" err="1"/>
              <a:t>blockchain</a:t>
            </a:r>
            <a:r>
              <a:rPr lang="en-US" sz="2300" dirty="0"/>
              <a:t> and executed automatically. A smart contract can define conditions for corporate bond transfers, include terms for travel insurance to be paid and much more.</a:t>
            </a:r>
          </a:p>
          <a:p>
            <a:pPr marL="0" indent="0" algn="just" fontAlgn="base">
              <a:buNone/>
            </a:pPr>
            <a:endParaRPr lang="en-US" sz="2300" dirty="0"/>
          </a:p>
        </p:txBody>
      </p:sp>
    </p:spTree>
    <p:extLst>
      <p:ext uri="{BB962C8B-B14F-4D97-AF65-F5344CB8AC3E}">
        <p14:creationId xmlns:p14="http://schemas.microsoft.com/office/powerpoint/2010/main" val="227510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6264696"/>
          </a:xfrm>
        </p:spPr>
        <p:txBody>
          <a:bodyPr>
            <a:noAutofit/>
          </a:bodyPr>
          <a:lstStyle/>
          <a:p>
            <a:pPr marL="0" indent="0" fontAlgn="base">
              <a:buNone/>
            </a:pPr>
            <a:r>
              <a:rPr lang="en-US" sz="2400" dirty="0"/>
              <a:t>Key elements of a </a:t>
            </a:r>
            <a:r>
              <a:rPr lang="en-US" sz="2400" dirty="0" err="1"/>
              <a:t>blockchain</a:t>
            </a:r>
            <a:r>
              <a:rPr lang="en-US" sz="2400" dirty="0"/>
              <a:t>:</a:t>
            </a:r>
          </a:p>
          <a:p>
            <a:pPr marL="0" indent="0" algn="just" fontAlgn="base">
              <a:buNone/>
            </a:pPr>
            <a:r>
              <a:rPr lang="en-US" sz="2300" b="1" dirty="0"/>
              <a:t>Distributed ledger technology</a:t>
            </a:r>
          </a:p>
          <a:p>
            <a:pPr marL="0" indent="0" algn="just" fontAlgn="base">
              <a:buNone/>
            </a:pPr>
            <a:r>
              <a:rPr lang="en-US" sz="2300" dirty="0"/>
              <a:t>All network participants have access to the distributed ledger and its immutable record of transactions. With this shared ledger, transactions are recorded only once, eliminating the duplication of effort that’s typical of traditional business networks.</a:t>
            </a:r>
          </a:p>
          <a:p>
            <a:pPr marL="0" indent="0" algn="just" fontAlgn="base">
              <a:buNone/>
            </a:pPr>
            <a:r>
              <a:rPr lang="en-US" sz="2300" b="1" dirty="0"/>
              <a:t>Immutable records</a:t>
            </a:r>
          </a:p>
          <a:p>
            <a:pPr marL="0" indent="0" algn="just" fontAlgn="base">
              <a:buNone/>
            </a:pPr>
            <a:r>
              <a:rPr lang="en-US" sz="2300" dirty="0"/>
              <a:t>No participant can change or tamper with a transaction after it’s been recorded to the shared ledger. If a transaction record includes an error, a new transaction must be added to reverse the error, and both transactions are then visible.</a:t>
            </a:r>
          </a:p>
          <a:p>
            <a:pPr marL="0" indent="0" algn="just" fontAlgn="base">
              <a:buNone/>
            </a:pPr>
            <a:r>
              <a:rPr lang="en-US" sz="2300" b="1" dirty="0"/>
              <a:t>Smart contracts</a:t>
            </a:r>
          </a:p>
          <a:p>
            <a:pPr marL="0" indent="0" algn="just" fontAlgn="base">
              <a:buNone/>
            </a:pPr>
            <a:r>
              <a:rPr lang="en-US" sz="2300" dirty="0"/>
              <a:t>To speed transactions, a set of rules — called a smart contract — is stored on the </a:t>
            </a:r>
            <a:r>
              <a:rPr lang="en-US" sz="2300" dirty="0" err="1"/>
              <a:t>blockchain</a:t>
            </a:r>
            <a:r>
              <a:rPr lang="en-US" sz="2300" dirty="0"/>
              <a:t> and executed automatically. A smart contract can define conditions for corporate bond transfers, include terms for travel insurance to be paid and much more.</a:t>
            </a:r>
          </a:p>
          <a:p>
            <a:pPr marL="0" indent="0" algn="just" fontAlgn="base">
              <a:buNone/>
            </a:pPr>
            <a:endParaRPr lang="en-US" sz="2300" dirty="0"/>
          </a:p>
        </p:txBody>
      </p:sp>
    </p:spTree>
    <p:extLst>
      <p:ext uri="{BB962C8B-B14F-4D97-AF65-F5344CB8AC3E}">
        <p14:creationId xmlns:p14="http://schemas.microsoft.com/office/powerpoint/2010/main" val="348169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6606</TotalTime>
  <Words>5231</Words>
  <Application>Microsoft Office PowerPoint</Application>
  <PresentationFormat>On-screen Show (4:3)</PresentationFormat>
  <Paragraphs>292</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Unit 1</vt:lpstr>
      <vt:lpstr>Introduction to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LENOVO</dc:creator>
  <cp:lastModifiedBy>Pratham Badge</cp:lastModifiedBy>
  <cp:revision>23</cp:revision>
  <dcterms:created xsi:type="dcterms:W3CDTF">2023-01-31T17:34:24Z</dcterms:created>
  <dcterms:modified xsi:type="dcterms:W3CDTF">2023-03-01T16:57:15Z</dcterms:modified>
</cp:coreProperties>
</file>