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8" r:id="rId4"/>
    <p:sldId id="269" r:id="rId5"/>
    <p:sldId id="272" r:id="rId6"/>
    <p:sldId id="273" r:id="rId7"/>
    <p:sldId id="275" r:id="rId8"/>
    <p:sldId id="276" r:id="rId9"/>
    <p:sldId id="274" r:id="rId10"/>
    <p:sldId id="271" r:id="rId11"/>
    <p:sldId id="277" r:id="rId12"/>
    <p:sldId id="278" r:id="rId13"/>
    <p:sldId id="280" r:id="rId14"/>
    <p:sldId id="281" r:id="rId15"/>
    <p:sldId id="282" r:id="rId16"/>
    <p:sldId id="284" r:id="rId17"/>
    <p:sldId id="283" r:id="rId18"/>
    <p:sldId id="285" r:id="rId19"/>
    <p:sldId id="286" r:id="rId20"/>
    <p:sldId id="289"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10" r:id="rId40"/>
    <p:sldId id="309" r:id="rId41"/>
    <p:sldId id="311" r:id="rId42"/>
    <p:sldId id="312" r:id="rId43"/>
    <p:sldId id="313" r:id="rId44"/>
    <p:sldId id="314" r:id="rId45"/>
    <p:sldId id="31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5" d="100"/>
          <a:sy n="45" d="100"/>
        </p:scale>
        <p:origin x="-1876" y="-472"/>
      </p:cViewPr>
      <p:guideLst>
        <p:guide orient="horz" pos="2160"/>
        <p:guide pos="2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3C058-E9AE-4CB3-A3AC-3D856141CFE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33C058-E9AE-4CB3-A3AC-3D856141CFE8}"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33C058-E9AE-4CB3-A3AC-3D856141CFE8}"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33C058-E9AE-4CB3-A3AC-3D856141CFE8}"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3C058-E9AE-4CB3-A3AC-3D856141CFE8}"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3C058-E9AE-4CB3-A3AC-3D856141CFE8}" type="datetimeFigureOut">
              <a:rPr lang="en-IN" smtClean="0"/>
              <a:t>10-04-2023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CFD8-2817-40EE-BD3E-DE50187479F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solutions-to-prevent-double-spending-of-bitcoi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what-is-bitco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avatpoint.com/blockchain-tutoria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javatpoint.com/bitcoi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eksforgeeks.org/what-is-bitcoin/" TargetMode="External"/><Relationship Id="rId2" Type="http://schemas.openxmlformats.org/officeDocument/2006/relationships/hyperlink" Target="https://www.geeksforgeeks.org/how-does-the-blockchain-work/"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geeksforgeeks.org/what-is-a-cryptocurrenc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hackernoon.com/tagged/blockchain?ref=hackernoon.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470025"/>
          </a:xfrm>
        </p:spPr>
        <p:txBody>
          <a:bodyPr>
            <a:normAutofit/>
          </a:bodyPr>
          <a:lstStyle/>
          <a:p>
            <a:r>
              <a:rPr lang="en-US" sz="3200" b="1" dirty="0" smtClean="0"/>
              <a:t>Unit 3</a:t>
            </a:r>
            <a:endParaRPr lang="en-IN" sz="3200" b="1" dirty="0"/>
          </a:p>
        </p:txBody>
      </p:sp>
      <p:sp>
        <p:nvSpPr>
          <p:cNvPr id="3" name="Subtitle 2"/>
          <p:cNvSpPr>
            <a:spLocks noGrp="1"/>
          </p:cNvSpPr>
          <p:nvPr>
            <p:ph type="subTitle" idx="1"/>
          </p:nvPr>
        </p:nvSpPr>
        <p:spPr>
          <a:xfrm>
            <a:off x="1043608" y="1916832"/>
            <a:ext cx="6400800" cy="1752600"/>
          </a:xfrm>
        </p:spPr>
        <p:txBody>
          <a:bodyPr>
            <a:normAutofit/>
          </a:bodyPr>
          <a:lstStyle/>
          <a:p>
            <a:r>
              <a:rPr lang="en-US" altLang="en-IN" sz="3600" b="1" dirty="0" smtClean="0">
                <a:solidFill>
                  <a:schemeClr val="tx1"/>
                </a:solidFill>
              </a:rPr>
              <a:t>Bitcoins</a:t>
            </a:r>
            <a:endParaRPr lang="en-US" altLang="en-IN" sz="36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1187450" y="332740"/>
            <a:ext cx="7033895" cy="2365375"/>
          </a:xfrm>
          <a:prstGeom prst="rect">
            <a:avLst/>
          </a:prstGeom>
        </p:spPr>
      </p:pic>
      <p:sp>
        <p:nvSpPr>
          <p:cNvPr id="2" name="Text Box 1"/>
          <p:cNvSpPr txBox="1"/>
          <p:nvPr/>
        </p:nvSpPr>
        <p:spPr>
          <a:xfrm>
            <a:off x="497205" y="2855595"/>
            <a:ext cx="8188960" cy="3892550"/>
          </a:xfrm>
          <a:prstGeom prst="rect">
            <a:avLst/>
          </a:prstGeom>
          <a:noFill/>
        </p:spPr>
        <p:txBody>
          <a:bodyPr wrap="square" rtlCol="0" anchor="t">
            <a:spAutoFit/>
          </a:bodyPr>
          <a:lstStyle/>
          <a:p>
            <a:pPr algn="just"/>
            <a:r>
              <a:rPr lang="en-US" sz="1900"/>
              <a:t>From the above picture, it is clear that even the slightest change in an alphabet in the input sentence can drastically change the hash obtained. Therefore hashes can be used to verify integrity. </a:t>
            </a:r>
          </a:p>
          <a:p>
            <a:pPr algn="just"/>
            <a:endParaRPr lang="en-US" sz="1900"/>
          </a:p>
          <a:p>
            <a:pPr algn="just"/>
            <a:r>
              <a:rPr lang="en-US" sz="1900" b="1"/>
              <a:t>What is Hash Pointer?</a:t>
            </a:r>
          </a:p>
          <a:p>
            <a:pPr algn="just"/>
            <a:r>
              <a:rPr lang="en-US" sz="1900"/>
              <a:t>A regular pointer stores the memory address of data. With this pointer, the data can be accessed easily. On the other hand, a hash pointer is a pointer to where data is stored and with the pointer, the cryptographic hash of the data is also stored. </a:t>
            </a:r>
          </a:p>
          <a:p>
            <a:pPr algn="just"/>
            <a:endParaRPr lang="en-US" sz="1900"/>
          </a:p>
          <a:p>
            <a:pPr algn="just"/>
            <a:r>
              <a:rPr lang="en-US" sz="1900"/>
              <a:t>So a hash pointer points to the data and also allows us to verify the data. A hash pointer can be used to build all kinds of data structures such as blockchain and Merkle tree.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sp>
        <p:nvSpPr>
          <p:cNvPr id="2" name="Text Box 1"/>
          <p:cNvSpPr txBox="1"/>
          <p:nvPr/>
        </p:nvSpPr>
        <p:spPr>
          <a:xfrm>
            <a:off x="497205" y="415925"/>
            <a:ext cx="8188960" cy="1553210"/>
          </a:xfrm>
          <a:prstGeom prst="rect">
            <a:avLst/>
          </a:prstGeom>
          <a:noFill/>
        </p:spPr>
        <p:txBody>
          <a:bodyPr wrap="square" rtlCol="0" anchor="t">
            <a:spAutoFit/>
          </a:bodyPr>
          <a:lstStyle/>
          <a:p>
            <a:pPr algn="just"/>
            <a:r>
              <a:rPr lang="en-US" sz="1900" b="1"/>
              <a:t>Merkle tree</a:t>
            </a:r>
          </a:p>
          <a:p>
            <a:pPr algn="just"/>
            <a:r>
              <a:rPr lang="en-US" sz="1900"/>
              <a:t>A Merkle tree is a binary tree formed by hash pointers, and named after its creator, Ralph Merkle.</a:t>
            </a:r>
          </a:p>
          <a:p>
            <a:pPr algn="just"/>
            <a:endParaRPr lang="en-US" sz="1900"/>
          </a:p>
          <a:p>
            <a:pPr algn="just"/>
            <a:endParaRPr lang="en-US" sz="1900"/>
          </a:p>
        </p:txBody>
      </p:sp>
      <p:pic>
        <p:nvPicPr>
          <p:cNvPr id="5" name="Picture 4"/>
          <p:cNvPicPr>
            <a:picLocks noChangeAspect="1"/>
          </p:cNvPicPr>
          <p:nvPr/>
        </p:nvPicPr>
        <p:blipFill>
          <a:blip r:embed="rId2"/>
          <a:stretch>
            <a:fillRect/>
          </a:stretch>
        </p:blipFill>
        <p:spPr>
          <a:xfrm>
            <a:off x="1403350" y="1844675"/>
            <a:ext cx="6747510" cy="3410585"/>
          </a:xfrm>
          <a:prstGeom prst="rect">
            <a:avLst/>
          </a:prstGeom>
        </p:spPr>
      </p:pic>
      <p:sp>
        <p:nvSpPr>
          <p:cNvPr id="6" name="Text Box 5"/>
          <p:cNvSpPr txBox="1"/>
          <p:nvPr/>
        </p:nvSpPr>
        <p:spPr>
          <a:xfrm>
            <a:off x="1925320" y="5445125"/>
            <a:ext cx="6284595" cy="368300"/>
          </a:xfrm>
          <a:prstGeom prst="rect">
            <a:avLst/>
          </a:prstGeom>
          <a:noFill/>
        </p:spPr>
        <p:txBody>
          <a:bodyPr wrap="square" rtlCol="0" anchor="t">
            <a:spAutoFit/>
          </a:bodyPr>
          <a:lstStyle/>
          <a:p>
            <a:r>
              <a:rPr lang="en-US"/>
              <a:t>Blockchain as linked list with hash pointers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sp>
        <p:nvSpPr>
          <p:cNvPr id="2" name="Text Box 1"/>
          <p:cNvSpPr txBox="1"/>
          <p:nvPr/>
        </p:nvSpPr>
        <p:spPr>
          <a:xfrm>
            <a:off x="497205" y="415925"/>
            <a:ext cx="8188960" cy="6231255"/>
          </a:xfrm>
          <a:prstGeom prst="rect">
            <a:avLst/>
          </a:prstGeom>
          <a:noFill/>
        </p:spPr>
        <p:txBody>
          <a:bodyPr wrap="square" rtlCol="0" anchor="t">
            <a:spAutoFit/>
          </a:bodyPr>
          <a:lstStyle/>
          <a:p>
            <a:pPr algn="just"/>
            <a:r>
              <a:rPr lang="en-US" sz="1900"/>
              <a:t>As mentioned earlier, each block is supposed to hold a certain number of transactions. To store these transactions within a block one approach can be to form a hash pointer-based linked list of transactions and store this complete linked list in a block. </a:t>
            </a:r>
          </a:p>
          <a:p>
            <a:pPr algn="just"/>
            <a:endParaRPr lang="en-US" sz="1900"/>
          </a:p>
          <a:p>
            <a:pPr algn="just"/>
            <a:r>
              <a:rPr lang="en-US" sz="1900"/>
              <a:t>However, when we put this approach into perspective, it does not seem practical to store a huge list of hundreds of transactions as if there is a need to find whether a particular transaction belongs to a block then we will have to traverse the blocks one by one and within each block traverse the linked list of transactions.</a:t>
            </a:r>
          </a:p>
          <a:p>
            <a:pPr algn="just"/>
            <a:endParaRPr lang="en-US" sz="1900"/>
          </a:p>
          <a:p>
            <a:pPr algn="just"/>
            <a:r>
              <a:rPr lang="en-US" sz="1900"/>
              <a:t>This is a huge overhead and can reduce the efficiency of the blockchain. Now, this is where the </a:t>
            </a:r>
            <a:r>
              <a:rPr lang="en-US" sz="1900" b="1"/>
              <a:t>Merkle tree comes into the picture</a:t>
            </a:r>
            <a:r>
              <a:rPr lang="en-US" sz="1900"/>
              <a:t>. </a:t>
            </a:r>
          </a:p>
          <a:p>
            <a:pPr algn="just"/>
            <a:endParaRPr lang="en-US" sz="1900"/>
          </a:p>
          <a:p>
            <a:pPr algn="just"/>
            <a:r>
              <a:rPr lang="en-US" sz="1900"/>
              <a:t>Merkle tree is a per-block tree of all the transactions that are included in the block. It allows us to have a hash/digest of all transactions and provides proof of membership in a time-efficient manner.</a:t>
            </a:r>
          </a:p>
          <a:p>
            <a:pPr algn="just"/>
            <a:endParaRPr lang="en-US" sz="1900"/>
          </a:p>
          <a:p>
            <a:pPr algn="just"/>
            <a:r>
              <a:rPr lang="en-US" sz="1900"/>
              <a:t>So to recap, the blockchain is a hash-based linked list of blocks, where each block consists of a header and transactions. The transactions are arranged in a tree-like fashion, known as the Merkle tree.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1445895"/>
            <a:ext cx="8229600" cy="3972560"/>
          </a:xfrm>
          <a:prstGeom prst="rect">
            <a:avLst/>
          </a:prstGeom>
        </p:spPr>
      </p:pic>
      <p:sp>
        <p:nvSpPr>
          <p:cNvPr id="5" name="Text Box 4"/>
          <p:cNvSpPr txBox="1"/>
          <p:nvPr/>
        </p:nvSpPr>
        <p:spPr>
          <a:xfrm>
            <a:off x="1763395" y="5589270"/>
            <a:ext cx="6069330" cy="368300"/>
          </a:xfrm>
          <a:prstGeom prst="rect">
            <a:avLst/>
          </a:prstGeom>
          <a:noFill/>
        </p:spPr>
        <p:txBody>
          <a:bodyPr wrap="square" rtlCol="0" anchor="t">
            <a:spAutoFit/>
          </a:bodyPr>
          <a:lstStyle/>
          <a:p>
            <a:r>
              <a:rPr lang="en-US"/>
              <a:t>Each block comprises of block header + Merkle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41070" y="1600200"/>
            <a:ext cx="7261225" cy="4526280"/>
          </a:xfrm>
          <a:prstGeom prst="rect">
            <a:avLst/>
          </a:prstGeom>
        </p:spPr>
      </p:pic>
      <p:sp>
        <p:nvSpPr>
          <p:cNvPr id="5" name="Text Box 4"/>
          <p:cNvSpPr txBox="1"/>
          <p:nvPr/>
        </p:nvSpPr>
        <p:spPr>
          <a:xfrm>
            <a:off x="2842895" y="6021070"/>
            <a:ext cx="3486785" cy="368300"/>
          </a:xfrm>
          <a:prstGeom prst="rect">
            <a:avLst/>
          </a:prstGeom>
          <a:noFill/>
        </p:spPr>
        <p:txBody>
          <a:bodyPr wrap="square" rtlCol="0" anchor="t">
            <a:spAutoFit/>
          </a:bodyPr>
          <a:lstStyle/>
          <a:p>
            <a:r>
              <a:rPr lang="en-US"/>
              <a:t>Structure of Merkle tree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sp>
        <p:nvSpPr>
          <p:cNvPr id="2" name="Text Box 1"/>
          <p:cNvSpPr txBox="1"/>
          <p:nvPr/>
        </p:nvSpPr>
        <p:spPr>
          <a:xfrm>
            <a:off x="497205" y="631190"/>
            <a:ext cx="8188960" cy="3892550"/>
          </a:xfrm>
          <a:prstGeom prst="rect">
            <a:avLst/>
          </a:prstGeom>
          <a:noFill/>
        </p:spPr>
        <p:txBody>
          <a:bodyPr wrap="square" rtlCol="0" anchor="t">
            <a:spAutoFit/>
          </a:bodyPr>
          <a:lstStyle/>
          <a:p>
            <a:pPr algn="just"/>
            <a:r>
              <a:rPr lang="en-US" sz="1900"/>
              <a:t>1. A blockchain can potentially have thousands of blocks with thousands of transactions in each block. Therefore, memory space and computing power are two main challenges.</a:t>
            </a:r>
          </a:p>
          <a:p>
            <a:pPr algn="just"/>
            <a:endParaRPr lang="en-US" sz="1900"/>
          </a:p>
          <a:p>
            <a:pPr algn="just"/>
            <a:r>
              <a:rPr lang="en-US" sz="1900"/>
              <a:t>2. It would be optimal to use as little data as possible for verifying transactions, which can reduce CPU processing and provide better security, and this is exactly what Merkle trees offer.</a:t>
            </a:r>
          </a:p>
          <a:p>
            <a:pPr algn="just"/>
            <a:endParaRPr lang="en-US" sz="1900"/>
          </a:p>
          <a:p>
            <a:pPr algn="just"/>
            <a:r>
              <a:rPr lang="en-US" sz="1900"/>
              <a:t>3. In a </a:t>
            </a:r>
            <a:r>
              <a:rPr lang="en-US" sz="1900" b="1"/>
              <a:t>Merkle tree, transactions are grouped into pairs</a:t>
            </a:r>
            <a:r>
              <a:rPr lang="en-US" sz="1900"/>
              <a:t>. The hash is computed for each pair and this is stored in the parent node. Now the </a:t>
            </a:r>
            <a:r>
              <a:rPr lang="en-US" sz="1900" b="1"/>
              <a:t>parent nodes are grouped into pairs and their hash is stored one level up in the tree. This continues till the root of the tree. </a:t>
            </a:r>
            <a:endParaRPr lang="en-US" sz="19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sp>
        <p:nvSpPr>
          <p:cNvPr id="2" name="Text Box 1"/>
          <p:cNvSpPr txBox="1"/>
          <p:nvPr/>
        </p:nvSpPr>
        <p:spPr>
          <a:xfrm>
            <a:off x="497205" y="631190"/>
            <a:ext cx="8188960" cy="6231255"/>
          </a:xfrm>
          <a:prstGeom prst="rect">
            <a:avLst/>
          </a:prstGeom>
          <a:noFill/>
        </p:spPr>
        <p:txBody>
          <a:bodyPr wrap="square" rtlCol="0" anchor="t">
            <a:spAutoFit/>
          </a:bodyPr>
          <a:lstStyle/>
          <a:p>
            <a:pPr algn="just"/>
            <a:r>
              <a:rPr lang="en-US" sz="1900">
                <a:sym typeface="+mn-ea"/>
              </a:rPr>
              <a:t>	The different types of nodes in a Merkle tree are:</a:t>
            </a:r>
            <a:endParaRPr lang="en-US" sz="1900"/>
          </a:p>
          <a:p>
            <a:pPr algn="just"/>
            <a:endParaRPr lang="en-US" sz="1900" b="1"/>
          </a:p>
          <a:p>
            <a:pPr algn="just"/>
            <a:r>
              <a:rPr lang="en-US" sz="1900" b="1">
                <a:sym typeface="+mn-ea"/>
              </a:rPr>
              <a:t>	Root node: </a:t>
            </a:r>
            <a:r>
              <a:rPr lang="en-US" sz="1900">
                <a:sym typeface="+mn-ea"/>
              </a:rPr>
              <a:t>The root of the Merkle tree is known as the Merkle 	root and this Merkle root is stored in the header of the block.</a:t>
            </a:r>
            <a:endParaRPr lang="en-US" sz="1900"/>
          </a:p>
          <a:p>
            <a:pPr algn="just"/>
            <a:r>
              <a:rPr lang="en-US" sz="1900" b="1">
                <a:sym typeface="+mn-ea"/>
              </a:rPr>
              <a:t>	Leaf node: </a:t>
            </a:r>
            <a:r>
              <a:rPr lang="en-US" sz="1900">
                <a:sym typeface="+mn-ea"/>
              </a:rPr>
              <a:t>The leaf nodes contain the hash values of 	transaction data. Each transaction in the block has its data 	hashed and then this hash value (also known as transaction ID) 	is stored in leaf nodes.</a:t>
            </a:r>
            <a:endParaRPr lang="en-US" sz="1900"/>
          </a:p>
          <a:p>
            <a:pPr algn="just"/>
            <a:r>
              <a:rPr lang="en-US" sz="1900" b="1">
                <a:sym typeface="+mn-ea"/>
              </a:rPr>
              <a:t>	Non-leaf node: </a:t>
            </a:r>
            <a:r>
              <a:rPr lang="en-US" sz="1900">
                <a:sym typeface="+mn-ea"/>
              </a:rPr>
              <a:t>The non-leaf nodes contain the hash value of 	their respective children. These are also called intermediate 	nodes because they contain the intermediate hash values and 	the hash process continues till the root of the tree.</a:t>
            </a:r>
          </a:p>
          <a:p>
            <a:pPr algn="just"/>
            <a:endParaRPr lang="en-US" sz="1900"/>
          </a:p>
          <a:p>
            <a:pPr algn="just"/>
            <a:r>
              <a:rPr lang="en-US" sz="1900">
                <a:sym typeface="+mn-ea"/>
              </a:rPr>
              <a:t>4. Bitcoin uses the SHA-256 hash function to hash transaction data continuously till the Merkle root is obtained.</a:t>
            </a:r>
            <a:endParaRPr lang="en-US" sz="1900"/>
          </a:p>
          <a:p>
            <a:pPr algn="just"/>
            <a:endParaRPr lang="en-US" sz="1900"/>
          </a:p>
          <a:p>
            <a:pPr algn="just"/>
            <a:r>
              <a:rPr lang="en-US" sz="1900">
                <a:sym typeface="+mn-ea"/>
              </a:rPr>
              <a:t>5. Further, a Merkle tree is binary in nature. This means that the number of leaf nodes needs to be even for the Merkle tree to be constructed properly. In case there is an odd number of leaf nodes, the tree duplicates the last hash and makes the number of leaf nodes even.</a:t>
            </a:r>
            <a:endParaRPr lang="en-US" sz="1900"/>
          </a:p>
          <a:p>
            <a:pPr algn="just"/>
            <a:endParaRPr lang="en-US" sz="19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sp>
        <p:nvSpPr>
          <p:cNvPr id="4" name="Text Box 3"/>
          <p:cNvSpPr txBox="1"/>
          <p:nvPr/>
        </p:nvSpPr>
        <p:spPr>
          <a:xfrm>
            <a:off x="497205" y="334010"/>
            <a:ext cx="8112125" cy="4184650"/>
          </a:xfrm>
          <a:prstGeom prst="rect">
            <a:avLst/>
          </a:prstGeom>
          <a:noFill/>
        </p:spPr>
        <p:txBody>
          <a:bodyPr wrap="square" rtlCol="0" anchor="t">
            <a:spAutoFit/>
          </a:bodyPr>
          <a:lstStyle/>
          <a:p>
            <a:pPr algn="just"/>
            <a:r>
              <a:rPr lang="en-US" sz="1900" b="1"/>
              <a:t>How Do Merkle Trees Work?</a:t>
            </a:r>
          </a:p>
          <a:p>
            <a:pPr algn="just"/>
            <a:r>
              <a:rPr lang="en-US" sz="1900"/>
              <a:t>A Merkle tree is constructed from the leaf nodes level all the way up to the Merkle root level by grouping nodes in pairs and calculating the hash of each pair of nodes in that particular level. </a:t>
            </a:r>
          </a:p>
          <a:p>
            <a:pPr algn="just"/>
            <a:endParaRPr lang="en-US" sz="1900"/>
          </a:p>
          <a:p>
            <a:pPr algn="just"/>
            <a:r>
              <a:rPr lang="en-US" sz="1900"/>
              <a:t>This hash value is propagated to the next level. This is a bottom-to-up type of construction where the hash values are flowing from down to up direction.</a:t>
            </a:r>
          </a:p>
          <a:p>
            <a:pPr algn="just"/>
            <a:endParaRPr lang="en-US" sz="1900"/>
          </a:p>
          <a:p>
            <a:pPr algn="just"/>
            <a:r>
              <a:rPr lang="en-US" sz="1900"/>
              <a:t>Hence, by comparing the Merkle tree structure to a regular binary tree data structure, one can observe that Merkle trees are actually inverted down.</a:t>
            </a:r>
          </a:p>
          <a:p>
            <a:pPr algn="just"/>
            <a:endParaRPr lang="en-US" sz="1900"/>
          </a:p>
          <a:p>
            <a:pPr algn="just"/>
            <a:endParaRPr lang="en-US" sz="1900"/>
          </a:p>
        </p:txBody>
      </p:sp>
      <p:pic>
        <p:nvPicPr>
          <p:cNvPr id="5" name="Picture 4"/>
          <p:cNvPicPr>
            <a:picLocks noChangeAspect="1"/>
          </p:cNvPicPr>
          <p:nvPr/>
        </p:nvPicPr>
        <p:blipFill>
          <a:blip r:embed="rId2"/>
          <a:stretch>
            <a:fillRect/>
          </a:stretch>
        </p:blipFill>
        <p:spPr>
          <a:xfrm>
            <a:off x="1115695" y="3861435"/>
            <a:ext cx="7118985" cy="222186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sp>
        <p:nvSpPr>
          <p:cNvPr id="4" name="Text Box 3"/>
          <p:cNvSpPr txBox="1"/>
          <p:nvPr/>
        </p:nvSpPr>
        <p:spPr>
          <a:xfrm>
            <a:off x="497205" y="334010"/>
            <a:ext cx="8112125" cy="6231255"/>
          </a:xfrm>
          <a:prstGeom prst="rect">
            <a:avLst/>
          </a:prstGeom>
          <a:noFill/>
        </p:spPr>
        <p:txBody>
          <a:bodyPr wrap="square" rtlCol="0" anchor="t">
            <a:spAutoFit/>
          </a:bodyPr>
          <a:lstStyle/>
          <a:p>
            <a:pPr algn="just"/>
            <a:r>
              <a:rPr lang="en-US" sz="1900" b="1"/>
              <a:t>Example: </a:t>
            </a:r>
            <a:r>
              <a:rPr lang="en-US" sz="1900"/>
              <a:t>Consider a block having 4 transactions- T1, T2, T3, T4. These four transactions have to be stored in the Merkle tree and this is done by the following steps-</a:t>
            </a:r>
          </a:p>
          <a:p>
            <a:pPr algn="just"/>
            <a:endParaRPr lang="en-US" sz="1900"/>
          </a:p>
          <a:p>
            <a:pPr algn="just"/>
            <a:r>
              <a:rPr lang="en-US" sz="1900"/>
              <a:t>Step 1: The hash of each transaction is computed. </a:t>
            </a:r>
          </a:p>
          <a:p>
            <a:pPr algn="just"/>
            <a:endParaRPr lang="en-US" sz="1900" i="1"/>
          </a:p>
          <a:p>
            <a:pPr algn="just"/>
            <a:r>
              <a:rPr lang="en-US" sz="1900" b="1" i="1"/>
              <a:t>H1 = Hash(T1)</a:t>
            </a:r>
          </a:p>
          <a:p>
            <a:pPr algn="just"/>
            <a:endParaRPr lang="en-US" sz="1900" b="1"/>
          </a:p>
          <a:p>
            <a:pPr algn="just"/>
            <a:r>
              <a:rPr lang="en-US" sz="1900"/>
              <a:t>Step 2: The hashes computed are stored in leaf nodes of the Merkle tree. </a:t>
            </a:r>
          </a:p>
          <a:p>
            <a:pPr algn="just"/>
            <a:endParaRPr lang="en-US" sz="1900"/>
          </a:p>
          <a:p>
            <a:pPr algn="just"/>
            <a:r>
              <a:rPr lang="en-US" sz="1900"/>
              <a:t>Step 3: Now non-leaf nodes will be formed. </a:t>
            </a:r>
          </a:p>
          <a:p>
            <a:pPr algn="just"/>
            <a:r>
              <a:rPr lang="en-US" sz="1900"/>
              <a:t>In order to form these nodes, leaf nodes will be paired together from left to right, and the hash of these pairs will be calculated. </a:t>
            </a:r>
          </a:p>
          <a:p>
            <a:pPr algn="just"/>
            <a:r>
              <a:rPr lang="en-US" sz="1900"/>
              <a:t>Firstly hash of H1 and H2 will be computed to form H12. Similarly, H34 is computed. Values H12 and H34 are parent nodes of H1, H2, and H3, H4 respectively. These are non-leaf nodes.</a:t>
            </a:r>
          </a:p>
          <a:p>
            <a:pPr algn="just"/>
            <a:endParaRPr lang="en-US" sz="1900"/>
          </a:p>
          <a:p>
            <a:pPr algn="just"/>
            <a:r>
              <a:rPr lang="en-US" sz="1900" b="1" i="1"/>
              <a:t>H12 = Hash(H1 + H2) </a:t>
            </a:r>
          </a:p>
          <a:p>
            <a:pPr algn="just"/>
            <a:endParaRPr lang="en-US" sz="1900" b="1" i="1"/>
          </a:p>
          <a:p>
            <a:pPr algn="just"/>
            <a:r>
              <a:rPr lang="en-US" sz="1900" b="1" i="1"/>
              <a:t>H34 = Hash(H3 + H4)</a:t>
            </a:r>
          </a:p>
          <a:p>
            <a:pPr algn="just"/>
            <a:endParaRPr lang="en-US" sz="1900" b="1" i="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a:bodyPr>
          <a:lstStyle/>
          <a:p>
            <a:pPr marL="0" indent="0" algn="just">
              <a:buNone/>
            </a:pPr>
            <a:endParaRPr lang="en-US" sz="2400" dirty="0"/>
          </a:p>
          <a:p>
            <a:pPr marL="0" indent="0" algn="just">
              <a:buNone/>
            </a:pPr>
            <a:endParaRPr lang="en-US" sz="2400" dirty="0"/>
          </a:p>
        </p:txBody>
      </p:sp>
      <p:sp>
        <p:nvSpPr>
          <p:cNvPr id="4" name="Text Box 3"/>
          <p:cNvSpPr txBox="1"/>
          <p:nvPr/>
        </p:nvSpPr>
        <p:spPr>
          <a:xfrm>
            <a:off x="497205" y="334010"/>
            <a:ext cx="8112125" cy="2138045"/>
          </a:xfrm>
          <a:prstGeom prst="rect">
            <a:avLst/>
          </a:prstGeom>
          <a:noFill/>
        </p:spPr>
        <p:txBody>
          <a:bodyPr wrap="square" rtlCol="0" anchor="t">
            <a:spAutoFit/>
          </a:bodyPr>
          <a:lstStyle/>
          <a:p>
            <a:pPr algn="just"/>
            <a:r>
              <a:rPr lang="en-US" sz="1900"/>
              <a:t>Step 4: Finally H1234 is computed by pairing H12 and H34. H1234 is the only hash remaining. This means we have reached the root node and therefore H1234 is the Merkle root.</a:t>
            </a:r>
          </a:p>
          <a:p>
            <a:pPr algn="just"/>
            <a:endParaRPr lang="en-US" sz="1900"/>
          </a:p>
          <a:p>
            <a:pPr algn="just"/>
            <a:r>
              <a:rPr lang="en-US" sz="1900" b="1" i="1"/>
              <a:t>H1234 = Hash(H12 + H34)</a:t>
            </a:r>
          </a:p>
          <a:p>
            <a:pPr algn="just"/>
            <a:endParaRPr lang="en-US" sz="1900" b="1" i="1"/>
          </a:p>
          <a:p>
            <a:pPr algn="just"/>
            <a:endParaRPr lang="en-US" sz="1900" b="1" i="1"/>
          </a:p>
        </p:txBody>
      </p:sp>
      <p:pic>
        <p:nvPicPr>
          <p:cNvPr id="2" name="Picture 1"/>
          <p:cNvPicPr>
            <a:picLocks noChangeAspect="1"/>
          </p:cNvPicPr>
          <p:nvPr/>
        </p:nvPicPr>
        <p:blipFill>
          <a:blip r:embed="rId2"/>
          <a:stretch>
            <a:fillRect/>
          </a:stretch>
        </p:blipFill>
        <p:spPr>
          <a:xfrm>
            <a:off x="1043305" y="2132965"/>
            <a:ext cx="6553835" cy="3380105"/>
          </a:xfrm>
          <a:prstGeom prst="rect">
            <a:avLst/>
          </a:prstGeom>
        </p:spPr>
      </p:pic>
      <p:sp>
        <p:nvSpPr>
          <p:cNvPr id="5" name="Text Box 4"/>
          <p:cNvSpPr txBox="1"/>
          <p:nvPr/>
        </p:nvSpPr>
        <p:spPr>
          <a:xfrm>
            <a:off x="1403350" y="5733415"/>
            <a:ext cx="5837555" cy="645160"/>
          </a:xfrm>
          <a:prstGeom prst="rect">
            <a:avLst/>
          </a:prstGeom>
          <a:noFill/>
        </p:spPr>
        <p:txBody>
          <a:bodyPr wrap="square" rtlCol="0" anchor="t">
            <a:spAutoFit/>
          </a:bodyPr>
          <a:lstStyle/>
          <a:p>
            <a:pPr algn="just"/>
            <a:r>
              <a:rPr lang="en-US" b="1"/>
              <a:t>Merkle tree works by hashing child nodes again and again till only one hash remains.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3"/>
            <a:ext cx="8229600" cy="1143000"/>
          </a:xfrm>
        </p:spPr>
        <p:txBody>
          <a:bodyPr>
            <a:normAutofit/>
          </a:bodyPr>
          <a:lstStyle/>
          <a:p>
            <a:pPr algn="just"/>
            <a:r>
              <a:rPr lang="en-US" sz="2800" b="1" dirty="0" smtClean="0"/>
              <a:t>Introduction to Bitcoins </a:t>
            </a:r>
          </a:p>
        </p:txBody>
      </p:sp>
      <p:sp>
        <p:nvSpPr>
          <p:cNvPr id="3" name="Content Placeholder 2"/>
          <p:cNvSpPr>
            <a:spLocks noGrp="1"/>
          </p:cNvSpPr>
          <p:nvPr>
            <p:ph idx="1"/>
          </p:nvPr>
        </p:nvSpPr>
        <p:spPr>
          <a:xfrm>
            <a:off x="457200" y="1384935"/>
            <a:ext cx="8229600" cy="5069160"/>
          </a:xfrm>
        </p:spPr>
        <p:txBody>
          <a:bodyPr>
            <a:normAutofit/>
          </a:bodyPr>
          <a:lstStyle/>
          <a:p>
            <a:pPr marL="0" indent="0" algn="just">
              <a:buNone/>
            </a:pPr>
            <a:r>
              <a:rPr lang="en-US" sz="1900" dirty="0"/>
              <a:t>What Is Bitcoin?</a:t>
            </a:r>
          </a:p>
          <a:p>
            <a:pPr marL="0" indent="0" algn="just">
              <a:buNone/>
            </a:pPr>
            <a:r>
              <a:rPr lang="en-US" sz="1900" dirty="0"/>
              <a:t>Bitcoin (BTC) is a cryptocurrency, a virtual currency designed to act as money and a form of payment outside the control of any one person, group, or entity, thus removing the need for third-party involvement in financial transactions. </a:t>
            </a:r>
          </a:p>
          <a:p>
            <a:pPr marL="0" indent="0" algn="just">
              <a:buNone/>
            </a:pPr>
            <a:endParaRPr lang="en-US" sz="1900" dirty="0"/>
          </a:p>
          <a:p>
            <a:pPr marL="0" indent="0" algn="just">
              <a:buNone/>
            </a:pPr>
            <a:r>
              <a:rPr lang="en-US" sz="1900" dirty="0"/>
              <a:t>It is rewarded to blockchain miners for the work done to verify transactions and can be purchased on several exchanges.</a:t>
            </a:r>
          </a:p>
          <a:p>
            <a:pPr marL="0" indent="0" algn="just">
              <a:buNone/>
            </a:pPr>
            <a:endParaRPr lang="en-US" sz="1900" dirty="0"/>
          </a:p>
          <a:p>
            <a:pPr marL="0" indent="0" algn="just">
              <a:buNone/>
            </a:pPr>
            <a:r>
              <a:rPr lang="en-US" sz="1900" dirty="0"/>
              <a:t>Bitcoin was introduced to the public in 2009 by an anonymous developer or group of developers using the name Satoshi Nakamoto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3"/>
            <a:ext cx="8229600" cy="1143000"/>
          </a:xfrm>
        </p:spPr>
        <p:txBody>
          <a:bodyPr>
            <a:normAutofit/>
          </a:bodyPr>
          <a:lstStyle/>
          <a:p>
            <a:pPr algn="just"/>
            <a:r>
              <a:rPr lang="en-US" sz="2800" b="1" dirty="0" smtClean="0"/>
              <a:t>Hardness of Bitcoin Mining</a:t>
            </a:r>
          </a:p>
        </p:txBody>
      </p:sp>
      <p:sp>
        <p:nvSpPr>
          <p:cNvPr id="3" name="Content Placeholder 2"/>
          <p:cNvSpPr>
            <a:spLocks noGrp="1"/>
          </p:cNvSpPr>
          <p:nvPr>
            <p:ph idx="1"/>
          </p:nvPr>
        </p:nvSpPr>
        <p:spPr>
          <a:xfrm>
            <a:off x="457200" y="1384935"/>
            <a:ext cx="8229600" cy="5069160"/>
          </a:xfrm>
        </p:spPr>
        <p:txBody>
          <a:bodyPr>
            <a:normAutofit/>
          </a:bodyPr>
          <a:lstStyle/>
          <a:p>
            <a:pPr marL="0" indent="0" algn="just">
              <a:buNone/>
            </a:pPr>
            <a:r>
              <a:rPr lang="en-US" sz="1900" dirty="0"/>
              <a:t>In order to ensure bitcoin blocks are discovered roughly every 10 minutes, an automatic system is in place that adjusts the difficulty depending on how many miners are competing to discover blocks at any given time.</a:t>
            </a:r>
          </a:p>
          <a:p>
            <a:pPr marL="0" indent="0" algn="just">
              <a:buNone/>
            </a:pPr>
            <a:endParaRPr lang="en-US" sz="1900" dirty="0"/>
          </a:p>
          <a:p>
            <a:pPr marL="0" indent="0" algn="just">
              <a:buNone/>
            </a:pPr>
            <a:r>
              <a:rPr lang="en-US" sz="1900" dirty="0"/>
              <a:t>As the name implies, bitcoin mining difficulty refers to the degree of difficulty involved in discovering new bitcoin blocks through mining.</a:t>
            </a:r>
          </a:p>
          <a:p>
            <a:pPr marL="0" indent="0" algn="just">
              <a:buNone/>
            </a:pPr>
            <a:endParaRPr lang="en-US" sz="1900" dirty="0"/>
          </a:p>
          <a:p>
            <a:pPr marL="0" indent="0" algn="just">
              <a:buNone/>
            </a:pPr>
            <a:r>
              <a:rPr lang="en-US" sz="1900" dirty="0"/>
              <a:t>Because the Bitcoin network is completely decentralized and not run by any single overarching authority, an algorithm hard-coded into the source code by Bitcoin’s creator(s) Satoshi Nakamoto is used. </a:t>
            </a:r>
          </a:p>
          <a:p>
            <a:pPr marL="0" indent="0" algn="just">
              <a:buNone/>
            </a:pPr>
            <a:endParaRPr lang="en-US" sz="1900" dirty="0"/>
          </a:p>
          <a:p>
            <a:pPr marL="0" indent="0" algn="just">
              <a:buNone/>
            </a:pPr>
            <a:r>
              <a:rPr lang="en-US" sz="1900" dirty="0"/>
              <a:t>This algorithm constantly readjusts the difficulty of the mining process in line with how many miners are operating in the network to ensure that blocks are discovered at a steady pace.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3"/>
            <a:ext cx="8229600" cy="1143000"/>
          </a:xfrm>
        </p:spPr>
        <p:txBody>
          <a:bodyPr>
            <a:normAutofit/>
          </a:bodyPr>
          <a:lstStyle/>
          <a:p>
            <a:pPr fontAlgn="base"/>
            <a:r>
              <a:rPr lang="en-US" sz="2800" b="1" dirty="0"/>
              <a:t>How Is </a:t>
            </a:r>
            <a:r>
              <a:rPr lang="en-US" sz="2800" b="1" dirty="0" err="1"/>
              <a:t>Blockchain</a:t>
            </a:r>
            <a:r>
              <a:rPr lang="en-US" sz="2800" b="1" dirty="0"/>
              <a:t> Verifiable By Public And Yet Anonymous?</a:t>
            </a:r>
          </a:p>
        </p:txBody>
      </p:sp>
      <p:sp>
        <p:nvSpPr>
          <p:cNvPr id="3" name="Content Placeholder 2"/>
          <p:cNvSpPr>
            <a:spLocks noGrp="1"/>
          </p:cNvSpPr>
          <p:nvPr>
            <p:ph idx="1"/>
          </p:nvPr>
        </p:nvSpPr>
        <p:spPr>
          <a:xfrm>
            <a:off x="457200" y="1384935"/>
            <a:ext cx="8229600" cy="5069160"/>
          </a:xfrm>
        </p:spPr>
        <p:txBody>
          <a:bodyPr>
            <a:normAutofit/>
          </a:bodyPr>
          <a:lstStyle/>
          <a:p>
            <a:pPr marL="0" indent="0" algn="just">
              <a:buNone/>
            </a:pPr>
            <a:r>
              <a:rPr lang="en-US" sz="1900" dirty="0" smtClean="0"/>
              <a:t>One </a:t>
            </a:r>
            <a:r>
              <a:rPr lang="en-US" sz="1900" dirty="0"/>
              <a:t>of the key characteristics of </a:t>
            </a:r>
            <a:r>
              <a:rPr lang="en-US" sz="1900" dirty="0" err="1"/>
              <a:t>cryptocurrencies</a:t>
            </a:r>
            <a:r>
              <a:rPr lang="en-US" sz="1900" dirty="0"/>
              <a:t> is that it allows the users to perform anonymous transactions</a:t>
            </a:r>
            <a:r>
              <a:rPr lang="en-US" sz="1900" dirty="0" smtClean="0"/>
              <a:t>.</a:t>
            </a:r>
          </a:p>
          <a:p>
            <a:pPr marL="0" indent="0" algn="just">
              <a:buNone/>
            </a:pPr>
            <a:endParaRPr lang="en-US" sz="1900" dirty="0"/>
          </a:p>
          <a:p>
            <a:pPr algn="just" fontAlgn="base"/>
            <a:r>
              <a:rPr lang="en-US" sz="1900" b="1" dirty="0"/>
              <a:t>Anonymity is imperative</a:t>
            </a:r>
            <a:r>
              <a:rPr lang="en-US" sz="1900" dirty="0"/>
              <a:t>– When we talk about </a:t>
            </a:r>
            <a:r>
              <a:rPr lang="en-US" sz="1900" dirty="0" err="1"/>
              <a:t>cryptocurrency</a:t>
            </a:r>
            <a:r>
              <a:rPr lang="en-US" sz="1900" dirty="0"/>
              <a:t> transactions then maintaining the confidentiality becomes imperative. This is to ensure the security of transactions which is otherwise not possible in the current system of fund transactions.</a:t>
            </a:r>
          </a:p>
          <a:p>
            <a:pPr algn="just" fontAlgn="base"/>
            <a:r>
              <a:rPr lang="en-US" sz="1900" b="1" dirty="0"/>
              <a:t>Confidentiality-</a:t>
            </a:r>
            <a:r>
              <a:rPr lang="en-US" sz="1900" dirty="0"/>
              <a:t> Most of the platforms involve system and method which facilitate the computation which is publically defined but maintains the privacy of the input data.</a:t>
            </a:r>
          </a:p>
          <a:p>
            <a:pPr marL="0" indent="0" algn="just" fontAlgn="base">
              <a:buNone/>
            </a:pPr>
            <a:r>
              <a:rPr lang="en-US" sz="1900" dirty="0"/>
              <a:t>It is important to understand that anonymity is an important feature of the crypto word. However, with this feature, </a:t>
            </a:r>
            <a:r>
              <a:rPr lang="en-US" sz="1900" dirty="0" smtClean="0"/>
              <a:t>few queries arise. </a:t>
            </a:r>
            <a:r>
              <a:rPr lang="en-US" sz="1900" dirty="0"/>
              <a:t>It is true that anonymity of transaction will also bring in many illegal transactions as it becomes difficult to know about the sender. This is primarily because of the continuously changing address of the sender’s wallet. </a:t>
            </a:r>
          </a:p>
          <a:p>
            <a:pPr marL="0" indent="0" algn="just">
              <a:buNone/>
            </a:pPr>
            <a:endParaRPr lang="en-US" sz="1900" dirty="0"/>
          </a:p>
        </p:txBody>
      </p:sp>
    </p:spTree>
    <p:extLst>
      <p:ext uri="{BB962C8B-B14F-4D97-AF65-F5344CB8AC3E}">
        <p14:creationId xmlns:p14="http://schemas.microsoft.com/office/powerpoint/2010/main" val="117214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4935"/>
            <a:ext cx="8229600" cy="5069160"/>
          </a:xfrm>
        </p:spPr>
        <p:txBody>
          <a:bodyPr>
            <a:normAutofit lnSpcReduction="10000"/>
          </a:bodyPr>
          <a:lstStyle/>
          <a:p>
            <a:pPr marL="0" indent="0" algn="just" fontAlgn="base">
              <a:buNone/>
            </a:pPr>
            <a:r>
              <a:rPr lang="en-US" sz="1900" dirty="0" err="1"/>
              <a:t>B</a:t>
            </a:r>
            <a:r>
              <a:rPr lang="en-US" sz="1900" dirty="0" err="1" smtClean="0"/>
              <a:t>lockchain</a:t>
            </a:r>
            <a:r>
              <a:rPr lang="en-US" sz="1900" dirty="0" smtClean="0"/>
              <a:t> </a:t>
            </a:r>
            <a:r>
              <a:rPr lang="en-US" sz="1900" dirty="0"/>
              <a:t>ledger is public and maintaining anonymity is a daunting task. Thus, </a:t>
            </a:r>
            <a:r>
              <a:rPr lang="en-US" sz="1900" dirty="0" smtClean="0"/>
              <a:t>pseudo-</a:t>
            </a:r>
            <a:r>
              <a:rPr lang="en-US" sz="1900" dirty="0" err="1" smtClean="0"/>
              <a:t>anonymousn</a:t>
            </a:r>
            <a:r>
              <a:rPr lang="en-US" sz="1900" dirty="0" smtClean="0"/>
              <a:t> are used. </a:t>
            </a:r>
            <a:r>
              <a:rPr lang="en-US" sz="1900" dirty="0"/>
              <a:t>By pseudo-anonymity, </a:t>
            </a:r>
            <a:r>
              <a:rPr lang="en-US" sz="1900" dirty="0" smtClean="0"/>
              <a:t>a </a:t>
            </a:r>
            <a:r>
              <a:rPr lang="en-US" sz="1900" dirty="0"/>
              <a:t>person will be linked to a public </a:t>
            </a:r>
            <a:r>
              <a:rPr lang="en-US" sz="1900" dirty="0" err="1"/>
              <a:t>Bitcoin</a:t>
            </a:r>
            <a:r>
              <a:rPr lang="en-US" sz="1900" dirty="0"/>
              <a:t> address, but no one will get to know the actual name or address. To explain this in simple words, suppose a person sends a sum of money, then the receiver will get to know that the sender is linked to a </a:t>
            </a:r>
            <a:r>
              <a:rPr lang="en-US" sz="1900" dirty="0" err="1"/>
              <a:t>bitcoin</a:t>
            </a:r>
            <a:r>
              <a:rPr lang="en-US" sz="1900" dirty="0"/>
              <a:t> address but will not know the actual address.  </a:t>
            </a:r>
            <a:r>
              <a:rPr lang="en-US" sz="1900" dirty="0" smtClean="0"/>
              <a:t>Hence, </a:t>
            </a:r>
            <a:r>
              <a:rPr lang="en-US" sz="1900" dirty="0" err="1" smtClean="0"/>
              <a:t>bitcoin</a:t>
            </a:r>
            <a:r>
              <a:rPr lang="en-US" sz="1900" dirty="0" smtClean="0"/>
              <a:t> </a:t>
            </a:r>
            <a:r>
              <a:rPr lang="en-US" sz="1900" dirty="0"/>
              <a:t>or any other alt currencies are not entirely anonymous. There are various reasons for keeping everything hidden, the primary ones include :</a:t>
            </a:r>
          </a:p>
          <a:p>
            <a:pPr algn="just" fontAlgn="base"/>
            <a:r>
              <a:rPr lang="en-US" sz="1900" dirty="0"/>
              <a:t>Company-specific information</a:t>
            </a:r>
          </a:p>
          <a:p>
            <a:pPr algn="just" fontAlgn="base"/>
            <a:r>
              <a:rPr lang="en-US" sz="1900" dirty="0"/>
              <a:t>Law-enforcement related issues</a:t>
            </a:r>
          </a:p>
          <a:p>
            <a:pPr algn="just" fontAlgn="base"/>
            <a:r>
              <a:rPr lang="en-US" sz="1900" dirty="0"/>
              <a:t>Maintaining </a:t>
            </a:r>
            <a:r>
              <a:rPr lang="en-US" sz="1900" dirty="0" smtClean="0"/>
              <a:t>privacy</a:t>
            </a:r>
          </a:p>
          <a:p>
            <a:pPr marL="0" indent="0" algn="just" fontAlgn="base">
              <a:buNone/>
            </a:pPr>
            <a:endParaRPr lang="en-US" sz="1900" dirty="0"/>
          </a:p>
          <a:p>
            <a:pPr marL="0" indent="0" algn="just" fontAlgn="base">
              <a:buNone/>
            </a:pPr>
            <a:r>
              <a:rPr lang="en-US" sz="1900" dirty="0"/>
              <a:t>To explain this in simple words, </a:t>
            </a:r>
            <a:r>
              <a:rPr lang="en-US" sz="1900" dirty="0" smtClean="0"/>
              <a:t>it can be said that </a:t>
            </a:r>
            <a:r>
              <a:rPr lang="en-US" sz="1900" dirty="0" err="1" smtClean="0"/>
              <a:t>blockchain</a:t>
            </a:r>
            <a:r>
              <a:rPr lang="en-US" sz="1900" dirty="0" smtClean="0"/>
              <a:t> info </a:t>
            </a:r>
            <a:r>
              <a:rPr lang="en-US" sz="1900" dirty="0"/>
              <a:t>in its system keeps on chaining the address for a given wallet. This </a:t>
            </a:r>
            <a:r>
              <a:rPr lang="en-US" sz="1900" dirty="0" smtClean="0"/>
              <a:t>discourages </a:t>
            </a:r>
            <a:r>
              <a:rPr lang="en-US" sz="1900" dirty="0"/>
              <a:t>the ability to trace payments done to a particular wallet. Some of the other platforms like Private Instant Verified Transaction (PIVX) makes use of the mixing mechanism to attain anonymity.</a:t>
            </a:r>
          </a:p>
          <a:p>
            <a:pPr marL="0" indent="0" algn="just">
              <a:buNone/>
            </a:pPr>
            <a:endParaRPr lang="en-US" sz="1900" dirty="0"/>
          </a:p>
        </p:txBody>
      </p:sp>
      <p:sp>
        <p:nvSpPr>
          <p:cNvPr id="4" name="Title 3"/>
          <p:cNvSpPr>
            <a:spLocks noGrp="1"/>
          </p:cNvSpPr>
          <p:nvPr>
            <p:ph type="title"/>
          </p:nvPr>
        </p:nvSpPr>
        <p:spPr>
          <a:xfrm>
            <a:off x="457200" y="346646"/>
            <a:ext cx="8229600" cy="922114"/>
          </a:xfrm>
        </p:spPr>
        <p:txBody>
          <a:bodyPr>
            <a:normAutofit fontScale="90000"/>
          </a:bodyPr>
          <a:lstStyle/>
          <a:p>
            <a:r>
              <a:rPr lang="en-US" sz="3600" b="1" dirty="0"/>
              <a:t>How is </a:t>
            </a:r>
            <a:r>
              <a:rPr lang="en-US" sz="3600" b="1" dirty="0" err="1"/>
              <a:t>blockchain</a:t>
            </a:r>
            <a:r>
              <a:rPr lang="en-US" sz="3600" b="1" dirty="0"/>
              <a:t> verifiable yet anonymous?</a:t>
            </a:r>
            <a:r>
              <a:rPr lang="en-US" dirty="0"/>
              <a:t/>
            </a:r>
            <a:br>
              <a:rPr lang="en-US" dirty="0"/>
            </a:br>
            <a:endParaRPr lang="en-IN" dirty="0"/>
          </a:p>
        </p:txBody>
      </p:sp>
    </p:spTree>
    <p:extLst>
      <p:ext uri="{BB962C8B-B14F-4D97-AF65-F5344CB8AC3E}">
        <p14:creationId xmlns:p14="http://schemas.microsoft.com/office/powerpoint/2010/main" val="1359755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4935"/>
            <a:ext cx="8229600" cy="5069160"/>
          </a:xfrm>
        </p:spPr>
        <p:txBody>
          <a:bodyPr>
            <a:normAutofit/>
          </a:bodyPr>
          <a:lstStyle/>
          <a:p>
            <a:pPr marL="0" indent="0" algn="just" fontAlgn="base">
              <a:buNone/>
            </a:pPr>
            <a:r>
              <a:rPr lang="en-US" sz="2000" dirty="0"/>
              <a:t>The decentralized nature of public </a:t>
            </a:r>
            <a:r>
              <a:rPr lang="en-US" sz="2000" dirty="0" err="1"/>
              <a:t>blockchains</a:t>
            </a:r>
            <a:r>
              <a:rPr lang="en-US" sz="2000" dirty="0"/>
              <a:t> (for example, </a:t>
            </a:r>
            <a:r>
              <a:rPr lang="en-US" sz="2000" dirty="0" err="1"/>
              <a:t>Bitcoin</a:t>
            </a:r>
            <a:r>
              <a:rPr lang="en-US" sz="2000" dirty="0"/>
              <a:t> and </a:t>
            </a:r>
            <a:r>
              <a:rPr lang="en-US" sz="2000" dirty="0" err="1"/>
              <a:t>Ethereum</a:t>
            </a:r>
            <a:r>
              <a:rPr lang="en-US" sz="2000" dirty="0"/>
              <a:t>) means that participants on the network must be able to come to an agreement as to the shared state of the </a:t>
            </a:r>
            <a:r>
              <a:rPr lang="en-US" sz="2000" dirty="0" err="1"/>
              <a:t>blockchain</a:t>
            </a:r>
            <a:r>
              <a:rPr lang="en-US" sz="2000" dirty="0"/>
              <a:t>(shared public ledger and blocks and the </a:t>
            </a:r>
            <a:r>
              <a:rPr lang="en-US" sz="2000" dirty="0" err="1"/>
              <a:t>blockchain</a:t>
            </a:r>
            <a:r>
              <a:rPr lang="en-US" sz="2000" dirty="0"/>
              <a:t> protocol). Unanimous consensus amongst the network nodes results in a single </a:t>
            </a:r>
            <a:r>
              <a:rPr lang="en-US" sz="2000" dirty="0" err="1"/>
              <a:t>blockchain</a:t>
            </a:r>
            <a:r>
              <a:rPr lang="en-US" sz="2000" dirty="0"/>
              <a:t> that contains verified data(transactions) that the network asserts to be correct</a:t>
            </a:r>
            <a:r>
              <a:rPr lang="en-US" sz="2000" dirty="0" smtClean="0"/>
              <a:t>.</a:t>
            </a:r>
          </a:p>
          <a:p>
            <a:pPr marL="0" indent="0" algn="just" fontAlgn="base">
              <a:buNone/>
            </a:pPr>
            <a:endParaRPr lang="en-US" sz="2000" dirty="0"/>
          </a:p>
          <a:p>
            <a:pPr marL="0" indent="0" algn="just" fontAlgn="base">
              <a:buNone/>
            </a:pPr>
            <a:r>
              <a:rPr lang="en-US" sz="2000" dirty="0" smtClean="0"/>
              <a:t>However</a:t>
            </a:r>
            <a:r>
              <a:rPr lang="en-US" sz="2000" dirty="0"/>
              <a:t>, many times, the nodes in the network can’t come in a unanimous consensus regarding the future state of the </a:t>
            </a:r>
            <a:r>
              <a:rPr lang="en-US" sz="2000" dirty="0" err="1"/>
              <a:t>blockchain</a:t>
            </a:r>
            <a:r>
              <a:rPr lang="en-US" sz="2000" dirty="0"/>
              <a:t>. This event leads to </a:t>
            </a:r>
            <a:r>
              <a:rPr lang="en-US" sz="2000" b="1" dirty="0"/>
              <a:t>forks</a:t>
            </a:r>
            <a:r>
              <a:rPr lang="en-US" sz="2000" dirty="0"/>
              <a:t> (like a tuning fork used in experimental science), meaning that point in which the ideal ‘single’ chain of blocks is split into two or more chains which are all valid. </a:t>
            </a:r>
            <a:endParaRPr lang="en-US" sz="1900" dirty="0"/>
          </a:p>
        </p:txBody>
      </p:sp>
      <p:sp>
        <p:nvSpPr>
          <p:cNvPr id="4" name="Title 3"/>
          <p:cNvSpPr>
            <a:spLocks noGrp="1"/>
          </p:cNvSpPr>
          <p:nvPr>
            <p:ph type="title"/>
          </p:nvPr>
        </p:nvSpPr>
        <p:spPr>
          <a:xfrm>
            <a:off x="457200" y="418654"/>
            <a:ext cx="8229600" cy="922114"/>
          </a:xfrm>
        </p:spPr>
        <p:txBody>
          <a:bodyPr>
            <a:normAutofit fontScale="90000"/>
          </a:bodyPr>
          <a:lstStyle/>
          <a:p>
            <a:r>
              <a:rPr lang="en-IN" sz="3600" b="1" dirty="0" smtClean="0"/>
              <a:t/>
            </a:r>
            <a:br>
              <a:rPr lang="en-IN" sz="3600" b="1" dirty="0" smtClean="0"/>
            </a:br>
            <a:r>
              <a:rPr lang="en-IN" sz="3600" b="1" dirty="0"/>
              <a:t/>
            </a:r>
            <a:br>
              <a:rPr lang="en-IN" sz="3600" b="1" dirty="0"/>
            </a:br>
            <a:r>
              <a:rPr lang="en-IN" sz="3600" b="1" dirty="0" smtClean="0"/>
              <a:t/>
            </a:r>
            <a:br>
              <a:rPr lang="en-IN" sz="3600" b="1" dirty="0" smtClean="0"/>
            </a:br>
            <a:r>
              <a:rPr lang="en-IN" sz="3600" b="1" dirty="0" err="1" smtClean="0"/>
              <a:t>Blockchain</a:t>
            </a:r>
            <a:r>
              <a:rPr lang="en-IN" sz="3600" b="1" dirty="0" smtClean="0"/>
              <a:t> Forks</a:t>
            </a:r>
            <a:r>
              <a:rPr lang="en-IN" b="1" dirty="0"/>
              <a:t/>
            </a:r>
            <a:br>
              <a:rPr lang="en-IN" b="1" dirty="0"/>
            </a:br>
            <a:r>
              <a:rPr lang="en-US" dirty="0"/>
              <a:t/>
            </a:r>
            <a:br>
              <a:rPr lang="en-US" dirty="0"/>
            </a:br>
            <a:endParaRPr lang="en-IN" dirty="0"/>
          </a:p>
        </p:txBody>
      </p:sp>
    </p:spTree>
    <p:extLst>
      <p:ext uri="{BB962C8B-B14F-4D97-AF65-F5344CB8AC3E}">
        <p14:creationId xmlns:p14="http://schemas.microsoft.com/office/powerpoint/2010/main" val="1578335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69160"/>
          </a:xfrm>
        </p:spPr>
        <p:txBody>
          <a:bodyPr>
            <a:normAutofit/>
          </a:bodyPr>
          <a:lstStyle/>
          <a:p>
            <a:pPr marL="0" indent="0" algn="just" fontAlgn="base">
              <a:buNone/>
            </a:pPr>
            <a:r>
              <a:rPr lang="en-US" sz="2000" b="1" dirty="0"/>
              <a:t>FORKS IN BLOCKCHAIN:</a:t>
            </a:r>
          </a:p>
          <a:p>
            <a:pPr marL="0" indent="0" algn="just" fontAlgn="base">
              <a:buNone/>
            </a:pPr>
            <a:r>
              <a:rPr lang="en-US" sz="2000" dirty="0"/>
              <a:t>In simple terms, Forks in </a:t>
            </a:r>
            <a:r>
              <a:rPr lang="en-US" sz="2000" dirty="0" err="1"/>
              <a:t>blockchain</a:t>
            </a:r>
            <a:r>
              <a:rPr lang="en-US" sz="2000" dirty="0"/>
              <a:t> means copying the code and modifying it to create a new software or product. In open-source projects Forks are very common and used widely. So, </a:t>
            </a:r>
            <a:r>
              <a:rPr lang="en-US" sz="2000" dirty="0" err="1"/>
              <a:t>cryptocurrencies</a:t>
            </a:r>
            <a:r>
              <a:rPr lang="en-US" sz="2000" dirty="0"/>
              <a:t> like </a:t>
            </a:r>
            <a:r>
              <a:rPr lang="en-US" sz="2000" dirty="0" err="1"/>
              <a:t>Ethereum</a:t>
            </a:r>
            <a:r>
              <a:rPr lang="en-US" sz="2000" dirty="0"/>
              <a:t> and </a:t>
            </a:r>
            <a:r>
              <a:rPr lang="en-US" sz="2000" dirty="0" err="1"/>
              <a:t>Bitcoin</a:t>
            </a:r>
            <a:r>
              <a:rPr lang="en-US" sz="2000" dirty="0"/>
              <a:t> are decentralized and open software so that anyone can contribute. As they are open-sources they rely on their communities to make the software more secure and reliable. Also open source with the help of fork can make user interface more interactive and look good, helping in gaining more users worldwide. In open source the code is visible to everyone, anyone can modify, edit, access there is no copyright claims for such actions. </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635194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t>D</a:t>
            </a:r>
            <a:r>
              <a:rPr lang="en-IN" sz="3600" b="1" dirty="0" smtClean="0"/>
              <a:t>ifferent </a:t>
            </a:r>
            <a:r>
              <a:rPr lang="en-IN" sz="3600" b="1" dirty="0"/>
              <a:t>types of FORKS</a:t>
            </a:r>
            <a:r>
              <a:rPr lang="en-IN" b="1" dirty="0"/>
              <a:t> </a:t>
            </a:r>
            <a:br>
              <a:rPr lang="en-IN" b="1"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2050256"/>
            <a:ext cx="6273800"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668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600" b="1" dirty="0"/>
              <a:t/>
            </a:r>
            <a:br>
              <a:rPr lang="en-IN" sz="3600" b="1" dirty="0"/>
            </a:br>
            <a:r>
              <a:rPr lang="en-IN" sz="3600" b="1" dirty="0" smtClean="0"/>
              <a:t>Double </a:t>
            </a:r>
            <a:r>
              <a:rPr lang="en-IN" sz="3600" b="1" dirty="0"/>
              <a:t>Spending </a:t>
            </a:r>
            <a:br>
              <a:rPr lang="en-IN" sz="3600" b="1" dirty="0"/>
            </a:br>
            <a:r>
              <a:rPr lang="en-IN" b="1" dirty="0" smtClean="0"/>
              <a:t> </a:t>
            </a:r>
            <a:br>
              <a:rPr lang="en-IN" b="1" dirty="0" smtClean="0"/>
            </a:br>
            <a:endParaRPr lang="en-IN" dirty="0"/>
          </a:p>
        </p:txBody>
      </p:sp>
      <p:sp>
        <p:nvSpPr>
          <p:cNvPr id="3" name="Content Placeholder 2"/>
          <p:cNvSpPr>
            <a:spLocks noGrp="1"/>
          </p:cNvSpPr>
          <p:nvPr>
            <p:ph idx="1"/>
          </p:nvPr>
        </p:nvSpPr>
        <p:spPr>
          <a:xfrm>
            <a:off x="251520" y="692696"/>
            <a:ext cx="8712968" cy="5328592"/>
          </a:xfrm>
        </p:spPr>
        <p:txBody>
          <a:bodyPr>
            <a:noAutofit/>
          </a:bodyPr>
          <a:lstStyle/>
          <a:p>
            <a:pPr marL="0" indent="0" algn="just" fontAlgn="base">
              <a:buNone/>
            </a:pPr>
            <a:r>
              <a:rPr lang="en-US" sz="1800" b="1" dirty="0"/>
              <a:t>Understanding Double Spending</a:t>
            </a:r>
          </a:p>
          <a:p>
            <a:pPr marL="0" indent="0" algn="just" fontAlgn="base">
              <a:buNone/>
            </a:pPr>
            <a:r>
              <a:rPr lang="en-US" sz="1800" dirty="0"/>
              <a:t>Although </a:t>
            </a:r>
            <a:r>
              <a:rPr lang="en-US" sz="1800" dirty="0" err="1"/>
              <a:t>Blockchain</a:t>
            </a:r>
            <a:r>
              <a:rPr lang="en-US" sz="1800" dirty="0"/>
              <a:t> is secured, still it has some loopholes. Hackers or malicious users take advantage of these loopholes to perform their activities</a:t>
            </a:r>
            <a:r>
              <a:rPr lang="en-US" sz="1800" dirty="0" smtClean="0"/>
              <a:t>.</a:t>
            </a:r>
            <a:endParaRPr lang="en-US" sz="1800" dirty="0"/>
          </a:p>
          <a:p>
            <a:pPr algn="just" fontAlgn="base"/>
            <a:r>
              <a:rPr lang="en-US" sz="1800" u="sng" dirty="0">
                <a:hlinkClick r:id="rId2"/>
              </a:rPr>
              <a:t>Double spending</a:t>
            </a:r>
            <a:r>
              <a:rPr lang="en-US" sz="1800" dirty="0"/>
              <a:t> means the expenditure of the same digital currency twice or more to avail the multiple services. It is a technical flaw that allows users to duplicate money. </a:t>
            </a:r>
            <a:endParaRPr lang="en-US" sz="1800" dirty="0" smtClean="0"/>
          </a:p>
          <a:p>
            <a:pPr algn="just" fontAlgn="base"/>
            <a:endParaRPr lang="en-US" sz="1800" dirty="0"/>
          </a:p>
          <a:p>
            <a:pPr algn="just" fontAlgn="base"/>
            <a:r>
              <a:rPr lang="en-US" sz="1800" dirty="0"/>
              <a:t>Since digital currencies are nothing but files, a malicious user can create multiple copies of the same currency file and can use it in multiple places. </a:t>
            </a:r>
            <a:endParaRPr lang="en-US" sz="1800" dirty="0" smtClean="0"/>
          </a:p>
          <a:p>
            <a:pPr algn="just" fontAlgn="base"/>
            <a:endParaRPr lang="en-US" sz="1800" dirty="0"/>
          </a:p>
          <a:p>
            <a:pPr algn="just" fontAlgn="base"/>
            <a:r>
              <a:rPr lang="en-US" sz="1800" dirty="0"/>
              <a:t>This issue can also occur if there is an alteration in the network or copies of the currency are only used and not the original one. </a:t>
            </a:r>
            <a:endParaRPr lang="en-US" sz="1800" dirty="0" smtClean="0"/>
          </a:p>
          <a:p>
            <a:pPr algn="just" fontAlgn="base"/>
            <a:endParaRPr lang="en-US" sz="1800" dirty="0"/>
          </a:p>
          <a:p>
            <a:pPr algn="just" fontAlgn="base"/>
            <a:r>
              <a:rPr lang="en-US" sz="1800" dirty="0"/>
              <a:t>There are also double spends that allow hackers to reverse transactions so that transaction happens two times. </a:t>
            </a:r>
            <a:endParaRPr lang="en-US" sz="1800" dirty="0" smtClean="0"/>
          </a:p>
          <a:p>
            <a:pPr algn="just" fontAlgn="base"/>
            <a:endParaRPr lang="en-US" sz="1800" dirty="0"/>
          </a:p>
          <a:p>
            <a:pPr algn="just" fontAlgn="base"/>
            <a:r>
              <a:rPr lang="en-US" sz="1800" dirty="0"/>
              <a:t>By doing this, the user loses money two times one for the fake block created by the hacker and for the original block as well. </a:t>
            </a:r>
            <a:endParaRPr lang="en-US" sz="1800" dirty="0" smtClean="0"/>
          </a:p>
          <a:p>
            <a:pPr algn="just" fontAlgn="base"/>
            <a:endParaRPr lang="en-US" sz="1800" dirty="0"/>
          </a:p>
          <a:p>
            <a:pPr algn="just" fontAlgn="base"/>
            <a:r>
              <a:rPr lang="en-US" sz="1800" dirty="0"/>
              <a:t>The hacker gets incentives as well for the fake blocks that have been mined and confirmed.</a:t>
            </a:r>
          </a:p>
          <a:p>
            <a:endParaRPr lang="en-IN" sz="2000" dirty="0"/>
          </a:p>
        </p:txBody>
      </p:sp>
    </p:spTree>
    <p:extLst>
      <p:ext uri="{BB962C8B-B14F-4D97-AF65-F5344CB8AC3E}">
        <p14:creationId xmlns:p14="http://schemas.microsoft.com/office/powerpoint/2010/main" val="396811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600" b="1" dirty="0"/>
              <a:t/>
            </a:r>
            <a:br>
              <a:rPr lang="en-IN" sz="3600" b="1" dirty="0"/>
            </a:br>
            <a:r>
              <a:rPr lang="en-IN" sz="3600" b="1" dirty="0" smtClean="0"/>
              <a:t>Double </a:t>
            </a:r>
            <a:r>
              <a:rPr lang="en-IN" sz="3600" b="1" dirty="0"/>
              <a:t>Spending </a:t>
            </a:r>
            <a:br>
              <a:rPr lang="en-IN" sz="3600" b="1" dirty="0"/>
            </a:br>
            <a:r>
              <a:rPr lang="en-IN" b="1" dirty="0" smtClean="0"/>
              <a:t> </a:t>
            </a:r>
            <a:br>
              <a:rPr lang="en-IN" b="1" dirty="0" smtClean="0"/>
            </a:br>
            <a:endParaRPr lang="en-IN" dirty="0"/>
          </a:p>
        </p:txBody>
      </p:sp>
      <p:sp>
        <p:nvSpPr>
          <p:cNvPr id="3" name="Content Placeholder 2"/>
          <p:cNvSpPr>
            <a:spLocks noGrp="1"/>
          </p:cNvSpPr>
          <p:nvPr>
            <p:ph idx="1"/>
          </p:nvPr>
        </p:nvSpPr>
        <p:spPr>
          <a:xfrm>
            <a:off x="611560" y="692696"/>
            <a:ext cx="7992888" cy="5184576"/>
          </a:xfrm>
        </p:spPr>
        <p:txBody>
          <a:bodyPr>
            <a:noAutofit/>
          </a:bodyPr>
          <a:lstStyle/>
          <a:p>
            <a:pPr marL="0" indent="0" fontAlgn="base">
              <a:buNone/>
            </a:pPr>
            <a:r>
              <a:rPr lang="en-US" sz="2000" b="1" dirty="0"/>
              <a:t>How Does Double Spending Happen</a:t>
            </a:r>
            <a:r>
              <a:rPr lang="en-US" sz="2000" b="1" dirty="0" smtClean="0"/>
              <a:t>?</a:t>
            </a:r>
          </a:p>
          <a:p>
            <a:pPr marL="0" indent="0" fontAlgn="base">
              <a:buNone/>
            </a:pPr>
            <a:endParaRPr lang="en-US" sz="1900" b="1" dirty="0"/>
          </a:p>
          <a:p>
            <a:pPr marL="0" indent="0" algn="just" fontAlgn="base">
              <a:buNone/>
            </a:pPr>
            <a:r>
              <a:rPr lang="en-US" sz="1900" dirty="0"/>
              <a:t>Double spending can never arise physically. It can happen in online transactions. This mostly occurs when there is no authority to verify the transaction. It can also happen if the user’s wallet is not secured. </a:t>
            </a:r>
            <a:endParaRPr lang="en-US" sz="1900" dirty="0" smtClean="0"/>
          </a:p>
          <a:p>
            <a:pPr marL="0" indent="0" algn="just" fontAlgn="base">
              <a:buNone/>
            </a:pPr>
            <a:endParaRPr lang="en-US" sz="1900" dirty="0"/>
          </a:p>
          <a:p>
            <a:pPr marL="0" indent="0" algn="just" fontAlgn="base">
              <a:buNone/>
            </a:pPr>
            <a:r>
              <a:rPr lang="en-US" sz="1900" dirty="0" smtClean="0"/>
              <a:t>Suppose </a:t>
            </a:r>
            <a:r>
              <a:rPr lang="en-US" sz="1900" dirty="0"/>
              <a:t>a user wants to avail of services from Merchant ‘A’ and Merchant ‘B’. </a:t>
            </a:r>
          </a:p>
          <a:p>
            <a:pPr marL="0" indent="0" algn="just" fontAlgn="base">
              <a:buNone/>
            </a:pPr>
            <a:r>
              <a:rPr lang="en-US" sz="1900" dirty="0"/>
              <a:t>The user first made a digital transaction with Merchant ‘A’. </a:t>
            </a:r>
            <a:endParaRPr lang="en-US" sz="1900" dirty="0" smtClean="0"/>
          </a:p>
          <a:p>
            <a:pPr marL="0" indent="0" algn="just" fontAlgn="base">
              <a:buNone/>
            </a:pPr>
            <a:endParaRPr lang="en-US" sz="1900" dirty="0"/>
          </a:p>
          <a:p>
            <a:pPr marL="0" indent="0" algn="just" fontAlgn="base">
              <a:buNone/>
            </a:pPr>
            <a:r>
              <a:rPr lang="en-US" sz="1900" dirty="0"/>
              <a:t>The copy of the </a:t>
            </a:r>
            <a:r>
              <a:rPr lang="en-US" sz="1900" dirty="0" err="1"/>
              <a:t>cryptocurrency</a:t>
            </a:r>
            <a:r>
              <a:rPr lang="en-US" sz="1900" dirty="0"/>
              <a:t> is stored on the user’s computer. </a:t>
            </a:r>
            <a:endParaRPr lang="en-US" sz="1900" dirty="0" smtClean="0"/>
          </a:p>
          <a:p>
            <a:pPr marL="0" indent="0" algn="just" fontAlgn="base">
              <a:buNone/>
            </a:pPr>
            <a:endParaRPr lang="en-US" sz="1900" dirty="0"/>
          </a:p>
          <a:p>
            <a:pPr marL="0" indent="0" algn="just" fontAlgn="base">
              <a:buNone/>
            </a:pPr>
            <a:r>
              <a:rPr lang="en-US" sz="1900" dirty="0"/>
              <a:t>So the user uses the same </a:t>
            </a:r>
            <a:r>
              <a:rPr lang="en-US" sz="1900" dirty="0" err="1"/>
              <a:t>cryptocurrency</a:t>
            </a:r>
            <a:r>
              <a:rPr lang="en-US" sz="1900" dirty="0"/>
              <a:t> to pay Merchant ‘B’  </a:t>
            </a:r>
            <a:endParaRPr lang="en-US" sz="1900" dirty="0" smtClean="0"/>
          </a:p>
          <a:p>
            <a:pPr marL="0" indent="0" algn="just" fontAlgn="base">
              <a:buNone/>
            </a:pPr>
            <a:endParaRPr lang="en-US" sz="1900" dirty="0"/>
          </a:p>
          <a:p>
            <a:pPr marL="0" indent="0" algn="just" fontAlgn="base">
              <a:buNone/>
            </a:pPr>
            <a:r>
              <a:rPr lang="en-US" sz="1900" dirty="0"/>
              <a:t>Now both the merchants have the illusion that the money has been credited since the transactions were not confirmed by the miners. </a:t>
            </a:r>
            <a:endParaRPr lang="en-US" sz="1900" dirty="0" smtClean="0"/>
          </a:p>
          <a:p>
            <a:pPr marL="0" indent="0" algn="just" fontAlgn="base">
              <a:buNone/>
            </a:pPr>
            <a:endParaRPr lang="en-US" sz="1900" dirty="0"/>
          </a:p>
          <a:p>
            <a:pPr marL="0" indent="0" algn="just" fontAlgn="base">
              <a:buNone/>
            </a:pPr>
            <a:r>
              <a:rPr lang="en-US" sz="1900" dirty="0"/>
              <a:t>This is the case of double spending. </a:t>
            </a:r>
          </a:p>
          <a:p>
            <a:pPr marL="0" indent="0" algn="just">
              <a:buNone/>
            </a:pPr>
            <a:endParaRPr lang="en-IN" sz="2000" dirty="0"/>
          </a:p>
        </p:txBody>
      </p:sp>
    </p:spTree>
    <p:extLst>
      <p:ext uri="{BB962C8B-B14F-4D97-AF65-F5344CB8AC3E}">
        <p14:creationId xmlns:p14="http://schemas.microsoft.com/office/powerpoint/2010/main" val="2185885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sz="3600" b="1" dirty="0"/>
              <a:t/>
            </a:r>
            <a:br>
              <a:rPr lang="en-IN" sz="3600" b="1" dirty="0"/>
            </a:br>
            <a:r>
              <a:rPr lang="en-IN" b="1" dirty="0" smtClean="0"/>
              <a:t> </a:t>
            </a:r>
            <a:br>
              <a:rPr lang="en-IN" b="1" dirty="0" smtClean="0"/>
            </a:br>
            <a:endParaRPr lang="en-IN" dirty="0"/>
          </a:p>
        </p:txBody>
      </p:sp>
      <p:sp>
        <p:nvSpPr>
          <p:cNvPr id="3" name="Content Placeholder 2"/>
          <p:cNvSpPr>
            <a:spLocks noGrp="1"/>
          </p:cNvSpPr>
          <p:nvPr>
            <p:ph idx="1"/>
          </p:nvPr>
        </p:nvSpPr>
        <p:spPr>
          <a:xfrm>
            <a:off x="611560" y="692696"/>
            <a:ext cx="7992888" cy="5184576"/>
          </a:xfrm>
        </p:spPr>
        <p:txBody>
          <a:bodyPr>
            <a:noAutofit/>
          </a:bodyPr>
          <a:lstStyle/>
          <a:p>
            <a:pPr marL="0" indent="0" fontAlgn="base">
              <a:buNone/>
            </a:pPr>
            <a:r>
              <a:rPr lang="en-US" sz="2000" b="1" dirty="0"/>
              <a:t>Types Of Double Spending Attacks</a:t>
            </a:r>
          </a:p>
          <a:p>
            <a:pPr marL="0" indent="0" algn="just" fontAlgn="base">
              <a:buNone/>
            </a:pPr>
            <a:r>
              <a:rPr lang="en-US" sz="2000" dirty="0"/>
              <a:t>There are different types of Double Spending attacks:</a:t>
            </a:r>
          </a:p>
          <a:p>
            <a:pPr marL="0" indent="0" algn="just" fontAlgn="base">
              <a:buNone/>
            </a:pPr>
            <a:r>
              <a:rPr lang="en-US" sz="2000" b="1" dirty="0"/>
              <a:t>Finney Attack:</a:t>
            </a:r>
            <a:r>
              <a:rPr lang="en-US" sz="2000" dirty="0"/>
              <a:t> Finney Attack is a type of Double spending Attack. In this, a merchant accepts an unauthorized transaction. The original block is eclipsed by the hacker using an eclipse attack. The transaction is performed on an unauthorized one. After that, the real block shows up and again the transaction is done automatically for the real block. Thus the merchant loses money two times.</a:t>
            </a:r>
          </a:p>
          <a:p>
            <a:pPr marL="0" indent="0" algn="just" fontAlgn="base">
              <a:buNone/>
            </a:pPr>
            <a:r>
              <a:rPr lang="en-US" sz="2000" b="1" dirty="0"/>
              <a:t>Race attack: </a:t>
            </a:r>
            <a:r>
              <a:rPr lang="en-US" sz="2000" dirty="0"/>
              <a:t>is an attack in which there is a ‘race’ between two transactions. The attacker sends the same money using different machines to two different merchants. The merchants send their goods but transactions get invalid.</a:t>
            </a:r>
          </a:p>
          <a:p>
            <a:pPr marL="0" indent="0" algn="just" fontAlgn="base">
              <a:buNone/>
            </a:pPr>
            <a:r>
              <a:rPr lang="en-US" sz="2000" b="1" dirty="0"/>
              <a:t>51% Attack: </a:t>
            </a:r>
            <a:r>
              <a:rPr lang="en-US" sz="2000" dirty="0"/>
              <a:t>This type of attack is prevalent in small </a:t>
            </a:r>
            <a:r>
              <a:rPr lang="en-US" sz="2000" dirty="0" err="1"/>
              <a:t>blockchains</a:t>
            </a:r>
            <a:r>
              <a:rPr lang="en-US" sz="2000" dirty="0"/>
              <a:t>. Hackers usually take over 51% of the mining power of </a:t>
            </a:r>
            <a:r>
              <a:rPr lang="en-US" sz="2000" dirty="0" err="1"/>
              <a:t>blockchain</a:t>
            </a:r>
            <a:r>
              <a:rPr lang="en-US" sz="2000" dirty="0"/>
              <a:t> and therefore can do anything of their own will.</a:t>
            </a:r>
          </a:p>
          <a:p>
            <a:pPr marL="0" indent="0" algn="just">
              <a:buNone/>
            </a:pPr>
            <a:endParaRPr lang="en-IN" sz="2000" dirty="0"/>
          </a:p>
        </p:txBody>
      </p:sp>
    </p:spTree>
    <p:extLst>
      <p:ext uri="{BB962C8B-B14F-4D97-AF65-F5344CB8AC3E}">
        <p14:creationId xmlns:p14="http://schemas.microsoft.com/office/powerpoint/2010/main" val="1266005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sz="3600" b="1" dirty="0"/>
              <a:t/>
            </a:r>
            <a:br>
              <a:rPr lang="en-IN" sz="3600" b="1" dirty="0"/>
            </a:br>
            <a:r>
              <a:rPr lang="en-IN" b="1" dirty="0" smtClean="0"/>
              <a:t> </a:t>
            </a:r>
            <a:br>
              <a:rPr lang="en-IN" b="1" dirty="0" smtClean="0"/>
            </a:br>
            <a:endParaRPr lang="en-IN" dirty="0"/>
          </a:p>
        </p:txBody>
      </p:sp>
      <p:sp>
        <p:nvSpPr>
          <p:cNvPr id="3" name="Content Placeholder 2"/>
          <p:cNvSpPr>
            <a:spLocks noGrp="1"/>
          </p:cNvSpPr>
          <p:nvPr>
            <p:ph idx="1"/>
          </p:nvPr>
        </p:nvSpPr>
        <p:spPr>
          <a:xfrm>
            <a:off x="611560" y="692696"/>
            <a:ext cx="7992888" cy="5184576"/>
          </a:xfrm>
        </p:spPr>
        <p:txBody>
          <a:bodyPr>
            <a:noAutofit/>
          </a:bodyPr>
          <a:lstStyle/>
          <a:p>
            <a:pPr marL="0" indent="0" algn="just" fontAlgn="base">
              <a:buNone/>
            </a:pPr>
            <a:r>
              <a:rPr lang="en-US" sz="2000" b="1" dirty="0"/>
              <a:t>How </a:t>
            </a:r>
            <a:r>
              <a:rPr lang="en-US" sz="2000" b="1" dirty="0" err="1"/>
              <a:t>Bitcoin</a:t>
            </a:r>
            <a:r>
              <a:rPr lang="en-US" sz="2000" b="1" dirty="0"/>
              <a:t> Handles Double Spending?</a:t>
            </a:r>
          </a:p>
          <a:p>
            <a:pPr marL="0" indent="0" algn="just" fontAlgn="base">
              <a:buNone/>
            </a:pPr>
            <a:r>
              <a:rPr lang="en-US" sz="2000" u="sng" dirty="0" err="1">
                <a:hlinkClick r:id="rId2"/>
              </a:rPr>
              <a:t>Bitcoin</a:t>
            </a:r>
            <a:r>
              <a:rPr lang="en-US" sz="2000" dirty="0"/>
              <a:t> is one of the most popular </a:t>
            </a:r>
            <a:r>
              <a:rPr lang="en-US" sz="2000" dirty="0" err="1"/>
              <a:t>blockchains</a:t>
            </a:r>
            <a:r>
              <a:rPr lang="en-US" sz="2000" dirty="0"/>
              <a:t>. To combat Double spending it uses some security measures. There are two types of examples of double spending in BTC. </a:t>
            </a:r>
          </a:p>
          <a:p>
            <a:pPr marL="0" indent="0" algn="just" fontAlgn="base">
              <a:buNone/>
            </a:pPr>
            <a:r>
              <a:rPr lang="en-US" sz="2000" dirty="0"/>
              <a:t>The first case is making duplicates of the same </a:t>
            </a:r>
            <a:r>
              <a:rPr lang="en-US" sz="2000" dirty="0" err="1"/>
              <a:t>bitcoin</a:t>
            </a:r>
            <a:r>
              <a:rPr lang="en-US" sz="2000" dirty="0"/>
              <a:t> and sending it to multiple users. </a:t>
            </a:r>
          </a:p>
          <a:p>
            <a:pPr marL="0" indent="0" algn="just" fontAlgn="base">
              <a:buNone/>
            </a:pPr>
            <a:r>
              <a:rPr lang="en-US" sz="2000" dirty="0"/>
              <a:t>The second case is performing the transaction and reversing the already sent transaction after getting the service. </a:t>
            </a:r>
          </a:p>
          <a:p>
            <a:pPr marL="0" indent="0" algn="just" fontAlgn="base">
              <a:buNone/>
            </a:pPr>
            <a:r>
              <a:rPr lang="en-US" sz="2000" dirty="0"/>
              <a:t>To tackle these double-spending issues, some security measures are taken. They are:</a:t>
            </a:r>
          </a:p>
          <a:p>
            <a:pPr marL="0" indent="0" algn="just" fontAlgn="base">
              <a:buNone/>
            </a:pPr>
            <a:r>
              <a:rPr lang="en-US" sz="2000" b="1" dirty="0"/>
              <a:t>Validation: </a:t>
            </a:r>
            <a:r>
              <a:rPr lang="en-US" sz="2000" dirty="0"/>
              <a:t>Validation of transactions by a maximum number of nodes in the network. Once a block is created, it is added to a list of pending transactions. Users send validation for the block. If the verifications are done then only the block is added to the </a:t>
            </a:r>
            <a:r>
              <a:rPr lang="en-US" sz="2000" dirty="0" err="1"/>
              <a:t>blockchain</a:t>
            </a:r>
            <a:r>
              <a:rPr lang="en-US" sz="2000" dirty="0"/>
              <a:t>.</a:t>
            </a:r>
          </a:p>
          <a:p>
            <a:pPr marL="0" indent="0" algn="just">
              <a:buNone/>
            </a:pPr>
            <a:endParaRPr lang="en-IN" sz="2000" dirty="0"/>
          </a:p>
        </p:txBody>
      </p:sp>
    </p:spTree>
    <p:extLst>
      <p:ext uri="{BB962C8B-B14F-4D97-AF65-F5344CB8AC3E}">
        <p14:creationId xmlns:p14="http://schemas.microsoft.com/office/powerpoint/2010/main" val="199275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3"/>
            <a:ext cx="8229600" cy="1143000"/>
          </a:xfrm>
        </p:spPr>
        <p:txBody>
          <a:bodyPr>
            <a:normAutofit/>
          </a:bodyPr>
          <a:lstStyle/>
          <a:p>
            <a:pPr algn="just"/>
            <a:r>
              <a:rPr lang="en-US" sz="2800" b="1" dirty="0" smtClean="0"/>
              <a:t>Introduction to Bitcoins </a:t>
            </a:r>
          </a:p>
        </p:txBody>
      </p:sp>
      <p:sp>
        <p:nvSpPr>
          <p:cNvPr id="3" name="Content Placeholder 2"/>
          <p:cNvSpPr>
            <a:spLocks noGrp="1"/>
          </p:cNvSpPr>
          <p:nvPr>
            <p:ph idx="1"/>
          </p:nvPr>
        </p:nvSpPr>
        <p:spPr>
          <a:xfrm>
            <a:off x="457200" y="1384935"/>
            <a:ext cx="8229600" cy="5069160"/>
          </a:xfrm>
        </p:spPr>
        <p:txBody>
          <a:bodyPr>
            <a:normAutofit/>
          </a:bodyPr>
          <a:lstStyle/>
          <a:p>
            <a:pPr marL="0" indent="0" algn="just">
              <a:buNone/>
            </a:pPr>
            <a:r>
              <a:rPr lang="en-US" sz="1900" dirty="0"/>
              <a:t>It has since become the most well-known cryptocurrency in the world. Its popularity has inspired the development of many other cryptocurrencies. </a:t>
            </a:r>
          </a:p>
          <a:p>
            <a:pPr marL="0" indent="0" algn="just">
              <a:buNone/>
            </a:pPr>
            <a:endParaRPr lang="en-US" sz="1900" dirty="0"/>
          </a:p>
          <a:p>
            <a:pPr marL="0" indent="0" algn="just">
              <a:buNone/>
            </a:pPr>
            <a:r>
              <a:rPr lang="en-US" sz="1900" dirty="0"/>
              <a:t>These competitors either attempt to replace it as a payment system or are used as utility or security tokens in other blockchains and emerging financial technologies.</a:t>
            </a:r>
          </a:p>
          <a:p>
            <a:pPr marL="0" indent="0" algn="just">
              <a:buNone/>
            </a:pPr>
            <a:endParaRPr lang="en-US" sz="1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sz="3600" b="1" dirty="0"/>
              <a:t/>
            </a:r>
            <a:br>
              <a:rPr lang="en-IN" sz="3600" b="1" dirty="0"/>
            </a:br>
            <a:r>
              <a:rPr lang="en-IN" b="1" dirty="0" smtClean="0"/>
              <a:t> </a:t>
            </a:r>
            <a:br>
              <a:rPr lang="en-IN" b="1" dirty="0" smtClean="0"/>
            </a:br>
            <a:endParaRPr lang="en-IN" dirty="0"/>
          </a:p>
        </p:txBody>
      </p:sp>
      <p:sp>
        <p:nvSpPr>
          <p:cNvPr id="3" name="Content Placeholder 2"/>
          <p:cNvSpPr>
            <a:spLocks noGrp="1"/>
          </p:cNvSpPr>
          <p:nvPr>
            <p:ph idx="1"/>
          </p:nvPr>
        </p:nvSpPr>
        <p:spPr>
          <a:xfrm>
            <a:off x="611560" y="692696"/>
            <a:ext cx="7992888" cy="5184576"/>
          </a:xfrm>
        </p:spPr>
        <p:txBody>
          <a:bodyPr>
            <a:noAutofit/>
          </a:bodyPr>
          <a:lstStyle/>
          <a:p>
            <a:pPr marL="0" indent="0" algn="just" fontAlgn="base">
              <a:buNone/>
            </a:pPr>
            <a:r>
              <a:rPr lang="en-US" sz="2000" b="1" dirty="0"/>
              <a:t>Timestamp: </a:t>
            </a:r>
            <a:r>
              <a:rPr lang="en-US" sz="2000" dirty="0"/>
              <a:t>The confirmed transactions are </a:t>
            </a:r>
            <a:r>
              <a:rPr lang="en-US" sz="2000" dirty="0" err="1"/>
              <a:t>timestamped</a:t>
            </a:r>
            <a:r>
              <a:rPr lang="en-US" sz="2000" dirty="0"/>
              <a:t>, therefore they are irreversible. If a transaction is involved with a </a:t>
            </a:r>
            <a:r>
              <a:rPr lang="en-US" sz="2000" dirty="0" err="1"/>
              <a:t>bitcoin</a:t>
            </a:r>
            <a:r>
              <a:rPr lang="en-US" sz="2000" dirty="0"/>
              <a:t> it is verified and done. But in the future, if other transactions are made with the same </a:t>
            </a:r>
            <a:r>
              <a:rPr lang="en-US" sz="2000" dirty="0" err="1"/>
              <a:t>bitcoin</a:t>
            </a:r>
            <a:r>
              <a:rPr lang="en-US" sz="2000" dirty="0"/>
              <a:t>, the transactions will be canceled.</a:t>
            </a:r>
          </a:p>
          <a:p>
            <a:pPr marL="0" indent="0" algn="just" fontAlgn="base">
              <a:buNone/>
            </a:pPr>
            <a:r>
              <a:rPr lang="en-US" sz="2000" b="1" dirty="0"/>
              <a:t>Block Confirmations:</a:t>
            </a:r>
            <a:r>
              <a:rPr lang="en-US" sz="2000" dirty="0"/>
              <a:t> Merchants get block confirmations so that they are assured that there was no case of double spending. In </a:t>
            </a:r>
            <a:r>
              <a:rPr lang="en-US" sz="2000" dirty="0" err="1"/>
              <a:t>bitcoin</a:t>
            </a:r>
            <a:r>
              <a:rPr lang="en-US" sz="2000" dirty="0"/>
              <a:t>, a minimum of 6 confirmations are done.</a:t>
            </a:r>
          </a:p>
          <a:p>
            <a:pPr marL="0" indent="0" algn="just" fontAlgn="base">
              <a:buNone/>
            </a:pPr>
            <a:r>
              <a:rPr lang="en-US" sz="2000" b="1" dirty="0"/>
              <a:t>Saving copies:</a:t>
            </a:r>
            <a:r>
              <a:rPr lang="en-US" sz="2000" dirty="0"/>
              <a:t> A copy of each transaction is kept at each node so in case of network failure the whole network does not go down.</a:t>
            </a:r>
          </a:p>
          <a:p>
            <a:pPr marL="0" indent="0" algn="just" fontAlgn="base">
              <a:buNone/>
            </a:pPr>
            <a:r>
              <a:rPr lang="en-US" sz="2000" dirty="0"/>
              <a:t>These security features have reduced double spending to a large extent. </a:t>
            </a:r>
          </a:p>
          <a:p>
            <a:pPr marL="0" indent="0" algn="just">
              <a:buNone/>
            </a:pPr>
            <a:endParaRPr lang="en-IN" sz="2000" dirty="0"/>
          </a:p>
        </p:txBody>
      </p:sp>
    </p:spTree>
    <p:extLst>
      <p:ext uri="{BB962C8B-B14F-4D97-AF65-F5344CB8AC3E}">
        <p14:creationId xmlns:p14="http://schemas.microsoft.com/office/powerpoint/2010/main" val="2184330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600" b="1" dirty="0" err="1" smtClean="0"/>
              <a:t>Bitcoin</a:t>
            </a:r>
            <a:r>
              <a:rPr lang="en-IN" sz="3600" b="1" dirty="0" smtClean="0"/>
              <a:t> </a:t>
            </a:r>
            <a:r>
              <a:rPr lang="en-IN" sz="3600" b="1" dirty="0" err="1" smtClean="0"/>
              <a:t>Blockchain</a:t>
            </a:r>
            <a:r>
              <a:rPr lang="en-IN" sz="3600" b="1" dirty="0" smtClean="0"/>
              <a:t> Challenges</a:t>
            </a:r>
            <a:r>
              <a:rPr lang="en-IN" b="1" dirty="0" smtClean="0"/>
              <a:t/>
            </a:r>
            <a:br>
              <a:rPr lang="en-IN" b="1" dirty="0" smtClean="0"/>
            </a:br>
            <a:endParaRPr lang="en-IN" dirty="0"/>
          </a:p>
        </p:txBody>
      </p:sp>
      <p:sp>
        <p:nvSpPr>
          <p:cNvPr id="3" name="Content Placeholder 2"/>
          <p:cNvSpPr>
            <a:spLocks noGrp="1"/>
          </p:cNvSpPr>
          <p:nvPr>
            <p:ph idx="1"/>
          </p:nvPr>
        </p:nvSpPr>
        <p:spPr>
          <a:xfrm>
            <a:off x="539552" y="908720"/>
            <a:ext cx="8352928" cy="5184576"/>
          </a:xfrm>
        </p:spPr>
        <p:txBody>
          <a:bodyPr>
            <a:noAutofit/>
          </a:bodyPr>
          <a:lstStyle/>
          <a:p>
            <a:pPr marL="0" indent="0" algn="just" fontAlgn="base">
              <a:buNone/>
            </a:pPr>
            <a:r>
              <a:rPr lang="en-US" sz="2000" b="1" dirty="0"/>
              <a:t>Lack of adoption</a:t>
            </a:r>
          </a:p>
          <a:p>
            <a:pPr marL="0" indent="0" algn="just" fontAlgn="base">
              <a:buNone/>
            </a:pPr>
            <a:r>
              <a:rPr lang="en-US" sz="2000" dirty="0" err="1"/>
              <a:t>Blockchains</a:t>
            </a:r>
            <a:r>
              <a:rPr lang="en-US" sz="2000" dirty="0"/>
              <a:t> function more effectively and efficiently when used across a wide network of users. A </a:t>
            </a:r>
            <a:r>
              <a:rPr lang="en-US" sz="2000" dirty="0" err="1"/>
              <a:t>blockchain</a:t>
            </a:r>
            <a:r>
              <a:rPr lang="en-US" sz="2000" dirty="0"/>
              <a:t> ecosystem, for example, would not only need users to join the network but also its suppliers</a:t>
            </a:r>
            <a:r>
              <a:rPr lang="en-US" sz="2000" dirty="0" smtClean="0"/>
              <a:t>.</a:t>
            </a:r>
          </a:p>
          <a:p>
            <a:pPr marL="0" indent="0" algn="just" fontAlgn="base">
              <a:buNone/>
            </a:pPr>
            <a:endParaRPr lang="en-US" sz="2000" dirty="0"/>
          </a:p>
          <a:p>
            <a:pPr marL="0" indent="0" algn="just" fontAlgn="base">
              <a:buNone/>
            </a:pPr>
            <a:r>
              <a:rPr lang="en-US" sz="2000" b="1" dirty="0"/>
              <a:t>The rising cost of </a:t>
            </a:r>
            <a:r>
              <a:rPr lang="en-US" sz="2000" b="1" dirty="0" err="1"/>
              <a:t>blockchain</a:t>
            </a:r>
            <a:r>
              <a:rPr lang="en-US" sz="2000" b="1" dirty="0"/>
              <a:t> implementation</a:t>
            </a:r>
          </a:p>
          <a:p>
            <a:pPr marL="0" indent="0" algn="just" fontAlgn="base">
              <a:buNone/>
            </a:pPr>
            <a:r>
              <a:rPr lang="en-US" sz="2000" dirty="0"/>
              <a:t>It’s all about early financial outlays. For some companies, implementation expenditures may be prohibitive. Even if most current solutions are free, a significant investment is required when hiring skilled software engineers who specialize in </a:t>
            </a:r>
            <a:r>
              <a:rPr lang="en-US" sz="2000" dirty="0" err="1"/>
              <a:t>blockchain</a:t>
            </a:r>
            <a:r>
              <a:rPr lang="en-US" sz="2000" dirty="0"/>
              <a:t> development, licensing fees in case of switching to a chargeable software version, overall administration, and more. It is one of the most important </a:t>
            </a:r>
            <a:r>
              <a:rPr lang="en-US" sz="2000" dirty="0" err="1"/>
              <a:t>blockchain</a:t>
            </a:r>
            <a:r>
              <a:rPr lang="en-US" sz="2000" dirty="0"/>
              <a:t> implementation challenges</a:t>
            </a:r>
            <a:r>
              <a:rPr lang="en-US" sz="2000" dirty="0" smtClean="0"/>
              <a:t>.</a:t>
            </a:r>
          </a:p>
          <a:p>
            <a:pPr marL="0" indent="0" algn="just" fontAlgn="base">
              <a:buNone/>
            </a:pPr>
            <a:r>
              <a:rPr lang="en-US" sz="2000" b="1" dirty="0"/>
              <a:t>Scalability </a:t>
            </a:r>
          </a:p>
          <a:p>
            <a:pPr marL="0" indent="0" algn="just" fontAlgn="base">
              <a:buNone/>
            </a:pPr>
            <a:r>
              <a:rPr lang="en-US" sz="2000" dirty="0"/>
              <a:t>The main difficulty with its implementation is scalability. Though transaction networks can handle hundreds of transactions per second without failure, when it comes to </a:t>
            </a:r>
            <a:r>
              <a:rPr lang="en-US" sz="2000" dirty="0" err="1"/>
              <a:t>Bitcoin</a:t>
            </a:r>
            <a:r>
              <a:rPr lang="en-US" sz="2000" dirty="0"/>
              <a:t> (roughly 3-7 transactions per second) and </a:t>
            </a:r>
            <a:r>
              <a:rPr lang="en-US" sz="2000" dirty="0" err="1"/>
              <a:t>Ethereum</a:t>
            </a:r>
            <a:r>
              <a:rPr lang="en-US" sz="2000" dirty="0"/>
              <a:t> (about 15-20 transactions), processing the transactions slows down considerably, making </a:t>
            </a:r>
            <a:r>
              <a:rPr lang="en-US" sz="2000" dirty="0" err="1"/>
              <a:t>blockchain</a:t>
            </a:r>
            <a:r>
              <a:rPr lang="en-US" sz="2000" dirty="0"/>
              <a:t> unviable for large-scale apps.</a:t>
            </a:r>
          </a:p>
          <a:p>
            <a:pPr marL="0" indent="0" algn="just" fontAlgn="base">
              <a:buNone/>
            </a:pPr>
            <a:endParaRPr lang="en-US" sz="2000" dirty="0"/>
          </a:p>
          <a:p>
            <a:pPr marL="0" indent="0" algn="just">
              <a:buNone/>
            </a:pPr>
            <a:endParaRPr lang="en-IN" sz="2000" dirty="0"/>
          </a:p>
        </p:txBody>
      </p:sp>
    </p:spTree>
    <p:extLst>
      <p:ext uri="{BB962C8B-B14F-4D97-AF65-F5344CB8AC3E}">
        <p14:creationId xmlns:p14="http://schemas.microsoft.com/office/powerpoint/2010/main" val="1237936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600" b="1" dirty="0" err="1" smtClean="0"/>
              <a:t>Bitcoin</a:t>
            </a:r>
            <a:r>
              <a:rPr lang="en-IN" sz="3600" b="1" dirty="0" smtClean="0"/>
              <a:t> </a:t>
            </a:r>
            <a:r>
              <a:rPr lang="en-IN" sz="3600" b="1" dirty="0" err="1" smtClean="0"/>
              <a:t>Blockchain</a:t>
            </a:r>
            <a:r>
              <a:rPr lang="en-IN" sz="3600" b="1" dirty="0" smtClean="0"/>
              <a:t> Challenges </a:t>
            </a:r>
            <a:r>
              <a:rPr lang="en-IN" b="1" dirty="0" smtClean="0"/>
              <a:t> </a:t>
            </a:r>
            <a:br>
              <a:rPr lang="en-IN" b="1" dirty="0" smtClean="0"/>
            </a:br>
            <a:endParaRPr lang="en-IN" dirty="0"/>
          </a:p>
        </p:txBody>
      </p:sp>
      <p:sp>
        <p:nvSpPr>
          <p:cNvPr id="3" name="Content Placeholder 2"/>
          <p:cNvSpPr>
            <a:spLocks noGrp="1"/>
          </p:cNvSpPr>
          <p:nvPr>
            <p:ph idx="1"/>
          </p:nvPr>
        </p:nvSpPr>
        <p:spPr>
          <a:xfrm>
            <a:off x="539552" y="908720"/>
            <a:ext cx="8352928" cy="5184576"/>
          </a:xfrm>
        </p:spPr>
        <p:txBody>
          <a:bodyPr>
            <a:noAutofit/>
          </a:bodyPr>
          <a:lstStyle/>
          <a:p>
            <a:pPr marL="0" indent="0" algn="just" fontAlgn="base">
              <a:buNone/>
            </a:pPr>
            <a:r>
              <a:rPr lang="en-US" sz="2000" b="1" dirty="0"/>
              <a:t>Security and privacy challenges</a:t>
            </a:r>
          </a:p>
          <a:p>
            <a:pPr marL="0" indent="0" algn="just" fontAlgn="base">
              <a:buNone/>
            </a:pPr>
            <a:r>
              <a:rPr lang="en-US" sz="2000" dirty="0"/>
              <a:t>What are some of the most pressing questions you should consider? What about the numerous security and privacy concerns? While </a:t>
            </a:r>
            <a:r>
              <a:rPr lang="en-US" sz="2000" dirty="0" err="1"/>
              <a:t>cryptocurrencies</a:t>
            </a:r>
            <a:r>
              <a:rPr lang="en-US" sz="2000" dirty="0"/>
              <a:t> provide </a:t>
            </a:r>
            <a:r>
              <a:rPr lang="en-US" sz="2000" dirty="0" err="1"/>
              <a:t>pseudonymity</a:t>
            </a:r>
            <a:r>
              <a:rPr lang="en-US" sz="2000" dirty="0"/>
              <a:t>, many potential </a:t>
            </a:r>
            <a:r>
              <a:rPr lang="en-US" sz="2000" dirty="0" err="1"/>
              <a:t>blockchain</a:t>
            </a:r>
            <a:r>
              <a:rPr lang="en-US" sz="2000" dirty="0"/>
              <a:t> applications need smart transactions and contracts to be indisputably linked to real identities, raising significant privacy and data security issues</a:t>
            </a:r>
            <a:r>
              <a:rPr lang="en-US" sz="2000" dirty="0" smtClean="0"/>
              <a:t>.</a:t>
            </a:r>
          </a:p>
          <a:p>
            <a:pPr marL="0" indent="0" algn="just" fontAlgn="base">
              <a:buNone/>
            </a:pPr>
            <a:endParaRPr lang="en-US" sz="2000" dirty="0" smtClean="0"/>
          </a:p>
          <a:p>
            <a:pPr marL="0" indent="0" algn="just" fontAlgn="base">
              <a:buNone/>
            </a:pPr>
            <a:r>
              <a:rPr lang="en-US" sz="2000" b="1" dirty="0"/>
              <a:t>Regulations</a:t>
            </a:r>
          </a:p>
          <a:p>
            <a:pPr marL="0" indent="0" algn="just" fontAlgn="base">
              <a:buNone/>
            </a:pPr>
            <a:r>
              <a:rPr lang="en-US" sz="2000" dirty="0"/>
              <a:t>The lack of regulation will be the next area where you may face difficulties. Scams and market manipulation that might trigger a global economic collapse are not out of the question. As a result, </a:t>
            </a:r>
            <a:r>
              <a:rPr lang="en-US" sz="2000" dirty="0" err="1"/>
              <a:t>Bitcoin</a:t>
            </a:r>
            <a:r>
              <a:rPr lang="en-US" sz="2000" dirty="0"/>
              <a:t> has been getting lots of negative attention from all around the world.</a:t>
            </a:r>
          </a:p>
          <a:p>
            <a:pPr marL="0" indent="0" algn="just" fontAlgn="base">
              <a:buNone/>
            </a:pPr>
            <a:endParaRPr lang="en-US" sz="2000" b="1" dirty="0" smtClean="0"/>
          </a:p>
          <a:p>
            <a:pPr marL="0" indent="0" algn="just" fontAlgn="base">
              <a:buNone/>
            </a:pPr>
            <a:r>
              <a:rPr lang="en-US" sz="2000" b="1" dirty="0"/>
              <a:t>Criminal activities</a:t>
            </a:r>
          </a:p>
          <a:p>
            <a:pPr marL="0" indent="0" algn="just" fontAlgn="base">
              <a:buNone/>
            </a:pPr>
            <a:r>
              <a:rPr lang="en-US" sz="2000" dirty="0"/>
              <a:t>The absence of stringent legislation and the fact that </a:t>
            </a:r>
            <a:r>
              <a:rPr lang="en-US" sz="2000" dirty="0" err="1"/>
              <a:t>blockchain</a:t>
            </a:r>
            <a:r>
              <a:rPr lang="en-US" sz="2000" dirty="0"/>
              <a:t> is still a developing technology have fueled the rise of fraudulent projects and other bad actors seeking to profit from inexperienced investors. </a:t>
            </a:r>
          </a:p>
          <a:p>
            <a:pPr marL="0" indent="0" algn="just" fontAlgn="base">
              <a:buNone/>
            </a:pPr>
            <a:endParaRPr lang="en-US" sz="2000" dirty="0"/>
          </a:p>
          <a:p>
            <a:pPr marL="0" indent="0" algn="just">
              <a:buNone/>
            </a:pPr>
            <a:endParaRPr lang="en-IN" sz="2000" dirty="0"/>
          </a:p>
        </p:txBody>
      </p:sp>
    </p:spTree>
    <p:extLst>
      <p:ext uri="{BB962C8B-B14F-4D97-AF65-F5344CB8AC3E}">
        <p14:creationId xmlns:p14="http://schemas.microsoft.com/office/powerpoint/2010/main" val="2234720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600" b="1" dirty="0" err="1" smtClean="0"/>
              <a:t>Bitcoin</a:t>
            </a:r>
            <a:r>
              <a:rPr lang="en-IN" sz="3600" b="1" dirty="0" smtClean="0"/>
              <a:t> </a:t>
            </a:r>
            <a:r>
              <a:rPr lang="en-IN" sz="3600" b="1" dirty="0" err="1" smtClean="0"/>
              <a:t>Blockchain</a:t>
            </a:r>
            <a:r>
              <a:rPr lang="en-IN" sz="3600" b="1" dirty="0" smtClean="0"/>
              <a:t> Challenges </a:t>
            </a:r>
            <a:r>
              <a:rPr lang="en-IN" b="1" dirty="0" smtClean="0"/>
              <a:t> </a:t>
            </a:r>
            <a:br>
              <a:rPr lang="en-IN" b="1" dirty="0" smtClean="0"/>
            </a:br>
            <a:endParaRPr lang="en-IN" dirty="0"/>
          </a:p>
        </p:txBody>
      </p:sp>
      <p:sp>
        <p:nvSpPr>
          <p:cNvPr id="3" name="Content Placeholder 2"/>
          <p:cNvSpPr>
            <a:spLocks noGrp="1"/>
          </p:cNvSpPr>
          <p:nvPr>
            <p:ph idx="1"/>
          </p:nvPr>
        </p:nvSpPr>
        <p:spPr>
          <a:xfrm>
            <a:off x="539552" y="908720"/>
            <a:ext cx="8352928" cy="5184576"/>
          </a:xfrm>
        </p:spPr>
        <p:txBody>
          <a:bodyPr>
            <a:noAutofit/>
          </a:bodyPr>
          <a:lstStyle/>
          <a:p>
            <a:pPr marL="0" indent="0" algn="just" fontAlgn="base">
              <a:buNone/>
            </a:pPr>
            <a:r>
              <a:rPr lang="en-US" sz="1900" b="1" dirty="0"/>
              <a:t>Energy consumption</a:t>
            </a:r>
          </a:p>
          <a:p>
            <a:pPr marL="0" indent="0" algn="just" fontAlgn="base">
              <a:buNone/>
            </a:pPr>
            <a:r>
              <a:rPr lang="en-US" sz="1900" dirty="0"/>
              <a:t>Another worry is that Proof of Work, the most widely used consensus algorithm, is energy-intensive. This restricts entry for regular people into </a:t>
            </a:r>
            <a:r>
              <a:rPr lang="en-US" sz="1900" dirty="0" err="1"/>
              <a:t>PoW</a:t>
            </a:r>
            <a:r>
              <a:rPr lang="en-US" sz="1900" dirty="0"/>
              <a:t> networks, encourages the formation of big mining pools, and prevents decentralization by pushing individuals to join large mining pools, and it also raises environmental concerns</a:t>
            </a:r>
            <a:r>
              <a:rPr lang="en-US" sz="1900" dirty="0" smtClean="0"/>
              <a:t>.</a:t>
            </a:r>
          </a:p>
          <a:p>
            <a:pPr marL="0" indent="0" algn="just" fontAlgn="base">
              <a:buNone/>
            </a:pPr>
            <a:r>
              <a:rPr lang="en-US" sz="1900" b="1" dirty="0"/>
              <a:t>51% attacks</a:t>
            </a:r>
          </a:p>
          <a:p>
            <a:pPr marL="0" indent="0" algn="just" fontAlgn="base">
              <a:buNone/>
            </a:pPr>
            <a:r>
              <a:rPr lang="en-US" sz="1900" dirty="0"/>
              <a:t>The architecture of </a:t>
            </a:r>
            <a:r>
              <a:rPr lang="en-US" sz="1900" dirty="0" err="1"/>
              <a:t>blockchain</a:t>
            </a:r>
            <a:r>
              <a:rPr lang="en-US" sz="1900" dirty="0"/>
              <a:t> technologies is distinct. Some are more secure than others. The decentralized </a:t>
            </a:r>
            <a:r>
              <a:rPr lang="en-US" sz="1900" dirty="0" err="1"/>
              <a:t>blockchains</a:t>
            </a:r>
            <a:r>
              <a:rPr lang="en-US" sz="1900" dirty="0"/>
              <a:t>, for example, are more vulnerable to 51% attacks than the centralized ones. This has introduced a few issues for crypto investors who want to store their assets on decentralized chains.</a:t>
            </a:r>
          </a:p>
          <a:p>
            <a:pPr marL="0" indent="0" algn="just" fontAlgn="base">
              <a:buNone/>
            </a:pPr>
            <a:r>
              <a:rPr lang="en-US" sz="1900" dirty="0"/>
              <a:t>51% attacks, in which hackers acquire more than half of the network’s computational power, are an issue that has plagued many </a:t>
            </a:r>
            <a:r>
              <a:rPr lang="en-US" sz="1900" dirty="0" err="1"/>
              <a:t>blockchain</a:t>
            </a:r>
            <a:r>
              <a:rPr lang="en-US" sz="1900" dirty="0"/>
              <a:t> systems</a:t>
            </a:r>
            <a:r>
              <a:rPr lang="en-US" sz="1900" dirty="0" smtClean="0"/>
              <a:t>.</a:t>
            </a:r>
            <a:endParaRPr lang="en-US" sz="1900" dirty="0"/>
          </a:p>
          <a:p>
            <a:pPr marL="0" indent="0" algn="just" fontAlgn="base">
              <a:buNone/>
            </a:pPr>
            <a:r>
              <a:rPr lang="en-US" sz="1900" b="1" dirty="0"/>
              <a:t>Low workforce availability</a:t>
            </a:r>
          </a:p>
          <a:p>
            <a:pPr marL="0" indent="0" algn="just" fontAlgn="base">
              <a:buNone/>
            </a:pPr>
            <a:r>
              <a:rPr lang="en-US" sz="1900" dirty="0"/>
              <a:t>Over the last year, the </a:t>
            </a:r>
            <a:r>
              <a:rPr lang="en-US" sz="1900" dirty="0" err="1"/>
              <a:t>nonfungible</a:t>
            </a:r>
            <a:r>
              <a:rPr lang="en-US" sz="1900" dirty="0"/>
              <a:t> token (NFT) and </a:t>
            </a:r>
            <a:r>
              <a:rPr lang="en-US" sz="1900" dirty="0" err="1"/>
              <a:t>DeFi</a:t>
            </a:r>
            <a:r>
              <a:rPr lang="en-US" sz="1900" dirty="0"/>
              <a:t> industries have seen a tremendous rise in </a:t>
            </a:r>
            <a:r>
              <a:rPr lang="en-US" sz="1900" dirty="0" err="1"/>
              <a:t>nonfungible</a:t>
            </a:r>
            <a:r>
              <a:rPr lang="en-US" sz="1900" dirty="0"/>
              <a:t> tokens and projects, leading to labor market issues. According to recent data, demand for </a:t>
            </a:r>
            <a:r>
              <a:rPr lang="en-US" sz="1900" dirty="0" err="1"/>
              <a:t>blockchain</a:t>
            </a:r>
            <a:r>
              <a:rPr lang="en-US" sz="1900" dirty="0"/>
              <a:t> talent has increased by over 300% among both established businesses and startups as they look for top-tier personnel.</a:t>
            </a:r>
          </a:p>
          <a:p>
            <a:pPr marL="0" indent="0" algn="just" fontAlgn="base">
              <a:buNone/>
            </a:pPr>
            <a:endParaRPr lang="en-US" sz="2000" dirty="0"/>
          </a:p>
          <a:p>
            <a:pPr marL="0" indent="0" algn="just" fontAlgn="base">
              <a:buNone/>
            </a:pPr>
            <a:endParaRPr lang="en-US" sz="2000" dirty="0"/>
          </a:p>
          <a:p>
            <a:pPr marL="0" indent="0" algn="just" fontAlgn="base">
              <a:buNone/>
            </a:pPr>
            <a:endParaRPr lang="en-US" sz="2000" dirty="0"/>
          </a:p>
          <a:p>
            <a:pPr marL="0" indent="0" algn="just">
              <a:buNone/>
            </a:pPr>
            <a:endParaRPr lang="en-IN" sz="2000" dirty="0"/>
          </a:p>
        </p:txBody>
      </p:sp>
    </p:spTree>
    <p:extLst>
      <p:ext uri="{BB962C8B-B14F-4D97-AF65-F5344CB8AC3E}">
        <p14:creationId xmlns:p14="http://schemas.microsoft.com/office/powerpoint/2010/main" val="3924666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600" b="1" dirty="0" err="1" smtClean="0"/>
              <a:t>Bitcoin</a:t>
            </a:r>
            <a:r>
              <a:rPr lang="en-IN" sz="3600" b="1" dirty="0" smtClean="0"/>
              <a:t> </a:t>
            </a:r>
            <a:r>
              <a:rPr lang="en-IN" sz="3600" b="1" dirty="0" err="1" smtClean="0"/>
              <a:t>Blockchain</a:t>
            </a:r>
            <a:r>
              <a:rPr lang="en-IN" sz="3600" b="1" dirty="0" smtClean="0"/>
              <a:t> Challenges </a:t>
            </a:r>
            <a:r>
              <a:rPr lang="en-IN" b="1" dirty="0" smtClean="0"/>
              <a:t> </a:t>
            </a:r>
            <a:br>
              <a:rPr lang="en-IN" b="1" dirty="0" smtClean="0"/>
            </a:br>
            <a:endParaRPr lang="en-IN" dirty="0"/>
          </a:p>
        </p:txBody>
      </p:sp>
      <p:sp>
        <p:nvSpPr>
          <p:cNvPr id="3" name="Content Placeholder 2"/>
          <p:cNvSpPr>
            <a:spLocks noGrp="1"/>
          </p:cNvSpPr>
          <p:nvPr>
            <p:ph idx="1"/>
          </p:nvPr>
        </p:nvSpPr>
        <p:spPr>
          <a:xfrm>
            <a:off x="539552" y="908720"/>
            <a:ext cx="8352928" cy="5184576"/>
          </a:xfrm>
        </p:spPr>
        <p:txBody>
          <a:bodyPr>
            <a:noAutofit/>
          </a:bodyPr>
          <a:lstStyle/>
          <a:p>
            <a:pPr marL="0" indent="0" algn="just" fontAlgn="base">
              <a:buNone/>
            </a:pPr>
            <a:r>
              <a:rPr lang="en-US" sz="1900" b="1" dirty="0"/>
              <a:t>Energy consumption</a:t>
            </a:r>
          </a:p>
          <a:p>
            <a:pPr marL="0" indent="0" algn="just" fontAlgn="base">
              <a:buNone/>
            </a:pPr>
            <a:r>
              <a:rPr lang="en-US" sz="1900" dirty="0"/>
              <a:t>Another worry is that Proof of Work, the most widely used consensus algorithm, is energy-intensive. This restricts entry for regular people into </a:t>
            </a:r>
            <a:r>
              <a:rPr lang="en-US" sz="1900" dirty="0" err="1"/>
              <a:t>PoW</a:t>
            </a:r>
            <a:r>
              <a:rPr lang="en-US" sz="1900" dirty="0"/>
              <a:t> networks, encourages the formation of big mining pools, and prevents decentralization by pushing individuals to join large mining pools, and it also raises environmental concerns</a:t>
            </a:r>
            <a:r>
              <a:rPr lang="en-US" sz="1900" dirty="0" smtClean="0"/>
              <a:t>.</a:t>
            </a:r>
          </a:p>
          <a:p>
            <a:pPr marL="0" indent="0" algn="just" fontAlgn="base">
              <a:buNone/>
            </a:pPr>
            <a:r>
              <a:rPr lang="en-US" sz="1900" b="1" dirty="0"/>
              <a:t>51% attacks</a:t>
            </a:r>
          </a:p>
          <a:p>
            <a:pPr marL="0" indent="0" algn="just" fontAlgn="base">
              <a:buNone/>
            </a:pPr>
            <a:r>
              <a:rPr lang="en-US" sz="1900" dirty="0"/>
              <a:t>The architecture of </a:t>
            </a:r>
            <a:r>
              <a:rPr lang="en-US" sz="1900" dirty="0" err="1"/>
              <a:t>blockchain</a:t>
            </a:r>
            <a:r>
              <a:rPr lang="en-US" sz="1900" dirty="0"/>
              <a:t> technologies is distinct. Some are more secure than others. The decentralized </a:t>
            </a:r>
            <a:r>
              <a:rPr lang="en-US" sz="1900" dirty="0" err="1"/>
              <a:t>blockchains</a:t>
            </a:r>
            <a:r>
              <a:rPr lang="en-US" sz="1900" dirty="0"/>
              <a:t>, for example, are more vulnerable to 51% attacks than the centralized ones. This has introduced a few issues for crypto investors who want to store their assets on decentralized chains.</a:t>
            </a:r>
          </a:p>
          <a:p>
            <a:pPr marL="0" indent="0" algn="just" fontAlgn="base">
              <a:buNone/>
            </a:pPr>
            <a:r>
              <a:rPr lang="en-US" sz="1900" dirty="0"/>
              <a:t>51% attacks, in which hackers acquire more than half of the network’s computational power, are an issue that has plagued many </a:t>
            </a:r>
            <a:r>
              <a:rPr lang="en-US" sz="1900" dirty="0" err="1"/>
              <a:t>blockchain</a:t>
            </a:r>
            <a:r>
              <a:rPr lang="en-US" sz="1900" dirty="0"/>
              <a:t> systems</a:t>
            </a:r>
            <a:r>
              <a:rPr lang="en-US" sz="1900" dirty="0" smtClean="0"/>
              <a:t>.</a:t>
            </a:r>
            <a:endParaRPr lang="en-US" sz="1900" dirty="0"/>
          </a:p>
          <a:p>
            <a:pPr marL="0" indent="0" algn="just" fontAlgn="base">
              <a:buNone/>
            </a:pPr>
            <a:r>
              <a:rPr lang="en-US" sz="1900" b="1" dirty="0"/>
              <a:t>Low workforce availability</a:t>
            </a:r>
          </a:p>
          <a:p>
            <a:pPr marL="0" indent="0" algn="just" fontAlgn="base">
              <a:buNone/>
            </a:pPr>
            <a:r>
              <a:rPr lang="en-US" sz="1900" dirty="0"/>
              <a:t>Over the last year, the </a:t>
            </a:r>
            <a:r>
              <a:rPr lang="en-US" sz="1900" dirty="0" err="1"/>
              <a:t>nonfungible</a:t>
            </a:r>
            <a:r>
              <a:rPr lang="en-US" sz="1900" dirty="0"/>
              <a:t> token (NFT) and </a:t>
            </a:r>
            <a:r>
              <a:rPr lang="en-US" sz="1900" dirty="0" err="1"/>
              <a:t>DeFi</a:t>
            </a:r>
            <a:r>
              <a:rPr lang="en-US" sz="1900" dirty="0"/>
              <a:t> industries have seen a tremendous rise in </a:t>
            </a:r>
            <a:r>
              <a:rPr lang="en-US" sz="1900" dirty="0" err="1"/>
              <a:t>nonfungible</a:t>
            </a:r>
            <a:r>
              <a:rPr lang="en-US" sz="1900" dirty="0"/>
              <a:t> tokens and projects, leading to labor market issues. According to recent data, demand for </a:t>
            </a:r>
            <a:r>
              <a:rPr lang="en-US" sz="1900" dirty="0" err="1"/>
              <a:t>blockchain</a:t>
            </a:r>
            <a:r>
              <a:rPr lang="en-US" sz="1900" dirty="0"/>
              <a:t> talent has increased by over 300% among both established businesses and startups as they look for top-tier personnel.</a:t>
            </a:r>
          </a:p>
          <a:p>
            <a:pPr marL="0" indent="0" algn="just" fontAlgn="base">
              <a:buNone/>
            </a:pPr>
            <a:endParaRPr lang="en-US" sz="2000" dirty="0"/>
          </a:p>
          <a:p>
            <a:pPr marL="0" indent="0" algn="just" fontAlgn="base">
              <a:buNone/>
            </a:pPr>
            <a:endParaRPr lang="en-US" sz="2000" dirty="0"/>
          </a:p>
          <a:p>
            <a:pPr marL="0" indent="0" algn="just" fontAlgn="base">
              <a:buNone/>
            </a:pPr>
            <a:endParaRPr lang="en-US" sz="2000" dirty="0"/>
          </a:p>
          <a:p>
            <a:pPr marL="0" indent="0" algn="just">
              <a:buNone/>
            </a:pPr>
            <a:endParaRPr lang="en-IN" sz="2000" dirty="0"/>
          </a:p>
        </p:txBody>
      </p:sp>
    </p:spTree>
    <p:extLst>
      <p:ext uri="{BB962C8B-B14F-4D97-AF65-F5344CB8AC3E}">
        <p14:creationId xmlns:p14="http://schemas.microsoft.com/office/powerpoint/2010/main" val="4145884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200" b="1" dirty="0"/>
              <a:t>Proof of Work (</a:t>
            </a:r>
            <a:r>
              <a:rPr lang="en-IN" sz="3200" b="1" dirty="0" err="1"/>
              <a:t>PoW</a:t>
            </a:r>
            <a:r>
              <a:rPr lang="en-IN" sz="3200" b="1" dirty="0"/>
              <a:t>)</a:t>
            </a:r>
            <a:br>
              <a:rPr lang="en-IN" sz="3200" b="1" dirty="0"/>
            </a:br>
            <a:r>
              <a:rPr lang="en-IN" b="1" dirty="0" smtClean="0"/>
              <a:t/>
            </a:r>
            <a:br>
              <a:rPr lang="en-IN" b="1" dirty="0" smtClean="0"/>
            </a:br>
            <a:endParaRPr lang="en-IN" dirty="0"/>
          </a:p>
        </p:txBody>
      </p:sp>
      <p:sp>
        <p:nvSpPr>
          <p:cNvPr id="3" name="Content Placeholder 2"/>
          <p:cNvSpPr>
            <a:spLocks noGrp="1"/>
          </p:cNvSpPr>
          <p:nvPr>
            <p:ph idx="1"/>
          </p:nvPr>
        </p:nvSpPr>
        <p:spPr>
          <a:xfrm>
            <a:off x="539552" y="908720"/>
            <a:ext cx="8352928" cy="5184576"/>
          </a:xfrm>
        </p:spPr>
        <p:txBody>
          <a:bodyPr>
            <a:noAutofit/>
          </a:bodyPr>
          <a:lstStyle/>
          <a:p>
            <a:pPr marL="0" indent="0" algn="just" fontAlgn="base">
              <a:buNone/>
            </a:pPr>
            <a:r>
              <a:rPr lang="en-US" sz="2200" dirty="0"/>
              <a:t>Proof of Work consensus is the mechanism of choice for the majority of </a:t>
            </a:r>
            <a:r>
              <a:rPr lang="en-US" sz="2200" dirty="0" err="1"/>
              <a:t>cryptocurrencies</a:t>
            </a:r>
            <a:r>
              <a:rPr lang="en-US" sz="2200" dirty="0"/>
              <a:t> currently in circulation. The algorithm is used to verify the transaction and create a new block in the </a:t>
            </a:r>
            <a:r>
              <a:rPr lang="en-US" sz="2200" dirty="0" err="1"/>
              <a:t>blockchain</a:t>
            </a:r>
            <a:r>
              <a:rPr lang="en-US" sz="2200" dirty="0"/>
              <a:t>. </a:t>
            </a:r>
            <a:endParaRPr lang="en-US" sz="2200" dirty="0" smtClean="0"/>
          </a:p>
          <a:p>
            <a:pPr marL="0" indent="0" algn="just" fontAlgn="base">
              <a:buNone/>
            </a:pPr>
            <a:endParaRPr lang="en-US" sz="2200" dirty="0"/>
          </a:p>
          <a:p>
            <a:pPr marL="0" indent="0" algn="just" fontAlgn="base">
              <a:buNone/>
            </a:pPr>
            <a:r>
              <a:rPr lang="en-US" sz="2200" dirty="0"/>
              <a:t>Proof of Work(</a:t>
            </a:r>
            <a:r>
              <a:rPr lang="en-US" sz="2200" dirty="0" err="1"/>
              <a:t>PoW</a:t>
            </a:r>
            <a:r>
              <a:rPr lang="en-US" sz="2200" dirty="0"/>
              <a:t>) is the original consensus algorithm in a </a:t>
            </a:r>
            <a:r>
              <a:rPr lang="en-US" sz="2200" dirty="0" err="1"/>
              <a:t>blockchain</a:t>
            </a:r>
            <a:r>
              <a:rPr lang="en-US" sz="2200" dirty="0"/>
              <a:t> network. The algorithm is used to confirm the transaction and creates a new block to the chain. In this algorithm, minors (a group of people) compete against each other to complete the transaction on the network. </a:t>
            </a:r>
            <a:endParaRPr lang="en-US" sz="2200" dirty="0" smtClean="0"/>
          </a:p>
          <a:p>
            <a:pPr marL="0" indent="0" algn="just" fontAlgn="base">
              <a:buNone/>
            </a:pPr>
            <a:endParaRPr lang="en-US" sz="2200" dirty="0"/>
          </a:p>
          <a:p>
            <a:pPr marL="0" indent="0" algn="just" fontAlgn="base">
              <a:buNone/>
            </a:pPr>
            <a:r>
              <a:rPr lang="en-US" sz="2200" dirty="0" smtClean="0"/>
              <a:t>The </a:t>
            </a:r>
            <a:r>
              <a:rPr lang="en-US" sz="2200" dirty="0"/>
              <a:t>process of competing against each other is called mining. As soon as miners successfully created a valid block, he gets rewarded. The most famous application of Proof of Work(</a:t>
            </a:r>
            <a:r>
              <a:rPr lang="en-US" sz="2200" dirty="0" err="1"/>
              <a:t>PoW</a:t>
            </a:r>
            <a:r>
              <a:rPr lang="en-US" sz="2200" dirty="0"/>
              <a:t>) is </a:t>
            </a:r>
            <a:r>
              <a:rPr lang="en-US" sz="2200" dirty="0" err="1"/>
              <a:t>Bitcoin</a:t>
            </a:r>
            <a:r>
              <a:rPr lang="en-US" sz="2200" dirty="0"/>
              <a:t>.</a:t>
            </a:r>
            <a:endParaRPr lang="en-US" sz="2200" i="1" dirty="0">
              <a:effectLst/>
            </a:endParaRPr>
          </a:p>
        </p:txBody>
      </p:sp>
    </p:spTree>
    <p:extLst>
      <p:ext uri="{BB962C8B-B14F-4D97-AF65-F5344CB8AC3E}">
        <p14:creationId xmlns:p14="http://schemas.microsoft.com/office/powerpoint/2010/main" val="221790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fontScale="90000"/>
          </a:bodyPr>
          <a:lstStyle/>
          <a:p>
            <a:r>
              <a:rPr lang="en-IN" b="1" dirty="0" smtClean="0"/>
              <a:t/>
            </a:r>
            <a:br>
              <a:rPr lang="en-IN" b="1" dirty="0" smtClean="0"/>
            </a:br>
            <a:r>
              <a:rPr lang="en-IN" sz="3200" b="1" dirty="0"/>
              <a:t>Proof of Work (</a:t>
            </a:r>
            <a:r>
              <a:rPr lang="en-IN" sz="3200" b="1" dirty="0" err="1"/>
              <a:t>PoW</a:t>
            </a:r>
            <a:r>
              <a:rPr lang="en-IN" sz="3200" b="1" dirty="0"/>
              <a:t>)</a:t>
            </a:r>
            <a:br>
              <a:rPr lang="en-IN" sz="3200" b="1" dirty="0"/>
            </a:br>
            <a:r>
              <a:rPr lang="en-IN" b="1" dirty="0" smtClean="0"/>
              <a:t/>
            </a:r>
            <a:br>
              <a:rPr lang="en-IN" b="1" dirty="0" smtClean="0"/>
            </a:br>
            <a:endParaRPr lang="en-IN" dirty="0"/>
          </a:p>
        </p:txBody>
      </p:sp>
      <p:sp>
        <p:nvSpPr>
          <p:cNvPr id="3" name="Content Placeholder 2"/>
          <p:cNvSpPr>
            <a:spLocks noGrp="1"/>
          </p:cNvSpPr>
          <p:nvPr>
            <p:ph idx="1"/>
          </p:nvPr>
        </p:nvSpPr>
        <p:spPr>
          <a:xfrm>
            <a:off x="539552" y="908720"/>
            <a:ext cx="8352928" cy="5184576"/>
          </a:xfrm>
        </p:spPr>
        <p:txBody>
          <a:bodyPr>
            <a:noAutofit/>
          </a:bodyPr>
          <a:lstStyle/>
          <a:p>
            <a:pPr marL="0" indent="0" algn="just">
              <a:buNone/>
            </a:pPr>
            <a:r>
              <a:rPr lang="en-US" sz="2200" dirty="0"/>
              <a:t>Producing proof of work can be a random process with low probability. In this, a lot of </a:t>
            </a:r>
            <a:r>
              <a:rPr lang="en-US" sz="2200" b="1" dirty="0"/>
              <a:t>trial and error</a:t>
            </a:r>
            <a:r>
              <a:rPr lang="en-US" sz="2200" dirty="0"/>
              <a:t> is required before a valid proof of work is generated. </a:t>
            </a:r>
            <a:endParaRPr lang="en-US" sz="2200" dirty="0" smtClean="0"/>
          </a:p>
          <a:p>
            <a:pPr marL="0" indent="0" algn="just">
              <a:buNone/>
            </a:pPr>
            <a:endParaRPr lang="en-US" sz="2200" dirty="0"/>
          </a:p>
          <a:p>
            <a:pPr marL="0" indent="0" algn="just">
              <a:buNone/>
            </a:pPr>
            <a:r>
              <a:rPr lang="en-US" sz="2200" dirty="0" smtClean="0"/>
              <a:t>The </a:t>
            </a:r>
            <a:r>
              <a:rPr lang="en-US" sz="2200" dirty="0"/>
              <a:t>main working principle of proof of work is a mathematical puzzle which can easily prove the solution. Proof of work can be implemented in a </a:t>
            </a:r>
            <a:r>
              <a:rPr lang="en-US" sz="2200" dirty="0" err="1" smtClean="0">
                <a:hlinkClick r:id="rId2"/>
              </a:rPr>
              <a:t>blockchain</a:t>
            </a:r>
            <a:r>
              <a:rPr lang="en-US" sz="2200" dirty="0"/>
              <a:t> by the </a:t>
            </a:r>
            <a:r>
              <a:rPr lang="en-US" sz="2200" dirty="0" err="1"/>
              <a:t>Hashcash</a:t>
            </a:r>
            <a:r>
              <a:rPr lang="en-US" sz="2200" dirty="0"/>
              <a:t> proof of work system</a:t>
            </a:r>
            <a:r>
              <a:rPr lang="en-US" sz="2200" dirty="0" smtClean="0"/>
              <a:t>.</a:t>
            </a:r>
          </a:p>
          <a:p>
            <a:pPr marL="0" indent="0" algn="just">
              <a:buNone/>
            </a:pPr>
            <a:endParaRPr lang="en-US" sz="2200" dirty="0"/>
          </a:p>
          <a:p>
            <a:pPr marL="0" indent="0" algn="just">
              <a:buNone/>
            </a:pPr>
            <a:r>
              <a:rPr lang="en-US" sz="2200" dirty="0"/>
              <a:t>In the below image, you can see that this block is composed of a block number, data field, cryptographic hash associated with it and a nonce. The nonce is responsible for making the block valid.</a:t>
            </a:r>
          </a:p>
          <a:p>
            <a:pPr marL="0" indent="0" algn="just" fontAlgn="base">
              <a:buNone/>
            </a:pPr>
            <a:endParaRPr lang="en-US" sz="2200" i="1" dirty="0">
              <a:effectLst/>
            </a:endParaRPr>
          </a:p>
        </p:txBody>
      </p:sp>
    </p:spTree>
    <p:extLst>
      <p:ext uri="{BB962C8B-B14F-4D97-AF65-F5344CB8AC3E}">
        <p14:creationId xmlns:p14="http://schemas.microsoft.com/office/powerpoint/2010/main" val="3861215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35349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39408" y="4509120"/>
            <a:ext cx="8381063" cy="1446550"/>
          </a:xfrm>
          <a:prstGeom prst="rect">
            <a:avLst/>
          </a:prstGeom>
        </p:spPr>
        <p:txBody>
          <a:bodyPr wrap="square">
            <a:spAutoFit/>
          </a:bodyPr>
          <a:lstStyle/>
          <a:p>
            <a:pPr algn="just"/>
            <a:r>
              <a:rPr lang="en-US" sz="2200" dirty="0"/>
              <a:t>In the puzzle game, </a:t>
            </a:r>
            <a:r>
              <a:rPr lang="en-US" sz="2200" dirty="0" err="1">
                <a:hlinkClick r:id="rId3"/>
              </a:rPr>
              <a:t>bitcoin</a:t>
            </a:r>
            <a:r>
              <a:rPr lang="en-US" sz="2200" dirty="0"/>
              <a:t> software creates a challenge, and there is a game begins. This game involves all miners competing against each other to solve the challenges, and this challenge will take approximately 10 minutes to be completed.</a:t>
            </a:r>
            <a:endParaRPr lang="en-IN" sz="2200" dirty="0"/>
          </a:p>
        </p:txBody>
      </p:sp>
    </p:spTree>
    <p:extLst>
      <p:ext uri="{BB962C8B-B14F-4D97-AF65-F5344CB8AC3E}">
        <p14:creationId xmlns:p14="http://schemas.microsoft.com/office/powerpoint/2010/main" val="527084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4525963"/>
          </a:xfrm>
        </p:spPr>
        <p:txBody>
          <a:bodyPr>
            <a:normAutofit/>
          </a:bodyPr>
          <a:lstStyle/>
          <a:p>
            <a:pPr marL="0" indent="0" algn="just">
              <a:buNone/>
            </a:pPr>
            <a:r>
              <a:rPr lang="en-US" sz="2200" dirty="0" smtClean="0"/>
              <a:t>Every single miner starts trying to find the solution to that one Nonce that will satisfy the hash for the block. At some specific point, one of those miners in the global community with higher speed and great hardware specs will solve the cryptography challenge and be the winner of the game. </a:t>
            </a:r>
          </a:p>
          <a:p>
            <a:pPr marL="0" indent="0" algn="just">
              <a:buNone/>
            </a:pPr>
            <a:endParaRPr lang="en-US" sz="2200" dirty="0"/>
          </a:p>
          <a:p>
            <a:pPr marL="0" indent="0" algn="just">
              <a:buNone/>
            </a:pPr>
            <a:r>
              <a:rPr lang="en-US" sz="2200" dirty="0" smtClean="0"/>
              <a:t>Now, the rest of the community will start verifying that block which is mined by the winner. If the nonce is correct, it will end up with the new block that will be added to the </a:t>
            </a:r>
            <a:r>
              <a:rPr lang="en-US" sz="2200" dirty="0" err="1" smtClean="0"/>
              <a:t>blockchain</a:t>
            </a:r>
            <a:r>
              <a:rPr lang="en-US" sz="2200" dirty="0" smtClean="0"/>
              <a:t>. The concept of generating a block provides a clear explanation of </a:t>
            </a:r>
            <a:r>
              <a:rPr lang="en-US" sz="2200" b="1" dirty="0" smtClean="0"/>
              <a:t>proof of work(</a:t>
            </a:r>
            <a:r>
              <a:rPr lang="en-US" sz="2200" b="1" dirty="0" err="1" smtClean="0"/>
              <a:t>PoW</a:t>
            </a:r>
            <a:r>
              <a:rPr lang="en-US" sz="2200" b="1" dirty="0" smtClean="0"/>
              <a:t>).</a:t>
            </a:r>
            <a:endParaRPr lang="en-IN" sz="2200" b="1" dirty="0"/>
          </a:p>
        </p:txBody>
      </p:sp>
    </p:spTree>
    <p:extLst>
      <p:ext uri="{BB962C8B-B14F-4D97-AF65-F5344CB8AC3E}">
        <p14:creationId xmlns:p14="http://schemas.microsoft.com/office/powerpoint/2010/main" val="1814871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678894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72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697855"/>
          </a:xfrm>
        </p:spPr>
        <p:txBody>
          <a:bodyPr>
            <a:normAutofit fontScale="95000" lnSpcReduction="10000"/>
          </a:bodyPr>
          <a:lstStyle/>
          <a:p>
            <a:pPr marL="0" indent="0" algn="just">
              <a:buNone/>
            </a:pPr>
            <a:r>
              <a:rPr lang="en-US" sz="2400" dirty="0"/>
              <a:t>Launched in 2009, Bitcoin is the world's largest cryptocurrency by market capitalization.</a:t>
            </a:r>
          </a:p>
          <a:p>
            <a:pPr marL="0" indent="0" algn="just">
              <a:buNone/>
            </a:pPr>
            <a:endParaRPr lang="en-US" sz="2400" dirty="0"/>
          </a:p>
          <a:p>
            <a:pPr marL="0" indent="0" algn="just">
              <a:buNone/>
            </a:pPr>
            <a:r>
              <a:rPr lang="en-US" sz="2400" dirty="0"/>
              <a:t>Unlike fiat currency, Bitcoin is created, distributed, traded, and stored using a decentralized ledger system known as a blockchain.</a:t>
            </a:r>
          </a:p>
          <a:p>
            <a:pPr marL="0" indent="0" algn="just">
              <a:buNone/>
            </a:pPr>
            <a:endParaRPr lang="en-US" sz="2400" dirty="0"/>
          </a:p>
          <a:p>
            <a:pPr marL="0" indent="0" algn="just">
              <a:buNone/>
            </a:pPr>
            <a:r>
              <a:rPr lang="en-US" sz="2400" dirty="0"/>
              <a:t>Bitcoin and its ledger are secured by proof-of-work (PoW) consensus, which is also the "mining" process that introduces new bitcoins into the system.</a:t>
            </a:r>
          </a:p>
          <a:p>
            <a:pPr marL="0" indent="0" algn="just">
              <a:buNone/>
            </a:pPr>
            <a:endParaRPr lang="en-US" sz="2400" dirty="0"/>
          </a:p>
          <a:p>
            <a:pPr marL="0" indent="0" algn="just">
              <a:buNone/>
            </a:pPr>
            <a:r>
              <a:rPr lang="en-US" sz="2400" dirty="0"/>
              <a:t>Bitcoin can be purchased via various cryptocurrency exchanges.</a:t>
            </a:r>
          </a:p>
          <a:p>
            <a:pPr marL="0" indent="0" algn="just">
              <a:buNone/>
            </a:pPr>
            <a:endParaRPr lang="en-US" sz="2400" dirty="0"/>
          </a:p>
          <a:p>
            <a:pPr marL="0" indent="0" algn="just">
              <a:buNone/>
            </a:pPr>
            <a:r>
              <a:rPr lang="en-US" sz="2400" dirty="0"/>
              <a:t>Bitcoin's history as a store of value has been turbulent; it has gone through several boom and bust cycles over its relatively short lifespan.</a:t>
            </a:r>
          </a:p>
          <a:p>
            <a:pPr marL="0" indent="0" algn="just">
              <a:buNone/>
            </a:pPr>
            <a:endParaRPr lang="en-US" sz="2400" dirty="0"/>
          </a:p>
          <a:p>
            <a:pPr marL="0" indent="0" algn="just">
              <a:buNone/>
            </a:pP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35285"/>
            <a:ext cx="8229600" cy="5390059"/>
          </a:xfrm>
        </p:spPr>
        <p:txBody>
          <a:bodyPr>
            <a:noAutofit/>
          </a:bodyPr>
          <a:lstStyle/>
          <a:p>
            <a:pPr marL="0" indent="0" algn="just" fontAlgn="base">
              <a:buNone/>
            </a:pPr>
            <a:r>
              <a:rPr lang="en-US" sz="2200" b="1" dirty="0"/>
              <a:t>Proof of Stake (</a:t>
            </a:r>
            <a:r>
              <a:rPr lang="en-US" sz="2200" b="1" dirty="0" err="1"/>
              <a:t>PoS</a:t>
            </a:r>
            <a:r>
              <a:rPr lang="en-US" sz="2200" b="1" dirty="0"/>
              <a:t>)</a:t>
            </a:r>
            <a:r>
              <a:rPr lang="en-US" sz="2200" dirty="0"/>
              <a:t> is a type of algorithm which aims to achieve distributed consensus in a </a:t>
            </a:r>
            <a:r>
              <a:rPr lang="en-US" sz="2200" u="sng" dirty="0" err="1">
                <a:hlinkClick r:id="rId2"/>
              </a:rPr>
              <a:t>Blockchain</a:t>
            </a:r>
            <a:r>
              <a:rPr lang="en-US" sz="2200" dirty="0"/>
              <a:t>. </a:t>
            </a:r>
            <a:endParaRPr lang="en-US" sz="2200" dirty="0" smtClean="0"/>
          </a:p>
          <a:p>
            <a:pPr marL="0" indent="0" algn="just" fontAlgn="base">
              <a:buNone/>
            </a:pPr>
            <a:r>
              <a:rPr lang="en-US" sz="2200" dirty="0" smtClean="0"/>
              <a:t>A</a:t>
            </a:r>
            <a:r>
              <a:rPr lang="en-US" sz="2200" dirty="0"/>
              <a:t> </a:t>
            </a:r>
            <a:r>
              <a:rPr lang="en-US" sz="2200" b="1" dirty="0"/>
              <a:t>stake</a:t>
            </a:r>
            <a:r>
              <a:rPr lang="en-US" sz="2200" dirty="0"/>
              <a:t> is value/money we bet on a certain outcome. The process is </a:t>
            </a:r>
            <a:r>
              <a:rPr lang="en-US" sz="2200" dirty="0" smtClean="0"/>
              <a:t>called staking.</a:t>
            </a:r>
          </a:p>
          <a:p>
            <a:pPr marL="0" indent="0" algn="just" fontAlgn="base">
              <a:buNone/>
            </a:pPr>
            <a:endParaRPr lang="en-US" sz="2200" dirty="0" smtClean="0"/>
          </a:p>
          <a:p>
            <a:pPr marL="0" indent="0" algn="just" fontAlgn="base">
              <a:buNone/>
            </a:pPr>
            <a:r>
              <a:rPr lang="en-US" sz="2200" b="1" dirty="0"/>
              <a:t>Why Proof-of-Stake:</a:t>
            </a:r>
            <a:r>
              <a:rPr lang="en-US" sz="2200" dirty="0"/>
              <a:t/>
            </a:r>
            <a:br>
              <a:rPr lang="en-US" sz="2200" dirty="0"/>
            </a:br>
            <a:r>
              <a:rPr lang="en-US" sz="2200" dirty="0"/>
              <a:t>Before proof of stake, the most popular way to achieve distributed consensus was through Proof-of-Work (implemented in </a:t>
            </a:r>
            <a:r>
              <a:rPr lang="en-US" sz="2200" u="sng" dirty="0" err="1">
                <a:hlinkClick r:id="rId3"/>
              </a:rPr>
              <a:t>Bitcoin</a:t>
            </a:r>
            <a:r>
              <a:rPr lang="en-US" sz="2200" dirty="0"/>
              <a:t>). But </a:t>
            </a:r>
            <a:r>
              <a:rPr lang="en-US" sz="2200" b="1" dirty="0"/>
              <a:t>Proof-of-Work is quite </a:t>
            </a:r>
            <a:r>
              <a:rPr lang="en-US" sz="2200" b="1" dirty="0" smtClean="0"/>
              <a:t>energy intensive</a:t>
            </a:r>
            <a:r>
              <a:rPr lang="en-US" sz="2200" b="1" dirty="0"/>
              <a:t>. </a:t>
            </a:r>
            <a:r>
              <a:rPr lang="en-US" sz="2200" dirty="0"/>
              <a:t>So, a </a:t>
            </a:r>
            <a:r>
              <a:rPr lang="en-US" sz="2200" b="1" dirty="0"/>
              <a:t>proof-of-work based consensus mechanism increases an entity’s chances of mining a new block if it has more computation resources. </a:t>
            </a:r>
            <a:endParaRPr lang="en-US" sz="2200" b="1" dirty="0" smtClean="0"/>
          </a:p>
          <a:p>
            <a:pPr marL="0" indent="0" algn="just" fontAlgn="base">
              <a:buNone/>
            </a:pPr>
            <a:endParaRPr lang="en-US" sz="2200" dirty="0"/>
          </a:p>
          <a:p>
            <a:pPr marL="0" indent="0" algn="just" fontAlgn="base">
              <a:buNone/>
            </a:pPr>
            <a:r>
              <a:rPr lang="en-US" sz="2200" dirty="0" smtClean="0"/>
              <a:t>Apart </a:t>
            </a:r>
            <a:r>
              <a:rPr lang="en-US" sz="2200" dirty="0"/>
              <a:t>from the upper two points, there are other weaknesses of a </a:t>
            </a:r>
            <a:r>
              <a:rPr lang="en-US" sz="2200" dirty="0" err="1"/>
              <a:t>PoW</a:t>
            </a:r>
            <a:r>
              <a:rPr lang="en-US" sz="2200" dirty="0"/>
              <a:t> based consensus mechanism which we will discuss later on. In such a scenario, a Proof-of-Stake based mechanism holds merit.</a:t>
            </a:r>
            <a:br>
              <a:rPr lang="en-US" sz="2200" dirty="0"/>
            </a:br>
            <a:endParaRPr lang="en-US" sz="2200" dirty="0"/>
          </a:p>
        </p:txBody>
      </p:sp>
      <p:sp>
        <p:nvSpPr>
          <p:cNvPr id="2" name="Rectangle 1"/>
          <p:cNvSpPr/>
          <p:nvPr/>
        </p:nvSpPr>
        <p:spPr>
          <a:xfrm>
            <a:off x="2195736" y="404664"/>
            <a:ext cx="4464496" cy="584775"/>
          </a:xfrm>
          <a:prstGeom prst="rect">
            <a:avLst/>
          </a:prstGeom>
        </p:spPr>
        <p:txBody>
          <a:bodyPr wrap="square">
            <a:spAutoFit/>
          </a:bodyPr>
          <a:lstStyle/>
          <a:p>
            <a:pPr fontAlgn="base"/>
            <a:r>
              <a:rPr lang="en-IN" sz="3200" b="1" dirty="0"/>
              <a:t>Proof of Stake (</a:t>
            </a:r>
            <a:r>
              <a:rPr lang="en-IN" sz="3200" b="1" dirty="0" err="1"/>
              <a:t>PoS</a:t>
            </a:r>
            <a:r>
              <a:rPr lang="en-IN" sz="3200" b="1" dirty="0"/>
              <a:t>) </a:t>
            </a:r>
          </a:p>
        </p:txBody>
      </p:sp>
    </p:spTree>
    <p:extLst>
      <p:ext uri="{BB962C8B-B14F-4D97-AF65-F5344CB8AC3E}">
        <p14:creationId xmlns:p14="http://schemas.microsoft.com/office/powerpoint/2010/main" val="3741819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4525963"/>
          </a:xfrm>
        </p:spPr>
        <p:txBody>
          <a:bodyPr>
            <a:normAutofit/>
          </a:bodyPr>
          <a:lstStyle/>
          <a:p>
            <a:pPr marL="0" indent="0" algn="just">
              <a:buNone/>
            </a:pPr>
            <a:r>
              <a:rPr lang="en-US" sz="2200" b="1" dirty="0"/>
              <a:t>What is Proof-of-Stake</a:t>
            </a:r>
            <a:r>
              <a:rPr lang="en-US" sz="2200" b="1" dirty="0" smtClean="0"/>
              <a:t>:</a:t>
            </a:r>
          </a:p>
          <a:p>
            <a:pPr marL="0" indent="0" algn="just">
              <a:buNone/>
            </a:pPr>
            <a:r>
              <a:rPr lang="en-US" sz="2200" dirty="0"/>
              <a:t/>
            </a:r>
            <a:br>
              <a:rPr lang="en-US" sz="2200" dirty="0"/>
            </a:br>
            <a:r>
              <a:rPr lang="en-US" sz="2200" dirty="0"/>
              <a:t>As understandable from the name, nodes on a network stake an amount of </a:t>
            </a:r>
            <a:r>
              <a:rPr lang="en-US" sz="2200" u="sng" dirty="0" err="1">
                <a:hlinkClick r:id="rId2"/>
              </a:rPr>
              <a:t>cryptocurrency</a:t>
            </a:r>
            <a:r>
              <a:rPr lang="en-US" sz="2200" dirty="0"/>
              <a:t> to become candidates to validate the new block and earn the fee from it. </a:t>
            </a:r>
            <a:endParaRPr lang="en-US" sz="2200" dirty="0" smtClean="0"/>
          </a:p>
          <a:p>
            <a:pPr marL="0" indent="0" algn="just">
              <a:buNone/>
            </a:pPr>
            <a:r>
              <a:rPr lang="en-US" sz="2200" dirty="0" smtClean="0"/>
              <a:t>Then</a:t>
            </a:r>
            <a:r>
              <a:rPr lang="en-US" sz="2200" dirty="0"/>
              <a:t>, an algorithm chooses from the pool of candidates the node which will validate the new block. This selection algorithm combines the quantity of stake (amount of </a:t>
            </a:r>
            <a:r>
              <a:rPr lang="en-US" sz="2200" dirty="0" err="1"/>
              <a:t>cryptocurrency</a:t>
            </a:r>
            <a:r>
              <a:rPr lang="en-US" sz="2200" dirty="0"/>
              <a:t>) with other factors </a:t>
            </a:r>
            <a:r>
              <a:rPr lang="en-US" sz="2200" dirty="0" smtClean="0"/>
              <a:t>to </a:t>
            </a:r>
            <a:r>
              <a:rPr lang="en-US" sz="2200" dirty="0"/>
              <a:t>make the selection fair to everyone on the network.</a:t>
            </a:r>
            <a:endParaRPr lang="en-IN" sz="2200" b="1" dirty="0"/>
          </a:p>
        </p:txBody>
      </p:sp>
    </p:spTree>
    <p:extLst>
      <p:ext uri="{BB962C8B-B14F-4D97-AF65-F5344CB8AC3E}">
        <p14:creationId xmlns:p14="http://schemas.microsoft.com/office/powerpoint/2010/main" val="4191708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302" y="836712"/>
            <a:ext cx="8414178" cy="5400600"/>
          </a:xfrm>
        </p:spPr>
        <p:txBody>
          <a:bodyPr>
            <a:noAutofit/>
          </a:bodyPr>
          <a:lstStyle/>
          <a:p>
            <a:pPr marL="0" indent="0" fontAlgn="base">
              <a:buNone/>
            </a:pPr>
            <a:r>
              <a:rPr lang="en-US" sz="1900" b="1" dirty="0"/>
              <a:t>A typical </a:t>
            </a:r>
            <a:r>
              <a:rPr lang="en-US" sz="1900" b="1" dirty="0" err="1"/>
              <a:t>PoS</a:t>
            </a:r>
            <a:r>
              <a:rPr lang="en-US" sz="1900" b="1" dirty="0"/>
              <a:t> based mechanism workflow:</a:t>
            </a:r>
            <a:endParaRPr lang="en-US" sz="1900" dirty="0"/>
          </a:p>
          <a:p>
            <a:pPr marL="0" indent="0" algn="just" fontAlgn="base">
              <a:buNone/>
            </a:pPr>
            <a:r>
              <a:rPr lang="en-US" sz="1900" dirty="0"/>
              <a:t>Nodes make transactions. The </a:t>
            </a:r>
            <a:r>
              <a:rPr lang="en-US" sz="1900" dirty="0" err="1"/>
              <a:t>PoS</a:t>
            </a:r>
            <a:r>
              <a:rPr lang="en-US" sz="1900" dirty="0"/>
              <a:t> algorithm puts all these transactions in a pool</a:t>
            </a:r>
            <a:r>
              <a:rPr lang="en-US" sz="1900" dirty="0" smtClean="0"/>
              <a:t>.</a:t>
            </a:r>
            <a:endParaRPr lang="en-US" sz="1900" dirty="0"/>
          </a:p>
          <a:p>
            <a:pPr marL="0" indent="0" algn="just" fontAlgn="base">
              <a:buNone/>
            </a:pPr>
            <a:r>
              <a:rPr lang="en-US" sz="1900" dirty="0"/>
              <a:t>All the nodes contending to become validator for the next block raise a stake. This stake is combined with other factors like ‘coin-age’ or ‘randomized block selection’ to select the validator</a:t>
            </a:r>
            <a:r>
              <a:rPr lang="en-US" sz="1900" dirty="0" smtClean="0"/>
              <a:t>.</a:t>
            </a:r>
          </a:p>
          <a:p>
            <a:pPr marL="0" indent="0" algn="just" fontAlgn="base">
              <a:buNone/>
            </a:pPr>
            <a:endParaRPr lang="en-US" sz="1900" dirty="0"/>
          </a:p>
          <a:p>
            <a:pPr marL="0" indent="0" algn="just" fontAlgn="base">
              <a:buNone/>
            </a:pPr>
            <a:r>
              <a:rPr lang="en-US" sz="1900" dirty="0"/>
              <a:t>The validator verifies all the transactions and publishes the block. His stake still remains locked and the forging reward is also not granted yet. This is so that the nodes on the network can ‘OK’ the new block</a:t>
            </a:r>
            <a:r>
              <a:rPr lang="en-US" sz="1900" dirty="0" smtClean="0"/>
              <a:t>.</a:t>
            </a:r>
          </a:p>
          <a:p>
            <a:pPr marL="0" indent="0" algn="just" fontAlgn="base">
              <a:buNone/>
            </a:pPr>
            <a:endParaRPr lang="en-US" sz="1900" dirty="0"/>
          </a:p>
          <a:p>
            <a:pPr marL="0" indent="0" algn="just" fontAlgn="base">
              <a:buNone/>
            </a:pPr>
            <a:r>
              <a:rPr lang="en-US" sz="1900" dirty="0"/>
              <a:t>If the block is ‘OK’-</a:t>
            </a:r>
            <a:r>
              <a:rPr lang="en-US" sz="1900" dirty="0" err="1"/>
              <a:t>ed</a:t>
            </a:r>
            <a:r>
              <a:rPr lang="en-US" sz="1900" dirty="0"/>
              <a:t>, the validator gets the stake back and the reward too. If the algorithm is using a coin-age based mechanism to select validators, the validator for the current block’s has its coin-age reset to 0. This puts him in a low-priority for the next validator election</a:t>
            </a:r>
            <a:r>
              <a:rPr lang="en-US" sz="1900" dirty="0" smtClean="0"/>
              <a:t>.</a:t>
            </a:r>
          </a:p>
          <a:p>
            <a:pPr marL="0" indent="0" algn="just" fontAlgn="base">
              <a:buNone/>
            </a:pPr>
            <a:endParaRPr lang="en-US" sz="1900" dirty="0"/>
          </a:p>
          <a:p>
            <a:pPr marL="0" indent="0" algn="just" fontAlgn="base">
              <a:buNone/>
            </a:pPr>
            <a:r>
              <a:rPr lang="en-US" sz="1900" dirty="0"/>
              <a:t>If the block is not verified by other nodes on the network, the validator loses its stake and is marked as ‘bad’ by the algorithm. The process again starts from step 1 to forge the new block.</a:t>
            </a:r>
          </a:p>
        </p:txBody>
      </p:sp>
    </p:spTree>
    <p:extLst>
      <p:ext uri="{BB962C8B-B14F-4D97-AF65-F5344CB8AC3E}">
        <p14:creationId xmlns:p14="http://schemas.microsoft.com/office/powerpoint/2010/main" val="2662211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528" y="1600200"/>
            <a:ext cx="678894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586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fontScale="90000"/>
          </a:bodyPr>
          <a:lstStyle/>
          <a:p>
            <a:r>
              <a:rPr lang="en-IN" sz="3600" b="1" dirty="0"/>
              <a:t>Alternative </a:t>
            </a:r>
            <a:r>
              <a:rPr lang="en-IN" sz="3600" b="1" dirty="0" err="1"/>
              <a:t>Blockchain</a:t>
            </a:r>
            <a:r>
              <a:rPr lang="en-IN" sz="3600" b="1" dirty="0"/>
              <a:t> Consensus Mechanisms</a:t>
            </a:r>
            <a:r>
              <a:rPr lang="en-IN" b="1" dirty="0"/>
              <a:t/>
            </a:r>
            <a:br>
              <a:rPr lang="en-IN" b="1" dirty="0"/>
            </a:br>
            <a:endParaRPr lang="en-IN" dirty="0"/>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pPr marL="0" indent="0" algn="just">
              <a:buNone/>
            </a:pPr>
            <a:r>
              <a:rPr lang="en-US" sz="2100" b="1" dirty="0"/>
              <a:t>Mechanisms other than proof of work and proof of stake</a:t>
            </a:r>
          </a:p>
          <a:p>
            <a:pPr marL="0" indent="0" algn="just">
              <a:buNone/>
            </a:pPr>
            <a:r>
              <a:rPr lang="en-US" sz="2100" dirty="0"/>
              <a:t>A </a:t>
            </a:r>
            <a:r>
              <a:rPr lang="en-US" sz="2100" dirty="0" err="1">
                <a:hlinkClick r:id="rId2"/>
              </a:rPr>
              <a:t>blockchain</a:t>
            </a:r>
            <a:r>
              <a:rPr lang="en-US" sz="2100" dirty="0"/>
              <a:t> consensus mechanism is the protocol used to agree on the “truth” when the </a:t>
            </a:r>
            <a:r>
              <a:rPr lang="en-US" sz="2100" dirty="0" err="1"/>
              <a:t>blockchain</a:t>
            </a:r>
            <a:r>
              <a:rPr lang="en-US" sz="2100" dirty="0"/>
              <a:t> is receiving data from many independent nodes that may be faulty or otherwise untruthful. </a:t>
            </a:r>
            <a:endParaRPr lang="en-US" sz="2100" dirty="0" smtClean="0"/>
          </a:p>
          <a:p>
            <a:pPr marL="0" indent="0" algn="just">
              <a:buNone/>
            </a:pPr>
            <a:r>
              <a:rPr lang="en-US" sz="2100" dirty="0"/>
              <a:t>The two most common consensus mechanisms are proof of work and proof of stake</a:t>
            </a:r>
            <a:r>
              <a:rPr lang="en-US" sz="2100" dirty="0" smtClean="0"/>
              <a:t>.</a:t>
            </a:r>
          </a:p>
          <a:p>
            <a:pPr marL="0" indent="0" algn="just">
              <a:buNone/>
            </a:pPr>
            <a:endParaRPr lang="en-US" sz="2100" dirty="0" smtClean="0"/>
          </a:p>
          <a:p>
            <a:pPr marL="0" indent="0" algn="just">
              <a:buNone/>
            </a:pPr>
            <a:r>
              <a:rPr lang="en-IN" sz="2100" b="1" dirty="0" smtClean="0"/>
              <a:t>1. Proof </a:t>
            </a:r>
            <a:r>
              <a:rPr lang="en-IN" sz="2100" b="1" dirty="0"/>
              <a:t>of </a:t>
            </a:r>
            <a:r>
              <a:rPr lang="en-IN" sz="2100" b="1" dirty="0" smtClean="0"/>
              <a:t>burn</a:t>
            </a:r>
            <a:r>
              <a:rPr lang="en-US" sz="2100" dirty="0" smtClean="0"/>
              <a:t>: </a:t>
            </a:r>
            <a:r>
              <a:rPr lang="en-US" sz="2100" dirty="0"/>
              <a:t>Proof of burn is somewhat similar to proof of stake in the sense that they both use a system based on monetary cost to achieve consensus. </a:t>
            </a:r>
            <a:endParaRPr lang="en-US" sz="2100" dirty="0"/>
          </a:p>
          <a:p>
            <a:pPr marL="0" indent="0" algn="just">
              <a:buNone/>
            </a:pPr>
            <a:r>
              <a:rPr lang="en-US" sz="2100" dirty="0" smtClean="0"/>
              <a:t>However</a:t>
            </a:r>
            <a:r>
              <a:rPr lang="en-US" sz="2100" dirty="0"/>
              <a:t>, while proof of stake only results in losses for bad actors in the network, proof of burn requires all participants, truthful or not, to sacrifice tokens. </a:t>
            </a:r>
            <a:endParaRPr lang="en-US" sz="2100" dirty="0" smtClean="0"/>
          </a:p>
          <a:p>
            <a:pPr marL="0" indent="0" algn="just">
              <a:buNone/>
            </a:pPr>
            <a:r>
              <a:rPr lang="en-US" sz="2100" dirty="0" smtClean="0"/>
              <a:t>In </a:t>
            </a:r>
            <a:r>
              <a:rPr lang="en-US" sz="2100" dirty="0"/>
              <a:t>order to mine a block, the miner must send tokens to a “burner” address that cannot send tokens — these tokens are thus “burned” in the sense that they are no longer in circulation and are inaccessible. </a:t>
            </a:r>
            <a:endParaRPr lang="en-US" sz="2100" dirty="0" smtClean="0"/>
          </a:p>
          <a:p>
            <a:pPr marL="0" indent="0" algn="just">
              <a:buNone/>
            </a:pPr>
            <a:r>
              <a:rPr lang="en-US" sz="2100" dirty="0" smtClean="0"/>
              <a:t>Generally</a:t>
            </a:r>
            <a:r>
              <a:rPr lang="en-US" sz="2100" dirty="0"/>
              <a:t>, the more coins that a user burns, the more likely they are to mine the next block.</a:t>
            </a:r>
            <a:endParaRPr lang="en-IN" sz="2100" b="1" dirty="0"/>
          </a:p>
        </p:txBody>
      </p:sp>
    </p:spTree>
    <p:extLst>
      <p:ext uri="{BB962C8B-B14F-4D97-AF65-F5344CB8AC3E}">
        <p14:creationId xmlns:p14="http://schemas.microsoft.com/office/powerpoint/2010/main" val="1529685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a:bodyPr>
          <a:lstStyle/>
          <a:p>
            <a:pPr marL="0" indent="0" algn="just">
              <a:buNone/>
            </a:pPr>
            <a:r>
              <a:rPr lang="en-US" sz="1900" b="1" dirty="0"/>
              <a:t>Proof of </a:t>
            </a:r>
            <a:r>
              <a:rPr lang="en-US" sz="1900" b="1" dirty="0" smtClean="0"/>
              <a:t>capacity: </a:t>
            </a:r>
            <a:r>
              <a:rPr lang="en-US" sz="1900" dirty="0" smtClean="0"/>
              <a:t>It is </a:t>
            </a:r>
            <a:r>
              <a:rPr lang="en-US" sz="1900" dirty="0"/>
              <a:t>similar to proof of work, but uses storage instead of computation</a:t>
            </a:r>
            <a:r>
              <a:rPr lang="en-US" sz="1900" dirty="0" smtClean="0"/>
              <a:t>.</a:t>
            </a:r>
          </a:p>
          <a:p>
            <a:pPr marL="0" indent="0" algn="just">
              <a:buNone/>
            </a:pPr>
            <a:endParaRPr lang="en-US" sz="1900" b="1" dirty="0"/>
          </a:p>
          <a:p>
            <a:pPr marL="0" indent="0" algn="just">
              <a:buNone/>
            </a:pPr>
            <a:r>
              <a:rPr lang="en-US" sz="2000" b="1" dirty="0" smtClean="0"/>
              <a:t>Proof </a:t>
            </a:r>
            <a:r>
              <a:rPr lang="en-US" sz="2000" b="1" dirty="0"/>
              <a:t>of elapsed </a:t>
            </a:r>
            <a:r>
              <a:rPr lang="en-US" sz="2000" b="1" dirty="0" smtClean="0"/>
              <a:t>time:  </a:t>
            </a:r>
            <a:r>
              <a:rPr lang="en-US" sz="2000" dirty="0" smtClean="0"/>
              <a:t>In </a:t>
            </a:r>
            <a:r>
              <a:rPr lang="en-US" sz="2000" dirty="0"/>
              <a:t>proof of elapsed time, you are given a random amount of time to wait, and the first person to be done waiting gets to determine the next block. The lottery-like selection is accomplished using </a:t>
            </a:r>
            <a:endParaRPr lang="en-US" sz="2000" dirty="0" smtClean="0"/>
          </a:p>
          <a:p>
            <a:pPr marL="0" indent="0" algn="just">
              <a:buNone/>
            </a:pPr>
            <a:r>
              <a:rPr lang="en-US" sz="2000" dirty="0" smtClean="0"/>
              <a:t>Intel </a:t>
            </a:r>
            <a:r>
              <a:rPr lang="en-US" sz="2000" dirty="0"/>
              <a:t>SGX, which allows applications to run trusted code in a protected environment; this ensures that the wait times are created fairly and that the participants actually wait the required amount of time</a:t>
            </a:r>
            <a:r>
              <a:rPr lang="en-US" sz="2000" dirty="0" smtClean="0"/>
              <a:t>.</a:t>
            </a:r>
          </a:p>
          <a:p>
            <a:pPr marL="0" indent="0" algn="just">
              <a:buNone/>
            </a:pPr>
            <a:r>
              <a:rPr lang="en-US" sz="2000" dirty="0" smtClean="0"/>
              <a:t> </a:t>
            </a:r>
            <a:r>
              <a:rPr lang="en-US" sz="2000" dirty="0"/>
              <a:t>Trusted code can be verified using specialized hardware and is separated from the rest of the application, so it can be proved that a network participant is running the correct code.</a:t>
            </a:r>
            <a:endParaRPr lang="en-IN" sz="1900" b="1" dirty="0"/>
          </a:p>
        </p:txBody>
      </p:sp>
    </p:spTree>
    <p:extLst>
      <p:ext uri="{BB962C8B-B14F-4D97-AF65-F5344CB8AC3E}">
        <p14:creationId xmlns:p14="http://schemas.microsoft.com/office/powerpoint/2010/main" val="255011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92"/>
            <a:ext cx="8229600" cy="1143000"/>
          </a:xfrm>
        </p:spPr>
        <p:txBody>
          <a:bodyPr>
            <a:normAutofit/>
          </a:bodyPr>
          <a:lstStyle/>
          <a:p>
            <a:pPr algn="just"/>
            <a:r>
              <a:rPr lang="en-US" sz="2800" b="1" dirty="0" smtClean="0"/>
              <a:t>Bitcoin Wallet</a:t>
            </a:r>
          </a:p>
        </p:txBody>
      </p:sp>
      <p:sp>
        <p:nvSpPr>
          <p:cNvPr id="3" name="Content Placeholder 2"/>
          <p:cNvSpPr>
            <a:spLocks noGrp="1"/>
          </p:cNvSpPr>
          <p:nvPr>
            <p:ph idx="1"/>
          </p:nvPr>
        </p:nvSpPr>
        <p:spPr>
          <a:xfrm>
            <a:off x="457200" y="974725"/>
            <a:ext cx="8229600" cy="5666105"/>
          </a:xfrm>
        </p:spPr>
        <p:txBody>
          <a:bodyPr>
            <a:normAutofit fontScale="90000" lnSpcReduction="10000"/>
          </a:bodyPr>
          <a:lstStyle/>
          <a:p>
            <a:pPr marL="0" indent="0" algn="just">
              <a:buNone/>
            </a:pPr>
            <a:r>
              <a:rPr lang="en-US" sz="2110" dirty="0"/>
              <a:t>A Bitcoin wallet is a digital wallet that can hold Bitcoin as well as other cryptocurrencies, like Ethereum or XRP.</a:t>
            </a:r>
          </a:p>
          <a:p>
            <a:pPr marL="0" indent="0" algn="just">
              <a:buNone/>
            </a:pPr>
            <a:endParaRPr lang="en-US" sz="2110" dirty="0"/>
          </a:p>
          <a:p>
            <a:pPr marL="0" indent="0" algn="just">
              <a:buNone/>
            </a:pPr>
            <a:r>
              <a:rPr lang="en-US" sz="2110" dirty="0"/>
              <a:t>A Bitcoin wallet (and any crypto wallet, for that matter) is a digital wallet storing the encryption material giving access to a Bitcoin public address and enabling transactions,</a:t>
            </a:r>
          </a:p>
          <a:p>
            <a:pPr marL="0" indent="0" algn="just">
              <a:buNone/>
            </a:pPr>
            <a:endParaRPr lang="en-US" sz="2110" dirty="0"/>
          </a:p>
          <a:p>
            <a:pPr marL="0" indent="0" algn="just">
              <a:buNone/>
            </a:pPr>
            <a:r>
              <a:rPr lang="en-US" sz="2110" dirty="0"/>
              <a:t>Bitcoin wallets not only hold your digital coins, but they also secure them with a unique private key that ensures that only you, and anyone you give the code to, can open your Bitcoin wallet. Think of it like a password on an online bank account.</a:t>
            </a:r>
          </a:p>
          <a:p>
            <a:pPr marL="0" indent="0" algn="just">
              <a:buNone/>
            </a:pPr>
            <a:endParaRPr lang="en-US" sz="2110" dirty="0"/>
          </a:p>
          <a:p>
            <a:pPr marL="0" indent="0" algn="just">
              <a:buNone/>
            </a:pPr>
            <a:r>
              <a:rPr lang="en-US" sz="2110" dirty="0"/>
              <a:t>With a crypto wallet, you can store, send and receive different coins and tokens. Some just support basic transactions while others include additional features, like built-in access to blockchain-based decentralized applications commonly known as dapps. </a:t>
            </a:r>
          </a:p>
          <a:p>
            <a:pPr marL="0" indent="0" algn="just">
              <a:buNone/>
            </a:pPr>
            <a:endParaRPr lang="en-US" sz="2110" dirty="0"/>
          </a:p>
          <a:p>
            <a:pPr marL="0" indent="0" algn="just">
              <a:buNone/>
            </a:pPr>
            <a:r>
              <a:rPr lang="en-US" sz="2110" dirty="0"/>
              <a:t>Among other things, these may allow you to loan out your cryptocurrency to earn interest on your holdings.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3685"/>
            <a:ext cx="8229600" cy="5965190"/>
          </a:xfrm>
        </p:spPr>
        <p:txBody>
          <a:bodyPr>
            <a:noAutofit/>
          </a:bodyPr>
          <a:lstStyle/>
          <a:p>
            <a:pPr marL="0" indent="0" algn="just">
              <a:buNone/>
            </a:pPr>
            <a:r>
              <a:rPr lang="en-US" sz="2400" b="1" dirty="0"/>
              <a:t>Types of Bitcoin Wallets</a:t>
            </a:r>
          </a:p>
          <a:p>
            <a:pPr marL="0" indent="0" algn="just">
              <a:buNone/>
            </a:pPr>
            <a:r>
              <a:rPr lang="en-US" sz="1900" dirty="0"/>
              <a:t>As with physical wallets, Bitcoin wallets come in a range of styles, each offering a tradeoff between convenient access and security against theft.</a:t>
            </a:r>
          </a:p>
          <a:p>
            <a:pPr marL="0" indent="0" algn="just">
              <a:buNone/>
            </a:pPr>
            <a:r>
              <a:rPr lang="en-US" sz="1900" b="1" dirty="0"/>
              <a:t>Mobile</a:t>
            </a:r>
          </a:p>
          <a:p>
            <a:pPr marL="0" indent="0" algn="just">
              <a:buNone/>
            </a:pPr>
            <a:r>
              <a:rPr lang="en-US" sz="1900" dirty="0"/>
              <a:t>Mobile wallets, like WazirX multi-cryptocurrency wallet and Exodus bitcoin wallet are those that run as apps on phones, tablets and other mobile devices. </a:t>
            </a:r>
          </a:p>
          <a:p>
            <a:pPr marL="0" indent="0" algn="just">
              <a:buNone/>
            </a:pPr>
            <a:endParaRPr lang="en-US" sz="1900" dirty="0"/>
          </a:p>
          <a:p>
            <a:pPr marL="0" indent="0" algn="just">
              <a:buNone/>
            </a:pPr>
            <a:r>
              <a:rPr lang="en-US" sz="1900" b="1" dirty="0"/>
              <a:t>Web</a:t>
            </a:r>
          </a:p>
          <a:p>
            <a:pPr marL="0" indent="0" algn="just">
              <a:buNone/>
            </a:pPr>
            <a:r>
              <a:rPr lang="en-US" sz="1900" dirty="0"/>
              <a:t>Web-based wallets, like Guarda Bitcoin Wallet, store your coins through an online third party. You can gain access to your coins and make transactions through any device that lets you connect to the internet. These web-based wallets are frequently associated with crypto exchanges that allow you to trade and store crypto all in one place.</a:t>
            </a:r>
          </a:p>
          <a:p>
            <a:pPr marL="0" indent="0" algn="just">
              <a:buNone/>
            </a:pPr>
            <a:endParaRPr lang="en-US" sz="1900" dirty="0"/>
          </a:p>
          <a:p>
            <a:pPr marL="0" indent="0" algn="just">
              <a:buNone/>
            </a:pPr>
            <a:r>
              <a:rPr lang="en-US" sz="1900" dirty="0"/>
              <a:t>While convenient, web-based wallets still hold many of the same risks as mobile wallets, namely that because they’re connected to the internet, they can be hacked. </a:t>
            </a:r>
          </a:p>
          <a:p>
            <a:pPr marL="0" indent="0" algn="just">
              <a:buNone/>
            </a:pPr>
            <a:r>
              <a:rPr lang="en-US" sz="1900" dirty="0"/>
              <a:t>In addition, there have been times when exchanges have shut down, and people lost the coins in their web wallets.</a:t>
            </a:r>
          </a:p>
          <a:p>
            <a:pPr marL="0" indent="0" algn="just">
              <a:buNone/>
            </a:pPr>
            <a:endParaRPr lang="en-US" sz="1900" dirty="0"/>
          </a:p>
          <a:p>
            <a:pPr marL="0" indent="0" algn="just">
              <a:buNone/>
            </a:pPr>
            <a:endParaRPr lang="en-US" sz="1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67360" y="260350"/>
            <a:ext cx="8252460" cy="6462395"/>
          </a:xfrm>
          <a:prstGeom prst="rect">
            <a:avLst/>
          </a:prstGeom>
          <a:noFill/>
        </p:spPr>
        <p:txBody>
          <a:bodyPr wrap="square" rtlCol="0" anchor="t">
            <a:spAutoFit/>
          </a:bodyPr>
          <a:lstStyle/>
          <a:p>
            <a:pPr marL="0" indent="0" algn="just">
              <a:buNone/>
            </a:pPr>
            <a:r>
              <a:rPr lang="en-US" b="1" dirty="0">
                <a:sym typeface="+mn-ea"/>
              </a:rPr>
              <a:t>Desktop</a:t>
            </a:r>
            <a:endParaRPr lang="en-US" b="1" dirty="0"/>
          </a:p>
          <a:p>
            <a:pPr marL="0" indent="0" algn="just">
              <a:buNone/>
            </a:pPr>
            <a:r>
              <a:rPr lang="en-US" dirty="0">
                <a:sym typeface="+mn-ea"/>
              </a:rPr>
              <a:t>Desktop wallets, like Guarda and Exodus, are programs you can download onto a computer to store coins on your hard drive. This adds an extra layer of security versus web and mobile apps because you aren’t relying on third-party services to hold your coins. Still, hacks are possible because your computer is connected to the internet.</a:t>
            </a:r>
            <a:endParaRPr lang="en-US" dirty="0"/>
          </a:p>
          <a:p>
            <a:pPr marL="0" indent="0" algn="just">
              <a:buNone/>
            </a:pPr>
            <a:endParaRPr lang="en-US" b="1" dirty="0"/>
          </a:p>
          <a:p>
            <a:pPr marL="0" indent="0" algn="just">
              <a:buNone/>
            </a:pPr>
            <a:r>
              <a:rPr lang="en-US" b="1" dirty="0">
                <a:sym typeface="+mn-ea"/>
              </a:rPr>
              <a:t>Hardware</a:t>
            </a:r>
            <a:endParaRPr lang="en-US" b="1" dirty="0"/>
          </a:p>
          <a:p>
            <a:pPr marL="0" indent="0" algn="just">
              <a:buNone/>
            </a:pPr>
            <a:r>
              <a:rPr lang="en-US" dirty="0">
                <a:sym typeface="+mn-ea"/>
              </a:rPr>
              <a:t>Hardware wallets are physical devices, like a USB drive, that are not connected to the web. These include Ledger Nano X Bitcoin Wallet and Trezor Model T Bitcoin Wallet available in India. </a:t>
            </a:r>
          </a:p>
          <a:p>
            <a:pPr marL="0" indent="0" algn="just">
              <a:buNone/>
            </a:pPr>
            <a:endParaRPr lang="en-US" dirty="0">
              <a:sym typeface="+mn-ea"/>
            </a:endParaRPr>
          </a:p>
          <a:p>
            <a:pPr marL="0" indent="0" algn="just">
              <a:buNone/>
            </a:pPr>
            <a:r>
              <a:rPr lang="en-US" dirty="0">
                <a:sym typeface="+mn-ea"/>
              </a:rPr>
              <a:t>To make transactions, you first need to connect the hardware wallet to the internet, either through the wallet itself or through another device with internet connectivity. </a:t>
            </a:r>
          </a:p>
          <a:p>
            <a:pPr marL="0" indent="0" algn="just">
              <a:buNone/>
            </a:pPr>
            <a:endParaRPr lang="en-US" dirty="0">
              <a:sym typeface="+mn-ea"/>
            </a:endParaRPr>
          </a:p>
          <a:p>
            <a:pPr marL="0" indent="0" algn="just">
              <a:buNone/>
            </a:pPr>
            <a:r>
              <a:rPr lang="en-US" dirty="0">
                <a:sym typeface="+mn-ea"/>
              </a:rPr>
              <a:t>There is typically another password involved to make the connection, which increases security but also raises the risk you may lock yourself out of your crypto if you lose the password.</a:t>
            </a:r>
            <a:endParaRPr lang="en-US" dirty="0"/>
          </a:p>
          <a:p>
            <a:pPr marL="0" indent="0" algn="just">
              <a:buNone/>
            </a:pPr>
            <a:endParaRPr lang="en-US" dirty="0"/>
          </a:p>
          <a:p>
            <a:pPr marL="0" indent="0" algn="just">
              <a:buNone/>
            </a:pPr>
            <a:r>
              <a:rPr lang="en-US" dirty="0">
                <a:sym typeface="+mn-ea"/>
              </a:rPr>
              <a:t>Hardware-based crypto wallets are also known as cold storage or cold wallets. (Wallets connected to the internet, in contrast, are called “hot wallets.”)</a:t>
            </a:r>
            <a:endParaRPr lang="en-US" dirty="0"/>
          </a:p>
          <a:p>
            <a:pPr marL="0" indent="0" algn="just">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67360" y="260350"/>
            <a:ext cx="8252460" cy="1753235"/>
          </a:xfrm>
          <a:prstGeom prst="rect">
            <a:avLst/>
          </a:prstGeom>
          <a:noFill/>
        </p:spPr>
        <p:txBody>
          <a:bodyPr wrap="square" rtlCol="0" anchor="t">
            <a:spAutoFit/>
          </a:bodyPr>
          <a:lstStyle/>
          <a:p>
            <a:pPr marL="0" indent="0" algn="just">
              <a:buNone/>
            </a:pPr>
            <a:endParaRPr lang="en-US" dirty="0"/>
          </a:p>
          <a:p>
            <a:pPr marL="0" indent="0" algn="just">
              <a:buNone/>
            </a:pPr>
            <a:r>
              <a:rPr lang="en-US" b="1" dirty="0">
                <a:sym typeface="+mn-ea"/>
              </a:rPr>
              <a:t>Paper Wallets</a:t>
            </a:r>
            <a:endParaRPr lang="en-US" b="1" dirty="0"/>
          </a:p>
          <a:p>
            <a:pPr marL="0" indent="0" algn="just">
              <a:buNone/>
            </a:pPr>
            <a:r>
              <a:rPr lang="en-US" dirty="0">
                <a:sym typeface="+mn-ea"/>
              </a:rPr>
              <a:t>In a paper wallet, you print off your key, typically a QR code, on a paper document. This makes it impossible for a hacker to access and steal the password online, but then you need to protect the physical document. </a:t>
            </a:r>
            <a:endParaRPr lang="en-US"/>
          </a:p>
          <a:p>
            <a:pPr marL="0" indent="0" algn="just">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3"/>
            <a:ext cx="8229600" cy="1143000"/>
          </a:xfrm>
        </p:spPr>
        <p:txBody>
          <a:bodyPr>
            <a:normAutofit/>
          </a:bodyPr>
          <a:lstStyle/>
          <a:p>
            <a:pPr algn="just"/>
            <a:r>
              <a:rPr lang="en-US" sz="2800" b="1" dirty="0" smtClean="0"/>
              <a:t>Merkle Trees </a:t>
            </a:r>
          </a:p>
        </p:txBody>
      </p:sp>
      <p:sp>
        <p:nvSpPr>
          <p:cNvPr id="3" name="Content Placeholder 2"/>
          <p:cNvSpPr>
            <a:spLocks noGrp="1"/>
          </p:cNvSpPr>
          <p:nvPr>
            <p:ph idx="1"/>
          </p:nvPr>
        </p:nvSpPr>
        <p:spPr>
          <a:xfrm>
            <a:off x="457200" y="1169670"/>
            <a:ext cx="8229600" cy="5069160"/>
          </a:xfrm>
        </p:spPr>
        <p:txBody>
          <a:bodyPr>
            <a:normAutofit/>
          </a:bodyPr>
          <a:lstStyle/>
          <a:p>
            <a:pPr marL="0" indent="0" algn="just">
              <a:buNone/>
            </a:pPr>
            <a:r>
              <a:rPr lang="en-US" sz="2000" dirty="0"/>
              <a:t>A </a:t>
            </a:r>
            <a:r>
              <a:rPr lang="en-US" sz="2000" b="1" dirty="0"/>
              <a:t>hash tree </a:t>
            </a:r>
            <a:r>
              <a:rPr lang="en-US" sz="2000" dirty="0"/>
              <a:t>is also known as</a:t>
            </a:r>
            <a:r>
              <a:rPr lang="en-US" sz="2000" b="1" dirty="0"/>
              <a:t> Merkle Tree</a:t>
            </a:r>
            <a:r>
              <a:rPr lang="en-US" sz="2000" dirty="0"/>
              <a:t>. It is a tree in which each leaf node is labeled with the </a:t>
            </a:r>
            <a:r>
              <a:rPr lang="en-US" sz="2000" b="1" dirty="0"/>
              <a:t>hash value</a:t>
            </a:r>
            <a:r>
              <a:rPr lang="en-US" sz="2000" dirty="0"/>
              <a:t> of a data block and each non-leaf node is labeled with the hash value of its child nodes labels. </a:t>
            </a:r>
          </a:p>
          <a:p>
            <a:pPr marL="0" indent="0" algn="just">
              <a:buNone/>
            </a:pPr>
            <a:endParaRPr lang="en-US" sz="2000" dirty="0"/>
          </a:p>
          <a:p>
            <a:pPr marL="0" indent="0" algn="just">
              <a:buNone/>
            </a:pPr>
            <a:r>
              <a:rPr lang="en-US" sz="2000" b="1" dirty="0"/>
              <a:t>What is a Cryptographic Hash?</a:t>
            </a:r>
          </a:p>
          <a:p>
            <a:pPr marL="0" indent="0" algn="just">
              <a:buNone/>
            </a:pPr>
            <a:r>
              <a:rPr lang="en-US" sz="2000" dirty="0"/>
              <a:t>A cryptographic hash is a function that outputs a fixed-size digest for a variable-length input. A hash function is an important cryptographic primitive and extensively used in blockchain. </a:t>
            </a:r>
          </a:p>
          <a:p>
            <a:pPr marL="0" indent="0" algn="just">
              <a:buNone/>
            </a:pPr>
            <a:endParaRPr lang="en-US" sz="2000" dirty="0"/>
          </a:p>
          <a:p>
            <a:pPr marL="0" indent="0" algn="just">
              <a:buNone/>
            </a:pPr>
            <a:r>
              <a:rPr lang="en-US" sz="2000" dirty="0"/>
              <a:t>For example, SHA-256 is a hash function in which for any variable-bit length input, the output is always going to be a 256-bit hash.</a:t>
            </a:r>
          </a:p>
          <a:p>
            <a:pPr marL="0" indent="0" algn="just">
              <a:buNone/>
            </a:pP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3663</Words>
  <Application>Microsoft Office PowerPoint</Application>
  <PresentationFormat>On-screen Show (4:3)</PresentationFormat>
  <Paragraphs>283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Unit 3</vt:lpstr>
      <vt:lpstr>Introduction to Bitcoins </vt:lpstr>
      <vt:lpstr>Introduction to Bitcoins </vt:lpstr>
      <vt:lpstr>PowerPoint Presentation</vt:lpstr>
      <vt:lpstr>Bitcoin Wallet</vt:lpstr>
      <vt:lpstr>PowerPoint Presentation</vt:lpstr>
      <vt:lpstr>PowerPoint Presentation</vt:lpstr>
      <vt:lpstr>PowerPoint Presentation</vt:lpstr>
      <vt:lpstr>Merkle Trees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Hardness of Bitcoin Mining</vt:lpstr>
      <vt:lpstr>How Is Blockchain Verifiable By Public And Yet Anonymous?</vt:lpstr>
      <vt:lpstr>How is blockchain verifiable yet anonymous? </vt:lpstr>
      <vt:lpstr>   Blockchain Forks  </vt:lpstr>
      <vt:lpstr>PowerPoint Presentation</vt:lpstr>
      <vt:lpstr>Different types of FORKS  </vt:lpstr>
      <vt:lpstr>  Double Spending    </vt:lpstr>
      <vt:lpstr>  Double Spending    </vt:lpstr>
      <vt:lpstr>   </vt:lpstr>
      <vt:lpstr>   </vt:lpstr>
      <vt:lpstr>   </vt:lpstr>
      <vt:lpstr> Bitcoin Blockchain Challenges </vt:lpstr>
      <vt:lpstr> Bitcoin Blockchain Challenges   </vt:lpstr>
      <vt:lpstr> Bitcoin Blockchain Challenges   </vt:lpstr>
      <vt:lpstr> Bitcoin Blockchain Challenges   </vt:lpstr>
      <vt:lpstr> Proof of Work (PoW)  </vt:lpstr>
      <vt:lpstr> Proof of Work (PoW)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 Blockchain Consensus Mechanisms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LENOVO</dc:creator>
  <cp:lastModifiedBy>LENOVO</cp:lastModifiedBy>
  <cp:revision>40</cp:revision>
  <dcterms:created xsi:type="dcterms:W3CDTF">2023-03-29T07:21:11Z</dcterms:created>
  <dcterms:modified xsi:type="dcterms:W3CDTF">2023-04-10T18:48:05Z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