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8" r:id="rId5"/>
    <p:sldId id="269" r:id="rId6"/>
    <p:sldId id="291" r:id="rId7"/>
    <p:sldId id="272" r:id="rId8"/>
    <p:sldId id="309" r:id="rId9"/>
    <p:sldId id="310" r:id="rId10"/>
    <p:sldId id="311" r:id="rId11"/>
    <p:sldId id="312" r:id="rId12"/>
    <p:sldId id="31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33C058-E9AE-4CB3-A3AC-3D856141CFE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1D33C058-E9AE-4CB3-A3AC-3D856141CFE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CFD8-2817-40EE-BD3E-DE50187479F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1D33C058-E9AE-4CB3-A3AC-3D856141CFE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2FCFD8-2817-40EE-BD3E-DE50187479F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33C058-E9AE-4CB3-A3AC-3D856141CFE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2FCFD8-2817-40EE-BD3E-DE50187479F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3C058-E9AE-4CB3-A3AC-3D856141CFE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2FCFD8-2817-40EE-BD3E-DE50187479F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33C058-E9AE-4CB3-A3AC-3D856141CFE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CFD8-2817-40EE-BD3E-DE50187479F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33C058-E9AE-4CB3-A3AC-3D856141CFE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CFD8-2817-40EE-BD3E-DE50187479F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3C058-E9AE-4CB3-A3AC-3D856141CFE8}"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FCFD8-2817-40EE-BD3E-DE50187479F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548680"/>
            <a:ext cx="7772400" cy="1470025"/>
          </a:xfrm>
        </p:spPr>
        <p:txBody>
          <a:bodyPr>
            <a:normAutofit/>
          </a:bodyPr>
          <a:lstStyle/>
          <a:p>
            <a:r>
              <a:rPr lang="en-US" sz="3200" b="1" dirty="0" smtClean="0"/>
              <a:t>Unit 4</a:t>
            </a:r>
            <a:endParaRPr lang="en-IN" sz="3200" b="1" dirty="0"/>
          </a:p>
        </p:txBody>
      </p:sp>
      <p:sp>
        <p:nvSpPr>
          <p:cNvPr id="3" name="Subtitle 2"/>
          <p:cNvSpPr>
            <a:spLocks noGrp="1"/>
          </p:cNvSpPr>
          <p:nvPr>
            <p:ph type="subTitle" idx="1"/>
          </p:nvPr>
        </p:nvSpPr>
        <p:spPr>
          <a:xfrm>
            <a:off x="1043608" y="1916832"/>
            <a:ext cx="6400800" cy="1752600"/>
          </a:xfrm>
        </p:spPr>
        <p:txBody>
          <a:bodyPr>
            <a:normAutofit/>
          </a:bodyPr>
          <a:lstStyle/>
          <a:p>
            <a:r>
              <a:rPr lang="en-US" altLang="en-IN" sz="3600" b="1" dirty="0" smtClean="0">
                <a:solidFill>
                  <a:schemeClr val="tx1"/>
                </a:solidFill>
              </a:rPr>
              <a:t>Ethereum</a:t>
            </a:r>
            <a:endParaRPr lang="en-US" altLang="en-IN" sz="3600" b="1"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892"/>
            <a:ext cx="8229600" cy="1143000"/>
          </a:xfrm>
        </p:spPr>
        <p:txBody>
          <a:bodyPr>
            <a:normAutofit/>
          </a:bodyPr>
          <a:lstStyle/>
          <a:p>
            <a:pPr algn="just"/>
            <a:r>
              <a:rPr lang="en-US" sz="2800">
                <a:sym typeface="+mn-ea"/>
              </a:rPr>
              <a:t>What is an Ethereum Wallet?</a:t>
            </a:r>
            <a:endParaRPr lang="en-US" sz="2800" b="1" dirty="0" smtClean="0"/>
          </a:p>
        </p:txBody>
      </p:sp>
      <p:sp>
        <p:nvSpPr>
          <p:cNvPr id="4" name="Text Box 3"/>
          <p:cNvSpPr txBox="1"/>
          <p:nvPr/>
        </p:nvSpPr>
        <p:spPr>
          <a:xfrm>
            <a:off x="579120" y="334645"/>
            <a:ext cx="7874000" cy="6231255"/>
          </a:xfrm>
          <a:prstGeom prst="rect">
            <a:avLst/>
          </a:prstGeom>
          <a:noFill/>
        </p:spPr>
        <p:txBody>
          <a:bodyPr wrap="square" rtlCol="0" anchor="t">
            <a:spAutoFit/>
          </a:bodyPr>
          <a:p>
            <a:pPr algn="just"/>
            <a:endParaRPr lang="en-US" sz="1900">
              <a:sym typeface="+mn-ea"/>
            </a:endParaRPr>
          </a:p>
          <a:p>
            <a:pPr algn="just"/>
            <a:r>
              <a:rPr lang="en-US" sz="1900" b="1">
                <a:sym typeface="+mn-ea"/>
              </a:rPr>
              <a:t>2. Metamask</a:t>
            </a:r>
            <a:endParaRPr lang="en-US" sz="1900" b="1">
              <a:sym typeface="+mn-ea"/>
            </a:endParaRPr>
          </a:p>
          <a:p>
            <a:pPr algn="just"/>
            <a:endParaRPr lang="en-US" sz="1900">
              <a:sym typeface="+mn-ea"/>
            </a:endParaRPr>
          </a:p>
          <a:p>
            <a:pPr algn="just"/>
            <a:r>
              <a:rPr lang="en-US" sz="1900">
                <a:sym typeface="+mn-ea"/>
              </a:rPr>
              <a:t>If you don’t know much about the Ethereum network, you should go with this option. Metamask is a software that you can download as a Chrome extension too! Your Ethereum wallet remains available on your browser with Metamask, and if you’re a developer, you can interact with Ethereum test networks through it as well. </a:t>
            </a:r>
            <a:endParaRPr lang="en-US" sz="1900">
              <a:sym typeface="+mn-ea"/>
            </a:endParaRPr>
          </a:p>
          <a:p>
            <a:pPr algn="just"/>
            <a:endParaRPr lang="en-US" sz="1900">
              <a:sym typeface="+mn-ea"/>
            </a:endParaRPr>
          </a:p>
          <a:p>
            <a:pPr algn="just"/>
            <a:r>
              <a:rPr lang="en-US" sz="1900" b="1">
                <a:sym typeface="+mn-ea"/>
              </a:rPr>
              <a:t>3. Ledger Nano S</a:t>
            </a:r>
            <a:endParaRPr lang="en-US" sz="1900" b="1">
              <a:sym typeface="+mn-ea"/>
            </a:endParaRPr>
          </a:p>
          <a:p>
            <a:pPr algn="just"/>
            <a:endParaRPr lang="en-US" sz="1900">
              <a:sym typeface="+mn-ea"/>
            </a:endParaRPr>
          </a:p>
          <a:p>
            <a:pPr algn="just"/>
            <a:r>
              <a:rPr lang="en-US" sz="1900">
                <a:sym typeface="+mn-ea"/>
              </a:rPr>
              <a:t>Probably the most popular hardware wallet, Ledger Nano S certainly deserves a place in this list. A hardware wallet lets you store your private keys in a physical device. As a key is everything in cryptocurrency, where you store them is crucial, and hardware wallets are widely popular. </a:t>
            </a:r>
            <a:endParaRPr lang="en-US" sz="1900">
              <a:sym typeface="+mn-ea"/>
            </a:endParaRPr>
          </a:p>
          <a:p>
            <a:pPr algn="just"/>
            <a:endParaRPr lang="en-US" sz="1900">
              <a:sym typeface="+mn-ea"/>
            </a:endParaRPr>
          </a:p>
          <a:p>
            <a:pPr algn="just"/>
            <a:r>
              <a:rPr lang="en-US" sz="1900">
                <a:sym typeface="+mn-ea"/>
              </a:rPr>
              <a:t>All the cryptocurrencies store in the wallet offline, so there’s no risk of hacking. If you’re not a programmer or a tech-savvy person, using a hardware wallet would be the best to ensure the security of your cryptocurrency. </a:t>
            </a:r>
            <a:endParaRPr lang="en-US" sz="190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892"/>
            <a:ext cx="8229600" cy="1143000"/>
          </a:xfrm>
        </p:spPr>
        <p:txBody>
          <a:bodyPr>
            <a:normAutofit/>
          </a:bodyPr>
          <a:lstStyle/>
          <a:p>
            <a:pPr algn="just"/>
            <a:r>
              <a:rPr lang="en-US" sz="2800">
                <a:sym typeface="+mn-ea"/>
              </a:rPr>
              <a:t>What is an Ethereum Wallet?</a:t>
            </a:r>
            <a:endParaRPr lang="en-US" sz="2800" b="1" dirty="0" smtClean="0"/>
          </a:p>
        </p:txBody>
      </p:sp>
      <p:sp>
        <p:nvSpPr>
          <p:cNvPr id="4" name="Text Box 3"/>
          <p:cNvSpPr txBox="1"/>
          <p:nvPr/>
        </p:nvSpPr>
        <p:spPr>
          <a:xfrm>
            <a:off x="579120" y="334645"/>
            <a:ext cx="7874000" cy="5939155"/>
          </a:xfrm>
          <a:prstGeom prst="rect">
            <a:avLst/>
          </a:prstGeom>
          <a:noFill/>
        </p:spPr>
        <p:txBody>
          <a:bodyPr wrap="square" rtlCol="0" anchor="t">
            <a:spAutoFit/>
          </a:bodyPr>
          <a:p>
            <a:pPr algn="just"/>
            <a:endParaRPr lang="en-US" sz="1900">
              <a:sym typeface="+mn-ea"/>
            </a:endParaRPr>
          </a:p>
          <a:p>
            <a:pPr algn="just"/>
            <a:r>
              <a:rPr lang="en-US" sz="1900" b="1">
                <a:sym typeface="+mn-ea"/>
              </a:rPr>
              <a:t>4. Exodus</a:t>
            </a:r>
            <a:endParaRPr lang="en-US" sz="1900" b="1">
              <a:sym typeface="+mn-ea"/>
            </a:endParaRPr>
          </a:p>
          <a:p>
            <a:pPr algn="just"/>
            <a:endParaRPr lang="en-US" sz="1900" b="1">
              <a:sym typeface="+mn-ea"/>
            </a:endParaRPr>
          </a:p>
          <a:p>
            <a:pPr algn="just"/>
            <a:r>
              <a:rPr lang="en-US" sz="1900">
                <a:sym typeface="+mn-ea"/>
              </a:rPr>
              <a:t>If you’re a beginner and haven’t used an Ethereum wallet before, Exodus is the right choice. It is a new entrant in the market and has multiple features to make it stand out. It is compatible with Linux, Mac OS, as well as Windows. Exodus has a mobile app, too, to download it on your smartphone and use it whenever and wherever you want. </a:t>
            </a:r>
            <a:endParaRPr lang="en-US" sz="1900">
              <a:sym typeface="+mn-ea"/>
            </a:endParaRPr>
          </a:p>
          <a:p>
            <a:pPr algn="just"/>
            <a:endParaRPr lang="en-US" sz="1900">
              <a:sym typeface="+mn-ea"/>
            </a:endParaRPr>
          </a:p>
          <a:p>
            <a:pPr algn="just"/>
            <a:r>
              <a:rPr lang="en-US" sz="1900">
                <a:sym typeface="+mn-ea"/>
              </a:rPr>
              <a:t>You can trade between altcoins and bitcoin in its wallet as well, thanks to its shapeshift exchange. Another additional highlight of this wallet is it syncs with your Trezor portfolio. This means you can avail of the advantages of a hardware wallet and a digital one with Exodus. </a:t>
            </a:r>
            <a:endParaRPr lang="en-US" sz="1900">
              <a:sym typeface="+mn-ea"/>
            </a:endParaRPr>
          </a:p>
          <a:p>
            <a:pPr algn="just"/>
            <a:endParaRPr lang="en-US" sz="1900" b="1">
              <a:sym typeface="+mn-ea"/>
            </a:endParaRPr>
          </a:p>
          <a:p>
            <a:pPr algn="just"/>
            <a:r>
              <a:rPr lang="en-US" sz="1900" b="1">
                <a:sym typeface="+mn-ea"/>
              </a:rPr>
              <a:t>5. Mist</a:t>
            </a:r>
            <a:endParaRPr lang="en-US" sz="1900" b="1">
              <a:sym typeface="+mn-ea"/>
            </a:endParaRPr>
          </a:p>
          <a:p>
            <a:pPr algn="just"/>
            <a:endParaRPr lang="en-US" sz="1900">
              <a:sym typeface="+mn-ea"/>
            </a:endParaRPr>
          </a:p>
          <a:p>
            <a:pPr algn="just"/>
            <a:r>
              <a:rPr lang="en-US" sz="1900">
                <a:sym typeface="+mn-ea"/>
              </a:rPr>
              <a:t>The people who created Ethereum built this wallet, and it’s the official Ethereum wallet in the market. Also, considered as one of the best ethereum wallet. However, you need to be familiar with blockchain before you use Mist. That’s because it is a little complicated to use. </a:t>
            </a:r>
            <a:endParaRPr lang="en-US" sz="190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373"/>
            <a:ext cx="8229600" cy="1143000"/>
          </a:xfrm>
        </p:spPr>
        <p:txBody>
          <a:bodyPr>
            <a:normAutofit/>
          </a:bodyPr>
          <a:lstStyle/>
          <a:p>
            <a:pPr algn="just"/>
            <a:r>
              <a:rPr lang="en-US" sz="2800" b="1" dirty="0" smtClean="0"/>
              <a:t>Introduction to Ethereum </a:t>
            </a:r>
            <a:endParaRPr lang="en-US" sz="2800" b="1" dirty="0" smtClean="0"/>
          </a:p>
        </p:txBody>
      </p:sp>
      <p:sp>
        <p:nvSpPr>
          <p:cNvPr id="3" name="Content Placeholder 2"/>
          <p:cNvSpPr>
            <a:spLocks noGrp="1"/>
          </p:cNvSpPr>
          <p:nvPr>
            <p:ph idx="1"/>
          </p:nvPr>
        </p:nvSpPr>
        <p:spPr>
          <a:xfrm>
            <a:off x="457200" y="1384935"/>
            <a:ext cx="8229600" cy="5069160"/>
          </a:xfrm>
        </p:spPr>
        <p:txBody>
          <a:bodyPr>
            <a:normAutofit/>
          </a:bodyPr>
          <a:lstStyle/>
          <a:p>
            <a:pPr marL="0" indent="0" algn="just">
              <a:buNone/>
            </a:pPr>
            <a:r>
              <a:rPr lang="en-US" sz="1900" dirty="0"/>
              <a:t>What is Ethereum?</a:t>
            </a:r>
            <a:endParaRPr lang="en-US" sz="1900" dirty="0"/>
          </a:p>
          <a:p>
            <a:pPr marL="0" indent="0" algn="just">
              <a:buNone/>
            </a:pPr>
            <a:endParaRPr lang="en-US" sz="1900" dirty="0"/>
          </a:p>
          <a:p>
            <a:pPr marL="0" indent="0" algn="just">
              <a:buNone/>
            </a:pPr>
            <a:r>
              <a:rPr lang="en-US" sz="1900" dirty="0"/>
              <a:t>Blockchain technology gained public notice with the advent of bitcoin in 2009. Bitcoin is a cryptocurrency that runs on blockchain technology and is by far, the most popular and most ranked cryptocurrency. </a:t>
            </a:r>
            <a:endParaRPr lang="en-US" sz="1900" dirty="0"/>
          </a:p>
          <a:p>
            <a:pPr marL="0" indent="0" algn="just">
              <a:buNone/>
            </a:pPr>
            <a:endParaRPr lang="en-US" sz="1900" dirty="0"/>
          </a:p>
          <a:p>
            <a:pPr marL="0" indent="0" algn="just">
              <a:buNone/>
            </a:pPr>
            <a:r>
              <a:rPr lang="en-US" sz="1900" dirty="0"/>
              <a:t>Ethereum was initially released in 2015. Within two years of its release, it was ranked the second best blockchain network, Bitcoin is the first.</a:t>
            </a:r>
            <a:endParaRPr lang="en-US" sz="1900" dirty="0"/>
          </a:p>
          <a:p>
            <a:pPr marL="0" indent="0" algn="just">
              <a:buNone/>
            </a:pPr>
            <a:endParaRPr lang="en-US" sz="1900" dirty="0"/>
          </a:p>
          <a:p>
            <a:pPr marL="0" indent="0" algn="just">
              <a:buNone/>
            </a:pPr>
            <a:r>
              <a:rPr lang="en-US" sz="1900" dirty="0"/>
              <a:t> The Ethereum network acquired more global interest when china stated that it is the best blockchain network ever created. </a:t>
            </a:r>
            <a:endParaRPr lang="en-US" sz="19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1030"/>
            <a:ext cx="8229600" cy="5833110"/>
          </a:xfrm>
        </p:spPr>
        <p:txBody>
          <a:bodyPr>
            <a:normAutofit lnSpcReduction="20000"/>
          </a:bodyPr>
          <a:lstStyle/>
          <a:p>
            <a:pPr marL="0" indent="0" algn="just">
              <a:buNone/>
            </a:pPr>
            <a:r>
              <a:rPr lang="en-US" sz="1800" dirty="0"/>
              <a:t>Ethereum is a Blockchain network that introduced a built-in Turing-complete programming language that can be used for creating various decentralized applications(also called Dapps). The Ethereum network is fueled by its own cryptocurrency called ‘ether’. </a:t>
            </a:r>
            <a:endParaRPr lang="en-US" sz="1800" dirty="0"/>
          </a:p>
          <a:p>
            <a:pPr marL="0" indent="0" algn="just">
              <a:buNone/>
            </a:pPr>
            <a:endParaRPr lang="en-US" sz="1800" dirty="0"/>
          </a:p>
          <a:p>
            <a:pPr marL="0" indent="0" algn="just">
              <a:buNone/>
            </a:pPr>
            <a:r>
              <a:rPr lang="en-US" sz="1800" dirty="0"/>
              <a:t>The Ethereum network is currently famous for allowing the implementation of smart contracts. Smart contracts can be thought of as ‘cryptographic bank lockers’ which contain certain values. </a:t>
            </a:r>
            <a:endParaRPr lang="en-US" sz="1800" dirty="0"/>
          </a:p>
          <a:p>
            <a:pPr marL="0" indent="0" algn="just">
              <a:buNone/>
            </a:pPr>
            <a:endParaRPr lang="en-US" sz="1800" dirty="0"/>
          </a:p>
          <a:p>
            <a:pPr marL="0" indent="0" algn="just">
              <a:buNone/>
            </a:pPr>
            <a:r>
              <a:rPr lang="en-US" sz="1800" dirty="0"/>
              <a:t>These cryptographic lockers can only be unlocked when certain conditions are met. </a:t>
            </a:r>
            <a:endParaRPr lang="en-US" sz="1800" dirty="0"/>
          </a:p>
          <a:p>
            <a:pPr marL="0" indent="0" algn="just">
              <a:buNone/>
            </a:pPr>
            <a:endParaRPr lang="en-US" sz="1800" dirty="0"/>
          </a:p>
          <a:p>
            <a:pPr marL="0" indent="0" algn="just">
              <a:buNone/>
            </a:pPr>
            <a:r>
              <a:rPr lang="en-US" sz="1800" dirty="0"/>
              <a:t>Unlike bitcoin, Ethereum is a network that can be applied to various other sectors. </a:t>
            </a:r>
            <a:endParaRPr lang="en-US" sz="1800" dirty="0"/>
          </a:p>
          <a:p>
            <a:pPr marL="0" indent="0" algn="just">
              <a:buNone/>
            </a:pPr>
            <a:endParaRPr lang="en-US" sz="1800" dirty="0"/>
          </a:p>
          <a:p>
            <a:pPr marL="0" indent="0" algn="just">
              <a:buNone/>
            </a:pPr>
            <a:r>
              <a:rPr lang="en-US" sz="1800" dirty="0"/>
              <a:t>Ethereum is often called Blockchain 2.0 since it proved the potential of blockchain technology beyond the financial sector. </a:t>
            </a:r>
            <a:endParaRPr lang="en-US" sz="1800" dirty="0"/>
          </a:p>
          <a:p>
            <a:pPr marL="0" indent="0" algn="just">
              <a:buNone/>
            </a:pPr>
            <a:endParaRPr lang="en-US" sz="1800" dirty="0"/>
          </a:p>
          <a:p>
            <a:pPr marL="0" indent="0" algn="just">
              <a:buNone/>
            </a:pPr>
            <a:r>
              <a:rPr lang="en-US" sz="1800" dirty="0"/>
              <a:t>The consensus mechanism used in Ethereum is Proof of Stakes(PoS), which is more energy efficient when compared to that used in the Bitcoin network, that is, Proof of Work(PoW). PoS depends on the amount of stake a node holds</a:t>
            </a:r>
            <a:r>
              <a:rPr lang="en-US" sz="1900" dirty="0"/>
              <a:t>. </a:t>
            </a:r>
            <a:endParaRPr lang="en-US" sz="19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8610"/>
            <a:ext cx="8229600" cy="6640830"/>
          </a:xfrm>
        </p:spPr>
        <p:txBody>
          <a:bodyPr>
            <a:normAutofit fontScale="70000"/>
          </a:bodyPr>
          <a:lstStyle/>
          <a:p>
            <a:pPr marL="0" indent="0" algn="just">
              <a:buNone/>
            </a:pPr>
            <a:r>
              <a:rPr lang="en-US" sz="3400" b="1" dirty="0"/>
              <a:t>Features of Ethereum</a:t>
            </a:r>
            <a:endParaRPr lang="en-US" sz="3400" b="1" dirty="0"/>
          </a:p>
          <a:p>
            <a:pPr marL="0" indent="0" algn="just">
              <a:buNone/>
            </a:pPr>
            <a:endParaRPr lang="en-US" sz="2400" b="1" dirty="0"/>
          </a:p>
          <a:p>
            <a:pPr marL="0" indent="0" algn="just">
              <a:buNone/>
            </a:pPr>
            <a:r>
              <a:rPr lang="en-US" sz="2600" b="1" dirty="0"/>
              <a:t>Smart contracts: </a:t>
            </a:r>
            <a:r>
              <a:rPr lang="en-US" sz="2600" dirty="0"/>
              <a:t>Ethereum allows the creation and deployment of smart contracts. Smart contracts are created mainly using a programming language called solidity. Solidity is an Object Oriented Programming language that is comparatively easy to learn. </a:t>
            </a:r>
            <a:endParaRPr lang="en-US" sz="2600" dirty="0"/>
          </a:p>
          <a:p>
            <a:pPr marL="0" indent="0" algn="just">
              <a:buNone/>
            </a:pPr>
            <a:endParaRPr lang="en-US" sz="2600" dirty="0"/>
          </a:p>
          <a:p>
            <a:pPr marL="0" indent="0" algn="just">
              <a:buNone/>
            </a:pPr>
            <a:r>
              <a:rPr lang="en-US" sz="2600" b="1" dirty="0"/>
              <a:t>Ethereum Virtual Machine (EVM):</a:t>
            </a:r>
            <a:r>
              <a:rPr lang="en-US" sz="2600" dirty="0"/>
              <a:t> It is designed to operate as a runtime environment for compiling and deploying Ethereum-based smart contracts.</a:t>
            </a:r>
            <a:endParaRPr lang="en-US" sz="2600" dirty="0"/>
          </a:p>
          <a:p>
            <a:pPr marL="0" indent="0" algn="just">
              <a:buNone/>
            </a:pPr>
            <a:endParaRPr lang="en-US" sz="2600" dirty="0"/>
          </a:p>
          <a:p>
            <a:pPr marL="0" indent="0" algn="just">
              <a:buNone/>
            </a:pPr>
            <a:r>
              <a:rPr lang="en-US" sz="2600" b="1" dirty="0"/>
              <a:t>Ether: </a:t>
            </a:r>
            <a:r>
              <a:rPr lang="en-US" sz="2600" dirty="0"/>
              <a:t>Ether is the cryptocurrency of the Ethereum network. It is the only acceptable form of payment for transaction fees on the Ethereum network. </a:t>
            </a:r>
            <a:endParaRPr lang="en-US" sz="2600" dirty="0"/>
          </a:p>
          <a:p>
            <a:pPr marL="0" indent="0" algn="just">
              <a:buNone/>
            </a:pPr>
            <a:endParaRPr lang="en-US" sz="2600" dirty="0"/>
          </a:p>
          <a:p>
            <a:pPr marL="0" indent="0" algn="just">
              <a:buNone/>
            </a:pPr>
            <a:r>
              <a:rPr lang="en-US" sz="2600" b="1" dirty="0"/>
              <a:t>Decentralized applications (Daaps):</a:t>
            </a:r>
            <a:r>
              <a:rPr lang="en-US" sz="2600" dirty="0"/>
              <a:t> Dapp has its backend code running on a decentralized peer-to-peer network. It can have a frontend and user interface written in any language to make calls and query data from its backend. They operate on Ethereum and perform the same function irrespective of the environment in which they get executed.</a:t>
            </a:r>
            <a:endParaRPr lang="en-US" sz="2600" dirty="0"/>
          </a:p>
          <a:p>
            <a:pPr marL="0" indent="0" algn="just">
              <a:buNone/>
            </a:pPr>
            <a:endParaRPr lang="en-US" sz="2715" dirty="0"/>
          </a:p>
          <a:p>
            <a:pPr marL="0" indent="0" algn="just">
              <a:buNone/>
            </a:pPr>
            <a:endParaRPr lang="en-US" sz="2715"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9140"/>
            <a:ext cx="8229600" cy="5883275"/>
          </a:xfrm>
        </p:spPr>
        <p:txBody>
          <a:bodyPr/>
          <a:lstStyle/>
          <a:p>
            <a:pPr marL="0" indent="0" algn="just">
              <a:buNone/>
            </a:pPr>
            <a:r>
              <a:rPr lang="en-US" sz="1900" b="1" dirty="0">
                <a:sym typeface="+mn-ea"/>
              </a:rPr>
              <a:t>Decentralized autonomous organizations (DAOs):</a:t>
            </a:r>
            <a:r>
              <a:rPr lang="en-US" sz="1900" dirty="0">
                <a:sym typeface="+mn-ea"/>
              </a:rPr>
              <a:t> It is a decentralized organization that works in a democratic and decentralized fashion. DAO relies on smart contracts for decision-making or decentralized voting systems within the organization.</a:t>
            </a:r>
            <a:endParaRPr lang="en-US" sz="1900" dirty="0"/>
          </a:p>
          <a:p>
            <a:pPr marL="0" indent="0" algn="just">
              <a:buNone/>
            </a:pPr>
            <a:endParaRPr lang="en-US" sz="19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892"/>
            <a:ext cx="8229600" cy="1143000"/>
          </a:xfrm>
        </p:spPr>
        <p:txBody>
          <a:bodyPr>
            <a:normAutofit/>
          </a:bodyPr>
          <a:lstStyle/>
          <a:p>
            <a:pPr algn="just"/>
            <a:r>
              <a:rPr lang="en-US" sz="2800">
                <a:sym typeface="+mn-ea"/>
              </a:rPr>
              <a:t>Ethereum Virtual Machine (EVM) </a:t>
            </a:r>
            <a:endParaRPr lang="en-US" sz="2800" b="1" dirty="0" smtClean="0"/>
          </a:p>
        </p:txBody>
      </p:sp>
      <p:sp>
        <p:nvSpPr>
          <p:cNvPr id="4" name="Text Box 3"/>
          <p:cNvSpPr txBox="1"/>
          <p:nvPr/>
        </p:nvSpPr>
        <p:spPr>
          <a:xfrm>
            <a:off x="579120" y="908685"/>
            <a:ext cx="7874000" cy="4477385"/>
          </a:xfrm>
          <a:prstGeom prst="rect">
            <a:avLst/>
          </a:prstGeom>
          <a:noFill/>
        </p:spPr>
        <p:txBody>
          <a:bodyPr wrap="square" rtlCol="0" anchor="t">
            <a:spAutoFit/>
          </a:bodyPr>
          <a:p>
            <a:pPr algn="just"/>
            <a:r>
              <a:rPr lang="en-US" sz="1900"/>
              <a:t>Ethereum Virtual Machine (EVM) is designed as the runtime environment for smart contracts in Ethereum. It is sandboxed and isolated from the other parts of the system. This means that any operation on EVM should not affect your data or programs in any way, no matter how many times you call a particular function on it.</a:t>
            </a:r>
            <a:endParaRPr lang="en-US" sz="1900"/>
          </a:p>
          <a:p>
            <a:pPr algn="just"/>
            <a:endParaRPr lang="en-US" sz="1900"/>
          </a:p>
          <a:p>
            <a:pPr algn="just"/>
            <a:r>
              <a:rPr lang="en-US" sz="1900"/>
              <a:t>    An EVM is the runtime environment that executes Ethereum smart contracts.</a:t>
            </a:r>
            <a:endParaRPr lang="en-US" sz="1900"/>
          </a:p>
          <a:p>
            <a:pPr algn="just"/>
            <a:r>
              <a:rPr lang="en-US" sz="1900"/>
              <a:t>    Ethereum contains its own Turing-complete scripting language, called Solidity, and with this comes a need to execute this code. </a:t>
            </a:r>
            <a:endParaRPr lang="en-US" sz="1900"/>
          </a:p>
          <a:p>
            <a:pPr algn="just"/>
            <a:r>
              <a:rPr lang="en-US" sz="1900"/>
              <a:t>    A program called the Ethereum Virtual Machine (EVM) can do this task.</a:t>
            </a:r>
            <a:endParaRPr lang="en-US" sz="1900"/>
          </a:p>
          <a:p>
            <a:pPr algn="just"/>
            <a:r>
              <a:rPr lang="en-US" sz="1900"/>
              <a:t>    It runs on top of the Ethereum network, meaning that all nodes reach a consensus about what code should be executed at every given time.</a:t>
            </a:r>
            <a:endParaRPr lang="en-US" sz="19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892"/>
            <a:ext cx="8229600" cy="1143000"/>
          </a:xfrm>
        </p:spPr>
        <p:txBody>
          <a:bodyPr>
            <a:normAutofit/>
          </a:bodyPr>
          <a:lstStyle/>
          <a:p>
            <a:pPr algn="just"/>
            <a:r>
              <a:rPr lang="en-US" sz="2800">
                <a:sym typeface="+mn-ea"/>
              </a:rPr>
              <a:t>Ethereum Virtual Machine (EVM) </a:t>
            </a:r>
            <a:endParaRPr lang="en-US" sz="2800" b="1" dirty="0" smtClean="0"/>
          </a:p>
        </p:txBody>
      </p:sp>
      <p:sp>
        <p:nvSpPr>
          <p:cNvPr id="4" name="Text Box 3"/>
          <p:cNvSpPr txBox="1"/>
          <p:nvPr/>
        </p:nvSpPr>
        <p:spPr>
          <a:xfrm>
            <a:off x="579120" y="908685"/>
            <a:ext cx="7874000" cy="3307715"/>
          </a:xfrm>
          <a:prstGeom prst="rect">
            <a:avLst/>
          </a:prstGeom>
          <a:noFill/>
        </p:spPr>
        <p:txBody>
          <a:bodyPr wrap="square" rtlCol="0" anchor="t">
            <a:spAutoFit/>
          </a:bodyPr>
          <a:p>
            <a:pPr algn="just"/>
            <a:r>
              <a:rPr lang="en-US" sz="1900"/>
              <a:t>What is an EVM?</a:t>
            </a:r>
            <a:endParaRPr lang="en-US" sz="1900"/>
          </a:p>
          <a:p>
            <a:pPr algn="just"/>
            <a:endParaRPr lang="en-US" sz="1900"/>
          </a:p>
          <a:p>
            <a:pPr algn="just"/>
            <a:r>
              <a:rPr lang="en-US" sz="1900"/>
              <a:t>To simply explain a Ethereum virtual machine; it is a software platform; which is more like a virtual computer that is used by developers in order to create decentralized applications or DApps. Developers can also use the EVMs to execute and deploy smart contracts on the Ethereum network. If one is a programmer with an interest in DApps or if an investor is looking to learn more about the ever-evolving world of EVM crypto, the most probable or the most important term that they would probably have heard of would be Ethereum virtual machines. </a:t>
            </a:r>
            <a:endParaRPr lang="en-US" sz="19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892"/>
            <a:ext cx="8229600" cy="1143000"/>
          </a:xfrm>
        </p:spPr>
        <p:txBody>
          <a:bodyPr>
            <a:normAutofit/>
          </a:bodyPr>
          <a:lstStyle/>
          <a:p>
            <a:pPr algn="just"/>
            <a:r>
              <a:rPr lang="en-US" sz="2800">
                <a:sym typeface="+mn-ea"/>
              </a:rPr>
              <a:t>Ethereum Virtual Machine (EVM) </a:t>
            </a:r>
            <a:endParaRPr lang="en-US" sz="2800" b="1" dirty="0" smtClean="0"/>
          </a:p>
        </p:txBody>
      </p:sp>
      <p:sp>
        <p:nvSpPr>
          <p:cNvPr id="4" name="Text Box 3"/>
          <p:cNvSpPr txBox="1"/>
          <p:nvPr/>
        </p:nvSpPr>
        <p:spPr>
          <a:xfrm>
            <a:off x="579120" y="908685"/>
            <a:ext cx="7874000" cy="5646420"/>
          </a:xfrm>
          <a:prstGeom prst="rect">
            <a:avLst/>
          </a:prstGeom>
          <a:noFill/>
        </p:spPr>
        <p:txBody>
          <a:bodyPr wrap="square" rtlCol="0" anchor="t">
            <a:spAutoFit/>
          </a:bodyPr>
          <a:p>
            <a:pPr algn="just"/>
            <a:r>
              <a:rPr lang="en-US" sz="1900"/>
              <a:t>What is an EVM?</a:t>
            </a:r>
            <a:endParaRPr lang="en-US" sz="1900"/>
          </a:p>
          <a:p>
            <a:pPr algn="just"/>
            <a:endParaRPr lang="en-US" sz="1900"/>
          </a:p>
          <a:p>
            <a:pPr algn="just"/>
            <a:r>
              <a:rPr lang="en-US" sz="1900"/>
              <a:t>To simply explain a Ethereum virtual machine; it is a software platform; which is more like a virtual computer that is used by developers in order to create decentralized applications.</a:t>
            </a:r>
            <a:endParaRPr lang="en-US" sz="1900"/>
          </a:p>
          <a:p>
            <a:pPr algn="just"/>
            <a:endParaRPr lang="en-US" sz="1900"/>
          </a:p>
          <a:p>
            <a:pPr algn="just"/>
            <a:r>
              <a:rPr lang="en-US" sz="1900"/>
              <a:t>Developers can also use the EVMs to execute and deploy smart contracts on the Ethereum network. If one is a programmer with an interest or if an investor is looking to learn more about the ever-evolving world of EVM crypto, the most probable or the most important term that they would probably have heard of would be Ethereum virtual machines. </a:t>
            </a:r>
            <a:endParaRPr lang="en-US" sz="1900"/>
          </a:p>
          <a:p>
            <a:pPr algn="just"/>
            <a:endParaRPr lang="en-US" sz="1900"/>
          </a:p>
          <a:p>
            <a:pPr algn="just"/>
            <a:r>
              <a:rPr lang="en-US" sz="1900"/>
              <a:t>According to the creator of the second largest crypto according to market cap, Ethereum, Vitalik Buterin, the main purpose of Ethereum virtual machine is to dictate the state of every block in the Ethereum blockchain. </a:t>
            </a:r>
            <a:endParaRPr lang="en-US" sz="1900"/>
          </a:p>
          <a:p>
            <a:pPr algn="just"/>
            <a:endParaRPr lang="en-US" sz="1900"/>
          </a:p>
          <a:p>
            <a:pPr algn="just"/>
            <a:endParaRPr lang="en-US" sz="19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892"/>
            <a:ext cx="8229600" cy="1143000"/>
          </a:xfrm>
        </p:spPr>
        <p:txBody>
          <a:bodyPr>
            <a:normAutofit/>
          </a:bodyPr>
          <a:lstStyle/>
          <a:p>
            <a:pPr algn="just"/>
            <a:r>
              <a:rPr lang="en-US" sz="2800">
                <a:sym typeface="+mn-ea"/>
              </a:rPr>
              <a:t>Ethereum Virtual Machine (EVM) </a:t>
            </a:r>
            <a:endParaRPr lang="en-US" sz="2800" b="1" dirty="0" smtClean="0"/>
          </a:p>
        </p:txBody>
      </p:sp>
      <p:sp>
        <p:nvSpPr>
          <p:cNvPr id="4" name="Text Box 3"/>
          <p:cNvSpPr txBox="1"/>
          <p:nvPr/>
        </p:nvSpPr>
        <p:spPr>
          <a:xfrm>
            <a:off x="579120" y="908685"/>
            <a:ext cx="7874000" cy="5354320"/>
          </a:xfrm>
          <a:prstGeom prst="rect">
            <a:avLst/>
          </a:prstGeom>
          <a:noFill/>
        </p:spPr>
        <p:txBody>
          <a:bodyPr wrap="square" rtlCol="0" anchor="t">
            <a:spAutoFit/>
          </a:bodyPr>
          <a:p>
            <a:pPr algn="just"/>
            <a:r>
              <a:rPr lang="en-US" sz="1900">
                <a:sym typeface="+mn-ea"/>
              </a:rPr>
              <a:t>To understand it better; EVMs works similar to how other blockchain-based networks. It is so because they also use a distributed ledger in order to maintain databases for transactions. Along with that, EVMs also add another layer of functioning because of their smart contract capabilities.</a:t>
            </a:r>
            <a:endParaRPr lang="en-US" sz="1900">
              <a:sym typeface="+mn-ea"/>
            </a:endParaRPr>
          </a:p>
          <a:p>
            <a:pPr algn="just"/>
            <a:endParaRPr lang="en-US" sz="1900"/>
          </a:p>
          <a:p>
            <a:pPr algn="just"/>
            <a:r>
              <a:rPr lang="en-US" sz="1900"/>
              <a:t>Other important features of EVM that should be noted are:</a:t>
            </a:r>
            <a:endParaRPr lang="en-US" sz="1900"/>
          </a:p>
          <a:p>
            <a:pPr algn="just"/>
            <a:endParaRPr lang="en-US" sz="1900"/>
          </a:p>
          <a:p>
            <a:pPr algn="just"/>
            <a:r>
              <a:rPr lang="en-US" sz="1900"/>
              <a:t>EVMs are the runtime environment which helps in executing Ethereum smart contracts.</a:t>
            </a:r>
            <a:endParaRPr lang="en-US" sz="1900"/>
          </a:p>
          <a:p>
            <a:pPr algn="just"/>
            <a:endParaRPr lang="en-US" sz="1900"/>
          </a:p>
          <a:p>
            <a:pPr algn="just"/>
            <a:r>
              <a:rPr lang="en-US" sz="1900"/>
              <a:t>As is know, the Ethereum network contains its own scripting language, better known as Solidity. Along with the Turing complete scripting language comes a need to execute this code.</a:t>
            </a:r>
            <a:endParaRPr lang="en-US" sz="1900"/>
          </a:p>
          <a:p>
            <a:pPr algn="just"/>
            <a:endParaRPr lang="en-US" sz="1900"/>
          </a:p>
          <a:p>
            <a:pPr algn="just"/>
            <a:r>
              <a:rPr lang="en-US" sz="1900"/>
              <a:t>The Ethereum Virtual Machine program runs on top of the Ethereum network. This means that all the nodes reach a consensus about which code is to be executed at every given time.</a:t>
            </a:r>
            <a:endParaRPr lang="en-US" sz="19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7430</Words>
  <Application>WPS Presentation</Application>
  <PresentationFormat>On-screen Show (4:3)</PresentationFormat>
  <Paragraphs>104</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Nimbus Roman No9 L</vt:lpstr>
      <vt:lpstr>Calibri</vt:lpstr>
      <vt:lpstr>DejaVu Sans</vt:lpstr>
      <vt:lpstr>Microsoft YaHei</vt:lpstr>
      <vt:lpstr>Droid Sans Fallback</vt:lpstr>
      <vt:lpstr>Arial Unicode MS</vt:lpstr>
      <vt:lpstr>OpenSymbol</vt:lpstr>
      <vt:lpstr>Office Theme</vt:lpstr>
      <vt:lpstr>Unit 4</vt:lpstr>
      <vt:lpstr>Introduction to Ethereum </vt:lpstr>
      <vt:lpstr>PowerPoint 演示文稿</vt:lpstr>
      <vt:lpstr>PowerPoint 演示文稿</vt:lpstr>
      <vt:lpstr>PowerPoint 演示文稿</vt:lpstr>
      <vt:lpstr>Bitcoin Wallet</vt:lpstr>
      <vt:lpstr>Ethereum Virtual Machine (EVM) </vt:lpstr>
      <vt:lpstr>Ethereum Virtual Machine (EVM) </vt:lpstr>
      <vt:lpstr>Ethereum Virtual Machine (EVM) </vt:lpstr>
      <vt:lpstr>Ethereum Virtual Machine (EVM) </vt:lpstr>
      <vt:lpstr>What is an Ethereum Wallet?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LENOVO</dc:creator>
  <cp:lastModifiedBy>computer</cp:lastModifiedBy>
  <cp:revision>32</cp:revision>
  <dcterms:created xsi:type="dcterms:W3CDTF">2023-04-13T08:05:04Z</dcterms:created>
  <dcterms:modified xsi:type="dcterms:W3CDTF">2023-04-13T08:05:04Z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