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80" cap="rnd">
              <a:solidFill>
                <a:srgbClr val="808080"/>
              </a:solidFill>
              <a:round/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Calibri"/>
                  </a:defRPr>
                </a:pPr>
                <a:endParaRPr lang="en-US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81"/>
                <c:pt idx="0">
                  <c:v>-10</c:v>
                </c:pt>
                <c:pt idx="1">
                  <c:v>-9.75</c:v>
                </c:pt>
                <c:pt idx="2">
                  <c:v>-9.5</c:v>
                </c:pt>
                <c:pt idx="3">
                  <c:v>-9.25</c:v>
                </c:pt>
                <c:pt idx="4">
                  <c:v>-9</c:v>
                </c:pt>
                <c:pt idx="5">
                  <c:v>-8.75</c:v>
                </c:pt>
                <c:pt idx="6">
                  <c:v>-8.5</c:v>
                </c:pt>
                <c:pt idx="7">
                  <c:v>-8.25</c:v>
                </c:pt>
                <c:pt idx="8">
                  <c:v>-8</c:v>
                </c:pt>
                <c:pt idx="9">
                  <c:v>-7.75</c:v>
                </c:pt>
                <c:pt idx="10">
                  <c:v>-7.5</c:v>
                </c:pt>
                <c:pt idx="11">
                  <c:v>-7.25</c:v>
                </c:pt>
                <c:pt idx="12">
                  <c:v>-7</c:v>
                </c:pt>
                <c:pt idx="13">
                  <c:v>-6.75</c:v>
                </c:pt>
                <c:pt idx="14">
                  <c:v>-6.5</c:v>
                </c:pt>
                <c:pt idx="15">
                  <c:v>-6.25</c:v>
                </c:pt>
                <c:pt idx="16">
                  <c:v>-6</c:v>
                </c:pt>
                <c:pt idx="17">
                  <c:v>-5.75</c:v>
                </c:pt>
                <c:pt idx="18">
                  <c:v>-5.5</c:v>
                </c:pt>
                <c:pt idx="19">
                  <c:v>-5.25</c:v>
                </c:pt>
                <c:pt idx="20">
                  <c:v>-5</c:v>
                </c:pt>
                <c:pt idx="21">
                  <c:v>-4.75</c:v>
                </c:pt>
                <c:pt idx="22">
                  <c:v>-4.5</c:v>
                </c:pt>
                <c:pt idx="23">
                  <c:v>-4.25</c:v>
                </c:pt>
                <c:pt idx="24">
                  <c:v>-4</c:v>
                </c:pt>
                <c:pt idx="25">
                  <c:v>-3.75</c:v>
                </c:pt>
                <c:pt idx="26">
                  <c:v>-3.5</c:v>
                </c:pt>
                <c:pt idx="27">
                  <c:v>-3.25</c:v>
                </c:pt>
                <c:pt idx="28">
                  <c:v>-3</c:v>
                </c:pt>
                <c:pt idx="29">
                  <c:v>-2.75</c:v>
                </c:pt>
                <c:pt idx="30">
                  <c:v>-2.5</c:v>
                </c:pt>
                <c:pt idx="31">
                  <c:v>-2.25</c:v>
                </c:pt>
                <c:pt idx="32">
                  <c:v>-2</c:v>
                </c:pt>
                <c:pt idx="33">
                  <c:v>-1.75</c:v>
                </c:pt>
                <c:pt idx="34">
                  <c:v>-1.5</c:v>
                </c:pt>
                <c:pt idx="35">
                  <c:v>-1.25</c:v>
                </c:pt>
                <c:pt idx="36">
                  <c:v>-1</c:v>
                </c:pt>
                <c:pt idx="37">
                  <c:v>-0.75</c:v>
                </c:pt>
                <c:pt idx="38">
                  <c:v>-0.5</c:v>
                </c:pt>
                <c:pt idx="39">
                  <c:v>-0.25</c:v>
                </c:pt>
                <c:pt idx="40">
                  <c:v>0</c:v>
                </c:pt>
                <c:pt idx="41">
                  <c:v>0.25</c:v>
                </c:pt>
                <c:pt idx="42">
                  <c:v>0.5</c:v>
                </c:pt>
                <c:pt idx="43">
                  <c:v>0.75</c:v>
                </c:pt>
                <c:pt idx="44">
                  <c:v>1</c:v>
                </c:pt>
                <c:pt idx="45">
                  <c:v>1.25</c:v>
                </c:pt>
                <c:pt idx="46">
                  <c:v>1.5</c:v>
                </c:pt>
                <c:pt idx="47">
                  <c:v>1.75</c:v>
                </c:pt>
                <c:pt idx="48">
                  <c:v>2</c:v>
                </c:pt>
                <c:pt idx="49">
                  <c:v>2.25</c:v>
                </c:pt>
                <c:pt idx="50">
                  <c:v>2.5</c:v>
                </c:pt>
                <c:pt idx="51">
                  <c:v>2.75</c:v>
                </c:pt>
                <c:pt idx="52">
                  <c:v>3</c:v>
                </c:pt>
                <c:pt idx="53">
                  <c:v>3.25</c:v>
                </c:pt>
                <c:pt idx="54">
                  <c:v>3.5</c:v>
                </c:pt>
                <c:pt idx="55">
                  <c:v>3.75</c:v>
                </c:pt>
                <c:pt idx="56">
                  <c:v>4</c:v>
                </c:pt>
                <c:pt idx="57">
                  <c:v>4.25</c:v>
                </c:pt>
                <c:pt idx="58">
                  <c:v>4.5</c:v>
                </c:pt>
                <c:pt idx="59">
                  <c:v>4.75</c:v>
                </c:pt>
                <c:pt idx="60">
                  <c:v>5</c:v>
                </c:pt>
                <c:pt idx="61">
                  <c:v>5.25</c:v>
                </c:pt>
                <c:pt idx="62">
                  <c:v>5.5</c:v>
                </c:pt>
                <c:pt idx="63">
                  <c:v>5.75</c:v>
                </c:pt>
                <c:pt idx="64">
                  <c:v>6</c:v>
                </c:pt>
                <c:pt idx="65">
                  <c:v>6.25</c:v>
                </c:pt>
                <c:pt idx="66">
                  <c:v>6.5</c:v>
                </c:pt>
                <c:pt idx="67">
                  <c:v>6.75</c:v>
                </c:pt>
                <c:pt idx="68">
                  <c:v>7</c:v>
                </c:pt>
                <c:pt idx="69">
                  <c:v>7.25</c:v>
                </c:pt>
                <c:pt idx="70">
                  <c:v>7.5</c:v>
                </c:pt>
                <c:pt idx="71">
                  <c:v>7.75</c:v>
                </c:pt>
                <c:pt idx="72">
                  <c:v>8</c:v>
                </c:pt>
                <c:pt idx="73">
                  <c:v>8.25</c:v>
                </c:pt>
                <c:pt idx="74">
                  <c:v>8.5</c:v>
                </c:pt>
                <c:pt idx="75">
                  <c:v>8.75</c:v>
                </c:pt>
                <c:pt idx="76">
                  <c:v>9</c:v>
                </c:pt>
                <c:pt idx="77">
                  <c:v>9.25</c:v>
                </c:pt>
                <c:pt idx="78">
                  <c:v>9.5</c:v>
                </c:pt>
                <c:pt idx="79">
                  <c:v>9.75</c:v>
                </c:pt>
                <c:pt idx="80">
                  <c:v>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81"/>
                <c:pt idx="0">
                  <c:v>4.5397868702434401E-5</c:v>
                </c:pt>
                <c:pt idx="1">
                  <c:v>5.8291265661138699E-5</c:v>
                </c:pt>
                <c:pt idx="2">
                  <c:v>7.4846227510611202E-5</c:v>
                </c:pt>
                <c:pt idx="3">
                  <c:v>9.6102415499474002E-5</c:v>
                </c:pt>
                <c:pt idx="4">
                  <c:v>1.2339457598623199E-4</c:v>
                </c:pt>
                <c:pt idx="5">
                  <c:v>1.58436219102526E-4</c:v>
                </c:pt>
                <c:pt idx="6">
                  <c:v>2.0342697805520699E-4</c:v>
                </c:pt>
                <c:pt idx="7">
                  <c:v>2.6119031909571899E-4</c:v>
                </c:pt>
                <c:pt idx="8">
                  <c:v>3.35350130466478E-4</c:v>
                </c:pt>
                <c:pt idx="9">
                  <c:v>4.3055708132461499E-4</c:v>
                </c:pt>
                <c:pt idx="10">
                  <c:v>5.5277863692359999E-4</c:v>
                </c:pt>
                <c:pt idx="11">
                  <c:v>7.09670399100588E-4</c:v>
                </c:pt>
                <c:pt idx="12">
                  <c:v>9.1105119440064496E-4</c:v>
                </c:pt>
                <c:pt idx="13">
                  <c:v>1.16951026505551E-3</c:v>
                </c:pt>
                <c:pt idx="14">
                  <c:v>1.50118225673699E-3</c:v>
                </c:pt>
                <c:pt idx="15">
                  <c:v>1.92673466332748E-3</c:v>
                </c:pt>
                <c:pt idx="16">
                  <c:v>2.47262315663477E-3</c:v>
                </c:pt>
                <c:pt idx="17">
                  <c:v>3.1726828424851901E-3</c:v>
                </c:pt>
                <c:pt idx="18">
                  <c:v>4.0701377158961303E-3</c:v>
                </c:pt>
                <c:pt idx="19">
                  <c:v>5.2201256935583999E-3</c:v>
                </c:pt>
                <c:pt idx="20">
                  <c:v>6.6928509242848598E-3</c:v>
                </c:pt>
                <c:pt idx="21">
                  <c:v>8.5774854137119806E-3</c:v>
                </c:pt>
                <c:pt idx="22">
                  <c:v>1.09869426305932E-2</c:v>
                </c:pt>
                <c:pt idx="23">
                  <c:v>1.40636270432455E-2</c:v>
                </c:pt>
                <c:pt idx="24">
                  <c:v>1.79862099620916E-2</c:v>
                </c:pt>
                <c:pt idx="25">
                  <c:v>2.2977369910025601E-2</c:v>
                </c:pt>
                <c:pt idx="26">
                  <c:v>2.9312230751356302E-2</c:v>
                </c:pt>
                <c:pt idx="27">
                  <c:v>3.7326887344129499E-2</c:v>
                </c:pt>
                <c:pt idx="28">
                  <c:v>4.7425873177566802E-2</c:v>
                </c:pt>
                <c:pt idx="29">
                  <c:v>6.0086650174007598E-2</c:v>
                </c:pt>
                <c:pt idx="30">
                  <c:v>7.5858180021243601E-2</c:v>
                </c:pt>
                <c:pt idx="31">
                  <c:v>9.5349464899109504E-2</c:v>
                </c:pt>
                <c:pt idx="32">
                  <c:v>0.119202922022118</c:v>
                </c:pt>
                <c:pt idx="33">
                  <c:v>0.148047198031689</c:v>
                </c:pt>
                <c:pt idx="34">
                  <c:v>0.18242552380635599</c:v>
                </c:pt>
                <c:pt idx="35">
                  <c:v>0.22270013882530901</c:v>
                </c:pt>
                <c:pt idx="36">
                  <c:v>0.26894142136999499</c:v>
                </c:pt>
                <c:pt idx="37">
                  <c:v>0.32082130082460703</c:v>
                </c:pt>
                <c:pt idx="38">
                  <c:v>0.37754066879814502</c:v>
                </c:pt>
                <c:pt idx="39">
                  <c:v>0.43782349911420199</c:v>
                </c:pt>
                <c:pt idx="40">
                  <c:v>0.5</c:v>
                </c:pt>
                <c:pt idx="41">
                  <c:v>0.56217650088579796</c:v>
                </c:pt>
                <c:pt idx="42">
                  <c:v>0.62245933120185504</c:v>
                </c:pt>
                <c:pt idx="43">
                  <c:v>0.67917869917539297</c:v>
                </c:pt>
                <c:pt idx="44">
                  <c:v>0.73105857863000501</c:v>
                </c:pt>
                <c:pt idx="45">
                  <c:v>0.77729986117469096</c:v>
                </c:pt>
                <c:pt idx="46">
                  <c:v>0.81757447619364398</c:v>
                </c:pt>
                <c:pt idx="47">
                  <c:v>0.85195280196831102</c:v>
                </c:pt>
                <c:pt idx="48">
                  <c:v>0.88079707797788198</c:v>
                </c:pt>
                <c:pt idx="49">
                  <c:v>0.904650535100891</c:v>
                </c:pt>
                <c:pt idx="50">
                  <c:v>0.924141819978757</c:v>
                </c:pt>
                <c:pt idx="51">
                  <c:v>0.93991334982599195</c:v>
                </c:pt>
                <c:pt idx="52">
                  <c:v>0.95257412682243303</c:v>
                </c:pt>
                <c:pt idx="53">
                  <c:v>0.96267311265587097</c:v>
                </c:pt>
                <c:pt idx="54">
                  <c:v>0.97068776924864397</c:v>
                </c:pt>
                <c:pt idx="55">
                  <c:v>0.97702263008997403</c:v>
                </c:pt>
                <c:pt idx="56">
                  <c:v>0.98201379003790901</c:v>
                </c:pt>
                <c:pt idx="57">
                  <c:v>0.98593637295675396</c:v>
                </c:pt>
                <c:pt idx="58">
                  <c:v>0.98901305736940703</c:v>
                </c:pt>
                <c:pt idx="59">
                  <c:v>0.99142251458628805</c:v>
                </c:pt>
                <c:pt idx="60">
                  <c:v>0.99330714907571505</c:v>
                </c:pt>
                <c:pt idx="61">
                  <c:v>0.99477987430644199</c:v>
                </c:pt>
                <c:pt idx="62">
                  <c:v>0.99592986228410396</c:v>
                </c:pt>
                <c:pt idx="63">
                  <c:v>0.99682731715751505</c:v>
                </c:pt>
                <c:pt idx="64">
                  <c:v>0.99752737684336501</c:v>
                </c:pt>
                <c:pt idx="65">
                  <c:v>0.99807326533667295</c:v>
                </c:pt>
                <c:pt idx="66">
                  <c:v>0.99849881774326299</c:v>
                </c:pt>
                <c:pt idx="67">
                  <c:v>0.99883048973494504</c:v>
                </c:pt>
                <c:pt idx="68">
                  <c:v>0.99908894880559895</c:v>
                </c:pt>
                <c:pt idx="69">
                  <c:v>0.99929032960090003</c:v>
                </c:pt>
                <c:pt idx="70">
                  <c:v>0.99944722136307595</c:v>
                </c:pt>
                <c:pt idx="71">
                  <c:v>0.999569442918675</c:v>
                </c:pt>
                <c:pt idx="72">
                  <c:v>0.99966464986953396</c:v>
                </c:pt>
                <c:pt idx="73">
                  <c:v>0.99973880968090401</c:v>
                </c:pt>
                <c:pt idx="74">
                  <c:v>0.99979657302194502</c:v>
                </c:pt>
                <c:pt idx="75">
                  <c:v>0.99984156378089795</c:v>
                </c:pt>
                <c:pt idx="76">
                  <c:v>0.99987660542401402</c:v>
                </c:pt>
                <c:pt idx="77">
                  <c:v>0.99990389758450104</c:v>
                </c:pt>
                <c:pt idx="78">
                  <c:v>0.99992515377249003</c:v>
                </c:pt>
                <c:pt idx="79">
                  <c:v>0.99994170873433896</c:v>
                </c:pt>
                <c:pt idx="80">
                  <c:v>0.99995460213129805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A57-4D5B-AE7F-B54818312E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12292"/>
        <c:axId val="80175287"/>
      </c:scatterChart>
      <c:valAx>
        <c:axId val="32712292"/>
        <c:scaling>
          <c:orientation val="minMax"/>
          <c:max val="6"/>
          <c:min val="-6"/>
        </c:scaling>
        <c:delete val="1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crossAx val="80175287"/>
        <c:crosses val="autoZero"/>
        <c:crossBetween val="midCat"/>
        <c:majorUnit val="1"/>
      </c:valAx>
      <c:valAx>
        <c:axId val="80175287"/>
        <c:scaling>
          <c:orientation val="minMax"/>
          <c:max val="1"/>
        </c:scaling>
        <c:delete val="1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crossAx val="32712292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BC5D3E2-D5B8-4805-9402-A4541EF54A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E16159A-0CEC-40A1-B58F-F7FA4FB144B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4872E5-F4D1-42DA-978B-DCAD41C2781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9317458-2689-4C80-8831-D62F9B3F95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75B315-A0FD-48A4-9389-B0F989FF70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51E504F-1C09-4923-9FF8-6C0766E1F05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500FB9-A86C-417E-8F13-044ED83766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DA1022F-A0AC-404B-BFD9-FE00C2444C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03E9BB-48C7-4F88-B097-1D7AAD5630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E79C7E-A818-431C-8C60-437BD046AE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8B96F9-A772-4964-98B4-E29166626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258C88C-63D9-4879-A03F-9FA4B33A579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C7BD5-B1B6-4038-AFC6-91ADF2FB63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FB2AF9-BE22-45C8-A2E8-7D47C5B7A8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B49420-A5FA-48C7-9B48-F053DEF419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A906C1-4126-4FA5-A883-DDB8FF01C1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BD63C8-D318-4730-943D-C20C1FEE98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2275E0-958C-42AF-A459-064E9B6225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A79C4BD-A36F-4A97-8BED-96FB596258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8C1A8B-5C84-45DF-AEA5-E32ACEE9A2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7A62743-C9B8-40DC-8E91-B9BDF8A4BFE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4646BE5-3518-4FA1-8258-3921CD5B13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CE42FD6-B2BF-4446-BF56-7D5C9B42D1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99421C3-4618-4EFD-9CC3-9B8D30A268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0" y="0"/>
            <a:ext cx="12191760" cy="44712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TextBox 8"/>
          <p:cNvSpPr/>
          <p:nvPr/>
        </p:nvSpPr>
        <p:spPr>
          <a:xfrm>
            <a:off x="6095880" y="6211800"/>
            <a:ext cx="6141240" cy="66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By Ms. Drashti Garadharia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National Forensic Science University, Gandhinagar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Subtitle 2"/>
          <p:cNvSpPr/>
          <p:nvPr/>
        </p:nvSpPr>
        <p:spPr>
          <a:xfrm>
            <a:off x="30600" y="62290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M.Tech. AIDS SEM:1      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             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ubtitle 2"/>
          <p:cNvSpPr/>
          <p:nvPr/>
        </p:nvSpPr>
        <p:spPr>
          <a:xfrm>
            <a:off x="29160" y="64774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Fundamental of Data Science &amp; Machine Learning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1"/>
          </p:nvPr>
        </p:nvSpPr>
        <p:spPr>
          <a:xfrm>
            <a:off x="137880" y="47520"/>
            <a:ext cx="700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3E896B-8A45-4E07-9DAC-B2B4C102FDFC}" type="slidenum">
              <a:rPr lang="en-US" sz="14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/>
          <p:nvPr/>
        </p:nvSpPr>
        <p:spPr>
          <a:xfrm>
            <a:off x="0" y="6176880"/>
            <a:ext cx="12191760" cy="68076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0" y="0"/>
            <a:ext cx="12191760" cy="447120"/>
          </a:xfrm>
          <a:prstGeom prst="rect">
            <a:avLst/>
          </a:prstGeom>
          <a:solidFill>
            <a:srgbClr val="3494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6095880" y="6211800"/>
            <a:ext cx="6141240" cy="66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By Ms. Drashti Garadharia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National Forensic Science University, Gandhinagar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Subtitle 2"/>
          <p:cNvSpPr/>
          <p:nvPr/>
        </p:nvSpPr>
        <p:spPr>
          <a:xfrm>
            <a:off x="30600" y="62290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FFFFFF"/>
                </a:solidFill>
                <a:latin typeface="Calibri"/>
              </a:rPr>
              <a:t>M.Tech. AIDS SEM:1      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              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ubtitle 2"/>
          <p:cNvSpPr/>
          <p:nvPr/>
        </p:nvSpPr>
        <p:spPr>
          <a:xfrm>
            <a:off x="29160" y="6477480"/>
            <a:ext cx="6141240" cy="26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Calibri"/>
              </a:rPr>
              <a:t>Fundamental of Data Science &amp; Machine Learning 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sldNum" idx="2"/>
          </p:nvPr>
        </p:nvSpPr>
        <p:spPr>
          <a:xfrm>
            <a:off x="137880" y="47520"/>
            <a:ext cx="700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089250-8F77-4114-BB7B-0E3A4AF8DC86}" type="slidenum">
              <a:rPr lang="en-US" sz="14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20200" y="152172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5000"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en-US" sz="8800" b="1" strike="noStrike" spc="-1">
                <a:solidFill>
                  <a:srgbClr val="002060"/>
                </a:solidFill>
                <a:latin typeface="Times New Roman"/>
              </a:rPr>
              <a:t>Unit -3</a:t>
            </a:r>
            <a:br>
              <a:rPr sz="8800"/>
            </a:br>
            <a:r>
              <a:rPr lang="en-US" sz="8800" b="0" strike="noStrike" spc="-1">
                <a:solidFill>
                  <a:srgbClr val="002060"/>
                </a:solidFill>
                <a:latin typeface="Times New Roman"/>
              </a:rPr>
              <a:t> </a:t>
            </a:r>
            <a:endParaRPr lang="en-US" sz="8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9" name="Picture 2" descr="Emblem | NFSU"/>
          <p:cNvPicPr/>
          <p:nvPr/>
        </p:nvPicPr>
        <p:blipFill>
          <a:blip r:embed="rId2"/>
          <a:stretch/>
        </p:blipFill>
        <p:spPr>
          <a:xfrm>
            <a:off x="2926080" y="3542400"/>
            <a:ext cx="6339600" cy="2241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Regression vs Classification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Box 2"/>
          <p:cNvSpPr/>
          <p:nvPr/>
        </p:nvSpPr>
        <p:spPr>
          <a:xfrm>
            <a:off x="838080" y="1091160"/>
            <a:ext cx="1040760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Linear regression is used to predict the relationship between two variables by applying a linear equation to observed data. Linear regression is commonly used for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predictive analysis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The main idea of regression is to examine two things.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First, does a set of predictor variables do a good job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in predicting an outcome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?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Second,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which variables 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are significant predictors of the outcome variable?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Picture 2" descr="AI_Part_3_Regression vs Classification Models"/>
          <p:cNvPicPr/>
          <p:nvPr/>
        </p:nvPicPr>
        <p:blipFill>
          <a:blip r:embed="rId2"/>
          <a:stretch/>
        </p:blipFill>
        <p:spPr>
          <a:xfrm>
            <a:off x="2319120" y="3280680"/>
            <a:ext cx="6648480" cy="2896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Regression vs Classification vs Clustering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9" name="Picture 2" descr="Regression vs Classification. I had explained about A.I and A.I… | by  Dhanush V | Medium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/>
        </p:blipFill>
        <p:spPr>
          <a:xfrm>
            <a:off x="753120" y="1450800"/>
            <a:ext cx="10313640" cy="4176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426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Types of Regression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Box 2"/>
          <p:cNvSpPr/>
          <p:nvPr/>
        </p:nvSpPr>
        <p:spPr>
          <a:xfrm>
            <a:off x="838080" y="1449360"/>
            <a:ext cx="104076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Linear regression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Random Forest regression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Decision Tree regression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4421160"/>
            <a:ext cx="10515240" cy="211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Age prediction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Weather prediction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Market trend prediction, etc.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itle 1"/>
          <p:cNvSpPr/>
          <p:nvPr/>
        </p:nvSpPr>
        <p:spPr>
          <a:xfrm>
            <a:off x="838080" y="345672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Use cases of Regression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Linear Regression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Box 2"/>
          <p:cNvSpPr/>
          <p:nvPr/>
        </p:nvSpPr>
        <p:spPr>
          <a:xfrm>
            <a:off x="838080" y="1091160"/>
            <a:ext cx="10407600" cy="301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Linear regression is used to predict the relationship between two variables by applying a linear equation to observed data. Linear regression is commonly used for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predictive analysis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The main idea of regression is to examine two things.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First, does a set of predictor variables do a good job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in predicting an outcome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?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Second,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which variables 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are significant predictors of the outcome variable?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All About Linear Regression Formula - Shiksha Online"/>
          <p:cNvPicPr/>
          <p:nvPr/>
        </p:nvPicPr>
        <p:blipFill>
          <a:blip r:embed="rId2"/>
          <a:stretch/>
        </p:blipFill>
        <p:spPr>
          <a:xfrm>
            <a:off x="3999960" y="3504240"/>
            <a:ext cx="3756240" cy="2507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06280" y="16120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</a:t>
            </a:r>
            <a:r>
              <a:rPr lang="en-IN" sz="2000" b="0" strike="noStrike" spc="-1">
                <a:solidFill>
                  <a:srgbClr val="000000"/>
                </a:solidFill>
                <a:latin typeface="Calibri Light"/>
              </a:rPr>
              <a:t>0</a:t>
            </a: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  = C</a:t>
            </a:r>
            <a:br>
              <a:rPr sz="2000"/>
            </a:b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B</a:t>
            </a:r>
            <a:r>
              <a:rPr lang="en-IN" sz="2000" b="0" strike="noStrike" spc="-1">
                <a:solidFill>
                  <a:srgbClr val="000000"/>
                </a:solidFill>
                <a:latin typeface="Calibri Light"/>
              </a:rPr>
              <a:t>1</a:t>
            </a:r>
            <a:r>
              <a:rPr lang="en-IN" sz="4800" b="0" strike="noStrike" spc="-1">
                <a:solidFill>
                  <a:srgbClr val="000000"/>
                </a:solidFill>
                <a:latin typeface="Calibri Light"/>
              </a:rPr>
              <a:t> = m</a:t>
            </a:r>
            <a:br>
              <a:rPr sz="4800"/>
            </a:br>
            <a:br>
              <a:rPr sz="4800"/>
            </a:br>
            <a:r>
              <a:rPr lang="en-IN" sz="4800" b="0" strike="noStrike" spc="-1">
                <a:solidFill>
                  <a:srgbClr val="000000"/>
                </a:solidFill>
                <a:latin typeface="Calibri Light"/>
              </a:rPr>
              <a:t>y=mx+c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8" name="Picture 2" descr="What is Linear Regression in Machine Learning?"/>
          <p:cNvPicPr/>
          <p:nvPr/>
        </p:nvPicPr>
        <p:blipFill>
          <a:blip r:embed="rId2"/>
          <a:stretch/>
        </p:blipFill>
        <p:spPr>
          <a:xfrm>
            <a:off x="2693160" y="681480"/>
            <a:ext cx="9479520" cy="517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LR – Practical Manual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8080" y="1447920"/>
            <a:ext cx="10804680" cy="47289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580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import numpy as np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import matplotlib.pyplot as plt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Given data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x = np.array([1500, 1600, 1700, 1800, 1900])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Square Footage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y = np.array([245, 312, 279, 308, 335])    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 # Prices in thousands of dollars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Calculating the means of x and y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mean_x = np.mean(x)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mean_y = np.mean(y)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Calculating slope (m) and intercept (c)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 = np.sum((x - mean_x) * (y - mean_y)) / np.sum((x - mean_x) ** 2)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 = mean_y - m * mean_x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print(f"Slope (m): {m}")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print(f"Intercept (c): {c}")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Predicting prices using the linear regression model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y_pred = m * x + c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# Calculating Mean Squared Error (MSE)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mse = np.mean((y - y_pred) ** 2)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print(f"Mean Squared Error (MSE): {mse}")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plt.scatter(x,y)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plt.plot(x,y_pred)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plt.show()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Linear Regression using sklearn lib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450800"/>
            <a:ext cx="10515240" cy="472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4000" lnSpcReduction="20000"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from sklearn.model_selection import train_test_split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from sklearn.linear_model import LinearRegression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# load titaninc dataset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df = df.dropna()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x=df.Age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y=df.Fare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x_train,x_test,y_train,y_test=train_test_split(x,y,test_size=0.2,random_state=2)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lr = LinearRegression()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lr.fit(x_train.values.reshape(146,1),y_train.values.reshape(146,1)) #numer of row : 146 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y_pred=lr.predict(x_test.values.reshape(37,1))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plt.scatter(x_test,y_test)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plt.plot(x_test,y_pred , c='red')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plt.title("Actual vs. Predicted Fares")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rgbClr val="000000"/>
                </a:solidFill>
                <a:latin typeface="Calibri"/>
              </a:rPr>
              <a:t>plt.show()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4266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Types of classification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Box 2"/>
          <p:cNvSpPr/>
          <p:nvPr/>
        </p:nvSpPr>
        <p:spPr>
          <a:xfrm>
            <a:off x="838080" y="1449360"/>
            <a:ext cx="1040760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Logistic Regression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K-Nearest Neighbours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Naive Bayes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Decision Tree classification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333333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Random Forest classification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4421160"/>
            <a:ext cx="10515240" cy="211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Email spam detection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Disease Detection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Speech Recognition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1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Face recognition, etc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itle 1"/>
          <p:cNvSpPr/>
          <p:nvPr/>
        </p:nvSpPr>
        <p:spPr>
          <a:xfrm>
            <a:off x="838080" y="345672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Use cases of Classification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Classification Problem : Logistic Regression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9" name="Chart 34"/>
          <p:cNvGraphicFramePr/>
          <p:nvPr/>
        </p:nvGraphicFramePr>
        <p:xfrm>
          <a:off x="1239120" y="2174400"/>
          <a:ext cx="9944640" cy="3093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0" name="Multiplication Sign 35"/>
          <p:cNvSpPr/>
          <p:nvPr/>
        </p:nvSpPr>
        <p:spPr>
          <a:xfrm>
            <a:off x="598932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Multiplication Sign 36"/>
          <p:cNvSpPr/>
          <p:nvPr/>
        </p:nvSpPr>
        <p:spPr>
          <a:xfrm>
            <a:off x="663048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2" name="Multiplication Sign 37"/>
          <p:cNvSpPr/>
          <p:nvPr/>
        </p:nvSpPr>
        <p:spPr>
          <a:xfrm>
            <a:off x="750888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Multiplication Sign 38"/>
          <p:cNvSpPr/>
          <p:nvPr/>
        </p:nvSpPr>
        <p:spPr>
          <a:xfrm>
            <a:off x="788580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4" name="Multiplication Sign 39"/>
          <p:cNvSpPr/>
          <p:nvPr/>
        </p:nvSpPr>
        <p:spPr>
          <a:xfrm>
            <a:off x="862380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Multiplication Sign 40"/>
          <p:cNvSpPr/>
          <p:nvPr/>
        </p:nvSpPr>
        <p:spPr>
          <a:xfrm>
            <a:off x="898416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6" name="Multiplication Sign 41"/>
          <p:cNvSpPr/>
          <p:nvPr/>
        </p:nvSpPr>
        <p:spPr>
          <a:xfrm>
            <a:off x="9574920" y="23410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3494BA"/>
          </a:solidFill>
          <a:ln>
            <a:solidFill>
              <a:srgbClr val="164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Multiplication Sign 42"/>
          <p:cNvSpPr/>
          <p:nvPr/>
        </p:nvSpPr>
        <p:spPr>
          <a:xfrm>
            <a:off x="162216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8" name="Multiplication Sign 43"/>
          <p:cNvSpPr/>
          <p:nvPr/>
        </p:nvSpPr>
        <p:spPr>
          <a:xfrm>
            <a:off x="213156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Multiplication Sign 44"/>
          <p:cNvSpPr/>
          <p:nvPr/>
        </p:nvSpPr>
        <p:spPr>
          <a:xfrm>
            <a:off x="281052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0" name="Multiplication Sign 45"/>
          <p:cNvSpPr/>
          <p:nvPr/>
        </p:nvSpPr>
        <p:spPr>
          <a:xfrm>
            <a:off x="305784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Multiplication Sign 46"/>
          <p:cNvSpPr/>
          <p:nvPr/>
        </p:nvSpPr>
        <p:spPr>
          <a:xfrm>
            <a:off x="3828600" y="463428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2" name="Multiplication Sign 47"/>
          <p:cNvSpPr/>
          <p:nvPr/>
        </p:nvSpPr>
        <p:spPr>
          <a:xfrm>
            <a:off x="4599000" y="460764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3" name="Multiplication Sign 48"/>
          <p:cNvSpPr/>
          <p:nvPr/>
        </p:nvSpPr>
        <p:spPr>
          <a:xfrm>
            <a:off x="5299920" y="460764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4" name="Multiplication Sign 49"/>
          <p:cNvSpPr/>
          <p:nvPr/>
        </p:nvSpPr>
        <p:spPr>
          <a:xfrm>
            <a:off x="6818760" y="4624920"/>
            <a:ext cx="426240" cy="533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5" name="TextBox 50"/>
          <p:cNvSpPr/>
          <p:nvPr/>
        </p:nvSpPr>
        <p:spPr>
          <a:xfrm>
            <a:off x="5783400" y="5268240"/>
            <a:ext cx="810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weight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51"/>
          <p:cNvSpPr/>
          <p:nvPr/>
        </p:nvSpPr>
        <p:spPr>
          <a:xfrm>
            <a:off x="546840" y="3536640"/>
            <a:ext cx="770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</a:rPr>
              <a:t>Obese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Box 52"/>
          <p:cNvSpPr/>
          <p:nvPr/>
        </p:nvSpPr>
        <p:spPr>
          <a:xfrm>
            <a:off x="923400" y="4624920"/>
            <a:ext cx="335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0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53"/>
          <p:cNvSpPr/>
          <p:nvPr/>
        </p:nvSpPr>
        <p:spPr>
          <a:xfrm>
            <a:off x="876240" y="2377080"/>
            <a:ext cx="3351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1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Star: 6 Points 54"/>
          <p:cNvSpPr/>
          <p:nvPr/>
        </p:nvSpPr>
        <p:spPr>
          <a:xfrm>
            <a:off x="6862680" y="289044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00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0" name="Straight Connector 55"/>
          <p:cNvCxnSpPr>
            <a:endCxn id="169" idx="2"/>
          </p:cNvCxnSpPr>
          <p:nvPr/>
        </p:nvCxnSpPr>
        <p:spPr>
          <a:xfrm flipV="1">
            <a:off x="7021440" y="3191760"/>
            <a:ext cx="360" cy="170928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1" name="Star: 6 Points 56"/>
          <p:cNvSpPr/>
          <p:nvPr/>
        </p:nvSpPr>
        <p:spPr>
          <a:xfrm>
            <a:off x="5370480" y="415692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rgbClr val="FF0000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2" name="Straight Connector 57"/>
          <p:cNvCxnSpPr/>
          <p:nvPr/>
        </p:nvCxnSpPr>
        <p:spPr>
          <a:xfrm flipV="1">
            <a:off x="5529240" y="4306680"/>
            <a:ext cx="360" cy="57852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3" name="Star: 6 Points 58"/>
          <p:cNvSpPr/>
          <p:nvPr/>
        </p:nvSpPr>
        <p:spPr>
          <a:xfrm rot="10566000">
            <a:off x="6063840" y="355104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4" name="Straight Connector 59"/>
          <p:cNvCxnSpPr/>
          <p:nvPr/>
        </p:nvCxnSpPr>
        <p:spPr>
          <a:xfrm>
            <a:off x="6188760" y="2607480"/>
            <a:ext cx="360" cy="111384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  <p:sp>
        <p:nvSpPr>
          <p:cNvPr id="175" name="Star: 6 Points 60"/>
          <p:cNvSpPr/>
          <p:nvPr/>
        </p:nvSpPr>
        <p:spPr>
          <a:xfrm rot="10566000">
            <a:off x="6698520" y="3036960"/>
            <a:ext cx="317160" cy="301320"/>
          </a:xfrm>
          <a:prstGeom prst="star6">
            <a:avLst>
              <a:gd name="adj" fmla="val 28868"/>
              <a:gd name="hf" fmla="val 115470"/>
            </a:avLst>
          </a:prstGeom>
          <a:solidFill>
            <a:schemeClr val="accent6">
              <a:alpha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76" name="Straight Connector 61"/>
          <p:cNvCxnSpPr/>
          <p:nvPr/>
        </p:nvCxnSpPr>
        <p:spPr>
          <a:xfrm>
            <a:off x="6829200" y="2568960"/>
            <a:ext cx="22680" cy="609840"/>
          </a:xfrm>
          <a:prstGeom prst="straightConnector1">
            <a:avLst/>
          </a:prstGeom>
          <a:ln>
            <a:solidFill>
              <a:srgbClr val="3494BA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LogisticRegression – using Sklearn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447920"/>
            <a:ext cx="10804680" cy="4728960"/>
          </a:xfrm>
          <a:prstGeom prst="rect">
            <a:avLst/>
          </a:prstGeom>
          <a:noFill/>
          <a:ln w="0">
            <a:noFill/>
          </a:ln>
        </p:spPr>
        <p:txBody>
          <a:bodyPr numCol="2" spcCol="0" anchor="t">
            <a:normAutofit fontScale="50000" lnSpcReduction="20000"/>
          </a:bodyPr>
          <a:lstStyle/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import numpy as np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from sklearn.linear_model import LogisticRegression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import matplotlib.pyplot as plt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# Data: Hours studied (X) and whether the student passed (Y)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X = np.array([[1], [2], [3], [4], [5], [6], [7]])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# Hours studied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Y = np.array([0, 0, 0, 1, 1, 1, 1])              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# Pass (1) or Fail (0)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# Initialize the logistic regression model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model = LogisticRegression()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# Fit the model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model.fit(X, Y)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x_test=np.linspace(0,8,10).reshape(10,1)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Prob_passing = model.predict_proba(x_test)[:,1]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plt.scatter(X, Y, color='red', label='Data points')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plt.plot(x_test, Prob_passing, color='blue', label='Logistic Regression Curve')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plt.xlabel('Hours Studied')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plt.ylabel('Probability of Passing')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plt.title('Logistic Regression: Probability of Passing vs. Hours Studied')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plt.grid(True)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scadia Mono Light"/>
                <a:ea typeface="Cascadia Mono Light"/>
              </a:rPr>
              <a:t>plt.show()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-4424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FFFFFF"/>
                </a:solidFill>
                <a:latin typeface="Calibri Light"/>
              </a:rPr>
              <a:t>Overview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88308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 lnSpcReduction="10000"/>
          </a:bodyPr>
          <a:lstStyle/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Association Rule Mining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Types of ML Algorithm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Classification vs Regression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Linear Regression &amp; Logistic Regression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K-Nearest Neighbors(k-NN)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Decision Tree – Naïve Bayes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Ensemble Method Random Forest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Feature – Generation and Selection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17080" indent="-217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Filters, Wrappers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Box 2"/>
          <p:cNvSpPr/>
          <p:nvPr/>
        </p:nvSpPr>
        <p:spPr>
          <a:xfrm>
            <a:off x="875880" y="1157040"/>
            <a:ext cx="4996800" cy="26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The k-nearest neighbors (KNN) algorithm is a supervised learning classifier, which uses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proximity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 to make classifications or predictions about the </a:t>
            </a:r>
            <a:r>
              <a:rPr lang="en-US" sz="2400" b="0" strike="noStrike" spc="-1">
                <a:solidFill>
                  <a:schemeClr val="accent1"/>
                </a:solidFill>
                <a:latin typeface="Untitled Sans"/>
              </a:rPr>
              <a:t>grouping</a:t>
            </a: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 of an individual data point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3582360"/>
            <a:ext cx="10515240" cy="2594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500" lnSpcReduction="20000"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import matplotlib.pyplot as plt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x = [4, 5, 10, 4, 3, 11, 14 , 8, 10, 12]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y = [21, 19, 24, 17, 16, 25, 24, 22, 21, 21]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classes = [0, 0, 1, 0, 0, 1, 1, 0, 1, 1]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plt.scatter(x, y, c=classes)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plt.show()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Picture 2" descr="K-Nearest Neighbors Algorithm - Intuitive Tutorials"/>
          <p:cNvPicPr/>
          <p:nvPr/>
        </p:nvPicPr>
        <p:blipFill>
          <a:blip r:embed="rId2"/>
          <a:stretch/>
        </p:blipFill>
        <p:spPr>
          <a:xfrm>
            <a:off x="5835240" y="901800"/>
            <a:ext cx="5889600" cy="3313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838080" y="1093680"/>
            <a:ext cx="10515240" cy="508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value of k affects the model's error rate and performance: 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Overfitting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small value of k can cause overfitting, which means the model performs well on training data but poorly on new data. 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Underfitting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 large value of k can cause underfitting, which means the model doesn't perform well on training data and can't be generalized to new data. 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Ties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Choosing an </a:t>
            </a:r>
            <a:r>
              <a:rPr lang="en-US" sz="1800" b="1" strike="noStrike" spc="-1">
                <a:solidFill>
                  <a:schemeClr val="accent3">
                    <a:lumMod val="75000"/>
                  </a:schemeClr>
                </a:solidFill>
                <a:latin typeface="Calibri"/>
              </a:rPr>
              <a:t>odd value of k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can help avoid ties in classification. 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Here are some tips for choosing the value of k: 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Square root of n: Choose k as the square root of the total number of data points. 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Bootstrap method: In binary classification problems, the bootstrap method is a popular way to choose the optimal k. 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Cross-validation: Use cross-validation to select the best value of k and improve performance. </a:t>
            </a:r>
          </a:p>
          <a:p>
            <a:pPr marL="457200" indent="0" algn="just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5" dur="500"/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Box 2"/>
          <p:cNvSpPr/>
          <p:nvPr/>
        </p:nvSpPr>
        <p:spPr>
          <a:xfrm>
            <a:off x="904320" y="1034640"/>
            <a:ext cx="11406960" cy="521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333333"/>
                </a:solidFill>
                <a:latin typeface="Untitled Sans"/>
              </a:rPr>
              <a:t>USED For: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Data Preprocessing ( As simple Data Imputer – to handle null value)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Forecasting (Finance / Healthcare)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333333"/>
                </a:solidFill>
                <a:latin typeface="Untitled Sans"/>
              </a:rPr>
              <a:t>Advantage: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Easy to implement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Few Hyperparameter (Distance Matrix, k-value)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Adaptable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1" strike="noStrike" spc="-1">
                <a:solidFill>
                  <a:srgbClr val="333333"/>
                </a:solidFill>
                <a:latin typeface="Untitled Sans"/>
              </a:rPr>
              <a:t>Disadvantage: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Scale ( require whole data so time taking process)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Curse of Dimensionality (add unnecessary column which might add noise)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Overfitting (on lower k values)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Untitled Sans"/>
              </a:rPr>
              <a:t>Underfitting (on higher k values)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7" dur="500"/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2" dur="500"/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K-Nearest Neighbour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Box 2"/>
          <p:cNvSpPr/>
          <p:nvPr/>
        </p:nvSpPr>
        <p:spPr>
          <a:xfrm>
            <a:off x="875880" y="1157040"/>
            <a:ext cx="11039040" cy="58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333333"/>
                </a:solidFill>
                <a:latin typeface="Untitled Sans"/>
              </a:rPr>
              <a:t>from sklearn.neighbors import KNeighborsClassifier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333333"/>
                </a:solidFill>
                <a:latin typeface="Untitled Sans"/>
              </a:rPr>
              <a:t>data = list(zip(x, y))      // convert like [(4,5),(8,9)]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333333"/>
                </a:solidFill>
                <a:latin typeface="Untitled Sans"/>
              </a:rPr>
              <a:t>knn = KNeighborsClassifier(n_neighbors=1)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333333"/>
                </a:solidFill>
                <a:latin typeface="Untitled Sans"/>
              </a:rPr>
              <a:t>knn.fit(data, classes)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new_x = 8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new_y = 21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new_point = [(new_x, new_y)]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prediction = knn.predict(new_point)   //[0] or [1] sklearn provide result in array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plt.scatter(x + [new_x], y + [new_y], c=classes + [prediction[0]])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plt.show()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500"/>
                                        <p:tgtEl>
                                          <p:spTgt spid="1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1" name="Picture 4"/>
          <p:cNvPicPr/>
          <p:nvPr/>
        </p:nvPicPr>
        <p:blipFill>
          <a:blip r:embed="rId2"/>
          <a:stretch/>
        </p:blipFill>
        <p:spPr>
          <a:xfrm>
            <a:off x="967320" y="1146960"/>
            <a:ext cx="9025200" cy="365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1071504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 lnSpcReduction="1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Step 1: Calculate Probabilities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Prior probabilities: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P(Spam) = 3/5 = 0.6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P(Not Spam) = 2/5 = 0.4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1" strike="noStrike" spc="-1">
                <a:solidFill>
                  <a:srgbClr val="000000"/>
                </a:solidFill>
                <a:latin typeface="Calibri"/>
              </a:rPr>
              <a:t>Step 2: Classify a New Email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New email: "free offer buy"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Calculate probabilities: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700" b="0" strike="noStrike" spc="-1">
                <a:solidFill>
                  <a:srgbClr val="000000"/>
                </a:solidFill>
                <a:latin typeface="Bookman Old Style"/>
              </a:rPr>
              <a:t>P(Class=Spam | Word1=free, Word2=offer, Word3=busy) = 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700" b="0" strike="noStrike" spc="-1">
                <a:solidFill>
                  <a:srgbClr val="000000"/>
                </a:solidFill>
                <a:latin typeface="Bookman Old Style"/>
              </a:rPr>
              <a:t>P(Spam) * P(Word1=free | Spam) * P(Word2=offer | Spam) * P(Word3=buy| Spam)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700" b="0" strike="noStrike" spc="-1">
                <a:solidFill>
                  <a:srgbClr val="000000"/>
                </a:solidFill>
                <a:latin typeface="Bookman Old Style"/>
              </a:rPr>
              <a:t>P(Class=Not Spam | Word1=free, Word2=offer, Word3=busy) = 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marL="449280" indent="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IN" sz="1700" b="0" strike="noStrike" spc="-1">
                <a:solidFill>
                  <a:srgbClr val="000000"/>
                </a:solidFill>
                <a:latin typeface="Bookman Old Style"/>
              </a:rPr>
              <a:t>P(Not Spam) * P(Word1=free | Not Spam) * P(Word2=offer | Not Spam) * P(Word3=buy | Not Spam)</a:t>
            </a:r>
            <a:endParaRPr lang="en-US" sz="17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rgbClr val="000000"/>
                </a:solidFill>
                <a:latin typeface="Calibri"/>
              </a:rPr>
              <a:t>Compare probabilities and assign the class with the highest probability.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5" name="Picture 2" descr="bayes theorem formula"/>
          <p:cNvPicPr/>
          <p:nvPr/>
        </p:nvPicPr>
        <p:blipFill>
          <a:blip r:embed="rId2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Naive Bayes is a simple </a:t>
            </a:r>
            <a:r>
              <a:rPr lang="en-US" sz="2800" b="0" strike="noStrike" spc="-1">
                <a:solidFill>
                  <a:schemeClr val="accent2">
                    <a:lumMod val="75000"/>
                  </a:schemeClr>
                </a:solidFill>
                <a:latin typeface="Nunito"/>
              </a:rPr>
              <a:t>probabilistic classifier </a:t>
            </a: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based on </a:t>
            </a:r>
            <a:r>
              <a:rPr lang="en-US" sz="2800" b="0" strike="noStrike" spc="-1">
                <a:solidFill>
                  <a:schemeClr val="accent2">
                    <a:lumMod val="75000"/>
                  </a:schemeClr>
                </a:solidFill>
                <a:latin typeface="Nunito"/>
              </a:rPr>
              <a:t>Bayes’ theorem</a:t>
            </a: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.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It assumes that the features of a given data point are </a:t>
            </a:r>
            <a:r>
              <a:rPr lang="en-US" sz="2800" b="1" strike="noStrike" spc="-1">
                <a:solidFill>
                  <a:srgbClr val="000000"/>
                </a:solidFill>
                <a:latin typeface="Nunito"/>
              </a:rPr>
              <a:t>independent</a:t>
            </a: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 of each other, which is often not the case in reality.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Used in 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 </a:t>
            </a:r>
            <a:r>
              <a:rPr lang="en-US" sz="2400" b="0" strike="noStrike" spc="-1">
                <a:solidFill>
                  <a:schemeClr val="accent2">
                    <a:lumMod val="75000"/>
                  </a:schemeClr>
                </a:solidFill>
                <a:latin typeface="Nunito"/>
              </a:rPr>
              <a:t>text classification</a:t>
            </a: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. In text classification tasks, data contains high dimension (as each word represent one feature in the data).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 spam filtering, sentiment detection, rating classification etc.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8" name="Picture 2" descr="bayes theorem formula"/>
          <p:cNvPicPr/>
          <p:nvPr/>
        </p:nvPicPr>
        <p:blipFill>
          <a:blip r:embed="rId2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Steps Involved in Naive Bayes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Preparation: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Collect and clean your data: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Ensure the data is relevant and free from errors.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Split the data into training and testing sets: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helps evaluate the model's performance.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Calculate Probabilities: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Calculate the prior probability: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the probability of each class occurring in the training set.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Calculate the conditional probability: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the probability of a feature occurring given a particular class.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Make Predictions: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For a new instance, calculate the probability of it belonging to each class.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Assign the instance to the class with the highest probability.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2" descr="bayes theorem formula"/>
          <p:cNvPicPr/>
          <p:nvPr/>
        </p:nvPicPr>
        <p:blipFill>
          <a:blip r:embed="rId2"/>
          <a:stretch/>
        </p:blipFill>
        <p:spPr>
          <a:xfrm>
            <a:off x="9605880" y="-72000"/>
            <a:ext cx="2585880" cy="184860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Steps Involved in Naive Bayes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Data Preparation: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Collect and clean your data: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Ensure the data is relevant and free from errors.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Split the data into training and testing sets: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helps evaluate the model's performance.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Calculate Probabilities: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Calculate the prior probability: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the probability of each class occurring in the training set.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Calculate the conditional probability: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the probability of a feature occurring given a particular class.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</a:rPr>
              <a:t>Make Predictions: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For a new instance, calculate the probability of it belonging to each class.</a:t>
            </a:r>
          </a:p>
          <a:p>
            <a:pPr marL="659520" lvl="1" indent="-219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Assign the instance to the class with the highest probability.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icture 4"/>
          <p:cNvSpPr/>
          <p:nvPr/>
        </p:nvSpPr>
        <p:spPr>
          <a:xfrm>
            <a:off x="206640" y="467640"/>
            <a:ext cx="11525400" cy="5631120"/>
          </a:xfrm>
          <a:prstGeom prst="foldedCorner">
            <a:avLst>
              <a:gd name="adj" fmla="val 16667"/>
            </a:avLst>
          </a:prstGeom>
          <a:blipFill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IN" sz="36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</a:rPr>
              <a:t>Association Rule Learning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Association rule learning is a type of </a:t>
            </a:r>
            <a:r>
              <a:rPr lang="en-IN" sz="2400" b="0" strike="noStrike" spc="-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unsupervised learning technique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 It tries to find some interesting </a:t>
            </a:r>
            <a:r>
              <a:rPr lang="en-IN" sz="2400" b="0" strike="noStrike" spc="-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relations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or </a:t>
            </a:r>
            <a:r>
              <a:rPr lang="en-IN" sz="2400" b="0" strike="noStrike" spc="-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</a:rPr>
              <a:t>associations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among the variables of dataset. It is based on different rules to discover the interesting relations between variables in the database.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buNone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Application : Market Basket analysis,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buNone/>
              <a:tabLst>
                <a:tab pos="0" algn="l"/>
              </a:tabLst>
            </a:pPr>
            <a:r>
              <a:rPr lang="en-IN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Web usage mining, etc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1" descr="Association Rule Learning"/>
          <p:cNvPicPr/>
          <p:nvPr/>
        </p:nvPicPr>
        <p:blipFill>
          <a:blip r:embed="rId2"/>
          <a:stretch/>
        </p:blipFill>
        <p:spPr>
          <a:xfrm>
            <a:off x="6256080" y="2895840"/>
            <a:ext cx="4563000" cy="3083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7" name="Content Placeholder 4"/>
          <p:cNvSpPr/>
          <p:nvPr/>
        </p:nvSpPr>
        <p:spPr>
          <a:xfrm>
            <a:off x="560520" y="707040"/>
            <a:ext cx="10873800" cy="5036760"/>
          </a:xfrm>
          <a:prstGeom prst="foldedCorner">
            <a:avLst>
              <a:gd name="adj" fmla="val 16667"/>
            </a:avLst>
          </a:prstGeom>
          <a:blipFill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 contrast="-20000"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2"/>
          <p:cNvSpPr/>
          <p:nvPr/>
        </p:nvSpPr>
        <p:spPr>
          <a:xfrm>
            <a:off x="10243440" y="373968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Rectangle 5"/>
          <p:cNvSpPr/>
          <p:nvPr/>
        </p:nvSpPr>
        <p:spPr>
          <a:xfrm>
            <a:off x="9804600" y="453672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0" name="Rectangle 6"/>
          <p:cNvSpPr/>
          <p:nvPr/>
        </p:nvSpPr>
        <p:spPr>
          <a:xfrm>
            <a:off x="293400" y="4906800"/>
            <a:ext cx="11234160" cy="83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1" name="Rectangle 7"/>
          <p:cNvSpPr/>
          <p:nvPr/>
        </p:nvSpPr>
        <p:spPr>
          <a:xfrm>
            <a:off x="10395720" y="389232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Rectangle 8"/>
          <p:cNvSpPr/>
          <p:nvPr/>
        </p:nvSpPr>
        <p:spPr>
          <a:xfrm>
            <a:off x="2246760" y="2304360"/>
            <a:ext cx="2273760" cy="112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3" name="Rectangle 9"/>
          <p:cNvSpPr/>
          <p:nvPr/>
        </p:nvSpPr>
        <p:spPr>
          <a:xfrm>
            <a:off x="10548000" y="4044600"/>
            <a:ext cx="1110240" cy="400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buNone/>
            </a:pPr>
            <a:endParaRPr lang="en-US" sz="4400" b="0" strike="noStrike" spc="-1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215" name="Content Placeholder 4"/>
          <p:cNvPicPr/>
          <p:nvPr/>
        </p:nvPicPr>
        <p:blipFill>
          <a:blip r:embed="rId2"/>
          <a:stretch/>
        </p:blipFill>
        <p:spPr>
          <a:xfrm>
            <a:off x="428400" y="207720"/>
            <a:ext cx="11040120" cy="5811480"/>
          </a:xfrm>
          <a:prstGeom prst="rect">
            <a:avLst/>
          </a:prstGeom>
          <a:ln w="0">
            <a:noFill/>
          </a:ln>
        </p:spPr>
      </p:pic>
      <p:sp>
        <p:nvSpPr>
          <p:cNvPr id="216" name="Rectangle 3"/>
          <p:cNvSpPr/>
          <p:nvPr/>
        </p:nvSpPr>
        <p:spPr>
          <a:xfrm>
            <a:off x="5948640" y="207720"/>
            <a:ext cx="5612040" cy="3613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Rectangle 5"/>
          <p:cNvSpPr/>
          <p:nvPr/>
        </p:nvSpPr>
        <p:spPr>
          <a:xfrm>
            <a:off x="513360" y="3822120"/>
            <a:ext cx="10954800" cy="225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8" name="Rectangle 6"/>
          <p:cNvSpPr/>
          <p:nvPr/>
        </p:nvSpPr>
        <p:spPr>
          <a:xfrm>
            <a:off x="4541040" y="3084840"/>
            <a:ext cx="739440" cy="60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1252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1" strike="noStrike" spc="-1">
                <a:solidFill>
                  <a:schemeClr val="accent1">
                    <a:lumMod val="75000"/>
                  </a:schemeClr>
                </a:solidFill>
                <a:latin typeface="Calibri Light"/>
              </a:rPr>
              <a:t>Naïve Bayes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74720" y="1146960"/>
            <a:ext cx="9650880" cy="484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500" lnSpcReduction="10000"/>
          </a:bodyPr>
          <a:lstStyle/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Advantage: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1">
                    <a:lumMod val="75000"/>
                  </a:schemeClr>
                </a:solidFill>
                <a:latin typeface="Nunito"/>
              </a:rPr>
              <a:t>Less complex: </a:t>
            </a: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considered as simpler classifier since the parameters are easier to estimate. 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1">
                    <a:lumMod val="75000"/>
                  </a:schemeClr>
                </a:solidFill>
                <a:latin typeface="Nunito"/>
              </a:rPr>
              <a:t>Scales well</a:t>
            </a: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: fairly accurate when the conditional independence assumption holds. It also has low storage requirements.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276F8C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1">
                    <a:lumMod val="75000"/>
                  </a:schemeClr>
                </a:solidFill>
                <a:latin typeface="Nunito"/>
              </a:rPr>
              <a:t>Can handle high-dimensional data</a:t>
            </a:r>
            <a:r>
              <a:rPr lang="en-US" sz="2400" b="0" strike="noStrike" spc="-1">
                <a:solidFill>
                  <a:srgbClr val="000000"/>
                </a:solidFill>
                <a:latin typeface="Nunito"/>
              </a:rPr>
              <a:t>: Use cases, such document classification, can have a high number of dimensions, which can be difficult for other classifiers to manage.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3A8F98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Overfitting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is generally not a major concern with Naive Bayes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.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This is primarily due to its strong independence assumption.</a:t>
            </a: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Nunito"/>
              </a:rPr>
              <a:t>Disadvantage: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Subject to </a:t>
            </a:r>
            <a:r>
              <a:rPr lang="en-US" sz="2400" b="1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Zero frequency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: If categorical variable has a category (in test set), which was not observed in training data set, then model will assign a 0 (zero) probability and will be unable to make a prediction. </a:t>
            </a:r>
          </a:p>
          <a:p>
            <a:pPr marL="596880" lvl="1" indent="-198720" algn="just">
              <a:lnSpc>
                <a:spcPct val="90000"/>
              </a:lnSpc>
              <a:spcBef>
                <a:spcPts val="499"/>
              </a:spcBef>
              <a:buClr>
                <a:srgbClr val="3A8F98"/>
              </a:buClr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chemeClr val="accent2">
                    <a:lumMod val="75000"/>
                  </a:schemeClr>
                </a:solidFill>
                <a:latin typeface="Calibri"/>
              </a:rPr>
              <a:t>Unrealistic core assumption</a:t>
            </a:r>
            <a:r>
              <a:rPr lang="en-IN" sz="2400" b="0" strike="noStrike" spc="-1">
                <a:solidFill>
                  <a:srgbClr val="000000"/>
                </a:solidFill>
                <a:latin typeface="Calibri"/>
              </a:rPr>
              <a:t>: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In real life, it is almost impossible that we get a set of predictors which are completely independent.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500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500"/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</a:rPr>
              <a:t>How does Association Rule Learning work?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Association rule learning works on the concept of If and Else Statement, such as if A then B.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Here the If element is called </a:t>
            </a:r>
            <a:r>
              <a:rPr lang="en-US" sz="2400" b="0" strike="noStrike" spc="-1">
                <a:solidFill>
                  <a:schemeClr val="accent1"/>
                </a:solidFill>
                <a:latin typeface="Calibri"/>
                <a:ea typeface="Calibri"/>
              </a:rPr>
              <a:t>ANTECEDENT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and then statement is called as </a:t>
            </a:r>
            <a:r>
              <a:rPr lang="en-US" sz="2400" b="0" strike="noStrike" spc="-1">
                <a:solidFill>
                  <a:schemeClr val="accent1"/>
                </a:solidFill>
                <a:latin typeface="Calibri"/>
                <a:ea typeface="Calibri"/>
              </a:rPr>
              <a:t>CONSEQUENT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These types of relationships where we can find out some association or relation between two items is known as </a:t>
            </a:r>
            <a:r>
              <a:rPr lang="en-US" sz="2400" b="0" strike="noStrike" spc="-1">
                <a:solidFill>
                  <a:schemeClr val="accent1"/>
                </a:solidFill>
                <a:latin typeface="Calibri"/>
                <a:ea typeface="Calibri"/>
              </a:rPr>
              <a:t>single cardinality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Picture 1" descr="Association Rule Learning"/>
          <p:cNvPicPr/>
          <p:nvPr/>
        </p:nvPicPr>
        <p:blipFill>
          <a:blip r:embed="rId2"/>
          <a:stretch/>
        </p:blipFill>
        <p:spPr>
          <a:xfrm>
            <a:off x="3904560" y="2430000"/>
            <a:ext cx="3714840" cy="1073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</a:rPr>
              <a:t>To measure the associations between Multiple of data items following metrics used.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	Support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	Confidence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0" algn="l"/>
              </a:tabLst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457200" indent="-457200" algn="just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	Lift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algn="just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Association Rule Learning"/>
          <p:cNvPicPr/>
          <p:nvPr/>
        </p:nvPicPr>
        <p:blipFill>
          <a:blip r:embed="rId2"/>
          <a:stretch/>
        </p:blipFill>
        <p:spPr>
          <a:xfrm>
            <a:off x="1797480" y="2503440"/>
            <a:ext cx="5731200" cy="5500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6" descr="Association Rule Learning"/>
          <p:cNvPicPr/>
          <p:nvPr/>
        </p:nvPicPr>
        <p:blipFill>
          <a:blip r:embed="rId3"/>
          <a:stretch/>
        </p:blipFill>
        <p:spPr>
          <a:xfrm>
            <a:off x="1797480" y="3726360"/>
            <a:ext cx="5731200" cy="53496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7" descr="Association Rule Learning"/>
          <p:cNvPicPr/>
          <p:nvPr/>
        </p:nvPicPr>
        <p:blipFill>
          <a:blip r:embed="rId4"/>
          <a:stretch/>
        </p:blipFill>
        <p:spPr>
          <a:xfrm>
            <a:off x="1797480" y="5045400"/>
            <a:ext cx="5731200" cy="535680"/>
          </a:xfrm>
          <a:prstGeom prst="rect">
            <a:avLst/>
          </a:prstGeom>
          <a:ln w="0">
            <a:noFill/>
          </a:ln>
        </p:spPr>
      </p:pic>
      <p:sp>
        <p:nvSpPr>
          <p:cNvPr id="106" name="TextBox 1"/>
          <p:cNvSpPr/>
          <p:nvPr/>
        </p:nvSpPr>
        <p:spPr>
          <a:xfrm>
            <a:off x="4098240" y="5144040"/>
            <a:ext cx="25297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>
                <a:solidFill>
                  <a:srgbClr val="000000"/>
                </a:solidFill>
                <a:latin typeface="AR PL UKai TW MBE"/>
                <a:ea typeface="AR PL UKai TW MBE"/>
              </a:rPr>
              <a:t>Supp(x,y) = freq(x,y)/T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Picture 8"/>
          <p:cNvPicPr/>
          <p:nvPr/>
        </p:nvPicPr>
        <p:blipFill>
          <a:blip r:embed="rId5"/>
          <a:srcRect l="15497" r="13547" b="20769"/>
          <a:stretch/>
        </p:blipFill>
        <p:spPr>
          <a:xfrm>
            <a:off x="7529040" y="1508400"/>
            <a:ext cx="4205520" cy="3906720"/>
          </a:xfrm>
          <a:prstGeom prst="rect">
            <a:avLst/>
          </a:prstGeom>
          <a:ln w="0">
            <a:noFill/>
          </a:ln>
        </p:spPr>
      </p:pic>
      <p:sp>
        <p:nvSpPr>
          <p:cNvPr id="108" name="Rectangle 9"/>
          <p:cNvSpPr/>
          <p:nvPr/>
        </p:nvSpPr>
        <p:spPr>
          <a:xfrm>
            <a:off x="8621640" y="937080"/>
            <a:ext cx="147492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5400" b="1" strike="noStrike" spc="-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B-&gt;C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0"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None/>
              <a:tabLst>
                <a:tab pos="457200" algn="l"/>
              </a:tabLst>
            </a:pPr>
            <a:r>
              <a:rPr lang="en-US" sz="40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Lift Indicates</a:t>
            </a:r>
            <a:endParaRPr lang="en-US" sz="4000" b="1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If Lift= 1: The probability of occurrence of antecedent and consequent is </a:t>
            </a: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independent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of each other.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Lift&gt;1: It determines the degree to which the two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</a:rPr>
              <a:t>itemsets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are </a:t>
            </a: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dependent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 to each other.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pos="45720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Lift&lt;1: It tells us that one item is a substitute for other items, which means one item has a </a:t>
            </a:r>
            <a:r>
              <a:rPr lang="en-US" sz="2400" b="1" strike="noStrike" spc="-1" dirty="0">
                <a:solidFill>
                  <a:schemeClr val="accent1"/>
                </a:solidFill>
                <a:latin typeface="Calibri"/>
              </a:rPr>
              <a:t>negative effect on another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7000"/>
              </a:lnSpc>
              <a:spcBef>
                <a:spcPts val="1001"/>
              </a:spcBef>
              <a:spcAft>
                <a:spcPts val="799"/>
              </a:spcAft>
              <a:buNone/>
              <a:tabLst>
                <a:tab pos="45720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3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Basics of Machine Learning Algorithms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Rectangle 2"/>
          <p:cNvSpPr/>
          <p:nvPr/>
        </p:nvSpPr>
        <p:spPr>
          <a:xfrm>
            <a:off x="843120" y="1210106"/>
            <a:ext cx="10776960" cy="49705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Machine Learning (ML)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is a subset of artificial intelligence that involves training computers to learn from data without being explicitly programmed. This learning process allows machines to </a:t>
            </a:r>
            <a:r>
              <a:rPr lang="en-US" sz="2400" b="0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identify patterns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2400" b="0" strike="noStrike" spc="-1" dirty="0">
                <a:solidFill>
                  <a:schemeClr val="accent3">
                    <a:lumMod val="75000"/>
                  </a:schemeClr>
                </a:solidFill>
                <a:latin typeface="Arial"/>
              </a:rPr>
              <a:t>make predictions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and perform tasks that would typically require </a:t>
            </a:r>
            <a:r>
              <a:rPr lang="en-US" sz="2400" b="0" strike="noStrike" spc="-1" dirty="0">
                <a:solidFill>
                  <a:schemeClr val="accent3">
                    <a:lumMod val="50000"/>
                  </a:schemeClr>
                </a:solidFill>
                <a:latin typeface="Arial"/>
              </a:rPr>
              <a:t>human intervention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.   </a:t>
            </a: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Key Components of a Machine Learning Algorithm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755550" lvl="1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Data: 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The raw material for ML algorithms. It can be structured (e.g., CSV files) or unstructured (e.g., images, text). </a:t>
            </a:r>
          </a:p>
          <a:p>
            <a:pPr marL="755550" lvl="1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Features: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relevant attributes or characteristics extracted from the data. </a:t>
            </a:r>
          </a:p>
          <a:p>
            <a:pPr marL="755550" lvl="1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Model: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A mathematical representation that learns a mapping function between the features and the target variable. </a:t>
            </a:r>
          </a:p>
          <a:p>
            <a:pPr marL="755550" lvl="1" indent="-514350" algn="just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Algorithm: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procedure or method used to train the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"/>
          <p:cNvSpPr/>
          <p:nvPr/>
        </p:nvSpPr>
        <p:spPr>
          <a:xfrm>
            <a:off x="6086520" y="566244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7" name="Rectangle 3"/>
          <p:cNvSpPr/>
          <p:nvPr/>
        </p:nvSpPr>
        <p:spPr>
          <a:xfrm>
            <a:off x="6003360" y="3503880"/>
            <a:ext cx="5513760" cy="433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838080" y="594000"/>
            <a:ext cx="10515240" cy="558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chemeClr val="accent1">
                    <a:lumMod val="75000"/>
                  </a:schemeClr>
                </a:solidFill>
                <a:latin typeface="Calibri"/>
              </a:rPr>
              <a:t>Types of Machine Learning Algorithms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Rectangle 2"/>
          <p:cNvSpPr/>
          <p:nvPr/>
        </p:nvSpPr>
        <p:spPr>
          <a:xfrm>
            <a:off x="843120" y="1563868"/>
            <a:ext cx="10776960" cy="426270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spAutoFit/>
          </a:bodyPr>
          <a:lstStyle/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/>
            </a:pPr>
            <a:r>
              <a:rPr lang="en-US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Supervised Learning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Regression: Predicting a continuous numerical value (e.g., house prices).</a:t>
            </a:r>
            <a:endParaRPr lang="en-US" sz="2000" b="1" spc="-1" dirty="0">
              <a:solidFill>
                <a:srgbClr val="000000"/>
              </a:solidFill>
              <a:latin typeface="Arial"/>
            </a:endParaRPr>
          </a:p>
          <a:p>
            <a:pPr lvl="1">
              <a:spcAft>
                <a:spcPts val="1200"/>
              </a:spcAft>
              <a:buClr>
                <a:srgbClr val="000000"/>
              </a:buClr>
            </a:pPr>
            <a:r>
              <a:rPr lang="en-US" sz="2000" b="1" spc="-1" dirty="0">
                <a:solidFill>
                  <a:srgbClr val="000000"/>
                </a:solidFill>
                <a:latin typeface="Arial"/>
              </a:rPr>
              <a:t>Ex- 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Linear regression, logistic regression, decision trees, random forests.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Classification: decision trees. random forests, neural networks.</a:t>
            </a:r>
          </a:p>
          <a:p>
            <a:pPr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 startAt="2"/>
            </a:pPr>
            <a:r>
              <a:rPr lang="en-US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Unsupervised Learning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99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Clustering: Grouping data points into similar clusters.</a:t>
            </a:r>
            <a:endParaRPr lang="en-US" sz="2000" b="1" spc="-1" dirty="0">
              <a:solidFill>
                <a:srgbClr val="000000"/>
              </a:solidFill>
              <a:latin typeface="Arial"/>
            </a:endParaRPr>
          </a:p>
          <a:p>
            <a:pPr marL="355600" lvl="1">
              <a:spcAft>
                <a:spcPts val="199"/>
              </a:spcAft>
              <a:buClr>
                <a:srgbClr val="000000"/>
              </a:buClr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Ex- K-means clustering, hierarchical clustering, DBSCAN.</a:t>
            </a:r>
          </a:p>
          <a:p>
            <a:pPr marL="355600" lvl="1">
              <a:spcAft>
                <a:spcPts val="199"/>
              </a:spcAft>
              <a:buClr>
                <a:srgbClr val="000000"/>
              </a:buClr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276F8C"/>
              </a:buClr>
              <a:buFont typeface="Calibri Light"/>
              <a:buAutoNum type="arabicPeriod" startAt="3"/>
            </a:pPr>
            <a:r>
              <a:rPr lang="en-US" sz="2400" b="1" strike="noStrike" spc="-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Reinforcement Learning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: Learning through trial and error, interacting with an environment and receiving rewards or penalties</a:t>
            </a:r>
            <a:r>
              <a:rPr lang="en-US" sz="2400" b="1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Calibri Light"/>
              </a:rPr>
              <a:t>Types of ML Algorithms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AutoShape 4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ontent Placeholder 7"/>
          <p:cNvSpPr/>
          <p:nvPr/>
        </p:nvSpPr>
        <p:spPr>
          <a:xfrm>
            <a:off x="2125800" y="1690560"/>
            <a:ext cx="7940520" cy="4320720"/>
          </a:xfrm>
          <a:prstGeom prst="round2SameRect">
            <a:avLst>
              <a:gd name="adj1" fmla="val 35211"/>
              <a:gd name="adj2" fmla="val 0"/>
            </a:avLst>
          </a:prstGeom>
          <a:blipFill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2"/>
          <p:cNvSpPr/>
          <p:nvPr/>
        </p:nvSpPr>
        <p:spPr>
          <a:xfrm>
            <a:off x="7909200" y="4441320"/>
            <a:ext cx="2573280" cy="1451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6584760" y="4322880"/>
            <a:ext cx="1371240" cy="474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2451</Words>
  <Application>Microsoft Office PowerPoint</Application>
  <PresentationFormat>Widescreen</PresentationFormat>
  <Paragraphs>271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 PL UKai TW MBE</vt:lpstr>
      <vt:lpstr>Arial</vt:lpstr>
      <vt:lpstr>Bookman Old Style</vt:lpstr>
      <vt:lpstr>Calibri</vt:lpstr>
      <vt:lpstr>Calibri Light</vt:lpstr>
      <vt:lpstr>Cascadia Mono Light</vt:lpstr>
      <vt:lpstr>Nunito</vt:lpstr>
      <vt:lpstr>Symbol</vt:lpstr>
      <vt:lpstr>Times New Roman</vt:lpstr>
      <vt:lpstr>Untitled Sans</vt:lpstr>
      <vt:lpstr>Wingdings</vt:lpstr>
      <vt:lpstr>Office Theme</vt:lpstr>
      <vt:lpstr>Office Theme</vt:lpstr>
      <vt:lpstr>Unit -3  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ML Algorithms</vt:lpstr>
      <vt:lpstr>Regression vs Classification</vt:lpstr>
      <vt:lpstr>Regression vs Classification vs Clustering</vt:lpstr>
      <vt:lpstr>Types of Regression Algorithms</vt:lpstr>
      <vt:lpstr>Linear Regression</vt:lpstr>
      <vt:lpstr>B0  = C B1 = m  y=mx+c</vt:lpstr>
      <vt:lpstr>LR – Practical Manual</vt:lpstr>
      <vt:lpstr>Linear Regression using sklearn lib</vt:lpstr>
      <vt:lpstr>Types of classification Algorithms</vt:lpstr>
      <vt:lpstr>Classification Problem : Logistic Regression</vt:lpstr>
      <vt:lpstr>LogisticRegression – using Sklearn</vt:lpstr>
      <vt:lpstr>K-Nearest Neighbour</vt:lpstr>
      <vt:lpstr>K-Nearest Neighbour</vt:lpstr>
      <vt:lpstr>K-Nearest Neighbour</vt:lpstr>
      <vt:lpstr>K-Nearest Neighbour</vt:lpstr>
      <vt:lpstr>Naïve Bayes</vt:lpstr>
      <vt:lpstr>Naïve Bayes</vt:lpstr>
      <vt:lpstr>Naïve Bayes</vt:lpstr>
      <vt:lpstr>Naïve Bayes</vt:lpstr>
      <vt:lpstr>Naïve Bayes</vt:lpstr>
      <vt:lpstr>PowerPoint Presentation</vt:lpstr>
      <vt:lpstr>PowerPoint Presentation</vt:lpstr>
      <vt:lpstr>PowerPoint Presentation</vt:lpstr>
      <vt:lpstr>Naïve Bayes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Geoff Hulten</dc:creator>
  <dc:description/>
  <cp:lastModifiedBy>Pratham Badge</cp:lastModifiedBy>
  <cp:revision>103</cp:revision>
  <dcterms:created xsi:type="dcterms:W3CDTF">2018-09-30T17:44:39Z</dcterms:created>
  <dcterms:modified xsi:type="dcterms:W3CDTF">2024-12-09T06:41:37Z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32</vt:r8>
  </property>
</Properties>
</file>