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hWfYKMs6H9EwYAANNxL/XJHINBb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DF45FD-1609-4C6A-B410-26984FFCC6C0}">
  <a:tblStyle styleId="{27DF45FD-1609-4C6A-B410-26984FFCC6C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
        <p:cNvGrpSpPr/>
        <p:nvPr/>
      </p:nvGrpSpPr>
      <p:grpSpPr>
        <a:xfrm>
          <a:off x="0" y="0"/>
          <a:ext cx="0" cy="0"/>
          <a:chOff x="0" y="0"/>
          <a:chExt cx="0" cy="0"/>
        </a:xfrm>
      </p:grpSpPr>
      <p:sp>
        <p:nvSpPr>
          <p:cNvPr id="23" name="Google Shape;2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 name="Google Shape;2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101c4a64f0_0_5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101c4a64f0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 name="Google Shape;29;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g3101c4a64f0_0_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 name="Google Shape;35;g3101c4a64f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g3101c4a64f0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 name="Google Shape;41;g3101c4a64f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3101c4a64f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g3101c4a64f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101c4a64f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101c4a64f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101c4a64f0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101c4a64f0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101c4a64f0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101c4a64f0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101c4a64f0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101c4a64f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4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 name="Google Shape;17;p45"/>
          <p:cNvSpPr txBox="1">
            <a:spLocks noGrp="1"/>
          </p:cNvSpPr>
          <p:nvPr>
            <p:ph type="sldNum" idx="12"/>
          </p:nvPr>
        </p:nvSpPr>
        <p:spPr>
          <a:xfrm>
            <a:off x="137808" y="47625"/>
            <a:ext cx="70039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4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44"/>
          <p:cNvSpPr txBox="1">
            <a:spLocks noGrp="1"/>
          </p:cNvSpPr>
          <p:nvPr>
            <p:ph type="sldNum" idx="12"/>
          </p:nvPr>
        </p:nvSpPr>
        <p:spPr>
          <a:xfrm>
            <a:off x="137808" y="47625"/>
            <a:ext cx="70039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3"/>
          <p:cNvSpPr/>
          <p:nvPr/>
        </p:nvSpPr>
        <p:spPr>
          <a:xfrm>
            <a:off x="0" y="6176963"/>
            <a:ext cx="12192000" cy="6810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7;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 name="Google Shape;9;p43"/>
          <p:cNvSpPr/>
          <p:nvPr/>
        </p:nvSpPr>
        <p:spPr>
          <a:xfrm>
            <a:off x="1" y="0"/>
            <a:ext cx="12192000" cy="44747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 name="Google Shape;10;p43"/>
          <p:cNvSpPr txBox="1">
            <a:spLocks noGrp="1"/>
          </p:cNvSpPr>
          <p:nvPr>
            <p:ph type="sldNum" idx="12"/>
          </p:nvPr>
        </p:nvSpPr>
        <p:spPr>
          <a:xfrm>
            <a:off x="137808" y="47625"/>
            <a:ext cx="700392"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43"/>
          <p:cNvSpPr txBox="1"/>
          <p:nvPr/>
        </p:nvSpPr>
        <p:spPr>
          <a:xfrm>
            <a:off x="6096000" y="6211669"/>
            <a:ext cx="6141720" cy="677108"/>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lt1"/>
              </a:buClr>
              <a:buSzPts val="1900"/>
              <a:buFont typeface="Calibri"/>
              <a:buNone/>
            </a:pPr>
            <a:r>
              <a:rPr lang="en-US" sz="1900" b="0" i="0" u="none" strike="noStrike" cap="none">
                <a:solidFill>
                  <a:schemeClr val="lt1"/>
                </a:solidFill>
                <a:latin typeface="Calibri"/>
                <a:ea typeface="Calibri"/>
                <a:cs typeface="Calibri"/>
                <a:sym typeface="Calibri"/>
              </a:rPr>
              <a:t>By Ms. Drashti Garadharia</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chemeClr val="lt1"/>
              </a:buClr>
              <a:buSzPts val="1900"/>
              <a:buFont typeface="Calibri"/>
              <a:buNone/>
            </a:pPr>
            <a:r>
              <a:rPr lang="en-US" sz="1900" b="0" i="0" u="none" strike="noStrike" cap="none">
                <a:solidFill>
                  <a:schemeClr val="lt1"/>
                </a:solidFill>
                <a:latin typeface="Calibri"/>
                <a:ea typeface="Calibri"/>
                <a:cs typeface="Calibri"/>
                <a:sym typeface="Calibri"/>
              </a:rPr>
              <a:t>National Forensic Science University, Gandhinagar</a:t>
            </a:r>
            <a:endParaRPr sz="1400" b="0" i="0" u="none" strike="noStrike" cap="none">
              <a:solidFill>
                <a:srgbClr val="000000"/>
              </a:solidFill>
              <a:latin typeface="Arial"/>
              <a:ea typeface="Arial"/>
              <a:cs typeface="Arial"/>
              <a:sym typeface="Arial"/>
            </a:endParaRPr>
          </a:p>
        </p:txBody>
      </p:sp>
      <p:sp>
        <p:nvSpPr>
          <p:cNvPr id="12" name="Google Shape;12;p43"/>
          <p:cNvSpPr txBox="1"/>
          <p:nvPr/>
        </p:nvSpPr>
        <p:spPr>
          <a:xfrm>
            <a:off x="30480" y="6228986"/>
            <a:ext cx="6141720" cy="26389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900"/>
              <a:buFont typeface="Arial"/>
              <a:buNone/>
            </a:pPr>
            <a:r>
              <a:rPr lang="en-US" sz="1900" b="0" i="0" u="none" strike="noStrike" cap="none">
                <a:solidFill>
                  <a:schemeClr val="lt1"/>
                </a:solidFill>
                <a:latin typeface="Calibri"/>
                <a:ea typeface="Calibri"/>
                <a:cs typeface="Calibri"/>
                <a:sym typeface="Calibri"/>
              </a:rPr>
              <a:t>M.Tech. AIDS SEM:1       </a:t>
            </a: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3" name="Google Shape;13;p43"/>
          <p:cNvSpPr txBox="1"/>
          <p:nvPr/>
        </p:nvSpPr>
        <p:spPr>
          <a:xfrm>
            <a:off x="29074" y="6477554"/>
            <a:ext cx="6141720" cy="26389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000"/>
              <a:buFont typeface="Arial"/>
              <a:buNone/>
            </a:pPr>
            <a:r>
              <a:rPr lang="en-US" sz="2000" b="0" i="0" u="none" strike="noStrike" cap="none">
                <a:solidFill>
                  <a:schemeClr val="lt1"/>
                </a:solidFill>
                <a:latin typeface="Calibri"/>
                <a:ea typeface="Calibri"/>
                <a:cs typeface="Calibri"/>
                <a:sym typeface="Calibri"/>
              </a:rPr>
              <a:t>Fundamental of Data Science &amp; Machine Learning </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
        <p:cNvGrpSpPr/>
        <p:nvPr/>
      </p:nvGrpSpPr>
      <p:grpSpPr>
        <a:xfrm>
          <a:off x="0" y="0"/>
          <a:ext cx="0" cy="0"/>
          <a:chOff x="0" y="0"/>
          <a:chExt cx="0" cy="0"/>
        </a:xfrm>
      </p:grpSpPr>
      <p:sp>
        <p:nvSpPr>
          <p:cNvPr id="26" name="Google Shape;26;p9"/>
          <p:cNvSpPr txBox="1">
            <a:spLocks noGrp="1"/>
          </p:cNvSpPr>
          <p:nvPr>
            <p:ph type="title"/>
          </p:nvPr>
        </p:nvSpPr>
        <p:spPr>
          <a:xfrm>
            <a:off x="4303450" y="1748975"/>
            <a:ext cx="40944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66F8B"/>
              </a:buClr>
              <a:buSzPts val="4400"/>
              <a:buFont typeface="Calibri"/>
              <a:buNone/>
            </a:pPr>
            <a:r>
              <a:rPr lang="en-US" sz="12200" b="1">
                <a:solidFill>
                  <a:srgbClr val="266F8B"/>
                </a:solidFill>
              </a:rPr>
              <a:t>Unit 5</a:t>
            </a:r>
            <a:endParaRPr sz="12200" b="1">
              <a:solidFill>
                <a:srgbClr val="266F8B"/>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g3101c4a64f0_0_5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lnSpc>
                <a:spcPct val="115000"/>
              </a:lnSpc>
              <a:spcBef>
                <a:spcPts val="1400"/>
              </a:spcBef>
              <a:spcAft>
                <a:spcPts val="400"/>
              </a:spcAft>
              <a:buNone/>
            </a:pPr>
            <a:r>
              <a:rPr lang="en-US" sz="4200" b="1">
                <a:latin typeface="Arial"/>
                <a:ea typeface="Arial"/>
                <a:cs typeface="Arial"/>
                <a:sym typeface="Arial"/>
              </a:rPr>
              <a:t>Emerging Trends</a:t>
            </a:r>
            <a:endParaRPr sz="4200" b="1">
              <a:latin typeface="Arial"/>
              <a:ea typeface="Arial"/>
              <a:cs typeface="Arial"/>
              <a:sym typeface="Arial"/>
            </a:endParaRPr>
          </a:p>
        </p:txBody>
      </p:sp>
      <p:sp>
        <p:nvSpPr>
          <p:cNvPr id="86" name="Google Shape;86;g3101c4a64f0_0_57"/>
          <p:cNvSpPr txBox="1">
            <a:spLocks noGrp="1"/>
          </p:cNvSpPr>
          <p:nvPr>
            <p:ph type="body" idx="1"/>
          </p:nvPr>
        </p:nvSpPr>
        <p:spPr>
          <a:xfrm>
            <a:off x="838200" y="1825625"/>
            <a:ext cx="10515600" cy="3333300"/>
          </a:xfrm>
          <a:prstGeom prst="rect">
            <a:avLst/>
          </a:prstGeom>
        </p:spPr>
        <p:txBody>
          <a:bodyPr spcFirstLastPara="1" wrap="square" lIns="91425" tIns="45700" rIns="91425" bIns="45700" anchor="t" anchorCtr="0">
            <a:normAutofit/>
          </a:bodyPr>
          <a:lstStyle/>
          <a:p>
            <a:pPr marL="457200" lvl="0" indent="-342900" algn="just" rtl="0">
              <a:lnSpc>
                <a:spcPct val="115000"/>
              </a:lnSpc>
              <a:spcBef>
                <a:spcPts val="1200"/>
              </a:spcBef>
              <a:spcAft>
                <a:spcPts val="0"/>
              </a:spcAft>
              <a:buSzPts val="1800"/>
              <a:buChar char="●"/>
            </a:pPr>
            <a:r>
              <a:rPr lang="en-US" sz="1800" b="1">
                <a:latin typeface="Arial"/>
                <a:ea typeface="Arial"/>
                <a:cs typeface="Arial"/>
                <a:sym typeface="Arial"/>
              </a:rPr>
              <a:t>Edge Computing:</a:t>
            </a:r>
            <a:r>
              <a:rPr lang="en-US" sz="1800">
                <a:latin typeface="Arial"/>
                <a:ea typeface="Arial"/>
                <a:cs typeface="Arial"/>
                <a:sym typeface="Arial"/>
              </a:rPr>
              <a:t> Processing data closer to the source to reduce latency and bandwidth requirements.</a:t>
            </a:r>
            <a:endParaRPr sz="1800">
              <a:latin typeface="Arial"/>
              <a:ea typeface="Arial"/>
              <a:cs typeface="Arial"/>
              <a:sym typeface="Arial"/>
            </a:endParaRPr>
          </a:p>
          <a:p>
            <a:pPr marL="457200" lvl="0" indent="-342900" algn="just" rtl="0">
              <a:lnSpc>
                <a:spcPct val="115000"/>
              </a:lnSpc>
              <a:spcBef>
                <a:spcPts val="0"/>
              </a:spcBef>
              <a:spcAft>
                <a:spcPts val="0"/>
              </a:spcAft>
              <a:buSzPts val="1800"/>
              <a:buChar char="●"/>
            </a:pPr>
            <a:r>
              <a:rPr lang="en-US" sz="1800" b="1">
                <a:latin typeface="Arial"/>
                <a:ea typeface="Arial"/>
                <a:cs typeface="Arial"/>
                <a:sym typeface="Arial"/>
              </a:rPr>
              <a:t>Federated Learning:</a:t>
            </a:r>
            <a:r>
              <a:rPr lang="en-US" sz="1800">
                <a:latin typeface="Arial"/>
                <a:ea typeface="Arial"/>
                <a:cs typeface="Arial"/>
                <a:sym typeface="Arial"/>
              </a:rPr>
              <a:t> Training machine learning models on decentralized data without sharing raw data.</a:t>
            </a:r>
            <a:endParaRPr sz="1800">
              <a:latin typeface="Arial"/>
              <a:ea typeface="Arial"/>
              <a:cs typeface="Arial"/>
              <a:sym typeface="Arial"/>
            </a:endParaRPr>
          </a:p>
          <a:p>
            <a:pPr marL="457200" lvl="0" indent="-342900" algn="just" rtl="0">
              <a:lnSpc>
                <a:spcPct val="115000"/>
              </a:lnSpc>
              <a:spcBef>
                <a:spcPts val="0"/>
              </a:spcBef>
              <a:spcAft>
                <a:spcPts val="0"/>
              </a:spcAft>
              <a:buSzPts val="1800"/>
              <a:buChar char="●"/>
            </a:pPr>
            <a:r>
              <a:rPr lang="en-US" sz="1800" b="1">
                <a:latin typeface="Arial"/>
                <a:ea typeface="Arial"/>
                <a:cs typeface="Arial"/>
                <a:sym typeface="Arial"/>
              </a:rPr>
              <a:t>Explainable AI:</a:t>
            </a:r>
            <a:r>
              <a:rPr lang="en-US" sz="1800">
                <a:latin typeface="Arial"/>
                <a:ea typeface="Arial"/>
                <a:cs typeface="Arial"/>
                <a:sym typeface="Arial"/>
              </a:rPr>
              <a:t> Making AI models more transparent and interpretable.</a:t>
            </a:r>
            <a:endParaRPr sz="1800">
              <a:latin typeface="Arial"/>
              <a:ea typeface="Arial"/>
              <a:cs typeface="Arial"/>
              <a:sym typeface="Arial"/>
            </a:endParaRPr>
          </a:p>
          <a:p>
            <a:pPr marL="457200" lvl="0" indent="-342900" algn="just" rtl="0">
              <a:lnSpc>
                <a:spcPct val="115000"/>
              </a:lnSpc>
              <a:spcBef>
                <a:spcPts val="0"/>
              </a:spcBef>
              <a:spcAft>
                <a:spcPts val="0"/>
              </a:spcAft>
              <a:buSzPts val="1800"/>
              <a:buChar char="●"/>
            </a:pPr>
            <a:r>
              <a:rPr lang="en-US" sz="1800" b="1">
                <a:latin typeface="Arial"/>
                <a:ea typeface="Arial"/>
                <a:cs typeface="Arial"/>
                <a:sym typeface="Arial"/>
              </a:rPr>
              <a:t>Data-Driven Decision Making:</a:t>
            </a:r>
            <a:r>
              <a:rPr lang="en-US" sz="1800">
                <a:latin typeface="Arial"/>
                <a:ea typeface="Arial"/>
                <a:cs typeface="Arial"/>
                <a:sym typeface="Arial"/>
              </a:rPr>
              <a:t> Using data to inform strategic decisions at all levels of an organization.</a:t>
            </a:r>
            <a:endParaRPr sz="3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838200" y="12510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6F8B"/>
              </a:buClr>
              <a:buSzPts val="4400"/>
              <a:buFont typeface="Calibri"/>
              <a:buNone/>
            </a:pPr>
            <a:r>
              <a:rPr lang="en-US" b="1">
                <a:solidFill>
                  <a:srgbClr val="266F8B"/>
                </a:solidFill>
              </a:rPr>
              <a:t>Overview</a:t>
            </a:r>
            <a:endParaRPr b="1">
              <a:solidFill>
                <a:srgbClr val="266F8B"/>
              </a:solidFill>
            </a:endParaRPr>
          </a:p>
        </p:txBody>
      </p:sp>
      <p:sp>
        <p:nvSpPr>
          <p:cNvPr id="32" name="Google Shape;32;p3"/>
          <p:cNvSpPr txBox="1">
            <a:spLocks noGrp="1"/>
          </p:cNvSpPr>
          <p:nvPr>
            <p:ph type="body" idx="1"/>
          </p:nvPr>
        </p:nvSpPr>
        <p:spPr>
          <a:xfrm>
            <a:off x="838200" y="1234440"/>
            <a:ext cx="10515600" cy="4942523"/>
          </a:xfrm>
          <a:prstGeom prst="rect">
            <a:avLst/>
          </a:prstGeom>
          <a:noFill/>
          <a:ln>
            <a:noFill/>
          </a:ln>
        </p:spPr>
        <p:txBody>
          <a:bodyPr spcFirstLastPara="1" wrap="square" lIns="91425" tIns="45700" rIns="91425" bIns="45700" anchor="t" anchorCtr="0">
            <a:normAutofit/>
          </a:bodyPr>
          <a:lstStyle/>
          <a:p>
            <a:pPr marL="228600" lvl="0" indent="-273050" algn="l" rtl="0">
              <a:lnSpc>
                <a:spcPct val="90000"/>
              </a:lnSpc>
              <a:spcBef>
                <a:spcPts val="1000"/>
              </a:spcBef>
              <a:spcAft>
                <a:spcPts val="0"/>
              </a:spcAft>
              <a:buClr>
                <a:schemeClr val="dk1"/>
              </a:buClr>
              <a:buSzPts val="3500"/>
              <a:buFont typeface="Calibri"/>
              <a:buAutoNum type="arabicPeriod"/>
            </a:pPr>
            <a:r>
              <a:rPr lang="en-US" sz="3500"/>
              <a:t>Data visualization introduction</a:t>
            </a:r>
            <a:endParaRPr sz="3500"/>
          </a:p>
          <a:p>
            <a:pPr marL="228600" lvl="0" indent="-273050" algn="l" rtl="0">
              <a:lnSpc>
                <a:spcPct val="90000"/>
              </a:lnSpc>
              <a:spcBef>
                <a:spcPts val="1000"/>
              </a:spcBef>
              <a:spcAft>
                <a:spcPts val="0"/>
              </a:spcAft>
              <a:buClr>
                <a:schemeClr val="dk1"/>
              </a:buClr>
              <a:buSzPts val="3500"/>
              <a:buFont typeface="Calibri"/>
              <a:buAutoNum type="arabicPeriod"/>
            </a:pPr>
            <a:r>
              <a:rPr lang="en-US" sz="3500"/>
              <a:t>Applications of Data Science</a:t>
            </a:r>
            <a:endParaRPr sz="3500"/>
          </a:p>
          <a:p>
            <a:pPr marL="228600" lvl="0" indent="-273050" algn="l" rtl="0">
              <a:lnSpc>
                <a:spcPct val="90000"/>
              </a:lnSpc>
              <a:spcBef>
                <a:spcPts val="1000"/>
              </a:spcBef>
              <a:spcAft>
                <a:spcPts val="0"/>
              </a:spcAft>
              <a:buClr>
                <a:schemeClr val="dk1"/>
              </a:buClr>
              <a:buSzPts val="3500"/>
              <a:buFont typeface="Calibri"/>
              <a:buAutoNum type="arabicPeriod"/>
            </a:pPr>
            <a:r>
              <a:rPr lang="en-US" sz="3500"/>
              <a:t>Types of data visualization</a:t>
            </a:r>
            <a:endParaRPr sz="3500"/>
          </a:p>
          <a:p>
            <a:pPr marL="228600" lvl="0" indent="-273050" algn="l" rtl="0">
              <a:lnSpc>
                <a:spcPct val="90000"/>
              </a:lnSpc>
              <a:spcBef>
                <a:spcPts val="1000"/>
              </a:spcBef>
              <a:spcAft>
                <a:spcPts val="0"/>
              </a:spcAft>
              <a:buClr>
                <a:schemeClr val="dk1"/>
              </a:buClr>
              <a:buSzPts val="3500"/>
              <a:buFont typeface="Calibri"/>
              <a:buAutoNum type="arabicPeriod"/>
            </a:pPr>
            <a:r>
              <a:rPr lang="en-US" sz="3500"/>
              <a:t>Technologies for visualization</a:t>
            </a:r>
            <a:endParaRPr sz="3500"/>
          </a:p>
          <a:p>
            <a:pPr marL="228600" lvl="0" indent="-273050" algn="l" rtl="0">
              <a:lnSpc>
                <a:spcPct val="90000"/>
              </a:lnSpc>
              <a:spcBef>
                <a:spcPts val="1000"/>
              </a:spcBef>
              <a:spcAft>
                <a:spcPts val="0"/>
              </a:spcAft>
              <a:buClr>
                <a:schemeClr val="dk1"/>
              </a:buClr>
              <a:buSzPts val="3500"/>
              <a:buFont typeface="Calibri"/>
              <a:buAutoNum type="arabicPeriod"/>
            </a:pPr>
            <a:r>
              <a:rPr lang="en-US" sz="3500"/>
              <a:t>Tools for data visualization</a:t>
            </a:r>
            <a:endParaRPr sz="3500"/>
          </a:p>
          <a:p>
            <a:pPr marL="228600" lvl="0" indent="-273050" algn="l" rtl="0">
              <a:lnSpc>
                <a:spcPct val="90000"/>
              </a:lnSpc>
              <a:spcBef>
                <a:spcPts val="1000"/>
              </a:spcBef>
              <a:spcAft>
                <a:spcPts val="0"/>
              </a:spcAft>
              <a:buClr>
                <a:schemeClr val="dk1"/>
              </a:buClr>
              <a:buSzPts val="3500"/>
              <a:buFont typeface="Calibri"/>
              <a:buAutoNum type="arabicPeriod"/>
            </a:pPr>
            <a:r>
              <a:rPr lang="en-US" sz="3500"/>
              <a:t>Techniques for visualization</a:t>
            </a:r>
            <a:endParaRPr sz="3500"/>
          </a:p>
          <a:p>
            <a:pPr marL="228600" lvl="0" indent="-273050" algn="l" rtl="0">
              <a:lnSpc>
                <a:spcPct val="90000"/>
              </a:lnSpc>
              <a:spcBef>
                <a:spcPts val="1000"/>
              </a:spcBef>
              <a:spcAft>
                <a:spcPts val="0"/>
              </a:spcAft>
              <a:buClr>
                <a:schemeClr val="dk1"/>
              </a:buClr>
              <a:buSzPts val="3500"/>
              <a:buFont typeface="Calibri"/>
              <a:buAutoNum type="arabicPeriod"/>
            </a:pPr>
            <a:r>
              <a:rPr lang="en-US" sz="3500"/>
              <a:t>Recent trends in various data collection and analysis techniques</a:t>
            </a:r>
            <a:endParaRPr sz="3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Google Shape;37;g3101c4a64f0_0_6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Introduction</a:t>
            </a:r>
            <a:endParaRPr/>
          </a:p>
        </p:txBody>
      </p:sp>
      <p:sp>
        <p:nvSpPr>
          <p:cNvPr id="38" name="Google Shape;38;g3101c4a64f0_0_64"/>
          <p:cNvSpPr txBox="1">
            <a:spLocks noGrp="1"/>
          </p:cNvSpPr>
          <p:nvPr>
            <p:ph type="body" idx="1"/>
          </p:nvPr>
        </p:nvSpPr>
        <p:spPr>
          <a:xfrm>
            <a:off x="838200" y="1477200"/>
            <a:ext cx="10515600" cy="4699500"/>
          </a:xfrm>
          <a:prstGeom prst="rect">
            <a:avLst/>
          </a:prstGeom>
        </p:spPr>
        <p:txBody>
          <a:bodyPr spcFirstLastPara="1" wrap="square" lIns="91425" tIns="45700" rIns="91425" bIns="45700"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US" sz="2000" b="1">
                <a:latin typeface="Arial"/>
                <a:ea typeface="Arial"/>
                <a:cs typeface="Arial"/>
                <a:sym typeface="Arial"/>
              </a:rPr>
              <a:t>Data visualization</a:t>
            </a:r>
            <a:r>
              <a:rPr lang="en-US" sz="2000">
                <a:latin typeface="Arial"/>
                <a:ea typeface="Arial"/>
                <a:cs typeface="Arial"/>
                <a:sym typeface="Arial"/>
              </a:rPr>
              <a:t> is the art and science of communicating information visually. It involves taking complex data sets and transforming them into easily understandable and actionable insights. By representing data in visual formats like charts, graphs, and maps, data visualization helps people to quickly grasp trends, patterns, and anomalies.</a:t>
            </a:r>
            <a:endParaRPr sz="2000">
              <a:latin typeface="Arial"/>
              <a:ea typeface="Arial"/>
              <a:cs typeface="Arial"/>
              <a:sym typeface="Arial"/>
            </a:endParaRPr>
          </a:p>
          <a:p>
            <a:pPr marL="0" lvl="0" indent="0" algn="just" rtl="0">
              <a:lnSpc>
                <a:spcPct val="115000"/>
              </a:lnSpc>
              <a:spcBef>
                <a:spcPts val="1200"/>
              </a:spcBef>
              <a:spcAft>
                <a:spcPts val="0"/>
              </a:spcAft>
              <a:buClr>
                <a:schemeClr val="dk1"/>
              </a:buClr>
              <a:buSzPts val="1100"/>
              <a:buFont typeface="Arial"/>
              <a:buNone/>
            </a:pPr>
            <a:r>
              <a:rPr lang="en-US" sz="2000" b="1">
                <a:latin typeface="Arial"/>
                <a:ea typeface="Arial"/>
                <a:cs typeface="Arial"/>
                <a:sym typeface="Arial"/>
              </a:rPr>
              <a:t>Why is Data Visualization Important?</a:t>
            </a:r>
            <a:endParaRPr sz="2000" b="1">
              <a:latin typeface="Arial"/>
              <a:ea typeface="Arial"/>
              <a:cs typeface="Arial"/>
              <a:sym typeface="Arial"/>
            </a:endParaRPr>
          </a:p>
          <a:p>
            <a:pPr marL="457200" lvl="0" indent="-355600" algn="just" rtl="0">
              <a:lnSpc>
                <a:spcPct val="115000"/>
              </a:lnSpc>
              <a:spcBef>
                <a:spcPts val="1200"/>
              </a:spcBef>
              <a:spcAft>
                <a:spcPts val="0"/>
              </a:spcAft>
              <a:buSzPts val="2000"/>
              <a:buChar char="●"/>
            </a:pPr>
            <a:r>
              <a:rPr lang="en-US" sz="2000" b="1">
                <a:latin typeface="Arial"/>
                <a:ea typeface="Arial"/>
                <a:cs typeface="Arial"/>
                <a:sym typeface="Arial"/>
              </a:rPr>
              <a:t>Enhanced Understanding:</a:t>
            </a:r>
            <a:r>
              <a:rPr lang="en-US" sz="2000">
                <a:latin typeface="Arial"/>
                <a:ea typeface="Arial"/>
                <a:cs typeface="Arial"/>
                <a:sym typeface="Arial"/>
              </a:rPr>
              <a:t> Visual representations make complex data more accessible and easier to comprehend.</a:t>
            </a:r>
            <a:endParaRPr sz="2000">
              <a:latin typeface="Arial"/>
              <a:ea typeface="Arial"/>
              <a:cs typeface="Arial"/>
              <a:sym typeface="Arial"/>
            </a:endParaRPr>
          </a:p>
          <a:p>
            <a:pPr marL="457200" lvl="0" indent="-355600" algn="just" rtl="0">
              <a:lnSpc>
                <a:spcPct val="115000"/>
              </a:lnSpc>
              <a:spcBef>
                <a:spcPts val="0"/>
              </a:spcBef>
              <a:spcAft>
                <a:spcPts val="0"/>
              </a:spcAft>
              <a:buSzPts val="2000"/>
              <a:buChar char="●"/>
            </a:pPr>
            <a:r>
              <a:rPr lang="en-US" sz="2000" b="1">
                <a:latin typeface="Arial"/>
                <a:ea typeface="Arial"/>
                <a:cs typeface="Arial"/>
                <a:sym typeface="Arial"/>
              </a:rPr>
              <a:t>Faster Insights:</a:t>
            </a:r>
            <a:r>
              <a:rPr lang="en-US" sz="2000">
                <a:latin typeface="Arial"/>
                <a:ea typeface="Arial"/>
                <a:cs typeface="Arial"/>
                <a:sym typeface="Arial"/>
              </a:rPr>
              <a:t> Visualizations can reveal insights that might be missed in raw data.</a:t>
            </a:r>
            <a:endParaRPr sz="2000">
              <a:latin typeface="Arial"/>
              <a:ea typeface="Arial"/>
              <a:cs typeface="Arial"/>
              <a:sym typeface="Arial"/>
            </a:endParaRPr>
          </a:p>
          <a:p>
            <a:pPr marL="457200" lvl="0" indent="-355600" algn="just" rtl="0">
              <a:lnSpc>
                <a:spcPct val="115000"/>
              </a:lnSpc>
              <a:spcBef>
                <a:spcPts val="0"/>
              </a:spcBef>
              <a:spcAft>
                <a:spcPts val="0"/>
              </a:spcAft>
              <a:buSzPts val="2000"/>
              <a:buChar char="●"/>
            </a:pPr>
            <a:r>
              <a:rPr lang="en-US" sz="2000" b="1">
                <a:latin typeface="Arial"/>
                <a:ea typeface="Arial"/>
                <a:cs typeface="Arial"/>
                <a:sym typeface="Arial"/>
              </a:rPr>
              <a:t>Effective Communication:</a:t>
            </a:r>
            <a:r>
              <a:rPr lang="en-US" sz="2000">
                <a:latin typeface="Arial"/>
                <a:ea typeface="Arial"/>
                <a:cs typeface="Arial"/>
                <a:sym typeface="Arial"/>
              </a:rPr>
              <a:t> Visualizations can effectively communicate information to a wide audience, regardless of technical expertise.</a:t>
            </a:r>
            <a:endParaRPr sz="2000">
              <a:latin typeface="Arial"/>
              <a:ea typeface="Arial"/>
              <a:cs typeface="Arial"/>
              <a:sym typeface="Arial"/>
            </a:endParaRPr>
          </a:p>
          <a:p>
            <a:pPr marL="457200" lvl="0" indent="-355600" algn="just" rtl="0">
              <a:lnSpc>
                <a:spcPct val="115000"/>
              </a:lnSpc>
              <a:spcBef>
                <a:spcPts val="0"/>
              </a:spcBef>
              <a:spcAft>
                <a:spcPts val="0"/>
              </a:spcAft>
              <a:buSzPts val="2000"/>
              <a:buChar char="●"/>
            </a:pPr>
            <a:r>
              <a:rPr lang="en-US" sz="2000" b="1">
                <a:latin typeface="Arial"/>
                <a:ea typeface="Arial"/>
                <a:cs typeface="Arial"/>
                <a:sym typeface="Arial"/>
              </a:rPr>
              <a:t>Improved Decision-Making:</a:t>
            </a:r>
            <a:r>
              <a:rPr lang="en-US" sz="2000">
                <a:latin typeface="Arial"/>
                <a:ea typeface="Arial"/>
                <a:cs typeface="Arial"/>
                <a:sym typeface="Arial"/>
              </a:rPr>
              <a:t> Data-driven decisions can be made more confidently with the help of visual insights.</a:t>
            </a:r>
            <a:endParaRPr sz="2000">
              <a:latin typeface="Arial"/>
              <a:ea typeface="Arial"/>
              <a:cs typeface="Arial"/>
              <a:sym typeface="Arial"/>
            </a:endParaRPr>
          </a:p>
          <a:p>
            <a:pPr marL="0" lvl="0" indent="0" algn="just" rtl="0">
              <a:spcBef>
                <a:spcPts val="1200"/>
              </a:spcBef>
              <a:spcAft>
                <a:spcPts val="0"/>
              </a:spcAft>
              <a:buNone/>
            </a:pPr>
            <a:endParaRPr sz="3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g3101c4a64f0_0_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None/>
            </a:pPr>
            <a:r>
              <a:rPr lang="en-US" sz="3500"/>
              <a:t>Applications of Data Science</a:t>
            </a:r>
            <a:endParaRPr/>
          </a:p>
        </p:txBody>
      </p:sp>
      <p:sp>
        <p:nvSpPr>
          <p:cNvPr id="44" name="Google Shape;44;g3101c4a64f0_0_1"/>
          <p:cNvSpPr txBox="1">
            <a:spLocks noGrp="1"/>
          </p:cNvSpPr>
          <p:nvPr>
            <p:ph type="body" idx="1"/>
          </p:nvPr>
        </p:nvSpPr>
        <p:spPr>
          <a:xfrm>
            <a:off x="838200" y="1392625"/>
            <a:ext cx="4686300" cy="4917900"/>
          </a:xfrm>
          <a:prstGeom prst="rect">
            <a:avLst/>
          </a:prstGeom>
        </p:spPr>
        <p:txBody>
          <a:bodyPr spcFirstLastPara="1" wrap="square" lIns="91425" tIns="45700" rIns="91425" bIns="45700" anchor="t" anchorCtr="0">
            <a:noAutofit/>
          </a:bodyPr>
          <a:lstStyle/>
          <a:p>
            <a:pPr marL="0" lvl="0" indent="0" algn="l" rtl="0">
              <a:lnSpc>
                <a:spcPct val="105000"/>
              </a:lnSpc>
              <a:spcBef>
                <a:spcPts val="1400"/>
              </a:spcBef>
              <a:spcAft>
                <a:spcPts val="0"/>
              </a:spcAft>
              <a:buClr>
                <a:schemeClr val="dk1"/>
              </a:buClr>
              <a:buSzPts val="935"/>
              <a:buFont typeface="Arial"/>
              <a:buNone/>
            </a:pPr>
            <a:r>
              <a:rPr lang="en-US" sz="1205" b="1">
                <a:latin typeface="Arial"/>
                <a:ea typeface="Arial"/>
                <a:cs typeface="Arial"/>
                <a:sym typeface="Arial"/>
              </a:rPr>
              <a:t>Healthcare</a:t>
            </a:r>
            <a:endParaRPr sz="1205" b="1">
              <a:latin typeface="Arial"/>
              <a:ea typeface="Arial"/>
              <a:cs typeface="Arial"/>
              <a:sym typeface="Arial"/>
            </a:endParaRPr>
          </a:p>
          <a:p>
            <a:pPr marL="457200" lvl="0" indent="-294322" algn="l" rtl="0">
              <a:lnSpc>
                <a:spcPct val="105000"/>
              </a:lnSpc>
              <a:spcBef>
                <a:spcPts val="1200"/>
              </a:spcBef>
              <a:spcAft>
                <a:spcPts val="0"/>
              </a:spcAft>
              <a:buSzPts val="1035"/>
              <a:buChar char="●"/>
            </a:pPr>
            <a:r>
              <a:rPr lang="en-US" sz="1035" b="1">
                <a:latin typeface="Arial"/>
                <a:ea typeface="Arial"/>
                <a:cs typeface="Arial"/>
                <a:sym typeface="Arial"/>
              </a:rPr>
              <a:t>Disease Prediction:</a:t>
            </a:r>
            <a:r>
              <a:rPr lang="en-US" sz="1035">
                <a:latin typeface="Arial"/>
                <a:ea typeface="Arial"/>
                <a:cs typeface="Arial"/>
                <a:sym typeface="Arial"/>
              </a:rPr>
              <a:t> Identifying individuals at risk of specific diseases.  </a:t>
            </a:r>
            <a:endParaRPr sz="1035">
              <a:latin typeface="Arial"/>
              <a:ea typeface="Arial"/>
              <a:cs typeface="Arial"/>
              <a:sym typeface="Arial"/>
            </a:endParaRPr>
          </a:p>
          <a:p>
            <a:pPr marL="457200" lvl="0" indent="-294322" algn="l" rtl="0">
              <a:lnSpc>
                <a:spcPct val="105000"/>
              </a:lnSpc>
              <a:spcBef>
                <a:spcPts val="0"/>
              </a:spcBef>
              <a:spcAft>
                <a:spcPts val="0"/>
              </a:spcAft>
              <a:buSzPts val="1035"/>
              <a:buChar char="●"/>
            </a:pPr>
            <a:r>
              <a:rPr lang="en-US" sz="1035" b="1">
                <a:latin typeface="Arial"/>
                <a:ea typeface="Arial"/>
                <a:cs typeface="Arial"/>
                <a:sym typeface="Arial"/>
              </a:rPr>
              <a:t>Drug Discovery:</a:t>
            </a:r>
            <a:r>
              <a:rPr lang="en-US" sz="1035">
                <a:latin typeface="Arial"/>
                <a:ea typeface="Arial"/>
                <a:cs typeface="Arial"/>
                <a:sym typeface="Arial"/>
              </a:rPr>
              <a:t> Accelerating the drug discovery process.  </a:t>
            </a:r>
            <a:endParaRPr sz="1035">
              <a:latin typeface="Arial"/>
              <a:ea typeface="Arial"/>
              <a:cs typeface="Arial"/>
              <a:sym typeface="Arial"/>
            </a:endParaRPr>
          </a:p>
          <a:p>
            <a:pPr marL="457200" lvl="0" indent="-294322" algn="l" rtl="0">
              <a:lnSpc>
                <a:spcPct val="105000"/>
              </a:lnSpc>
              <a:spcBef>
                <a:spcPts val="0"/>
              </a:spcBef>
              <a:spcAft>
                <a:spcPts val="0"/>
              </a:spcAft>
              <a:buSzPts val="1035"/>
              <a:buChar char="●"/>
            </a:pPr>
            <a:r>
              <a:rPr lang="en-US" sz="1035" b="1">
                <a:latin typeface="Arial"/>
                <a:ea typeface="Arial"/>
                <a:cs typeface="Arial"/>
                <a:sym typeface="Arial"/>
              </a:rPr>
              <a:t>Personalized Medicine:</a:t>
            </a:r>
            <a:r>
              <a:rPr lang="en-US" sz="1035">
                <a:latin typeface="Arial"/>
                <a:ea typeface="Arial"/>
                <a:cs typeface="Arial"/>
                <a:sym typeface="Arial"/>
              </a:rPr>
              <a:t> Tailoring treatments to individual patients.  </a:t>
            </a:r>
            <a:endParaRPr sz="1035">
              <a:latin typeface="Arial"/>
              <a:ea typeface="Arial"/>
              <a:cs typeface="Arial"/>
              <a:sym typeface="Arial"/>
            </a:endParaRPr>
          </a:p>
          <a:p>
            <a:pPr marL="457200" lvl="0" indent="-294322" algn="l" rtl="0">
              <a:lnSpc>
                <a:spcPct val="105000"/>
              </a:lnSpc>
              <a:spcBef>
                <a:spcPts val="0"/>
              </a:spcBef>
              <a:spcAft>
                <a:spcPts val="0"/>
              </a:spcAft>
              <a:buSzPts val="1035"/>
              <a:buChar char="●"/>
            </a:pPr>
            <a:r>
              <a:rPr lang="en-US" sz="1035" b="1">
                <a:latin typeface="Arial"/>
                <a:ea typeface="Arial"/>
                <a:cs typeface="Arial"/>
                <a:sym typeface="Arial"/>
              </a:rPr>
              <a:t>Medical Image Analysis:</a:t>
            </a:r>
            <a:r>
              <a:rPr lang="en-US" sz="1035">
                <a:latin typeface="Arial"/>
                <a:ea typeface="Arial"/>
                <a:cs typeface="Arial"/>
                <a:sym typeface="Arial"/>
              </a:rPr>
              <a:t> Analyzing medical images like X-rays and MRIs to detect anomalies.  </a:t>
            </a:r>
            <a:endParaRPr sz="1035">
              <a:latin typeface="Arial"/>
              <a:ea typeface="Arial"/>
              <a:cs typeface="Arial"/>
              <a:sym typeface="Arial"/>
            </a:endParaRPr>
          </a:p>
          <a:p>
            <a:pPr marL="0" lvl="0" indent="0" algn="l" rtl="0">
              <a:lnSpc>
                <a:spcPct val="105000"/>
              </a:lnSpc>
              <a:spcBef>
                <a:spcPts val="1400"/>
              </a:spcBef>
              <a:spcAft>
                <a:spcPts val="0"/>
              </a:spcAft>
              <a:buClr>
                <a:schemeClr val="dk1"/>
              </a:buClr>
              <a:buSzPts val="935"/>
              <a:buFont typeface="Arial"/>
              <a:buNone/>
            </a:pPr>
            <a:r>
              <a:rPr lang="en-US" sz="1205" b="1">
                <a:latin typeface="Arial"/>
                <a:ea typeface="Arial"/>
                <a:cs typeface="Arial"/>
                <a:sym typeface="Arial"/>
              </a:rPr>
              <a:t>Finance</a:t>
            </a:r>
            <a:endParaRPr sz="1205" b="1">
              <a:latin typeface="Arial"/>
              <a:ea typeface="Arial"/>
              <a:cs typeface="Arial"/>
              <a:sym typeface="Arial"/>
            </a:endParaRPr>
          </a:p>
          <a:p>
            <a:pPr marL="457200" lvl="0" indent="-294322" algn="l" rtl="0">
              <a:lnSpc>
                <a:spcPct val="105000"/>
              </a:lnSpc>
              <a:spcBef>
                <a:spcPts val="1200"/>
              </a:spcBef>
              <a:spcAft>
                <a:spcPts val="0"/>
              </a:spcAft>
              <a:buSzPts val="1035"/>
              <a:buChar char="●"/>
            </a:pPr>
            <a:r>
              <a:rPr lang="en-US" sz="1035" b="1">
                <a:latin typeface="Arial"/>
                <a:ea typeface="Arial"/>
                <a:cs typeface="Arial"/>
                <a:sym typeface="Arial"/>
              </a:rPr>
              <a:t>Fraud Detection:</a:t>
            </a:r>
            <a:r>
              <a:rPr lang="en-US" sz="1035">
                <a:latin typeface="Arial"/>
                <a:ea typeface="Arial"/>
                <a:cs typeface="Arial"/>
                <a:sym typeface="Arial"/>
              </a:rPr>
              <a:t> Identifying fraudulent transactions and activities.  </a:t>
            </a:r>
            <a:endParaRPr sz="1035">
              <a:latin typeface="Arial"/>
              <a:ea typeface="Arial"/>
              <a:cs typeface="Arial"/>
              <a:sym typeface="Arial"/>
            </a:endParaRPr>
          </a:p>
          <a:p>
            <a:pPr marL="457200" lvl="0" indent="-294322" algn="l" rtl="0">
              <a:lnSpc>
                <a:spcPct val="105000"/>
              </a:lnSpc>
              <a:spcBef>
                <a:spcPts val="0"/>
              </a:spcBef>
              <a:spcAft>
                <a:spcPts val="0"/>
              </a:spcAft>
              <a:buSzPts val="1035"/>
              <a:buChar char="●"/>
            </a:pPr>
            <a:r>
              <a:rPr lang="en-US" sz="1035" b="1">
                <a:latin typeface="Arial"/>
                <a:ea typeface="Arial"/>
                <a:cs typeface="Arial"/>
                <a:sym typeface="Arial"/>
              </a:rPr>
              <a:t>Risk Assessment:</a:t>
            </a:r>
            <a:r>
              <a:rPr lang="en-US" sz="1035">
                <a:latin typeface="Arial"/>
                <a:ea typeface="Arial"/>
                <a:cs typeface="Arial"/>
                <a:sym typeface="Arial"/>
              </a:rPr>
              <a:t> Evaluating financial risks and making informed decisions.  </a:t>
            </a:r>
            <a:endParaRPr sz="1035">
              <a:latin typeface="Arial"/>
              <a:ea typeface="Arial"/>
              <a:cs typeface="Arial"/>
              <a:sym typeface="Arial"/>
            </a:endParaRPr>
          </a:p>
          <a:p>
            <a:pPr marL="457200" lvl="0" indent="-294322" algn="l" rtl="0">
              <a:lnSpc>
                <a:spcPct val="105000"/>
              </a:lnSpc>
              <a:spcBef>
                <a:spcPts val="0"/>
              </a:spcBef>
              <a:spcAft>
                <a:spcPts val="0"/>
              </a:spcAft>
              <a:buSzPts val="1035"/>
              <a:buChar char="●"/>
            </a:pPr>
            <a:r>
              <a:rPr lang="en-US" sz="1035" b="1">
                <a:latin typeface="Arial"/>
                <a:ea typeface="Arial"/>
                <a:cs typeface="Arial"/>
                <a:sym typeface="Arial"/>
              </a:rPr>
              <a:t>Algorithmic Trading:</a:t>
            </a:r>
            <a:r>
              <a:rPr lang="en-US" sz="1035">
                <a:latin typeface="Arial"/>
                <a:ea typeface="Arial"/>
                <a:cs typeface="Arial"/>
                <a:sym typeface="Arial"/>
              </a:rPr>
              <a:t> Automating trading strategies.  </a:t>
            </a:r>
            <a:endParaRPr sz="1035">
              <a:latin typeface="Arial"/>
              <a:ea typeface="Arial"/>
              <a:cs typeface="Arial"/>
              <a:sym typeface="Arial"/>
            </a:endParaRPr>
          </a:p>
          <a:p>
            <a:pPr marL="457200" lvl="0" indent="-294322" algn="l" rtl="0">
              <a:lnSpc>
                <a:spcPct val="105000"/>
              </a:lnSpc>
              <a:spcBef>
                <a:spcPts val="0"/>
              </a:spcBef>
              <a:spcAft>
                <a:spcPts val="0"/>
              </a:spcAft>
              <a:buSzPts val="1035"/>
              <a:buChar char="●"/>
            </a:pPr>
            <a:r>
              <a:rPr lang="en-US" sz="1035" b="1">
                <a:latin typeface="Arial"/>
                <a:ea typeface="Arial"/>
                <a:cs typeface="Arial"/>
                <a:sym typeface="Arial"/>
              </a:rPr>
              <a:t>Customer Segmentation:</a:t>
            </a:r>
            <a:r>
              <a:rPr lang="en-US" sz="1035">
                <a:latin typeface="Arial"/>
                <a:ea typeface="Arial"/>
                <a:cs typeface="Arial"/>
                <a:sym typeface="Arial"/>
              </a:rPr>
              <a:t> Grouping customers based on their behavior and preferences.  </a:t>
            </a:r>
            <a:endParaRPr sz="1035">
              <a:latin typeface="Arial"/>
              <a:ea typeface="Arial"/>
              <a:cs typeface="Arial"/>
              <a:sym typeface="Arial"/>
            </a:endParaRPr>
          </a:p>
          <a:p>
            <a:pPr marL="0" lvl="0" indent="0" algn="l" rtl="0">
              <a:lnSpc>
                <a:spcPct val="105000"/>
              </a:lnSpc>
              <a:spcBef>
                <a:spcPts val="1400"/>
              </a:spcBef>
              <a:spcAft>
                <a:spcPts val="0"/>
              </a:spcAft>
              <a:buClr>
                <a:schemeClr val="dk1"/>
              </a:buClr>
              <a:buSzPts val="935"/>
              <a:buFont typeface="Arial"/>
              <a:buNone/>
            </a:pPr>
            <a:r>
              <a:rPr lang="en-US" sz="1205" b="1">
                <a:latin typeface="Arial"/>
                <a:ea typeface="Arial"/>
                <a:cs typeface="Arial"/>
                <a:sym typeface="Arial"/>
              </a:rPr>
              <a:t>E-commerce</a:t>
            </a:r>
            <a:endParaRPr sz="1205" b="1">
              <a:latin typeface="Arial"/>
              <a:ea typeface="Arial"/>
              <a:cs typeface="Arial"/>
              <a:sym typeface="Arial"/>
            </a:endParaRPr>
          </a:p>
          <a:p>
            <a:pPr marL="457200" lvl="0" indent="-294322" algn="l" rtl="0">
              <a:lnSpc>
                <a:spcPct val="105000"/>
              </a:lnSpc>
              <a:spcBef>
                <a:spcPts val="1200"/>
              </a:spcBef>
              <a:spcAft>
                <a:spcPts val="0"/>
              </a:spcAft>
              <a:buSzPts val="1035"/>
              <a:buChar char="●"/>
            </a:pPr>
            <a:r>
              <a:rPr lang="en-US" sz="1035" b="1">
                <a:latin typeface="Arial"/>
                <a:ea typeface="Arial"/>
                <a:cs typeface="Arial"/>
                <a:sym typeface="Arial"/>
              </a:rPr>
              <a:t>Recommendation Systems:</a:t>
            </a:r>
            <a:r>
              <a:rPr lang="en-US" sz="1035">
                <a:latin typeface="Arial"/>
                <a:ea typeface="Arial"/>
                <a:cs typeface="Arial"/>
                <a:sym typeface="Arial"/>
              </a:rPr>
              <a:t> Suggesting products and services to customers.   </a:t>
            </a:r>
            <a:endParaRPr sz="1035">
              <a:latin typeface="Arial"/>
              <a:ea typeface="Arial"/>
              <a:cs typeface="Arial"/>
              <a:sym typeface="Arial"/>
            </a:endParaRPr>
          </a:p>
          <a:p>
            <a:pPr marL="457200" lvl="0" indent="-294322" algn="l" rtl="0">
              <a:lnSpc>
                <a:spcPct val="105000"/>
              </a:lnSpc>
              <a:spcBef>
                <a:spcPts val="0"/>
              </a:spcBef>
              <a:spcAft>
                <a:spcPts val="0"/>
              </a:spcAft>
              <a:buSzPts val="1035"/>
              <a:buChar char="●"/>
            </a:pPr>
            <a:r>
              <a:rPr lang="en-US" sz="1035" b="1">
                <a:latin typeface="Arial"/>
                <a:ea typeface="Arial"/>
                <a:cs typeface="Arial"/>
                <a:sym typeface="Arial"/>
              </a:rPr>
              <a:t>Inventory Management:</a:t>
            </a:r>
            <a:r>
              <a:rPr lang="en-US" sz="1035">
                <a:latin typeface="Arial"/>
                <a:ea typeface="Arial"/>
                <a:cs typeface="Arial"/>
                <a:sym typeface="Arial"/>
              </a:rPr>
              <a:t> Optimizing inventory levels to reduce costs.  </a:t>
            </a:r>
            <a:endParaRPr sz="1035">
              <a:latin typeface="Arial"/>
              <a:ea typeface="Arial"/>
              <a:cs typeface="Arial"/>
              <a:sym typeface="Arial"/>
            </a:endParaRPr>
          </a:p>
          <a:p>
            <a:pPr marL="457200" lvl="0" indent="-294322" algn="l" rtl="0">
              <a:lnSpc>
                <a:spcPct val="105000"/>
              </a:lnSpc>
              <a:spcBef>
                <a:spcPts val="0"/>
              </a:spcBef>
              <a:spcAft>
                <a:spcPts val="0"/>
              </a:spcAft>
              <a:buSzPts val="1035"/>
              <a:buChar char="●"/>
            </a:pPr>
            <a:r>
              <a:rPr lang="en-US" sz="1035" b="1">
                <a:latin typeface="Arial"/>
                <a:ea typeface="Arial"/>
                <a:cs typeface="Arial"/>
                <a:sym typeface="Arial"/>
              </a:rPr>
              <a:t>Price Optimization:</a:t>
            </a:r>
            <a:r>
              <a:rPr lang="en-US" sz="1035">
                <a:latin typeface="Arial"/>
                <a:ea typeface="Arial"/>
                <a:cs typeface="Arial"/>
                <a:sym typeface="Arial"/>
              </a:rPr>
              <a:t> Dynamically adjusting prices to maximize revenue.  </a:t>
            </a:r>
            <a:endParaRPr sz="1035">
              <a:latin typeface="Arial"/>
              <a:ea typeface="Arial"/>
              <a:cs typeface="Arial"/>
              <a:sym typeface="Arial"/>
            </a:endParaRPr>
          </a:p>
          <a:p>
            <a:pPr marL="457200" lvl="0" indent="0" algn="l" rtl="0">
              <a:lnSpc>
                <a:spcPct val="105000"/>
              </a:lnSpc>
              <a:spcBef>
                <a:spcPts val="1200"/>
              </a:spcBef>
              <a:spcAft>
                <a:spcPts val="0"/>
              </a:spcAft>
              <a:buSzPts val="935"/>
              <a:buNone/>
            </a:pPr>
            <a:br>
              <a:rPr lang="en-US" sz="1035">
                <a:latin typeface="Arial"/>
                <a:ea typeface="Arial"/>
                <a:cs typeface="Arial"/>
                <a:sym typeface="Arial"/>
              </a:rPr>
            </a:br>
            <a:r>
              <a:rPr lang="en-US" sz="1035">
                <a:latin typeface="Arial"/>
                <a:ea typeface="Arial"/>
                <a:cs typeface="Arial"/>
                <a:sym typeface="Arial"/>
              </a:rPr>
              <a:t>   </a:t>
            </a:r>
            <a:endParaRPr sz="1035">
              <a:latin typeface="Arial"/>
              <a:ea typeface="Arial"/>
              <a:cs typeface="Arial"/>
              <a:sym typeface="Arial"/>
            </a:endParaRPr>
          </a:p>
          <a:p>
            <a:pPr marL="0" lvl="0" indent="0" algn="l" rtl="0">
              <a:lnSpc>
                <a:spcPct val="80000"/>
              </a:lnSpc>
              <a:spcBef>
                <a:spcPts val="1200"/>
              </a:spcBef>
              <a:spcAft>
                <a:spcPts val="0"/>
              </a:spcAft>
              <a:buSzPts val="935"/>
              <a:buNone/>
            </a:pPr>
            <a:endParaRPr sz="2480"/>
          </a:p>
        </p:txBody>
      </p:sp>
      <p:sp>
        <p:nvSpPr>
          <p:cNvPr id="45" name="Google Shape;45;g3101c4a64f0_0_1"/>
          <p:cNvSpPr txBox="1">
            <a:spLocks noGrp="1"/>
          </p:cNvSpPr>
          <p:nvPr>
            <p:ph type="body" idx="1"/>
          </p:nvPr>
        </p:nvSpPr>
        <p:spPr>
          <a:xfrm>
            <a:off x="5524500" y="1392625"/>
            <a:ext cx="6331200" cy="4917900"/>
          </a:xfrm>
          <a:prstGeom prst="rect">
            <a:avLst/>
          </a:prstGeom>
        </p:spPr>
        <p:txBody>
          <a:bodyPr spcFirstLastPara="1" wrap="square" lIns="91425" tIns="45700" rIns="91425" bIns="45700" anchor="t" anchorCtr="0">
            <a:noAutofit/>
          </a:bodyPr>
          <a:lstStyle/>
          <a:p>
            <a:pPr marL="0" lvl="0" indent="0" algn="l" rtl="0">
              <a:lnSpc>
                <a:spcPct val="95000"/>
              </a:lnSpc>
              <a:spcBef>
                <a:spcPts val="1400"/>
              </a:spcBef>
              <a:spcAft>
                <a:spcPts val="0"/>
              </a:spcAft>
              <a:buSzPts val="688"/>
              <a:buNone/>
            </a:pPr>
            <a:r>
              <a:rPr lang="en-US" sz="1212" b="1">
                <a:latin typeface="Arial"/>
                <a:ea typeface="Arial"/>
                <a:cs typeface="Arial"/>
                <a:sym typeface="Arial"/>
              </a:rPr>
              <a:t>Marketing</a:t>
            </a:r>
            <a:endParaRPr sz="1212" b="1">
              <a:latin typeface="Arial"/>
              <a:ea typeface="Arial"/>
              <a:cs typeface="Arial"/>
              <a:sym typeface="Arial"/>
            </a:endParaRPr>
          </a:p>
          <a:p>
            <a:pPr marL="457200" lvl="0" indent="-297656" algn="l" rtl="0">
              <a:lnSpc>
                <a:spcPct val="95000"/>
              </a:lnSpc>
              <a:spcBef>
                <a:spcPts val="1200"/>
              </a:spcBef>
              <a:spcAft>
                <a:spcPts val="0"/>
              </a:spcAft>
              <a:buSzPts val="1088"/>
              <a:buChar char="●"/>
            </a:pPr>
            <a:r>
              <a:rPr lang="en-US" sz="1087" b="1">
                <a:latin typeface="Arial"/>
                <a:ea typeface="Arial"/>
                <a:cs typeface="Arial"/>
                <a:sym typeface="Arial"/>
              </a:rPr>
              <a:t>Customer Segmentation:</a:t>
            </a:r>
            <a:r>
              <a:rPr lang="en-US" sz="1087">
                <a:latin typeface="Arial"/>
                <a:ea typeface="Arial"/>
                <a:cs typeface="Arial"/>
                <a:sym typeface="Arial"/>
              </a:rPr>
              <a:t> Identifying customer segments for targeted marketing campaigns.  </a:t>
            </a:r>
            <a:endParaRPr sz="1087">
              <a:latin typeface="Arial"/>
              <a:ea typeface="Arial"/>
              <a:cs typeface="Arial"/>
              <a:sym typeface="Arial"/>
            </a:endParaRPr>
          </a:p>
          <a:p>
            <a:pPr marL="457200" lvl="0" indent="-297656" algn="l" rtl="0">
              <a:lnSpc>
                <a:spcPct val="95000"/>
              </a:lnSpc>
              <a:spcBef>
                <a:spcPts val="0"/>
              </a:spcBef>
              <a:spcAft>
                <a:spcPts val="0"/>
              </a:spcAft>
              <a:buSzPts val="1088"/>
              <a:buChar char="●"/>
            </a:pPr>
            <a:r>
              <a:rPr lang="en-US" sz="1087" b="1">
                <a:latin typeface="Arial"/>
                <a:ea typeface="Arial"/>
                <a:cs typeface="Arial"/>
                <a:sym typeface="Arial"/>
              </a:rPr>
              <a:t>Sentiment Analysis:</a:t>
            </a:r>
            <a:r>
              <a:rPr lang="en-US" sz="1087">
                <a:latin typeface="Arial"/>
                <a:ea typeface="Arial"/>
                <a:cs typeface="Arial"/>
                <a:sym typeface="Arial"/>
              </a:rPr>
              <a:t> Analyzing customer feedback to gauge brand sentiment.  </a:t>
            </a:r>
            <a:endParaRPr sz="1087">
              <a:latin typeface="Arial"/>
              <a:ea typeface="Arial"/>
              <a:cs typeface="Arial"/>
              <a:sym typeface="Arial"/>
            </a:endParaRPr>
          </a:p>
          <a:p>
            <a:pPr marL="457200" lvl="0" indent="-297656" algn="l" rtl="0">
              <a:lnSpc>
                <a:spcPct val="95000"/>
              </a:lnSpc>
              <a:spcBef>
                <a:spcPts val="0"/>
              </a:spcBef>
              <a:spcAft>
                <a:spcPts val="0"/>
              </a:spcAft>
              <a:buSzPts val="1088"/>
              <a:buChar char="●"/>
            </a:pPr>
            <a:r>
              <a:rPr lang="en-US" sz="1087" b="1">
                <a:latin typeface="Arial"/>
                <a:ea typeface="Arial"/>
                <a:cs typeface="Arial"/>
                <a:sym typeface="Arial"/>
              </a:rPr>
              <a:t>Predictive Analytics:</a:t>
            </a:r>
            <a:r>
              <a:rPr lang="en-US" sz="1087">
                <a:latin typeface="Arial"/>
                <a:ea typeface="Arial"/>
                <a:cs typeface="Arial"/>
                <a:sym typeface="Arial"/>
              </a:rPr>
              <a:t> Forecasting future trends and customer behavior.  </a:t>
            </a:r>
            <a:endParaRPr sz="1087">
              <a:latin typeface="Arial"/>
              <a:ea typeface="Arial"/>
              <a:cs typeface="Arial"/>
              <a:sym typeface="Arial"/>
            </a:endParaRPr>
          </a:p>
          <a:p>
            <a:pPr marL="457200" lvl="0" indent="-297656" algn="l" rtl="0">
              <a:lnSpc>
                <a:spcPct val="95000"/>
              </a:lnSpc>
              <a:spcBef>
                <a:spcPts val="0"/>
              </a:spcBef>
              <a:spcAft>
                <a:spcPts val="0"/>
              </a:spcAft>
              <a:buSzPts val="1088"/>
              <a:buChar char="●"/>
            </a:pPr>
            <a:r>
              <a:rPr lang="en-US" sz="1087" b="1">
                <a:latin typeface="Arial"/>
                <a:ea typeface="Arial"/>
                <a:cs typeface="Arial"/>
                <a:sym typeface="Arial"/>
              </a:rPr>
              <a:t>Marketing Campaign Optimization:</a:t>
            </a:r>
            <a:r>
              <a:rPr lang="en-US" sz="1087">
                <a:latin typeface="Arial"/>
                <a:ea typeface="Arial"/>
                <a:cs typeface="Arial"/>
                <a:sym typeface="Arial"/>
              </a:rPr>
              <a:t> Evaluating the effectiveness of marketing campaigns.  </a:t>
            </a:r>
            <a:endParaRPr sz="1087">
              <a:latin typeface="Arial"/>
              <a:ea typeface="Arial"/>
              <a:cs typeface="Arial"/>
              <a:sym typeface="Arial"/>
            </a:endParaRPr>
          </a:p>
          <a:p>
            <a:pPr marL="0" lvl="0" indent="0" algn="l" rtl="0">
              <a:lnSpc>
                <a:spcPct val="95000"/>
              </a:lnSpc>
              <a:spcBef>
                <a:spcPts val="1400"/>
              </a:spcBef>
              <a:spcAft>
                <a:spcPts val="0"/>
              </a:spcAft>
              <a:buSzPts val="688"/>
              <a:buNone/>
            </a:pPr>
            <a:r>
              <a:rPr lang="en-US" sz="1212" b="1">
                <a:latin typeface="Arial"/>
                <a:ea typeface="Arial"/>
                <a:cs typeface="Arial"/>
                <a:sym typeface="Arial"/>
              </a:rPr>
              <a:t>Transportation</a:t>
            </a:r>
            <a:endParaRPr sz="1212" b="1">
              <a:latin typeface="Arial"/>
              <a:ea typeface="Arial"/>
              <a:cs typeface="Arial"/>
              <a:sym typeface="Arial"/>
            </a:endParaRPr>
          </a:p>
          <a:p>
            <a:pPr marL="457200" lvl="0" indent="-297656" algn="l" rtl="0">
              <a:lnSpc>
                <a:spcPct val="95000"/>
              </a:lnSpc>
              <a:spcBef>
                <a:spcPts val="1200"/>
              </a:spcBef>
              <a:spcAft>
                <a:spcPts val="0"/>
              </a:spcAft>
              <a:buSzPts val="1088"/>
              <a:buChar char="●"/>
            </a:pPr>
            <a:r>
              <a:rPr lang="en-US" sz="1087" b="1">
                <a:latin typeface="Arial"/>
                <a:ea typeface="Arial"/>
                <a:cs typeface="Arial"/>
                <a:sym typeface="Arial"/>
              </a:rPr>
              <a:t>Traffic Prediction:</a:t>
            </a:r>
            <a:r>
              <a:rPr lang="en-US" sz="1087">
                <a:latin typeface="Arial"/>
                <a:ea typeface="Arial"/>
                <a:cs typeface="Arial"/>
                <a:sym typeface="Arial"/>
              </a:rPr>
              <a:t> Forecasting traffic patterns to optimize traffic flow.  </a:t>
            </a:r>
            <a:endParaRPr sz="1087">
              <a:latin typeface="Arial"/>
              <a:ea typeface="Arial"/>
              <a:cs typeface="Arial"/>
              <a:sym typeface="Arial"/>
            </a:endParaRPr>
          </a:p>
          <a:p>
            <a:pPr marL="457200" lvl="0" indent="-297656" algn="l" rtl="0">
              <a:lnSpc>
                <a:spcPct val="95000"/>
              </a:lnSpc>
              <a:spcBef>
                <a:spcPts val="0"/>
              </a:spcBef>
              <a:spcAft>
                <a:spcPts val="0"/>
              </a:spcAft>
              <a:buSzPts val="1088"/>
              <a:buChar char="●"/>
            </a:pPr>
            <a:r>
              <a:rPr lang="en-US" sz="1087" b="1">
                <a:latin typeface="Arial"/>
                <a:ea typeface="Arial"/>
                <a:cs typeface="Arial"/>
                <a:sym typeface="Arial"/>
              </a:rPr>
              <a:t>Autonomous Vehicles:</a:t>
            </a:r>
            <a:r>
              <a:rPr lang="en-US" sz="1087">
                <a:latin typeface="Arial"/>
                <a:ea typeface="Arial"/>
                <a:cs typeface="Arial"/>
                <a:sym typeface="Arial"/>
              </a:rPr>
              <a:t> Developing self-driving cars.</a:t>
            </a:r>
            <a:endParaRPr sz="1087">
              <a:latin typeface="Arial"/>
              <a:ea typeface="Arial"/>
              <a:cs typeface="Arial"/>
              <a:sym typeface="Arial"/>
            </a:endParaRPr>
          </a:p>
          <a:p>
            <a:pPr marL="457200" lvl="0" indent="-297656" algn="l" rtl="0">
              <a:lnSpc>
                <a:spcPct val="95000"/>
              </a:lnSpc>
              <a:spcBef>
                <a:spcPts val="0"/>
              </a:spcBef>
              <a:spcAft>
                <a:spcPts val="0"/>
              </a:spcAft>
              <a:buSzPts val="1088"/>
              <a:buChar char="●"/>
            </a:pPr>
            <a:r>
              <a:rPr lang="en-US" sz="1087" b="1">
                <a:latin typeface="Arial"/>
                <a:ea typeface="Arial"/>
                <a:cs typeface="Arial"/>
                <a:sym typeface="Arial"/>
              </a:rPr>
              <a:t>Logistics Optimization:</a:t>
            </a:r>
            <a:r>
              <a:rPr lang="en-US" sz="1087">
                <a:latin typeface="Arial"/>
                <a:ea typeface="Arial"/>
                <a:cs typeface="Arial"/>
                <a:sym typeface="Arial"/>
              </a:rPr>
              <a:t> Optimizing supply chain and logistics operations.  </a:t>
            </a:r>
            <a:endParaRPr sz="1087">
              <a:latin typeface="Arial"/>
              <a:ea typeface="Arial"/>
              <a:cs typeface="Arial"/>
              <a:sym typeface="Arial"/>
            </a:endParaRPr>
          </a:p>
          <a:p>
            <a:pPr marL="0" lvl="0" indent="0" algn="l" rtl="0">
              <a:lnSpc>
                <a:spcPct val="95000"/>
              </a:lnSpc>
              <a:spcBef>
                <a:spcPts val="1400"/>
              </a:spcBef>
              <a:spcAft>
                <a:spcPts val="0"/>
              </a:spcAft>
              <a:buSzPts val="688"/>
              <a:buNone/>
            </a:pPr>
            <a:r>
              <a:rPr lang="en-US" sz="1212" b="1">
                <a:latin typeface="Arial"/>
                <a:ea typeface="Arial"/>
                <a:cs typeface="Arial"/>
                <a:sym typeface="Arial"/>
              </a:rPr>
              <a:t>Government</a:t>
            </a:r>
            <a:endParaRPr sz="1212" b="1">
              <a:latin typeface="Arial"/>
              <a:ea typeface="Arial"/>
              <a:cs typeface="Arial"/>
              <a:sym typeface="Arial"/>
            </a:endParaRPr>
          </a:p>
          <a:p>
            <a:pPr marL="457200" lvl="0" indent="-297656" algn="l" rtl="0">
              <a:lnSpc>
                <a:spcPct val="95000"/>
              </a:lnSpc>
              <a:spcBef>
                <a:spcPts val="1200"/>
              </a:spcBef>
              <a:spcAft>
                <a:spcPts val="0"/>
              </a:spcAft>
              <a:buSzPts val="1088"/>
              <a:buChar char="●"/>
            </a:pPr>
            <a:r>
              <a:rPr lang="en-US" sz="1087" b="1">
                <a:latin typeface="Arial"/>
                <a:ea typeface="Arial"/>
                <a:cs typeface="Arial"/>
                <a:sym typeface="Arial"/>
              </a:rPr>
              <a:t>Public Policy:</a:t>
            </a:r>
            <a:r>
              <a:rPr lang="en-US" sz="1087">
                <a:latin typeface="Arial"/>
                <a:ea typeface="Arial"/>
                <a:cs typeface="Arial"/>
                <a:sym typeface="Arial"/>
              </a:rPr>
              <a:t> Making data-driven policy decisions.  </a:t>
            </a:r>
            <a:endParaRPr sz="1087">
              <a:latin typeface="Arial"/>
              <a:ea typeface="Arial"/>
              <a:cs typeface="Arial"/>
              <a:sym typeface="Arial"/>
            </a:endParaRPr>
          </a:p>
          <a:p>
            <a:pPr marL="457200" lvl="0" indent="-297656" algn="l" rtl="0">
              <a:lnSpc>
                <a:spcPct val="95000"/>
              </a:lnSpc>
              <a:spcBef>
                <a:spcPts val="0"/>
              </a:spcBef>
              <a:spcAft>
                <a:spcPts val="0"/>
              </a:spcAft>
              <a:buSzPts val="1088"/>
              <a:buChar char="●"/>
            </a:pPr>
            <a:r>
              <a:rPr lang="en-US" sz="1087" b="1">
                <a:latin typeface="Arial"/>
                <a:ea typeface="Arial"/>
                <a:cs typeface="Arial"/>
                <a:sym typeface="Arial"/>
              </a:rPr>
              <a:t>Fraud Detection:</a:t>
            </a:r>
            <a:r>
              <a:rPr lang="en-US" sz="1087">
                <a:latin typeface="Arial"/>
                <a:ea typeface="Arial"/>
                <a:cs typeface="Arial"/>
                <a:sym typeface="Arial"/>
              </a:rPr>
              <a:t> Identifying fraudulent activities in government programs.  </a:t>
            </a:r>
            <a:endParaRPr sz="1087">
              <a:latin typeface="Arial"/>
              <a:ea typeface="Arial"/>
              <a:cs typeface="Arial"/>
              <a:sym typeface="Arial"/>
            </a:endParaRPr>
          </a:p>
          <a:p>
            <a:pPr marL="457200" lvl="0" indent="-297656" algn="l" rtl="0">
              <a:lnSpc>
                <a:spcPct val="95000"/>
              </a:lnSpc>
              <a:spcBef>
                <a:spcPts val="0"/>
              </a:spcBef>
              <a:spcAft>
                <a:spcPts val="0"/>
              </a:spcAft>
              <a:buSzPts val="1088"/>
              <a:buChar char="●"/>
            </a:pPr>
            <a:r>
              <a:rPr lang="en-US" sz="1087" b="1">
                <a:latin typeface="Arial"/>
                <a:ea typeface="Arial"/>
                <a:cs typeface="Arial"/>
                <a:sym typeface="Arial"/>
              </a:rPr>
              <a:t>Urban Planning:</a:t>
            </a:r>
            <a:r>
              <a:rPr lang="en-US" sz="1087">
                <a:latin typeface="Arial"/>
                <a:ea typeface="Arial"/>
                <a:cs typeface="Arial"/>
                <a:sym typeface="Arial"/>
              </a:rPr>
              <a:t> Analyzing urban data to improve city planning.  </a:t>
            </a:r>
            <a:endParaRPr sz="1087">
              <a:latin typeface="Arial"/>
              <a:ea typeface="Arial"/>
              <a:cs typeface="Arial"/>
              <a:sym typeface="Arial"/>
            </a:endParaRPr>
          </a:p>
          <a:p>
            <a:pPr marL="457200" lvl="0" indent="-297656" algn="l" rtl="0">
              <a:lnSpc>
                <a:spcPct val="95000"/>
              </a:lnSpc>
              <a:spcBef>
                <a:spcPts val="0"/>
              </a:spcBef>
              <a:spcAft>
                <a:spcPts val="0"/>
              </a:spcAft>
              <a:buSzPts val="1088"/>
              <a:buChar char="●"/>
            </a:pPr>
            <a:r>
              <a:rPr lang="en-US" sz="1087" b="1">
                <a:latin typeface="Arial"/>
                <a:ea typeface="Arial"/>
                <a:cs typeface="Arial"/>
                <a:sym typeface="Arial"/>
              </a:rPr>
              <a:t>Disaster Response:</a:t>
            </a:r>
            <a:r>
              <a:rPr lang="en-US" sz="1087">
                <a:latin typeface="Arial"/>
                <a:ea typeface="Arial"/>
                <a:cs typeface="Arial"/>
                <a:sym typeface="Arial"/>
              </a:rPr>
              <a:t> Using data to predict and respond to natural disasters.  </a:t>
            </a:r>
            <a:endParaRPr sz="1087">
              <a:latin typeface="Arial"/>
              <a:ea typeface="Arial"/>
              <a:cs typeface="Arial"/>
              <a:sym typeface="Arial"/>
            </a:endParaRPr>
          </a:p>
          <a:p>
            <a:pPr marL="0" lvl="0" indent="0" algn="l" rtl="0">
              <a:lnSpc>
                <a:spcPct val="95000"/>
              </a:lnSpc>
              <a:spcBef>
                <a:spcPts val="1400"/>
              </a:spcBef>
              <a:spcAft>
                <a:spcPts val="0"/>
              </a:spcAft>
              <a:buSzPts val="688"/>
              <a:buNone/>
            </a:pPr>
            <a:r>
              <a:rPr lang="en-US" sz="1212" b="1">
                <a:latin typeface="Arial"/>
                <a:ea typeface="Arial"/>
                <a:cs typeface="Arial"/>
                <a:sym typeface="Arial"/>
              </a:rPr>
              <a:t>Entertainment</a:t>
            </a:r>
            <a:endParaRPr sz="1212" b="1">
              <a:latin typeface="Arial"/>
              <a:ea typeface="Arial"/>
              <a:cs typeface="Arial"/>
              <a:sym typeface="Arial"/>
            </a:endParaRPr>
          </a:p>
          <a:p>
            <a:pPr marL="457200" lvl="0" indent="-297656" algn="l" rtl="0">
              <a:lnSpc>
                <a:spcPct val="95000"/>
              </a:lnSpc>
              <a:spcBef>
                <a:spcPts val="1200"/>
              </a:spcBef>
              <a:spcAft>
                <a:spcPts val="0"/>
              </a:spcAft>
              <a:buSzPts val="1088"/>
              <a:buChar char="●"/>
            </a:pPr>
            <a:r>
              <a:rPr lang="en-US" sz="1087" b="1">
                <a:latin typeface="Arial"/>
                <a:ea typeface="Arial"/>
                <a:cs typeface="Arial"/>
                <a:sym typeface="Arial"/>
              </a:rPr>
              <a:t>Recommendation Systems:</a:t>
            </a:r>
            <a:r>
              <a:rPr lang="en-US" sz="1087">
                <a:latin typeface="Arial"/>
                <a:ea typeface="Arial"/>
                <a:cs typeface="Arial"/>
                <a:sym typeface="Arial"/>
              </a:rPr>
              <a:t> Suggesting movies, TV shows, and music to users.  </a:t>
            </a:r>
            <a:endParaRPr sz="1087">
              <a:latin typeface="Arial"/>
              <a:ea typeface="Arial"/>
              <a:cs typeface="Arial"/>
              <a:sym typeface="Arial"/>
            </a:endParaRPr>
          </a:p>
          <a:p>
            <a:pPr marL="457200" lvl="0" indent="-297656" algn="l" rtl="0">
              <a:lnSpc>
                <a:spcPct val="95000"/>
              </a:lnSpc>
              <a:spcBef>
                <a:spcPts val="0"/>
              </a:spcBef>
              <a:spcAft>
                <a:spcPts val="0"/>
              </a:spcAft>
              <a:buSzPts val="1088"/>
              <a:buChar char="●"/>
            </a:pPr>
            <a:r>
              <a:rPr lang="en-US" sz="1087" b="1">
                <a:latin typeface="Arial"/>
                <a:ea typeface="Arial"/>
                <a:cs typeface="Arial"/>
                <a:sym typeface="Arial"/>
              </a:rPr>
              <a:t>Content Creation:</a:t>
            </a:r>
            <a:r>
              <a:rPr lang="en-US" sz="1087">
                <a:latin typeface="Arial"/>
                <a:ea typeface="Arial"/>
                <a:cs typeface="Arial"/>
                <a:sym typeface="Arial"/>
              </a:rPr>
              <a:t> Analyzing audience preferences to create engaging content.  </a:t>
            </a:r>
            <a:endParaRPr sz="1087">
              <a:latin typeface="Arial"/>
              <a:ea typeface="Arial"/>
              <a:cs typeface="Arial"/>
              <a:sym typeface="Arial"/>
            </a:endParaRPr>
          </a:p>
          <a:p>
            <a:pPr marL="457200" lvl="0" indent="-297656" algn="l" rtl="0">
              <a:lnSpc>
                <a:spcPct val="95000"/>
              </a:lnSpc>
              <a:spcBef>
                <a:spcPts val="0"/>
              </a:spcBef>
              <a:spcAft>
                <a:spcPts val="0"/>
              </a:spcAft>
              <a:buSzPts val="1088"/>
              <a:buChar char="●"/>
            </a:pPr>
            <a:r>
              <a:rPr lang="en-US" sz="1087" b="1">
                <a:latin typeface="Arial"/>
                <a:ea typeface="Arial"/>
                <a:cs typeface="Arial"/>
                <a:sym typeface="Arial"/>
              </a:rPr>
              <a:t>Ad Targeting:</a:t>
            </a:r>
            <a:r>
              <a:rPr lang="en-US" sz="1087">
                <a:latin typeface="Arial"/>
                <a:ea typeface="Arial"/>
                <a:cs typeface="Arial"/>
                <a:sym typeface="Arial"/>
              </a:rPr>
              <a:t> Targeting ads to specific demographics and interests.</a:t>
            </a:r>
            <a:br>
              <a:rPr lang="en-US" sz="1087">
                <a:latin typeface="Arial"/>
                <a:ea typeface="Arial"/>
                <a:cs typeface="Arial"/>
                <a:sym typeface="Arial"/>
              </a:rPr>
            </a:br>
            <a:r>
              <a:rPr lang="en-US" sz="1087">
                <a:latin typeface="Arial"/>
                <a:ea typeface="Arial"/>
                <a:cs typeface="Arial"/>
                <a:sym typeface="Arial"/>
              </a:rPr>
              <a:t>   </a:t>
            </a:r>
            <a:endParaRPr sz="1087">
              <a:latin typeface="Arial"/>
              <a:ea typeface="Arial"/>
              <a:cs typeface="Arial"/>
              <a:sym typeface="Arial"/>
            </a:endParaRPr>
          </a:p>
          <a:p>
            <a:pPr marL="0" lvl="0" indent="0" algn="l" rtl="0">
              <a:lnSpc>
                <a:spcPct val="70000"/>
              </a:lnSpc>
              <a:spcBef>
                <a:spcPts val="1200"/>
              </a:spcBef>
              <a:spcAft>
                <a:spcPts val="0"/>
              </a:spcAft>
              <a:buSzPts val="688"/>
              <a:buNone/>
            </a:pPr>
            <a:endParaRPr sz="215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g3101c4a64f0_0_15"/>
          <p:cNvSpPr txBox="1">
            <a:spLocks noGrp="1"/>
          </p:cNvSpPr>
          <p:nvPr>
            <p:ph type="title"/>
          </p:nvPr>
        </p:nvSpPr>
        <p:spPr>
          <a:xfrm>
            <a:off x="838200" y="246475"/>
            <a:ext cx="10515600" cy="13257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None/>
            </a:pPr>
            <a:r>
              <a:rPr lang="en-US" sz="3500" b="1"/>
              <a:t>Types</a:t>
            </a:r>
            <a:r>
              <a:rPr lang="en-US" sz="3500"/>
              <a:t>, Technologies, Tools, Techniques for visualization</a:t>
            </a:r>
            <a:endParaRPr/>
          </a:p>
        </p:txBody>
      </p:sp>
      <p:graphicFrame>
        <p:nvGraphicFramePr>
          <p:cNvPr id="51" name="Google Shape;51;g3101c4a64f0_0_15"/>
          <p:cNvGraphicFramePr/>
          <p:nvPr>
            <p:extLst>
              <p:ext uri="{D42A27DB-BD31-4B8C-83A1-F6EECF244321}">
                <p14:modId xmlns:p14="http://schemas.microsoft.com/office/powerpoint/2010/main" val="176008142"/>
              </p:ext>
            </p:extLst>
          </p:nvPr>
        </p:nvGraphicFramePr>
        <p:xfrm>
          <a:off x="952500" y="1300150"/>
          <a:ext cx="10287000" cy="4805262"/>
        </p:xfrm>
        <a:graphic>
          <a:graphicData uri="http://schemas.openxmlformats.org/drawingml/2006/table">
            <a:tbl>
              <a:tblPr>
                <a:noFill/>
                <a:tableStyleId>{27DF45FD-1609-4C6A-B410-26984FFCC6C0}</a:tableStyleId>
              </a:tblPr>
              <a:tblGrid>
                <a:gridCol w="364950">
                  <a:extLst>
                    <a:ext uri="{9D8B030D-6E8A-4147-A177-3AD203B41FA5}">
                      <a16:colId xmlns:a16="http://schemas.microsoft.com/office/drawing/2014/main" val="20000"/>
                    </a:ext>
                  </a:extLst>
                </a:gridCol>
                <a:gridCol w="1696800">
                  <a:extLst>
                    <a:ext uri="{9D8B030D-6E8A-4147-A177-3AD203B41FA5}">
                      <a16:colId xmlns:a16="http://schemas.microsoft.com/office/drawing/2014/main" val="20001"/>
                    </a:ext>
                  </a:extLst>
                </a:gridCol>
                <a:gridCol w="5153050">
                  <a:extLst>
                    <a:ext uri="{9D8B030D-6E8A-4147-A177-3AD203B41FA5}">
                      <a16:colId xmlns:a16="http://schemas.microsoft.com/office/drawing/2014/main" val="20002"/>
                    </a:ext>
                  </a:extLst>
                </a:gridCol>
                <a:gridCol w="3072200">
                  <a:extLst>
                    <a:ext uri="{9D8B030D-6E8A-4147-A177-3AD203B41FA5}">
                      <a16:colId xmlns:a16="http://schemas.microsoft.com/office/drawing/2014/main" val="20003"/>
                    </a:ext>
                  </a:extLst>
                </a:gridCol>
              </a:tblGrid>
              <a:tr h="395575">
                <a:tc>
                  <a:txBody>
                    <a:bodyPr/>
                    <a:lstStyle/>
                    <a:p>
                      <a:pPr marL="0" lvl="0" indent="0" algn="l" rtl="0">
                        <a:lnSpc>
                          <a:spcPct val="115000"/>
                        </a:lnSpc>
                        <a:spcBef>
                          <a:spcPts val="0"/>
                        </a:spcBef>
                        <a:spcAft>
                          <a:spcPts val="0"/>
                        </a:spcAft>
                        <a:buNone/>
                      </a:pPr>
                      <a:endParaRPr sz="1500">
                        <a:solidFill>
                          <a:schemeClr val="lt1"/>
                        </a:solidFill>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266F8B"/>
                    </a:solidFill>
                  </a:tcPr>
                </a:tc>
                <a:tc>
                  <a:txBody>
                    <a:bodyPr/>
                    <a:lstStyle/>
                    <a:p>
                      <a:pPr marL="0" lvl="0" indent="0" algn="l" rtl="0">
                        <a:lnSpc>
                          <a:spcPct val="115000"/>
                        </a:lnSpc>
                        <a:spcBef>
                          <a:spcPts val="0"/>
                        </a:spcBef>
                        <a:spcAft>
                          <a:spcPts val="0"/>
                        </a:spcAft>
                        <a:buNone/>
                      </a:pPr>
                      <a:r>
                        <a:rPr lang="en-US" sz="1500">
                          <a:solidFill>
                            <a:schemeClr val="lt1"/>
                          </a:solidFill>
                        </a:rPr>
                        <a:t>Types</a:t>
                      </a:r>
                      <a:endParaRPr sz="1500">
                        <a:solidFill>
                          <a:schemeClr val="lt1"/>
                        </a:solidFill>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266F8B"/>
                    </a:solidFill>
                  </a:tcPr>
                </a:tc>
                <a:tc>
                  <a:txBody>
                    <a:bodyPr/>
                    <a:lstStyle/>
                    <a:p>
                      <a:pPr marL="0" lvl="0" indent="0" algn="l" rtl="0">
                        <a:lnSpc>
                          <a:spcPct val="115000"/>
                        </a:lnSpc>
                        <a:spcBef>
                          <a:spcPts val="0"/>
                        </a:spcBef>
                        <a:spcAft>
                          <a:spcPts val="0"/>
                        </a:spcAft>
                        <a:buNone/>
                      </a:pPr>
                      <a:r>
                        <a:rPr lang="en-US" sz="1500">
                          <a:solidFill>
                            <a:schemeClr val="lt1"/>
                          </a:solidFill>
                        </a:rPr>
                        <a:t>Description</a:t>
                      </a:r>
                      <a:endParaRPr sz="1500">
                        <a:solidFill>
                          <a:schemeClr val="lt1"/>
                        </a:solidFill>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266F8B"/>
                    </a:solidFill>
                  </a:tcPr>
                </a:tc>
                <a:tc>
                  <a:txBody>
                    <a:bodyPr/>
                    <a:lstStyle/>
                    <a:p>
                      <a:pPr marL="0" lvl="0" indent="0" algn="l" rtl="0">
                        <a:lnSpc>
                          <a:spcPct val="115000"/>
                        </a:lnSpc>
                        <a:spcBef>
                          <a:spcPts val="0"/>
                        </a:spcBef>
                        <a:spcAft>
                          <a:spcPts val="0"/>
                        </a:spcAft>
                        <a:buNone/>
                      </a:pPr>
                      <a:r>
                        <a:rPr lang="en-US" sz="1500">
                          <a:solidFill>
                            <a:schemeClr val="lt1"/>
                          </a:solidFill>
                        </a:rPr>
                        <a:t>Example</a:t>
                      </a:r>
                      <a:endParaRPr sz="1500">
                        <a:solidFill>
                          <a:schemeClr val="lt1"/>
                        </a:solidFill>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266F8B"/>
                    </a:solidFill>
                  </a:tcPr>
                </a:tc>
                <a:extLst>
                  <a:ext uri="{0D108BD9-81ED-4DB2-BD59-A6C34878D82A}">
                    <a16:rowId xmlns:a16="http://schemas.microsoft.com/office/drawing/2014/main" val="10000"/>
                  </a:ext>
                </a:extLst>
              </a:tr>
              <a:tr h="395575">
                <a:tc>
                  <a:txBody>
                    <a:bodyPr/>
                    <a:lstStyle/>
                    <a:p>
                      <a:pPr marL="0" marR="0" lvl="0" indent="0" algn="l" rtl="0">
                        <a:lnSpc>
                          <a:spcPct val="115000"/>
                        </a:lnSpc>
                        <a:spcBef>
                          <a:spcPts val="0"/>
                        </a:spcBef>
                        <a:spcAft>
                          <a:spcPts val="0"/>
                        </a:spcAft>
                        <a:buNone/>
                      </a:pPr>
                      <a:r>
                        <a:rPr lang="en-US"/>
                        <a:t>1</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lgn="ctr">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Line Charts</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lgn="ctr">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Show trends and patterns over time</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lgn="ctr">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dirty="0"/>
                        <a:t>Stock price charts</a:t>
                      </a:r>
                      <a:endParaRPr dirty="0"/>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lgn="ctr">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395575">
                <a:tc>
                  <a:txBody>
                    <a:bodyPr/>
                    <a:lstStyle/>
                    <a:p>
                      <a:pPr marL="0" marR="0" lvl="0" indent="0" algn="l" rtl="0">
                        <a:lnSpc>
                          <a:spcPct val="115000"/>
                        </a:lnSpc>
                        <a:spcBef>
                          <a:spcPts val="0"/>
                        </a:spcBef>
                        <a:spcAft>
                          <a:spcPts val="0"/>
                        </a:spcAft>
                        <a:buNone/>
                      </a:pPr>
                      <a:r>
                        <a:rPr lang="en-US" dirty="0"/>
                        <a:t>2</a:t>
                      </a:r>
                      <a:endParaRPr dirty="0"/>
                    </a:p>
                  </a:txBody>
                  <a:tcPr marL="28575" marR="28575" marT="19050" marB="19050" anchor="ctr">
                    <a:lnL w="7625" cap="flat" cmpd="sng">
                      <a:solidFill>
                        <a:srgbClr val="CCCCCC"/>
                      </a:solidFill>
                      <a:prstDash val="solid"/>
                      <a:round/>
                      <a:headEnd type="none" w="sm" len="sm"/>
                      <a:tailEnd type="none" w="sm" len="sm"/>
                    </a:lnL>
                    <a:lnR w="7625" cap="flat" cmpd="sng" algn="ctr">
                      <a:solidFill>
                        <a:srgbClr val="CCCCCC"/>
                      </a:solidFill>
                      <a:prstDash val="solid"/>
                      <a:round/>
                      <a:headEnd type="none" w="sm" len="sm"/>
                      <a:tailEnd type="none" w="sm" len="sm"/>
                    </a:lnR>
                    <a:lnT w="7625" cap="flat" cmpd="sng" algn="ctr">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Bar Charts</a:t>
                      </a:r>
                      <a:endParaRPr/>
                    </a:p>
                  </a:txBody>
                  <a:tcPr marL="28575" marR="28575" marT="19050" marB="19050" anchor="ctr">
                    <a:lnL w="7625" cap="flat" cmpd="sng" algn="ctr">
                      <a:solidFill>
                        <a:srgbClr val="CCCCCC"/>
                      </a:solidFill>
                      <a:prstDash val="solid"/>
                      <a:round/>
                      <a:headEnd type="none" w="sm" len="sm"/>
                      <a:tailEnd type="none" w="sm" len="sm"/>
                    </a:lnL>
                    <a:lnR w="7625" cap="flat" cmpd="sng" algn="ctr">
                      <a:solidFill>
                        <a:srgbClr val="CCCCCC"/>
                      </a:solidFill>
                      <a:prstDash val="solid"/>
                      <a:round/>
                      <a:headEnd type="none" w="sm" len="sm"/>
                      <a:tailEnd type="none" w="sm" len="sm"/>
                    </a:lnR>
                    <a:lnT w="7625" cap="flat" cmpd="sng" algn="ctr">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Compare categories or groups</a:t>
                      </a:r>
                      <a:endParaRPr/>
                    </a:p>
                  </a:txBody>
                  <a:tcPr marL="28575" marR="28575" marT="19050" marB="19050" anchor="ctr">
                    <a:lnL w="7625" cap="flat" cmpd="sng" algn="ctr">
                      <a:solidFill>
                        <a:srgbClr val="CCCCCC"/>
                      </a:solidFill>
                      <a:prstDash val="solid"/>
                      <a:round/>
                      <a:headEnd type="none" w="sm" len="sm"/>
                      <a:tailEnd type="none" w="sm" len="sm"/>
                    </a:lnL>
                    <a:lnR w="7625" cap="flat" cmpd="sng" algn="ctr">
                      <a:solidFill>
                        <a:srgbClr val="CCCCCC"/>
                      </a:solidFill>
                      <a:prstDash val="solid"/>
                      <a:round/>
                      <a:headEnd type="none" w="sm" len="sm"/>
                      <a:tailEnd type="none" w="sm" len="sm"/>
                    </a:lnR>
                    <a:lnT w="7625" cap="flat" cmpd="sng" algn="ctr">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dirty="0"/>
                        <a:t>Sales by region</a:t>
                      </a:r>
                      <a:endParaRPr dirty="0"/>
                    </a:p>
                  </a:txBody>
                  <a:tcPr marL="28575" marR="28575" marT="19050" marB="19050" anchor="ctr">
                    <a:lnL w="7625" cap="flat" cmpd="sng" algn="ctr">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lgn="ctr">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277981579"/>
                  </a:ext>
                </a:extLst>
              </a:tr>
              <a:tr h="395575">
                <a:tc>
                  <a:txBody>
                    <a:bodyPr/>
                    <a:lstStyle/>
                    <a:p>
                      <a:pPr marL="0" marR="0" lvl="0" indent="0" algn="l" rtl="0">
                        <a:lnSpc>
                          <a:spcPct val="115000"/>
                        </a:lnSpc>
                        <a:spcBef>
                          <a:spcPts val="0"/>
                        </a:spcBef>
                        <a:spcAft>
                          <a:spcPts val="0"/>
                        </a:spcAft>
                        <a:buNone/>
                      </a:pPr>
                      <a:r>
                        <a:rPr lang="en-US"/>
                        <a:t>3</a:t>
                      </a:r>
                      <a:endParaRPr/>
                    </a:p>
                  </a:txBody>
                  <a:tcPr marL="28575" marR="28575" marT="19050" marB="19050" anchor="ctr">
                    <a:lnL w="7625" cap="flat" cmpd="sng">
                      <a:solidFill>
                        <a:srgbClr val="CCCCCC"/>
                      </a:solidFill>
                      <a:prstDash val="solid"/>
                      <a:round/>
                      <a:headEnd type="none" w="sm" len="sm"/>
                      <a:tailEnd type="none" w="sm" len="sm"/>
                    </a:lnL>
                    <a:lnR w="7625" cap="flat" cmpd="sng" algn="ctr">
                      <a:solidFill>
                        <a:srgbClr val="CCCCCC"/>
                      </a:solidFill>
                      <a:prstDash val="solid"/>
                      <a:round/>
                      <a:headEnd type="none" w="sm" len="sm"/>
                      <a:tailEnd type="none" w="sm" len="sm"/>
                    </a:lnR>
                    <a:lnT w="7625" cap="flat" cmpd="sng" algn="ctr">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Pie Charts</a:t>
                      </a:r>
                      <a:endParaRPr/>
                    </a:p>
                  </a:txBody>
                  <a:tcPr marL="28575" marR="28575" marT="19050" marB="19050" anchor="ctr">
                    <a:lnL w="7625" cap="flat" cmpd="sng" algn="ctr">
                      <a:solidFill>
                        <a:srgbClr val="CCCCCC"/>
                      </a:solidFill>
                      <a:prstDash val="solid"/>
                      <a:round/>
                      <a:headEnd type="none" w="sm" len="sm"/>
                      <a:tailEnd type="none" w="sm" len="sm"/>
                    </a:lnL>
                    <a:lnR w="7625" cap="flat" cmpd="sng" algn="ctr">
                      <a:solidFill>
                        <a:srgbClr val="CCCCCC"/>
                      </a:solidFill>
                      <a:prstDash val="solid"/>
                      <a:round/>
                      <a:headEnd type="none" w="sm" len="sm"/>
                      <a:tailEnd type="none" w="sm" len="sm"/>
                    </a:lnR>
                    <a:lnT w="7625" cap="flat" cmpd="sng" algn="ctr">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Show proportions of a whole</a:t>
                      </a:r>
                      <a:endParaRPr/>
                    </a:p>
                  </a:txBody>
                  <a:tcPr marL="28575" marR="28575" marT="19050" marB="19050" anchor="ctr">
                    <a:lnL w="7625" cap="flat" cmpd="sng" algn="ctr">
                      <a:solidFill>
                        <a:srgbClr val="CCCCCC"/>
                      </a:solidFill>
                      <a:prstDash val="solid"/>
                      <a:round/>
                      <a:headEnd type="none" w="sm" len="sm"/>
                      <a:tailEnd type="none" w="sm" len="sm"/>
                    </a:lnL>
                    <a:lnR w="7625" cap="flat" cmpd="sng" algn="ctr">
                      <a:solidFill>
                        <a:srgbClr val="CCCCCC"/>
                      </a:solidFill>
                      <a:prstDash val="solid"/>
                      <a:round/>
                      <a:headEnd type="none" w="sm" len="sm"/>
                      <a:tailEnd type="none" w="sm" len="sm"/>
                    </a:lnR>
                    <a:lnT w="7625" cap="flat" cmpd="sng" algn="ctr">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dirty="0"/>
                        <a:t>Market share distribution</a:t>
                      </a:r>
                      <a:endParaRPr dirty="0"/>
                    </a:p>
                  </a:txBody>
                  <a:tcPr marL="91425" marR="91425" marT="19050" marB="19050" anchor="ctr">
                    <a:lnL w="7625" cap="flat" cmpd="sng" algn="ctr">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lgn="ctr">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395575">
                <a:tc>
                  <a:txBody>
                    <a:bodyPr/>
                    <a:lstStyle/>
                    <a:p>
                      <a:pPr marL="0" marR="0" lvl="0" indent="0" algn="l" rtl="0">
                        <a:lnSpc>
                          <a:spcPct val="115000"/>
                        </a:lnSpc>
                        <a:spcBef>
                          <a:spcPts val="0"/>
                        </a:spcBef>
                        <a:spcAft>
                          <a:spcPts val="0"/>
                        </a:spcAft>
                        <a:buNone/>
                      </a:pPr>
                      <a:r>
                        <a:rPr lang="en-US"/>
                        <a:t>4</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Histograms</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Show the distribution of numerical data</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Age distribution of a population</a:t>
                      </a:r>
                      <a:endParaRPr/>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395575">
                <a:tc>
                  <a:txBody>
                    <a:bodyPr/>
                    <a:lstStyle/>
                    <a:p>
                      <a:pPr marL="0" marR="0" lvl="0" indent="0" algn="l" rtl="0">
                        <a:lnSpc>
                          <a:spcPct val="115000"/>
                        </a:lnSpc>
                        <a:spcBef>
                          <a:spcPts val="0"/>
                        </a:spcBef>
                        <a:spcAft>
                          <a:spcPts val="0"/>
                        </a:spcAft>
                        <a:buNone/>
                      </a:pPr>
                      <a:r>
                        <a:rPr lang="en-US"/>
                        <a:t>5</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Scatter Plots</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Show relationships between two numerical variables</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Correlation between height and weight</a:t>
                      </a:r>
                      <a:endParaRPr/>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449625">
                <a:tc>
                  <a:txBody>
                    <a:bodyPr/>
                    <a:lstStyle/>
                    <a:p>
                      <a:pPr marL="0" marR="0" lvl="0" indent="0" algn="l" rtl="0">
                        <a:lnSpc>
                          <a:spcPct val="115000"/>
                        </a:lnSpc>
                        <a:spcBef>
                          <a:spcPts val="0"/>
                        </a:spcBef>
                        <a:spcAft>
                          <a:spcPts val="0"/>
                        </a:spcAft>
                        <a:buNone/>
                      </a:pPr>
                      <a:r>
                        <a:rPr lang="en-US"/>
                        <a:t>6</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Heatmaps</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Show relationships between two categorical variables</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Correlation matrix</a:t>
                      </a:r>
                      <a:endParaRPr/>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449625">
                <a:tc>
                  <a:txBody>
                    <a:bodyPr/>
                    <a:lstStyle/>
                    <a:p>
                      <a:pPr marL="0" marR="0" lvl="0" indent="0" algn="l" rtl="0">
                        <a:lnSpc>
                          <a:spcPct val="115000"/>
                        </a:lnSpc>
                        <a:spcBef>
                          <a:spcPts val="0"/>
                        </a:spcBef>
                        <a:spcAft>
                          <a:spcPts val="0"/>
                        </a:spcAft>
                        <a:buNone/>
                      </a:pPr>
                      <a:r>
                        <a:rPr lang="en-US"/>
                        <a:t>7</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lgn="ctr">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Maps</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lgn="ctr">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Show geographic data</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lgn="ctr">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dirty="0"/>
                        <a:t>Population density maps</a:t>
                      </a:r>
                      <a:endParaRPr dirty="0"/>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lgn="ctr">
                      <a:solidFill>
                        <a:srgbClr val="CCCCCC"/>
                      </a:solidFill>
                      <a:prstDash val="solid"/>
                      <a:round/>
                      <a:headEnd type="none" w="sm" len="sm"/>
                      <a:tailEnd type="none" w="sm" len="sm"/>
                    </a:lnB>
                  </a:tcPr>
                </a:tc>
                <a:extLst>
                  <a:ext uri="{0D108BD9-81ED-4DB2-BD59-A6C34878D82A}">
                    <a16:rowId xmlns:a16="http://schemas.microsoft.com/office/drawing/2014/main" val="10007"/>
                  </a:ext>
                </a:extLst>
              </a:tr>
              <a:tr h="449625">
                <a:tc>
                  <a:txBody>
                    <a:bodyPr/>
                    <a:lstStyle/>
                    <a:p>
                      <a:pPr marL="0" marR="0" lvl="0" indent="0" algn="l" rtl="0">
                        <a:lnSpc>
                          <a:spcPct val="115000"/>
                        </a:lnSpc>
                        <a:spcBef>
                          <a:spcPts val="0"/>
                        </a:spcBef>
                        <a:spcAft>
                          <a:spcPts val="0"/>
                        </a:spcAft>
                        <a:buNone/>
                      </a:pPr>
                      <a:r>
                        <a:rPr lang="en-US"/>
                        <a:t>8</a:t>
                      </a:r>
                      <a:endParaRPr/>
                    </a:p>
                  </a:txBody>
                  <a:tcPr marL="28575" marR="28575" marT="19050" marB="19050" anchor="ctr">
                    <a:lnL w="7625" cap="flat" cmpd="sng">
                      <a:solidFill>
                        <a:srgbClr val="CCCCCC"/>
                      </a:solidFill>
                      <a:prstDash val="solid"/>
                      <a:round/>
                      <a:headEnd type="none" w="sm" len="sm"/>
                      <a:tailEnd type="none" w="sm" len="sm"/>
                    </a:lnL>
                    <a:lnR w="7625" cap="flat" cmpd="sng" algn="ctr">
                      <a:solidFill>
                        <a:srgbClr val="CCCCCC"/>
                      </a:solidFill>
                      <a:prstDash val="solid"/>
                      <a:round/>
                      <a:headEnd type="none" w="sm" len="sm"/>
                      <a:tailEnd type="none" w="sm" len="sm"/>
                    </a:lnR>
                    <a:lnT w="7625" cap="flat" cmpd="sng" algn="ctr">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Network Diagrams</a:t>
                      </a:r>
                      <a:endParaRPr/>
                    </a:p>
                  </a:txBody>
                  <a:tcPr marL="28575" marR="28575" marT="19050" marB="19050" anchor="ctr">
                    <a:lnL w="7625" cap="flat" cmpd="sng" algn="ctr">
                      <a:solidFill>
                        <a:srgbClr val="CCCCCC"/>
                      </a:solidFill>
                      <a:prstDash val="solid"/>
                      <a:round/>
                      <a:headEnd type="none" w="sm" len="sm"/>
                      <a:tailEnd type="none" w="sm" len="sm"/>
                    </a:lnL>
                    <a:lnR w="7625" cap="flat" cmpd="sng" algn="ctr">
                      <a:solidFill>
                        <a:srgbClr val="CCCCCC"/>
                      </a:solidFill>
                      <a:prstDash val="solid"/>
                      <a:round/>
                      <a:headEnd type="none" w="sm" len="sm"/>
                      <a:tailEnd type="none" w="sm" len="sm"/>
                    </a:lnR>
                    <a:lnT w="7625" cap="flat" cmpd="sng" algn="ctr">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Show connections between entities</a:t>
                      </a:r>
                      <a:endParaRPr/>
                    </a:p>
                  </a:txBody>
                  <a:tcPr marL="28575" marR="28575" marT="19050" marB="19050" anchor="ctr">
                    <a:lnL w="7625" cap="flat" cmpd="sng" algn="ctr">
                      <a:solidFill>
                        <a:srgbClr val="CCCCCC"/>
                      </a:solidFill>
                      <a:prstDash val="solid"/>
                      <a:round/>
                      <a:headEnd type="none" w="sm" len="sm"/>
                      <a:tailEnd type="none" w="sm" len="sm"/>
                    </a:lnL>
                    <a:lnR w="7625" cap="flat" cmpd="sng" algn="ctr">
                      <a:solidFill>
                        <a:srgbClr val="CCCCCC"/>
                      </a:solidFill>
                      <a:prstDash val="solid"/>
                      <a:round/>
                      <a:headEnd type="none" w="sm" len="sm"/>
                      <a:tailEnd type="none" w="sm" len="sm"/>
                    </a:lnR>
                    <a:lnT w="7625" cap="flat" cmpd="sng" algn="ctr">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dirty="0"/>
                        <a:t>Social networks</a:t>
                      </a:r>
                      <a:endParaRPr dirty="0"/>
                    </a:p>
                  </a:txBody>
                  <a:tcPr marL="28575" marR="28575" marT="19050" marB="19050" anchor="ctr">
                    <a:lnL w="7625" cap="flat" cmpd="sng" algn="ctr">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lgn="ctr">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163615030"/>
                  </a:ext>
                </a:extLst>
              </a:tr>
              <a:tr h="449625">
                <a:tc>
                  <a:txBody>
                    <a:bodyPr/>
                    <a:lstStyle/>
                    <a:p>
                      <a:pPr marL="0" marR="0" lvl="0" indent="0" algn="l" rtl="0">
                        <a:lnSpc>
                          <a:spcPct val="115000"/>
                        </a:lnSpc>
                        <a:spcBef>
                          <a:spcPts val="0"/>
                        </a:spcBef>
                        <a:spcAft>
                          <a:spcPts val="0"/>
                        </a:spcAft>
                        <a:buNone/>
                      </a:pPr>
                      <a:r>
                        <a:rPr lang="en-US"/>
                        <a:t>9</a:t>
                      </a:r>
                      <a:endParaRPr/>
                    </a:p>
                  </a:txBody>
                  <a:tcPr marL="28575" marR="28575" marT="19050" marB="19050" anchor="ctr">
                    <a:lnL w="7625" cap="flat" cmpd="sng">
                      <a:solidFill>
                        <a:srgbClr val="CCCCCC"/>
                      </a:solidFill>
                      <a:prstDash val="solid"/>
                      <a:round/>
                      <a:headEnd type="none" w="sm" len="sm"/>
                      <a:tailEnd type="none" w="sm" len="sm"/>
                    </a:lnL>
                    <a:lnR w="7625" cap="flat" cmpd="sng" algn="ctr">
                      <a:solidFill>
                        <a:srgbClr val="CCCCCC"/>
                      </a:solidFill>
                      <a:prstDash val="solid"/>
                      <a:round/>
                      <a:headEnd type="none" w="sm" len="sm"/>
                      <a:tailEnd type="none" w="sm" len="sm"/>
                    </a:lnR>
                    <a:lnT w="7625" cap="flat" cmpd="sng" algn="ctr">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Treemaps</a:t>
                      </a:r>
                      <a:endParaRPr/>
                    </a:p>
                  </a:txBody>
                  <a:tcPr marL="28575" marR="28575" marT="19050" marB="19050" anchor="ctr">
                    <a:lnL w="7625" cap="flat" cmpd="sng" algn="ctr">
                      <a:solidFill>
                        <a:srgbClr val="CCCCCC"/>
                      </a:solidFill>
                      <a:prstDash val="solid"/>
                      <a:round/>
                      <a:headEnd type="none" w="sm" len="sm"/>
                      <a:tailEnd type="none" w="sm" len="sm"/>
                    </a:lnL>
                    <a:lnR w="7625" cap="flat" cmpd="sng" algn="ctr">
                      <a:solidFill>
                        <a:srgbClr val="CCCCCC"/>
                      </a:solidFill>
                      <a:prstDash val="solid"/>
                      <a:round/>
                      <a:headEnd type="none" w="sm" len="sm"/>
                      <a:tailEnd type="none" w="sm" len="sm"/>
                    </a:lnR>
                    <a:lnT w="7625" cap="flat" cmpd="sng" algn="ctr">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Show hierarchical data</a:t>
                      </a:r>
                      <a:endParaRPr/>
                    </a:p>
                  </a:txBody>
                  <a:tcPr marL="28575" marR="28575" marT="19050" marB="19050" anchor="ctr">
                    <a:lnL w="7625" cap="flat" cmpd="sng" algn="ctr">
                      <a:solidFill>
                        <a:srgbClr val="CCCCCC"/>
                      </a:solidFill>
                      <a:prstDash val="solid"/>
                      <a:round/>
                      <a:headEnd type="none" w="sm" len="sm"/>
                      <a:tailEnd type="none" w="sm" len="sm"/>
                    </a:lnL>
                    <a:lnR w="7625" cap="flat" cmpd="sng" algn="ctr">
                      <a:solidFill>
                        <a:srgbClr val="CCCCCC"/>
                      </a:solidFill>
                      <a:prstDash val="solid"/>
                      <a:round/>
                      <a:headEnd type="none" w="sm" len="sm"/>
                      <a:tailEnd type="none" w="sm" len="sm"/>
                    </a:lnR>
                    <a:lnT w="7625" cap="flat" cmpd="sng" algn="ctr">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dirty="0"/>
                        <a:t>File system structure</a:t>
                      </a:r>
                      <a:endParaRPr dirty="0"/>
                    </a:p>
                  </a:txBody>
                  <a:tcPr marL="91425" marR="91425" marT="19050" marB="19050" anchor="ctr">
                    <a:lnL w="7625" cap="flat" cmpd="sng" algn="ctr">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lgn="ctr">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9"/>
                  </a:ext>
                </a:extLst>
              </a:tr>
              <a:tr h="520950">
                <a:tc>
                  <a:txBody>
                    <a:bodyPr/>
                    <a:lstStyle/>
                    <a:p>
                      <a:pPr marL="0" marR="0" lvl="0" indent="0" algn="l" rtl="0">
                        <a:lnSpc>
                          <a:spcPct val="115000"/>
                        </a:lnSpc>
                        <a:spcBef>
                          <a:spcPts val="0"/>
                        </a:spcBef>
                        <a:spcAft>
                          <a:spcPts val="0"/>
                        </a:spcAft>
                        <a:buNone/>
                      </a:pPr>
                      <a:r>
                        <a:rPr lang="en-US"/>
                        <a:t>10</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Box Plots</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Show the distribution of a numerical variable, including quartiles and outliers</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dirty="0"/>
                        <a:t>Income distribution</a:t>
                      </a:r>
                      <a:endParaRPr dirty="0"/>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g3101c4a64f0_0_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None/>
            </a:pPr>
            <a:r>
              <a:rPr lang="en-US" sz="3500"/>
              <a:t>Types, </a:t>
            </a:r>
            <a:r>
              <a:rPr lang="en-US" sz="3500" b="1"/>
              <a:t>Technologies</a:t>
            </a:r>
            <a:r>
              <a:rPr lang="en-US" sz="3500"/>
              <a:t>, Tools, Techniques for visualization</a:t>
            </a:r>
            <a:endParaRPr/>
          </a:p>
        </p:txBody>
      </p:sp>
      <p:graphicFrame>
        <p:nvGraphicFramePr>
          <p:cNvPr id="59" name="Google Shape;59;g3101c4a64f0_0_6"/>
          <p:cNvGraphicFramePr/>
          <p:nvPr/>
        </p:nvGraphicFramePr>
        <p:xfrm>
          <a:off x="952500" y="1749550"/>
          <a:ext cx="9595850" cy="3514600"/>
        </p:xfrm>
        <a:graphic>
          <a:graphicData uri="http://schemas.openxmlformats.org/drawingml/2006/table">
            <a:tbl>
              <a:tblPr>
                <a:noFill/>
                <a:tableStyleId>{27DF45FD-1609-4C6A-B410-26984FFCC6C0}</a:tableStyleId>
              </a:tblPr>
              <a:tblGrid>
                <a:gridCol w="2404075">
                  <a:extLst>
                    <a:ext uri="{9D8B030D-6E8A-4147-A177-3AD203B41FA5}">
                      <a16:colId xmlns:a16="http://schemas.microsoft.com/office/drawing/2014/main" val="20000"/>
                    </a:ext>
                  </a:extLst>
                </a:gridCol>
                <a:gridCol w="7191775">
                  <a:extLst>
                    <a:ext uri="{9D8B030D-6E8A-4147-A177-3AD203B41FA5}">
                      <a16:colId xmlns:a16="http://schemas.microsoft.com/office/drawing/2014/main" val="20001"/>
                    </a:ext>
                  </a:extLst>
                </a:gridCol>
              </a:tblGrid>
              <a:tr h="784650">
                <a:tc>
                  <a:txBody>
                    <a:bodyPr/>
                    <a:lstStyle/>
                    <a:p>
                      <a:pPr marL="0" lvl="0" indent="0" algn="l" rtl="0">
                        <a:lnSpc>
                          <a:spcPct val="115000"/>
                        </a:lnSpc>
                        <a:spcBef>
                          <a:spcPts val="0"/>
                        </a:spcBef>
                        <a:spcAft>
                          <a:spcPts val="0"/>
                        </a:spcAft>
                        <a:buNone/>
                      </a:pPr>
                      <a:r>
                        <a:rPr lang="en-US" sz="2000">
                          <a:solidFill>
                            <a:schemeClr val="lt1"/>
                          </a:solidFill>
                        </a:rPr>
                        <a:t>Technologies</a:t>
                      </a:r>
                      <a:endParaRPr sz="2000">
                        <a:solidFill>
                          <a:schemeClr val="lt1"/>
                        </a:solidFill>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266F8B"/>
                    </a:solidFill>
                  </a:tcPr>
                </a:tc>
                <a:tc>
                  <a:txBody>
                    <a:bodyPr/>
                    <a:lstStyle/>
                    <a:p>
                      <a:pPr marL="0" lvl="0" indent="0" algn="l" rtl="0">
                        <a:lnSpc>
                          <a:spcPct val="115000"/>
                        </a:lnSpc>
                        <a:spcBef>
                          <a:spcPts val="0"/>
                        </a:spcBef>
                        <a:spcAft>
                          <a:spcPts val="0"/>
                        </a:spcAft>
                        <a:buNone/>
                      </a:pPr>
                      <a:r>
                        <a:rPr lang="en-US" sz="2000">
                          <a:solidFill>
                            <a:schemeClr val="lt1"/>
                          </a:solidFill>
                        </a:rPr>
                        <a:t>Description</a:t>
                      </a:r>
                      <a:endParaRPr sz="2000">
                        <a:solidFill>
                          <a:schemeClr val="lt1"/>
                        </a:solidFill>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266F8B"/>
                    </a:solidFill>
                  </a:tcPr>
                </a:tc>
                <a:extLst>
                  <a:ext uri="{0D108BD9-81ED-4DB2-BD59-A6C34878D82A}">
                    <a16:rowId xmlns:a16="http://schemas.microsoft.com/office/drawing/2014/main" val="10000"/>
                  </a:ext>
                </a:extLst>
              </a:tr>
              <a:tr h="972650">
                <a:tc>
                  <a:txBody>
                    <a:bodyPr/>
                    <a:lstStyle/>
                    <a:p>
                      <a:pPr marL="0" marR="0" lvl="0" indent="0" algn="l" rtl="0">
                        <a:lnSpc>
                          <a:spcPct val="115000"/>
                        </a:lnSpc>
                        <a:spcBef>
                          <a:spcPts val="0"/>
                        </a:spcBef>
                        <a:spcAft>
                          <a:spcPts val="0"/>
                        </a:spcAft>
                        <a:buNone/>
                      </a:pPr>
                      <a:r>
                        <a:rPr lang="en-US" sz="2000"/>
                        <a:t>D3.js</a:t>
                      </a:r>
                      <a:endParaRPr sz="20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2000"/>
                        <a:t>A JavaScript library for creating dynamic and interactive visualizations</a:t>
                      </a:r>
                      <a:endParaRPr sz="2000"/>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784650">
                <a:tc>
                  <a:txBody>
                    <a:bodyPr/>
                    <a:lstStyle/>
                    <a:p>
                      <a:pPr marL="0" marR="0" lvl="0" indent="0" algn="l" rtl="0">
                        <a:lnSpc>
                          <a:spcPct val="115000"/>
                        </a:lnSpc>
                        <a:spcBef>
                          <a:spcPts val="0"/>
                        </a:spcBef>
                        <a:spcAft>
                          <a:spcPts val="0"/>
                        </a:spcAft>
                        <a:buNone/>
                      </a:pPr>
                      <a:r>
                        <a:rPr lang="en-US" sz="2000"/>
                        <a:t>Plotly</a:t>
                      </a:r>
                      <a:endParaRPr sz="20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2000"/>
                        <a:t>A Python library for creating interactive visualizations</a:t>
                      </a:r>
                      <a:endParaRPr sz="2000"/>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972650">
                <a:tc>
                  <a:txBody>
                    <a:bodyPr/>
                    <a:lstStyle/>
                    <a:p>
                      <a:pPr marL="0" marR="0" lvl="0" indent="0" algn="l" rtl="0">
                        <a:lnSpc>
                          <a:spcPct val="115000"/>
                        </a:lnSpc>
                        <a:spcBef>
                          <a:spcPts val="0"/>
                        </a:spcBef>
                        <a:spcAft>
                          <a:spcPts val="0"/>
                        </a:spcAft>
                        <a:buNone/>
                      </a:pPr>
                      <a:r>
                        <a:rPr lang="en-US" sz="2000"/>
                        <a:t>Matplotlib</a:t>
                      </a:r>
                      <a:endParaRPr sz="20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2000"/>
                        <a:t>A Python library for creating static, animated, and interactive visualizations</a:t>
                      </a:r>
                      <a:endParaRPr sz="2000"/>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g3101c4a64f0_0_28"/>
          <p:cNvSpPr txBox="1">
            <a:spLocks noGrp="1"/>
          </p:cNvSpPr>
          <p:nvPr>
            <p:ph type="title"/>
          </p:nvPr>
        </p:nvSpPr>
        <p:spPr>
          <a:xfrm>
            <a:off x="875950" y="290175"/>
            <a:ext cx="10401300" cy="13257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None/>
            </a:pPr>
            <a:r>
              <a:rPr lang="en-US" sz="3500"/>
              <a:t>Types, Technologies, </a:t>
            </a:r>
            <a:r>
              <a:rPr lang="en-US" sz="3500" b="1"/>
              <a:t>Tools</a:t>
            </a:r>
            <a:r>
              <a:rPr lang="en-US" sz="3500"/>
              <a:t>, Techniques for visualization</a:t>
            </a:r>
            <a:endParaRPr/>
          </a:p>
        </p:txBody>
      </p:sp>
      <p:graphicFrame>
        <p:nvGraphicFramePr>
          <p:cNvPr id="65" name="Google Shape;65;g3101c4a64f0_0_28"/>
          <p:cNvGraphicFramePr/>
          <p:nvPr/>
        </p:nvGraphicFramePr>
        <p:xfrm>
          <a:off x="952500" y="1615875"/>
          <a:ext cx="10401300" cy="4358774"/>
        </p:xfrm>
        <a:graphic>
          <a:graphicData uri="http://schemas.openxmlformats.org/drawingml/2006/table">
            <a:tbl>
              <a:tblPr>
                <a:noFill/>
                <a:tableStyleId>{27DF45FD-1609-4C6A-B410-26984FFCC6C0}</a:tableStyleId>
              </a:tblPr>
              <a:tblGrid>
                <a:gridCol w="2668350">
                  <a:extLst>
                    <a:ext uri="{9D8B030D-6E8A-4147-A177-3AD203B41FA5}">
                      <a16:colId xmlns:a16="http://schemas.microsoft.com/office/drawing/2014/main" val="20000"/>
                    </a:ext>
                  </a:extLst>
                </a:gridCol>
                <a:gridCol w="7732950">
                  <a:extLst>
                    <a:ext uri="{9D8B030D-6E8A-4147-A177-3AD203B41FA5}">
                      <a16:colId xmlns:a16="http://schemas.microsoft.com/office/drawing/2014/main" val="20001"/>
                    </a:ext>
                  </a:extLst>
                </a:gridCol>
              </a:tblGrid>
              <a:tr h="559375">
                <a:tc>
                  <a:txBody>
                    <a:bodyPr/>
                    <a:lstStyle/>
                    <a:p>
                      <a:pPr marL="0" marR="0" lvl="0" indent="0" algn="l" rtl="0">
                        <a:lnSpc>
                          <a:spcPct val="115000"/>
                        </a:lnSpc>
                        <a:spcBef>
                          <a:spcPts val="0"/>
                        </a:spcBef>
                        <a:spcAft>
                          <a:spcPts val="0"/>
                        </a:spcAft>
                        <a:buNone/>
                      </a:pPr>
                      <a:r>
                        <a:rPr lang="en-US" sz="2300">
                          <a:solidFill>
                            <a:schemeClr val="lt1"/>
                          </a:solidFill>
                        </a:rPr>
                        <a:t>Tool</a:t>
                      </a:r>
                      <a:endParaRPr sz="2300">
                        <a:solidFill>
                          <a:schemeClr val="lt1"/>
                        </a:solidFill>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266F8B"/>
                    </a:solidFill>
                  </a:tcPr>
                </a:tc>
                <a:tc>
                  <a:txBody>
                    <a:bodyPr/>
                    <a:lstStyle/>
                    <a:p>
                      <a:pPr marL="0" marR="0" lvl="0" indent="0" algn="l" rtl="0">
                        <a:lnSpc>
                          <a:spcPct val="115000"/>
                        </a:lnSpc>
                        <a:spcBef>
                          <a:spcPts val="0"/>
                        </a:spcBef>
                        <a:spcAft>
                          <a:spcPts val="0"/>
                        </a:spcAft>
                        <a:buNone/>
                      </a:pPr>
                      <a:r>
                        <a:rPr lang="en-US" sz="2300">
                          <a:solidFill>
                            <a:schemeClr val="lt1"/>
                          </a:solidFill>
                        </a:rPr>
                        <a:t>Description</a:t>
                      </a:r>
                      <a:endParaRPr sz="2300">
                        <a:solidFill>
                          <a:schemeClr val="lt1"/>
                        </a:solidFill>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266F8B"/>
                    </a:solidFill>
                  </a:tcPr>
                </a:tc>
                <a:extLst>
                  <a:ext uri="{0D108BD9-81ED-4DB2-BD59-A6C34878D82A}">
                    <a16:rowId xmlns:a16="http://schemas.microsoft.com/office/drawing/2014/main" val="10000"/>
                  </a:ext>
                </a:extLst>
              </a:tr>
              <a:tr h="559375">
                <a:tc>
                  <a:txBody>
                    <a:bodyPr/>
                    <a:lstStyle/>
                    <a:p>
                      <a:pPr marL="0" marR="0" lvl="0" indent="0" algn="l" rtl="0">
                        <a:lnSpc>
                          <a:spcPct val="115000"/>
                        </a:lnSpc>
                        <a:spcBef>
                          <a:spcPts val="0"/>
                        </a:spcBef>
                        <a:spcAft>
                          <a:spcPts val="0"/>
                        </a:spcAft>
                        <a:buNone/>
                      </a:pPr>
                      <a:r>
                        <a:rPr lang="en-US" sz="2300"/>
                        <a:t>Tableau</a:t>
                      </a:r>
                      <a:endParaRPr sz="23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2300"/>
                        <a:t>A powerful data visualization and business intelligence tool</a:t>
                      </a:r>
                      <a:endParaRPr sz="2300"/>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559375">
                <a:tc>
                  <a:txBody>
                    <a:bodyPr/>
                    <a:lstStyle/>
                    <a:p>
                      <a:pPr marL="0" marR="0" lvl="0" indent="0" algn="l" rtl="0">
                        <a:lnSpc>
                          <a:spcPct val="115000"/>
                        </a:lnSpc>
                        <a:spcBef>
                          <a:spcPts val="0"/>
                        </a:spcBef>
                        <a:spcAft>
                          <a:spcPts val="0"/>
                        </a:spcAft>
                        <a:buNone/>
                      </a:pPr>
                      <a:r>
                        <a:rPr lang="en-US" sz="2300"/>
                        <a:t>Power BI</a:t>
                      </a:r>
                      <a:endParaRPr sz="23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2300"/>
                        <a:t>A Microsoft business analytics service that provides interactive visualizations</a:t>
                      </a:r>
                      <a:endParaRPr sz="2300"/>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559375">
                <a:tc>
                  <a:txBody>
                    <a:bodyPr/>
                    <a:lstStyle/>
                    <a:p>
                      <a:pPr marL="0" marR="0" lvl="0" indent="0" algn="l" rtl="0">
                        <a:lnSpc>
                          <a:spcPct val="115000"/>
                        </a:lnSpc>
                        <a:spcBef>
                          <a:spcPts val="0"/>
                        </a:spcBef>
                        <a:spcAft>
                          <a:spcPts val="0"/>
                        </a:spcAft>
                        <a:buNone/>
                      </a:pPr>
                      <a:r>
                        <a:rPr lang="en-US" sz="2300"/>
                        <a:t>QlikView</a:t>
                      </a:r>
                      <a:endParaRPr sz="23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2300"/>
                        <a:t>A data discovery platform that provides interactive visualizations</a:t>
                      </a:r>
                      <a:endParaRPr sz="2300"/>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559375">
                <a:tc>
                  <a:txBody>
                    <a:bodyPr/>
                    <a:lstStyle/>
                    <a:p>
                      <a:pPr marL="0" marR="0" lvl="0" indent="0" algn="l" rtl="0">
                        <a:lnSpc>
                          <a:spcPct val="115000"/>
                        </a:lnSpc>
                        <a:spcBef>
                          <a:spcPts val="0"/>
                        </a:spcBef>
                        <a:spcAft>
                          <a:spcPts val="0"/>
                        </a:spcAft>
                        <a:buNone/>
                      </a:pPr>
                      <a:r>
                        <a:rPr lang="en-US" sz="2300"/>
                        <a:t>Google Data Studio</a:t>
                      </a:r>
                      <a:endParaRPr sz="23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2300"/>
                        <a:t>A free data visualization tool from Google</a:t>
                      </a:r>
                      <a:endParaRPr sz="2300"/>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559375">
                <a:tc>
                  <a:txBody>
                    <a:bodyPr/>
                    <a:lstStyle/>
                    <a:p>
                      <a:pPr marL="0" marR="0" lvl="0" indent="0" algn="l" rtl="0">
                        <a:lnSpc>
                          <a:spcPct val="115000"/>
                        </a:lnSpc>
                        <a:spcBef>
                          <a:spcPts val="0"/>
                        </a:spcBef>
                        <a:spcAft>
                          <a:spcPts val="0"/>
                        </a:spcAft>
                        <a:buNone/>
                      </a:pPr>
                      <a:r>
                        <a:rPr lang="en-US" sz="2300"/>
                        <a:t>Excel</a:t>
                      </a:r>
                      <a:endParaRPr sz="23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2300"/>
                        <a:t>A versatile spreadsheet software with basic visualization capabilities</a:t>
                      </a:r>
                      <a:endParaRPr sz="2300"/>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g3101c4a64f0_0_4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None/>
            </a:pPr>
            <a:r>
              <a:rPr lang="en-US" sz="3500"/>
              <a:t>Types, Technologies, Tools, </a:t>
            </a:r>
            <a:r>
              <a:rPr lang="en-US" sz="3500" b="1"/>
              <a:t>Techniques </a:t>
            </a:r>
            <a:r>
              <a:rPr lang="en-US" sz="3500"/>
              <a:t>for visualization</a:t>
            </a:r>
            <a:endParaRPr/>
          </a:p>
        </p:txBody>
      </p:sp>
      <p:sp>
        <p:nvSpPr>
          <p:cNvPr id="71" name="Google Shape;71;g3101c4a64f0_0_44"/>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graphicFrame>
        <p:nvGraphicFramePr>
          <p:cNvPr id="72" name="Google Shape;72;g3101c4a64f0_0_44"/>
          <p:cNvGraphicFramePr/>
          <p:nvPr/>
        </p:nvGraphicFramePr>
        <p:xfrm>
          <a:off x="838200" y="1472725"/>
          <a:ext cx="10287000" cy="4264801"/>
        </p:xfrm>
        <a:graphic>
          <a:graphicData uri="http://schemas.openxmlformats.org/drawingml/2006/table">
            <a:tbl>
              <a:tblPr>
                <a:noFill/>
                <a:tableStyleId>{27DF45FD-1609-4C6A-B410-26984FFCC6C0}</a:tableStyleId>
              </a:tblPr>
              <a:tblGrid>
                <a:gridCol w="1718150">
                  <a:extLst>
                    <a:ext uri="{9D8B030D-6E8A-4147-A177-3AD203B41FA5}">
                      <a16:colId xmlns:a16="http://schemas.microsoft.com/office/drawing/2014/main" val="20000"/>
                    </a:ext>
                  </a:extLst>
                </a:gridCol>
                <a:gridCol w="5507475">
                  <a:extLst>
                    <a:ext uri="{9D8B030D-6E8A-4147-A177-3AD203B41FA5}">
                      <a16:colId xmlns:a16="http://schemas.microsoft.com/office/drawing/2014/main" val="20001"/>
                    </a:ext>
                  </a:extLst>
                </a:gridCol>
                <a:gridCol w="3061375">
                  <a:extLst>
                    <a:ext uri="{9D8B030D-6E8A-4147-A177-3AD203B41FA5}">
                      <a16:colId xmlns:a16="http://schemas.microsoft.com/office/drawing/2014/main" val="20002"/>
                    </a:ext>
                  </a:extLst>
                </a:gridCol>
              </a:tblGrid>
              <a:tr h="559375">
                <a:tc>
                  <a:txBody>
                    <a:bodyPr/>
                    <a:lstStyle/>
                    <a:p>
                      <a:pPr marL="0" lvl="0" indent="0" algn="l" rtl="0">
                        <a:lnSpc>
                          <a:spcPct val="115000"/>
                        </a:lnSpc>
                        <a:spcBef>
                          <a:spcPts val="0"/>
                        </a:spcBef>
                        <a:spcAft>
                          <a:spcPts val="0"/>
                        </a:spcAft>
                        <a:buNone/>
                      </a:pPr>
                      <a:r>
                        <a:rPr lang="en-US" sz="2000">
                          <a:solidFill>
                            <a:schemeClr val="lt1"/>
                          </a:solidFill>
                        </a:rPr>
                        <a:t>Technique</a:t>
                      </a:r>
                      <a:endParaRPr sz="2000">
                        <a:solidFill>
                          <a:schemeClr val="lt1"/>
                        </a:solidFill>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266F8B"/>
                    </a:solidFill>
                  </a:tcPr>
                </a:tc>
                <a:tc>
                  <a:txBody>
                    <a:bodyPr/>
                    <a:lstStyle/>
                    <a:p>
                      <a:pPr marL="0" lvl="0" indent="0" algn="l" rtl="0">
                        <a:lnSpc>
                          <a:spcPct val="115000"/>
                        </a:lnSpc>
                        <a:spcBef>
                          <a:spcPts val="0"/>
                        </a:spcBef>
                        <a:spcAft>
                          <a:spcPts val="0"/>
                        </a:spcAft>
                        <a:buNone/>
                      </a:pPr>
                      <a:r>
                        <a:rPr lang="en-US" sz="2000">
                          <a:solidFill>
                            <a:schemeClr val="lt1"/>
                          </a:solidFill>
                        </a:rPr>
                        <a:t>Description</a:t>
                      </a:r>
                      <a:endParaRPr sz="2000">
                        <a:solidFill>
                          <a:schemeClr val="lt1"/>
                        </a:solidFill>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266F8B"/>
                    </a:solidFill>
                  </a:tcPr>
                </a:tc>
                <a:tc>
                  <a:txBody>
                    <a:bodyPr/>
                    <a:lstStyle/>
                    <a:p>
                      <a:pPr marL="0" lvl="0" indent="0" algn="l" rtl="0">
                        <a:lnSpc>
                          <a:spcPct val="115000"/>
                        </a:lnSpc>
                        <a:spcBef>
                          <a:spcPts val="0"/>
                        </a:spcBef>
                        <a:spcAft>
                          <a:spcPts val="0"/>
                        </a:spcAft>
                        <a:buNone/>
                      </a:pPr>
                      <a:r>
                        <a:rPr lang="en-US" sz="2000">
                          <a:solidFill>
                            <a:schemeClr val="lt1"/>
                          </a:solidFill>
                        </a:rPr>
                        <a:t>Example</a:t>
                      </a:r>
                      <a:endParaRPr sz="2000">
                        <a:solidFill>
                          <a:schemeClr val="lt1"/>
                        </a:solidFill>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266F8B"/>
                    </a:solidFill>
                  </a:tcPr>
                </a:tc>
                <a:extLst>
                  <a:ext uri="{0D108BD9-81ED-4DB2-BD59-A6C34878D82A}">
                    <a16:rowId xmlns:a16="http://schemas.microsoft.com/office/drawing/2014/main" val="10000"/>
                  </a:ext>
                </a:extLst>
              </a:tr>
              <a:tr h="559375">
                <a:tc>
                  <a:txBody>
                    <a:bodyPr/>
                    <a:lstStyle/>
                    <a:p>
                      <a:pPr marL="0" lvl="0" indent="0" algn="l" rtl="0">
                        <a:lnSpc>
                          <a:spcPct val="115000"/>
                        </a:lnSpc>
                        <a:spcBef>
                          <a:spcPts val="0"/>
                        </a:spcBef>
                        <a:spcAft>
                          <a:spcPts val="0"/>
                        </a:spcAft>
                        <a:buNone/>
                      </a:pPr>
                      <a:r>
                        <a:rPr lang="en-US" sz="1900"/>
                        <a:t>Color Coding</a:t>
                      </a:r>
                      <a:endParaRPr sz="19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900"/>
                        <a:t>Use color to represent different categories or values</a:t>
                      </a:r>
                      <a:endParaRPr sz="19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900"/>
                        <a:t>Heatmaps</a:t>
                      </a:r>
                      <a:endParaRPr sz="19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559375">
                <a:tc>
                  <a:txBody>
                    <a:bodyPr/>
                    <a:lstStyle/>
                    <a:p>
                      <a:pPr marL="0" lvl="0" indent="0" algn="l" rtl="0">
                        <a:lnSpc>
                          <a:spcPct val="115000"/>
                        </a:lnSpc>
                        <a:spcBef>
                          <a:spcPts val="0"/>
                        </a:spcBef>
                        <a:spcAft>
                          <a:spcPts val="0"/>
                        </a:spcAft>
                        <a:buNone/>
                      </a:pPr>
                      <a:r>
                        <a:rPr lang="en-US" sz="1900"/>
                        <a:t>Shading</a:t>
                      </a:r>
                      <a:endParaRPr sz="19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900"/>
                        <a:t>Use shading to represent different levels of a variable</a:t>
                      </a:r>
                      <a:endParaRPr sz="19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900"/>
                        <a:t>Choropleth maps</a:t>
                      </a:r>
                      <a:endParaRPr sz="1900"/>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559375">
                <a:tc>
                  <a:txBody>
                    <a:bodyPr/>
                    <a:lstStyle/>
                    <a:p>
                      <a:pPr marL="0" lvl="0" indent="0" algn="l" rtl="0">
                        <a:lnSpc>
                          <a:spcPct val="115000"/>
                        </a:lnSpc>
                        <a:spcBef>
                          <a:spcPts val="0"/>
                        </a:spcBef>
                        <a:spcAft>
                          <a:spcPts val="0"/>
                        </a:spcAft>
                        <a:buNone/>
                      </a:pPr>
                      <a:r>
                        <a:rPr lang="en-US" sz="1900"/>
                        <a:t>Symbol Size</a:t>
                      </a:r>
                      <a:endParaRPr sz="19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900"/>
                        <a:t>Use the size of symbols to represent magnitude</a:t>
                      </a:r>
                      <a:endParaRPr sz="19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900"/>
                        <a:t>Bubble charts</a:t>
                      </a:r>
                      <a:endParaRPr sz="19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559375">
                <a:tc>
                  <a:txBody>
                    <a:bodyPr/>
                    <a:lstStyle/>
                    <a:p>
                      <a:pPr marL="0" lvl="0" indent="0" algn="l" rtl="0">
                        <a:lnSpc>
                          <a:spcPct val="115000"/>
                        </a:lnSpc>
                        <a:spcBef>
                          <a:spcPts val="0"/>
                        </a:spcBef>
                        <a:spcAft>
                          <a:spcPts val="0"/>
                        </a:spcAft>
                        <a:buNone/>
                      </a:pPr>
                      <a:r>
                        <a:rPr lang="en-US" sz="1900"/>
                        <a:t>Line Thickness</a:t>
                      </a:r>
                      <a:endParaRPr sz="19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900"/>
                        <a:t>Use the thickness of lines to represent magnitude</a:t>
                      </a:r>
                      <a:endParaRPr sz="19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900"/>
                        <a:t>Flow diagrams</a:t>
                      </a:r>
                      <a:endParaRPr sz="19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559375">
                <a:tc>
                  <a:txBody>
                    <a:bodyPr/>
                    <a:lstStyle/>
                    <a:p>
                      <a:pPr marL="0" lvl="0" indent="0" algn="l" rtl="0">
                        <a:lnSpc>
                          <a:spcPct val="115000"/>
                        </a:lnSpc>
                        <a:spcBef>
                          <a:spcPts val="0"/>
                        </a:spcBef>
                        <a:spcAft>
                          <a:spcPts val="0"/>
                        </a:spcAft>
                        <a:buNone/>
                      </a:pPr>
                      <a:r>
                        <a:rPr lang="en-US" sz="1900"/>
                        <a:t>Animation</a:t>
                      </a:r>
                      <a:endParaRPr sz="19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900"/>
                        <a:t>Use animation to show changes over time</a:t>
                      </a:r>
                      <a:endParaRPr sz="19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900"/>
                        <a:t>Time-series animations</a:t>
                      </a:r>
                      <a:endParaRPr sz="1900"/>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635800">
                <a:tc>
                  <a:txBody>
                    <a:bodyPr/>
                    <a:lstStyle/>
                    <a:p>
                      <a:pPr marL="0" lvl="0" indent="0" algn="l" rtl="0">
                        <a:lnSpc>
                          <a:spcPct val="115000"/>
                        </a:lnSpc>
                        <a:spcBef>
                          <a:spcPts val="0"/>
                        </a:spcBef>
                        <a:spcAft>
                          <a:spcPts val="0"/>
                        </a:spcAft>
                        <a:buNone/>
                      </a:pPr>
                      <a:r>
                        <a:rPr lang="en-US" sz="1900"/>
                        <a:t>Interactive Elements</a:t>
                      </a:r>
                      <a:endParaRPr sz="19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900"/>
                        <a:t>Allow users to interact with visualizations, such as zooming, panning, and filtering</a:t>
                      </a:r>
                      <a:endParaRPr sz="19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900"/>
                        <a:t>Interactive maps</a:t>
                      </a:r>
                      <a:endParaRPr sz="19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pic>
        <p:nvPicPr>
          <p:cNvPr id="73" name="Google Shape;73;g3101c4a64f0_0_44"/>
          <p:cNvPicPr preferRelativeResize="0"/>
          <p:nvPr/>
        </p:nvPicPr>
        <p:blipFill>
          <a:blip r:embed="rId3">
            <a:alphaModFix/>
          </a:blip>
          <a:stretch>
            <a:fillRect/>
          </a:stretch>
        </p:blipFill>
        <p:spPr>
          <a:xfrm>
            <a:off x="10305300" y="2685725"/>
            <a:ext cx="1658569" cy="95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g3101c4a64f0_0_51"/>
          <p:cNvSpPr txBox="1">
            <a:spLocks noGrp="1"/>
          </p:cNvSpPr>
          <p:nvPr>
            <p:ph type="title"/>
          </p:nvPr>
        </p:nvSpPr>
        <p:spPr>
          <a:xfrm>
            <a:off x="838200" y="7010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Recent Trends</a:t>
            </a:r>
            <a:endParaRPr/>
          </a:p>
        </p:txBody>
      </p:sp>
      <p:sp>
        <p:nvSpPr>
          <p:cNvPr id="80" name="Google Shape;80;g3101c4a64f0_0_51"/>
          <p:cNvSpPr txBox="1">
            <a:spLocks noGrp="1"/>
          </p:cNvSpPr>
          <p:nvPr>
            <p:ph type="body" idx="1"/>
          </p:nvPr>
        </p:nvSpPr>
        <p:spPr>
          <a:xfrm>
            <a:off x="907225" y="1024275"/>
            <a:ext cx="10515600" cy="5249100"/>
          </a:xfrm>
          <a:prstGeom prst="rect">
            <a:avLst/>
          </a:prstGeom>
        </p:spPr>
        <p:txBody>
          <a:bodyPr spcFirstLastPara="1" wrap="square" lIns="91425" tIns="45700" rIns="91425" bIns="45700" anchor="t" anchorCtr="0">
            <a:normAutofit fontScale="92500" lnSpcReduction="10000"/>
          </a:bodyPr>
          <a:lstStyle/>
          <a:p>
            <a:pPr marL="0" lvl="0" indent="0" algn="l" rtl="0">
              <a:lnSpc>
                <a:spcPct val="115000"/>
              </a:lnSpc>
              <a:spcBef>
                <a:spcPts val="1400"/>
              </a:spcBef>
              <a:spcAft>
                <a:spcPts val="0"/>
              </a:spcAft>
              <a:buClr>
                <a:schemeClr val="dk1"/>
              </a:buClr>
              <a:buSzPts val="1100"/>
              <a:buFont typeface="Arial"/>
              <a:buNone/>
            </a:pPr>
            <a:r>
              <a:rPr lang="en-US" sz="1300" b="1">
                <a:latin typeface="Arial"/>
                <a:ea typeface="Arial"/>
                <a:cs typeface="Arial"/>
                <a:sym typeface="Arial"/>
              </a:rPr>
              <a:t>Data Collection Trends</a:t>
            </a:r>
            <a:endParaRPr sz="1300" b="1">
              <a:latin typeface="Arial"/>
              <a:ea typeface="Arial"/>
              <a:cs typeface="Arial"/>
              <a:sym typeface="Arial"/>
            </a:endParaRPr>
          </a:p>
          <a:p>
            <a:pPr marL="457200" lvl="0" indent="-298450" algn="l" rtl="0">
              <a:lnSpc>
                <a:spcPct val="115000"/>
              </a:lnSpc>
              <a:spcBef>
                <a:spcPts val="1200"/>
              </a:spcBef>
              <a:spcAft>
                <a:spcPts val="0"/>
              </a:spcAft>
              <a:buSzPts val="1100"/>
              <a:buAutoNum type="arabicPeriod"/>
            </a:pPr>
            <a:r>
              <a:rPr lang="en-US" sz="1100" b="1">
                <a:latin typeface="Arial"/>
                <a:ea typeface="Arial"/>
                <a:cs typeface="Arial"/>
                <a:sym typeface="Arial"/>
              </a:rPr>
              <a:t>IoT and Real-Time Data:</a:t>
            </a:r>
            <a:endParaRPr sz="1100" b="1">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a:latin typeface="Arial"/>
                <a:ea typeface="Arial"/>
                <a:cs typeface="Arial"/>
                <a:sym typeface="Arial"/>
              </a:rPr>
              <a:t>The proliferation of IoT devices generates vast amounts of real-time data.</a:t>
            </a:r>
            <a:endParaRPr sz="1100">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a:latin typeface="Arial"/>
                <a:ea typeface="Arial"/>
                <a:cs typeface="Arial"/>
                <a:sym typeface="Arial"/>
              </a:rPr>
              <a:t>Techniques like time-series analysis and event streaming are crucial for processing and analyzing this data.</a:t>
            </a:r>
            <a:endParaRPr sz="1100">
              <a:latin typeface="Arial"/>
              <a:ea typeface="Arial"/>
              <a:cs typeface="Arial"/>
              <a:sym typeface="Arial"/>
            </a:endParaRPr>
          </a:p>
          <a:p>
            <a:pPr marL="457200" lvl="0" indent="-298450" algn="l" rtl="0">
              <a:lnSpc>
                <a:spcPct val="115000"/>
              </a:lnSpc>
              <a:spcBef>
                <a:spcPts val="0"/>
              </a:spcBef>
              <a:spcAft>
                <a:spcPts val="0"/>
              </a:spcAft>
              <a:buSzPts val="1100"/>
              <a:buAutoNum type="arabicPeriod"/>
            </a:pPr>
            <a:r>
              <a:rPr lang="en-US" sz="1100" b="1">
                <a:latin typeface="Arial"/>
                <a:ea typeface="Arial"/>
                <a:cs typeface="Arial"/>
                <a:sym typeface="Arial"/>
              </a:rPr>
              <a:t>Social Media Data:</a:t>
            </a:r>
            <a:endParaRPr sz="1100" b="1">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a:latin typeface="Arial"/>
                <a:ea typeface="Arial"/>
                <a:cs typeface="Arial"/>
                <a:sym typeface="Arial"/>
              </a:rPr>
              <a:t>Social media platforms are rich sources of unstructured data.</a:t>
            </a:r>
            <a:endParaRPr sz="1100">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a:latin typeface="Arial"/>
                <a:ea typeface="Arial"/>
                <a:cs typeface="Arial"/>
                <a:sym typeface="Arial"/>
              </a:rPr>
              <a:t>Sentiment analysis, topic modeling, and network analysis are used to extract insights from this data.</a:t>
            </a:r>
            <a:endParaRPr sz="1100">
              <a:latin typeface="Arial"/>
              <a:ea typeface="Arial"/>
              <a:cs typeface="Arial"/>
              <a:sym typeface="Arial"/>
            </a:endParaRPr>
          </a:p>
          <a:p>
            <a:pPr marL="457200" lvl="0" indent="-298450" algn="l" rtl="0">
              <a:lnSpc>
                <a:spcPct val="115000"/>
              </a:lnSpc>
              <a:spcBef>
                <a:spcPts val="0"/>
              </a:spcBef>
              <a:spcAft>
                <a:spcPts val="0"/>
              </a:spcAft>
              <a:buSzPts val="1100"/>
              <a:buAutoNum type="arabicPeriod"/>
            </a:pPr>
            <a:r>
              <a:rPr lang="en-US" sz="1100" b="1">
                <a:latin typeface="Arial"/>
                <a:ea typeface="Arial"/>
                <a:cs typeface="Arial"/>
                <a:sym typeface="Arial"/>
              </a:rPr>
              <a:t>Mobile Data:</a:t>
            </a:r>
            <a:endParaRPr sz="1100" b="1">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a:latin typeface="Arial"/>
                <a:ea typeface="Arial"/>
                <a:cs typeface="Arial"/>
                <a:sym typeface="Arial"/>
              </a:rPr>
              <a:t>Mobile devices generate location data, app usage data, and sensor data.</a:t>
            </a:r>
            <a:endParaRPr sz="1100">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a:latin typeface="Arial"/>
                <a:ea typeface="Arial"/>
                <a:cs typeface="Arial"/>
                <a:sym typeface="Arial"/>
              </a:rPr>
              <a:t>This data can be analyzed to understand user behavior and preferences.</a:t>
            </a:r>
            <a:endParaRPr sz="1100">
              <a:latin typeface="Arial"/>
              <a:ea typeface="Arial"/>
              <a:cs typeface="Arial"/>
              <a:sym typeface="Arial"/>
            </a:endParaRPr>
          </a:p>
          <a:p>
            <a:pPr marL="0" lvl="0" indent="0" algn="l" rtl="0">
              <a:lnSpc>
                <a:spcPct val="115000"/>
              </a:lnSpc>
              <a:spcBef>
                <a:spcPts val="1400"/>
              </a:spcBef>
              <a:spcAft>
                <a:spcPts val="0"/>
              </a:spcAft>
              <a:buClr>
                <a:schemeClr val="dk1"/>
              </a:buClr>
              <a:buSzPts val="1100"/>
              <a:buFont typeface="Arial"/>
              <a:buNone/>
            </a:pPr>
            <a:r>
              <a:rPr lang="en-US" sz="1300" b="1">
                <a:latin typeface="Arial"/>
                <a:ea typeface="Arial"/>
                <a:cs typeface="Arial"/>
                <a:sym typeface="Arial"/>
              </a:rPr>
              <a:t>Data Analysis Trends</a:t>
            </a:r>
            <a:endParaRPr sz="1300" b="1">
              <a:latin typeface="Arial"/>
              <a:ea typeface="Arial"/>
              <a:cs typeface="Arial"/>
              <a:sym typeface="Arial"/>
            </a:endParaRPr>
          </a:p>
          <a:p>
            <a:pPr marL="457200" lvl="0" indent="-298450" algn="l" rtl="0">
              <a:lnSpc>
                <a:spcPct val="115000"/>
              </a:lnSpc>
              <a:spcBef>
                <a:spcPts val="1200"/>
              </a:spcBef>
              <a:spcAft>
                <a:spcPts val="0"/>
              </a:spcAft>
              <a:buSzPts val="1100"/>
              <a:buAutoNum type="arabicPeriod"/>
            </a:pPr>
            <a:r>
              <a:rPr lang="en-US" sz="1100" b="1">
                <a:latin typeface="Arial"/>
                <a:ea typeface="Arial"/>
                <a:cs typeface="Arial"/>
                <a:sym typeface="Arial"/>
              </a:rPr>
              <a:t>Artificial Intelligence and Machine Learning:</a:t>
            </a:r>
            <a:endParaRPr sz="1100" b="1">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a:latin typeface="Arial"/>
                <a:ea typeface="Arial"/>
                <a:cs typeface="Arial"/>
                <a:sym typeface="Arial"/>
              </a:rPr>
              <a:t>AI and ML algorithms are used to automate data analysis tasks, identify patterns, and make predictions.</a:t>
            </a:r>
            <a:endParaRPr sz="1100">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a:latin typeface="Arial"/>
                <a:ea typeface="Arial"/>
                <a:cs typeface="Arial"/>
                <a:sym typeface="Arial"/>
              </a:rPr>
              <a:t>Techniques like deep learning, natural language processing, and computer vision are becoming increasingly popular.</a:t>
            </a:r>
            <a:endParaRPr sz="1100">
              <a:latin typeface="Arial"/>
              <a:ea typeface="Arial"/>
              <a:cs typeface="Arial"/>
              <a:sym typeface="Arial"/>
            </a:endParaRPr>
          </a:p>
          <a:p>
            <a:pPr marL="457200" lvl="0" indent="-298450" algn="l" rtl="0">
              <a:lnSpc>
                <a:spcPct val="115000"/>
              </a:lnSpc>
              <a:spcBef>
                <a:spcPts val="0"/>
              </a:spcBef>
              <a:spcAft>
                <a:spcPts val="0"/>
              </a:spcAft>
              <a:buSzPts val="1100"/>
              <a:buAutoNum type="arabicPeriod"/>
            </a:pPr>
            <a:r>
              <a:rPr lang="en-US" sz="1100" b="1">
                <a:latin typeface="Arial"/>
                <a:ea typeface="Arial"/>
                <a:cs typeface="Arial"/>
                <a:sym typeface="Arial"/>
              </a:rPr>
              <a:t>Big Data Analytics:</a:t>
            </a:r>
            <a:endParaRPr sz="1100" b="1">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a:latin typeface="Arial"/>
                <a:ea typeface="Arial"/>
                <a:cs typeface="Arial"/>
                <a:sym typeface="Arial"/>
              </a:rPr>
              <a:t>Big data technologies like Hadoop and Spark are used to process and analyze large datasets.</a:t>
            </a:r>
            <a:endParaRPr sz="1100">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a:latin typeface="Arial"/>
                <a:ea typeface="Arial"/>
                <a:cs typeface="Arial"/>
                <a:sym typeface="Arial"/>
              </a:rPr>
              <a:t>Cloud-based solutions are making it easier to store and process big data.</a:t>
            </a:r>
            <a:endParaRPr sz="1100">
              <a:latin typeface="Arial"/>
              <a:ea typeface="Arial"/>
              <a:cs typeface="Arial"/>
              <a:sym typeface="Arial"/>
            </a:endParaRPr>
          </a:p>
          <a:p>
            <a:pPr marL="457200" lvl="0" indent="-298450" algn="l" rtl="0">
              <a:lnSpc>
                <a:spcPct val="115000"/>
              </a:lnSpc>
              <a:spcBef>
                <a:spcPts val="0"/>
              </a:spcBef>
              <a:spcAft>
                <a:spcPts val="0"/>
              </a:spcAft>
              <a:buSzPts val="1100"/>
              <a:buAutoNum type="arabicPeriod"/>
            </a:pPr>
            <a:r>
              <a:rPr lang="en-US" sz="1100" b="1">
                <a:latin typeface="Arial"/>
                <a:ea typeface="Arial"/>
                <a:cs typeface="Arial"/>
                <a:sym typeface="Arial"/>
              </a:rPr>
              <a:t>Data Visualization:</a:t>
            </a:r>
            <a:endParaRPr sz="1100" b="1">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a:latin typeface="Arial"/>
                <a:ea typeface="Arial"/>
                <a:cs typeface="Arial"/>
                <a:sym typeface="Arial"/>
              </a:rPr>
              <a:t>Advanced visualization techniques are used to communicate data insights effectively.</a:t>
            </a:r>
            <a:endParaRPr sz="1100">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a:latin typeface="Arial"/>
                <a:ea typeface="Arial"/>
                <a:cs typeface="Arial"/>
                <a:sym typeface="Arial"/>
              </a:rPr>
              <a:t>Interactive dashboards and data storytelling are becoming more prevalent.</a:t>
            </a:r>
            <a:endParaRPr sz="1100">
              <a:latin typeface="Arial"/>
              <a:ea typeface="Arial"/>
              <a:cs typeface="Arial"/>
              <a:sym typeface="Arial"/>
            </a:endParaRPr>
          </a:p>
          <a:p>
            <a:pPr marL="457200" lvl="0" indent="-298450" algn="l" rtl="0">
              <a:lnSpc>
                <a:spcPct val="115000"/>
              </a:lnSpc>
              <a:spcBef>
                <a:spcPts val="0"/>
              </a:spcBef>
              <a:spcAft>
                <a:spcPts val="0"/>
              </a:spcAft>
              <a:buSzPts val="1100"/>
              <a:buAutoNum type="arabicPeriod"/>
            </a:pPr>
            <a:r>
              <a:rPr lang="en-US" sz="1100" b="1">
                <a:latin typeface="Arial"/>
                <a:ea typeface="Arial"/>
                <a:cs typeface="Arial"/>
                <a:sym typeface="Arial"/>
              </a:rPr>
              <a:t>Ethical and Responsible AI:</a:t>
            </a:r>
            <a:endParaRPr sz="1100" b="1">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a:latin typeface="Arial"/>
                <a:ea typeface="Arial"/>
                <a:cs typeface="Arial"/>
                <a:sym typeface="Arial"/>
              </a:rPr>
              <a:t>There is a growing focus on ethical considerations in AI and data analysis.</a:t>
            </a:r>
            <a:endParaRPr sz="1100">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a:latin typeface="Arial"/>
                <a:ea typeface="Arial"/>
                <a:cs typeface="Arial"/>
                <a:sym typeface="Arial"/>
              </a:rPr>
              <a:t>Bias detection, fairness, and privacy are important concerns.</a:t>
            </a:r>
            <a:endParaRPr sz="1100">
              <a:latin typeface="Arial"/>
              <a:ea typeface="Arial"/>
              <a:cs typeface="Arial"/>
              <a:sym typeface="Arial"/>
            </a:endParaRPr>
          </a:p>
          <a:p>
            <a:pPr marL="457200" lvl="0" indent="-298450" algn="l" rtl="0">
              <a:lnSpc>
                <a:spcPct val="115000"/>
              </a:lnSpc>
              <a:spcBef>
                <a:spcPts val="0"/>
              </a:spcBef>
              <a:spcAft>
                <a:spcPts val="0"/>
              </a:spcAft>
              <a:buSzPts val="1100"/>
              <a:buAutoNum type="arabicPeriod"/>
            </a:pPr>
            <a:r>
              <a:rPr lang="en-US" sz="1100" b="1">
                <a:latin typeface="Arial"/>
                <a:ea typeface="Arial"/>
                <a:cs typeface="Arial"/>
                <a:sym typeface="Arial"/>
              </a:rPr>
              <a:t>Data Privacy and Security:</a:t>
            </a:r>
            <a:endParaRPr sz="1100" b="1">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a:latin typeface="Arial"/>
                <a:ea typeface="Arial"/>
                <a:cs typeface="Arial"/>
                <a:sym typeface="Arial"/>
              </a:rPr>
              <a:t>Robust data privacy and security measures are essential to protect sensitive data.</a:t>
            </a:r>
            <a:endParaRPr sz="1100">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a:latin typeface="Arial"/>
                <a:ea typeface="Arial"/>
                <a:cs typeface="Arial"/>
                <a:sym typeface="Arial"/>
              </a:rPr>
              <a:t>Data anonymization, encryption, and access controls are used to ensure data confidentiality.</a:t>
            </a:r>
            <a:endParaRPr/>
          </a:p>
        </p:txBody>
      </p:sp>
    </p:spTree>
  </p:cSld>
  <p:clrMapOvr>
    <a:masterClrMapping/>
  </p:clrMapOvr>
</p:sld>
</file>

<file path=ppt/theme/theme1.xml><?xml version="1.0" encoding="utf-8"?>
<a:theme xmlns:a="http://schemas.openxmlformats.org/drawingml/2006/main" name="1_Office Theme">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1078</Words>
  <Application>Microsoft Office PowerPoint</Application>
  <PresentationFormat>Widescreen</PresentationFormat>
  <Paragraphs>170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1_Office Theme</vt:lpstr>
      <vt:lpstr>Unit 5</vt:lpstr>
      <vt:lpstr>Overview</vt:lpstr>
      <vt:lpstr>Introduction</vt:lpstr>
      <vt:lpstr>Applications of Data Science</vt:lpstr>
      <vt:lpstr>Types, Technologies, Tools, Techniques for visualization</vt:lpstr>
      <vt:lpstr>Types, Technologies, Tools, Techniques for visualization</vt:lpstr>
      <vt:lpstr>Types, Technologies, Tools, Techniques for visualization</vt:lpstr>
      <vt:lpstr>Types, Technologies, Tools, Techniques for visualization</vt:lpstr>
      <vt:lpstr>Recent Trends</vt:lpstr>
      <vt:lpstr>Emerging Trends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Lenovo</dc:creator>
  <cp:lastModifiedBy>Pratham Badge</cp:lastModifiedBy>
  <cp:revision>3</cp:revision>
  <dcterms:created xsi:type="dcterms:W3CDTF">2024-10-01T04:03:02Z</dcterms:created>
  <dcterms:modified xsi:type="dcterms:W3CDTF">2024-12-09T07:33:54Z</dcterms:modified>
</cp:coreProperties>
</file>