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 id="263" r:id="rId9"/>
    <p:sldId id="273" r:id="rId10"/>
    <p:sldId id="371" r:id="rId11"/>
    <p:sldId id="372" r:id="rId12"/>
    <p:sldId id="373" r:id="rId13"/>
    <p:sldId id="277" r:id="rId14"/>
    <p:sldId id="278" r:id="rId15"/>
    <p:sldId id="279" r:id="rId16"/>
    <p:sldId id="374"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375" r:id="rId36"/>
    <p:sldId id="300" r:id="rId37"/>
    <p:sldId id="301" r:id="rId38"/>
    <p:sldId id="302" r:id="rId39"/>
    <p:sldId id="376" r:id="rId40"/>
    <p:sldId id="304" r:id="rId41"/>
    <p:sldId id="305" r:id="rId42"/>
    <p:sldId id="377" r:id="rId43"/>
    <p:sldId id="378" r:id="rId44"/>
    <p:sldId id="379" r:id="rId45"/>
    <p:sldId id="380" r:id="rId46"/>
    <p:sldId id="381" r:id="rId47"/>
    <p:sldId id="382" r:id="rId48"/>
    <p:sldId id="312" r:id="rId49"/>
    <p:sldId id="383" r:id="rId50"/>
    <p:sldId id="314" r:id="rId51"/>
    <p:sldId id="384" r:id="rId52"/>
    <p:sldId id="385" r:id="rId53"/>
    <p:sldId id="386" r:id="rId54"/>
    <p:sldId id="393" r:id="rId55"/>
    <p:sldId id="388" r:id="rId56"/>
    <p:sldId id="389" r:id="rId57"/>
    <p:sldId id="390" r:id="rId58"/>
    <p:sldId id="391" r:id="rId59"/>
    <p:sldId id="39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A5D0B6-7944-4792-BD53-7330670228A2}" v="6" dt="2024-06-24T05:10:30.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AB1C-B306-09BB-1967-D1CF531698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B7888A-8690-8641-82EB-DFA9533A4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2677D4-9B80-CEC2-E3FF-B0DB11560677}"/>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5" name="Footer Placeholder 4">
            <a:extLst>
              <a:ext uri="{FF2B5EF4-FFF2-40B4-BE49-F238E27FC236}">
                <a16:creationId xmlns:a16="http://schemas.microsoft.com/office/drawing/2014/main" id="{196B1AEF-BD93-EDD0-62C2-CD6CE756F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E2DF2-FB07-F063-4377-7B81621AF61A}"/>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21713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02AB-5E87-62BA-BB57-18993F964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A753A-86EE-A777-CB07-DC52772EF9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22E0A7-E3D4-1400-7D7E-D93BE63FC09F}"/>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5" name="Footer Placeholder 4">
            <a:extLst>
              <a:ext uri="{FF2B5EF4-FFF2-40B4-BE49-F238E27FC236}">
                <a16:creationId xmlns:a16="http://schemas.microsoft.com/office/drawing/2014/main" id="{D556AEBE-04DE-D8AA-511F-4357F1D17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799BF-54EE-96C8-FD98-0D66678497A2}"/>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2045255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9EE81B-E4EA-6016-CF26-D2BCAEB9DE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AF6297-ACF9-7ABB-4B80-DE3714F9D7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F7F0E-C6BA-7C2D-3D71-2855D5592EC3}"/>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5" name="Footer Placeholder 4">
            <a:extLst>
              <a:ext uri="{FF2B5EF4-FFF2-40B4-BE49-F238E27FC236}">
                <a16:creationId xmlns:a16="http://schemas.microsoft.com/office/drawing/2014/main" id="{36E1E911-39FB-DA6B-A112-FFC7115C5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A30F6-BE4B-FD5C-3BCF-BDC22DF05931}"/>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940137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658317" y="865141"/>
            <a:ext cx="10875367" cy="738600"/>
          </a:xfrm>
          <a:prstGeom prst="rect">
            <a:avLst/>
          </a:prstGeom>
        </p:spPr>
        <p:txBody>
          <a:bodyPr wrap="square" lIns="0" tIns="0" rIns="0" bIns="0">
            <a:spAutoFit/>
          </a:bodyPr>
          <a:lstStyle>
            <a:lvl1pPr>
              <a:defRPr sz="5333" b="1" i="0">
                <a:solidFill>
                  <a:schemeClr val="tx1"/>
                </a:solidFill>
                <a:latin typeface="Arial"/>
                <a:cs typeface="Arial"/>
              </a:defRPr>
            </a:lvl1pPr>
          </a:lstStyle>
          <a:p>
            <a:endParaRPr/>
          </a:p>
        </p:txBody>
      </p:sp>
      <p:sp>
        <p:nvSpPr>
          <p:cNvPr id="3" name="Holder 3"/>
          <p:cNvSpPr>
            <a:spLocks noGrp="1"/>
          </p:cNvSpPr>
          <p:nvPr>
            <p:ph type="subTitle" idx="4"/>
          </p:nvPr>
        </p:nvSpPr>
        <p:spPr>
          <a:xfrm>
            <a:off x="1028985" y="3879427"/>
            <a:ext cx="10134031" cy="664797"/>
          </a:xfrm>
          <a:prstGeom prst="rect">
            <a:avLst/>
          </a:prstGeom>
        </p:spPr>
        <p:txBody>
          <a:bodyPr wrap="square" lIns="0" tIns="0" rIns="0" bIns="0">
            <a:spAutoFit/>
          </a:bodyPr>
          <a:lstStyle>
            <a:lvl1pPr>
              <a:defRPr sz="4800" b="0" i="0">
                <a:solidFill>
                  <a:srgbClr val="A4001D"/>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6075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684D-4C2A-54FB-C5AA-716BC5994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486FD-36F9-45AA-A051-70D664733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90BBC-8A70-FE48-FD42-F43380275405}"/>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5" name="Footer Placeholder 4">
            <a:extLst>
              <a:ext uri="{FF2B5EF4-FFF2-40B4-BE49-F238E27FC236}">
                <a16:creationId xmlns:a16="http://schemas.microsoft.com/office/drawing/2014/main" id="{A1EFBB65-0603-DC31-E81A-0BC66EA3B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373D3F-6D87-5989-9944-CAC8F52ACBC8}"/>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172298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82EF-5593-76E5-31D7-8D3C89DC2F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72F85-029A-B02E-D075-0E3B11AE0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393D7E-1279-0E85-DF17-5857BB4B5E37}"/>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5" name="Footer Placeholder 4">
            <a:extLst>
              <a:ext uri="{FF2B5EF4-FFF2-40B4-BE49-F238E27FC236}">
                <a16:creationId xmlns:a16="http://schemas.microsoft.com/office/drawing/2014/main" id="{70E24750-D07B-17FB-0059-748E74BD8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52A1C-56A6-64C6-C142-6C61CB1150B8}"/>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302220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9EFE-012F-073E-011F-1CCBB45D3B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0CA8B-FA72-1E82-3322-7B2E02E969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5324B0-02B3-C2D2-DC71-B694C7422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AE8391-60FA-11C4-660B-5D87A1B09EB6}"/>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6" name="Footer Placeholder 5">
            <a:extLst>
              <a:ext uri="{FF2B5EF4-FFF2-40B4-BE49-F238E27FC236}">
                <a16:creationId xmlns:a16="http://schemas.microsoft.com/office/drawing/2014/main" id="{DF103A67-A6BC-7C7B-F69C-E711F9A33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319DEB-1E17-D1FC-D592-A322D5E9D22E}"/>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369274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BC3F-D7DE-D8D9-8B6E-DD5374E104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B2C297-04FE-4DAB-689F-B2D1DF948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E69539-7DEE-39C6-D05F-2BA9C2CE74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6490C-D9B5-BEDA-4098-51AA2AB7AD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5CC53-1249-FC3A-2A92-D1C4581330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66C6F3-5706-8BC5-F3F0-46B9681B5603}"/>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8" name="Footer Placeholder 7">
            <a:extLst>
              <a:ext uri="{FF2B5EF4-FFF2-40B4-BE49-F238E27FC236}">
                <a16:creationId xmlns:a16="http://schemas.microsoft.com/office/drawing/2014/main" id="{940FBA1D-6D39-6FD3-BD9B-1C0F64C1B6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575FF8-71E6-1915-26DF-2BBE67250023}"/>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3493253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25DC-D82F-9752-ED9F-B44A65241F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30164F-60DD-AF44-F50B-60CFAFF4725A}"/>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4" name="Footer Placeholder 3">
            <a:extLst>
              <a:ext uri="{FF2B5EF4-FFF2-40B4-BE49-F238E27FC236}">
                <a16:creationId xmlns:a16="http://schemas.microsoft.com/office/drawing/2014/main" id="{1F4D4073-E177-D325-CE41-0CC356248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8186DB-57D4-4F02-98E2-43FA17995702}"/>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11178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D44AF6-F8C4-1820-1C2A-5C9F4BF5037E}"/>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3" name="Footer Placeholder 2">
            <a:extLst>
              <a:ext uri="{FF2B5EF4-FFF2-40B4-BE49-F238E27FC236}">
                <a16:creationId xmlns:a16="http://schemas.microsoft.com/office/drawing/2014/main" id="{99221190-8BDB-8E61-AE05-7A317CE6D1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91696-DF43-9290-DA46-1CFE6DB788A5}"/>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191544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9D52-A77E-6194-EF1D-58B7908C4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D9C66-469A-B2B2-7524-D81C271A1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07CF9B-A0C7-6168-9D83-E779210FE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5654FC-13C8-98F3-4BB9-FA8337341F7B}"/>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6" name="Footer Placeholder 5">
            <a:extLst>
              <a:ext uri="{FF2B5EF4-FFF2-40B4-BE49-F238E27FC236}">
                <a16:creationId xmlns:a16="http://schemas.microsoft.com/office/drawing/2014/main" id="{0C2DECDA-61D9-793E-36B0-71B42934D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D6906-68C6-5090-B80B-87800DE9BDB3}"/>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949918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158-E92C-14B6-9F64-AEF390EAD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AA782F-08E2-B892-2F7B-0826C65407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691A87-387F-47F7-D9B0-193587882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690711-8635-ED6A-0A0F-7EE8D04DDE3D}"/>
              </a:ext>
            </a:extLst>
          </p:cNvPr>
          <p:cNvSpPr>
            <a:spLocks noGrp="1"/>
          </p:cNvSpPr>
          <p:nvPr>
            <p:ph type="dt" sz="half" idx="10"/>
          </p:nvPr>
        </p:nvSpPr>
        <p:spPr/>
        <p:txBody>
          <a:bodyPr/>
          <a:lstStyle/>
          <a:p>
            <a:fld id="{BB2AEFDE-D154-488B-A51E-EC6C02453DD2}" type="datetimeFigureOut">
              <a:rPr lang="en-US" smtClean="0"/>
              <a:t>7/2/2024</a:t>
            </a:fld>
            <a:endParaRPr lang="en-US"/>
          </a:p>
        </p:txBody>
      </p:sp>
      <p:sp>
        <p:nvSpPr>
          <p:cNvPr id="6" name="Footer Placeholder 5">
            <a:extLst>
              <a:ext uri="{FF2B5EF4-FFF2-40B4-BE49-F238E27FC236}">
                <a16:creationId xmlns:a16="http://schemas.microsoft.com/office/drawing/2014/main" id="{61CEDC67-1EE1-09C5-726B-5E40733542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AB36B-4221-C4A4-2788-01982593253B}"/>
              </a:ext>
            </a:extLst>
          </p:cNvPr>
          <p:cNvSpPr>
            <a:spLocks noGrp="1"/>
          </p:cNvSpPr>
          <p:nvPr>
            <p:ph type="sldNum" sz="quarter" idx="12"/>
          </p:nvPr>
        </p:nvSpPr>
        <p:spPr/>
        <p:txBody>
          <a:bodyPr/>
          <a:lstStyle/>
          <a:p>
            <a:fld id="{D3591659-0126-49DA-9D31-E7A007F34A94}" type="slidenum">
              <a:rPr lang="en-US" smtClean="0"/>
              <a:t>‹#›</a:t>
            </a:fld>
            <a:endParaRPr lang="en-US"/>
          </a:p>
        </p:txBody>
      </p:sp>
    </p:spTree>
    <p:extLst>
      <p:ext uri="{BB962C8B-B14F-4D97-AF65-F5344CB8AC3E}">
        <p14:creationId xmlns:p14="http://schemas.microsoft.com/office/powerpoint/2010/main" val="669573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FE0C5-2759-67C9-3259-4ECC4627C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7921A-FF44-4B9C-3D74-BACE232AC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149BA-744C-EDD2-77D5-B4AF545B7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AEFDE-D154-488B-A51E-EC6C02453DD2}" type="datetimeFigureOut">
              <a:rPr lang="en-US" smtClean="0"/>
              <a:t>7/2/2024</a:t>
            </a:fld>
            <a:endParaRPr lang="en-US"/>
          </a:p>
        </p:txBody>
      </p:sp>
      <p:sp>
        <p:nvSpPr>
          <p:cNvPr id="5" name="Footer Placeholder 4">
            <a:extLst>
              <a:ext uri="{FF2B5EF4-FFF2-40B4-BE49-F238E27FC236}">
                <a16:creationId xmlns:a16="http://schemas.microsoft.com/office/drawing/2014/main" id="{9DEB1C68-0E6B-3A5E-CEB0-9FDC7B08E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FB3564-4C2E-0CE1-D989-21EFC2862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91659-0126-49DA-9D31-E7A007F34A94}" type="slidenum">
              <a:rPr lang="en-US" smtClean="0"/>
              <a:t>‹#›</a:t>
            </a:fld>
            <a:endParaRPr lang="en-US"/>
          </a:p>
        </p:txBody>
      </p:sp>
    </p:spTree>
    <p:extLst>
      <p:ext uri="{BB962C8B-B14F-4D97-AF65-F5344CB8AC3E}">
        <p14:creationId xmlns:p14="http://schemas.microsoft.com/office/powerpoint/2010/main" val="271860331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hyperlink" Target="http://wn-/" TargetMode="External"/><Relationship Id="rId2" Type="http://schemas.openxmlformats.org/officeDocument/2006/relationships/hyperlink" Target="http://nltk.github.com/api/nltk.corpus.reader.html?highlight=similarity-" TargetMode="External"/><Relationship Id="rId1" Type="http://schemas.openxmlformats.org/officeDocument/2006/relationships/slideLayout" Target="../slideLayouts/slideLayout2.xml"/><Relationship Id="rId4" Type="http://schemas.openxmlformats.org/officeDocument/2006/relationships/hyperlink" Target="http://marimba.d.umn.edu/cgi-"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2BA9-2938-B7C1-629D-02F70B0FFEF4}"/>
              </a:ext>
            </a:extLst>
          </p:cNvPr>
          <p:cNvSpPr>
            <a:spLocks noGrp="1"/>
          </p:cNvSpPr>
          <p:nvPr>
            <p:ph type="ctrTitle"/>
          </p:nvPr>
        </p:nvSpPr>
        <p:spPr/>
        <p:txBody>
          <a:bodyPr/>
          <a:lstStyle/>
          <a:p>
            <a:r>
              <a:rPr lang="en-US" dirty="0"/>
              <a:t>Unit 4- Continue </a:t>
            </a:r>
          </a:p>
        </p:txBody>
      </p:sp>
      <p:sp>
        <p:nvSpPr>
          <p:cNvPr id="3" name="Subtitle 2">
            <a:extLst>
              <a:ext uri="{FF2B5EF4-FFF2-40B4-BE49-F238E27FC236}">
                <a16:creationId xmlns:a16="http://schemas.microsoft.com/office/drawing/2014/main" id="{25156618-36BD-426C-3476-23A2A7B5153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8280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460619"/>
            <a:ext cx="7813887" cy="694207"/>
          </a:xfrm>
          <a:prstGeom prst="rect">
            <a:avLst/>
          </a:prstGeom>
        </p:spPr>
        <p:txBody>
          <a:bodyPr vert="horz" wrap="square" lIns="0" tIns="16933" rIns="0" bIns="0" rtlCol="0" anchor="ctr">
            <a:spAutoFit/>
          </a:bodyPr>
          <a:lstStyle/>
          <a:p>
            <a:pPr marL="16933">
              <a:lnSpc>
                <a:spcPct val="100000"/>
              </a:lnSpc>
              <a:spcBef>
                <a:spcPts val="133"/>
              </a:spcBef>
            </a:pPr>
            <a:r>
              <a:rPr spc="-7" dirty="0"/>
              <a:t>The </a:t>
            </a:r>
            <a:r>
              <a:rPr spc="-173" dirty="0"/>
              <a:t>Corpus</a:t>
            </a:r>
            <a:r>
              <a:rPr spc="-173" dirty="0">
                <a:solidFill>
                  <a:srgbClr val="7F7F7F"/>
                </a:solidFill>
              </a:rPr>
              <a:t>(-­‐based)</a:t>
            </a:r>
            <a:r>
              <a:rPr dirty="0">
                <a:solidFill>
                  <a:srgbClr val="7F7F7F"/>
                </a:solidFill>
              </a:rPr>
              <a:t> </a:t>
            </a:r>
            <a:r>
              <a:rPr spc="-7" dirty="0"/>
              <a:t>Lesk algorithm</a:t>
            </a:r>
          </a:p>
        </p:txBody>
      </p:sp>
      <p:sp>
        <p:nvSpPr>
          <p:cNvPr id="3" name="object 3"/>
          <p:cNvSpPr txBox="1"/>
          <p:nvPr/>
        </p:nvSpPr>
        <p:spPr>
          <a:xfrm>
            <a:off x="443653" y="1661837"/>
            <a:ext cx="11262360" cy="4763206"/>
          </a:xfrm>
          <a:prstGeom prst="rect">
            <a:avLst/>
          </a:prstGeom>
        </p:spPr>
        <p:txBody>
          <a:bodyPr vert="horz" wrap="square" lIns="0" tIns="100753" rIns="0" bIns="0" rtlCol="0">
            <a:spAutoFit/>
          </a:bodyPr>
          <a:lstStyle/>
          <a:p>
            <a:pPr marL="541853" indent="-457189">
              <a:spcBef>
                <a:spcPts val="793"/>
              </a:spcBef>
              <a:buClr>
                <a:srgbClr val="CC0000"/>
              </a:buClr>
              <a:buFont typeface="Times New Roman"/>
              <a:buChar char="•"/>
              <a:tabLst>
                <a:tab pos="541006" algn="l"/>
                <a:tab pos="541853" algn="l"/>
              </a:tabLst>
            </a:pPr>
            <a:r>
              <a:rPr sz="3200" spc="-7" dirty="0">
                <a:latin typeface="Calibri"/>
                <a:cs typeface="Calibri"/>
              </a:rPr>
              <a:t>Assumes</a:t>
            </a:r>
            <a:r>
              <a:rPr sz="3200" dirty="0">
                <a:latin typeface="Calibri"/>
                <a:cs typeface="Calibri"/>
              </a:rPr>
              <a:t> </a:t>
            </a:r>
            <a:r>
              <a:rPr sz="3200" spc="-7" dirty="0">
                <a:latin typeface="Calibri"/>
                <a:cs typeface="Calibri"/>
              </a:rPr>
              <a:t>we</a:t>
            </a:r>
            <a:r>
              <a:rPr sz="3200" spc="7" dirty="0">
                <a:latin typeface="Calibri"/>
                <a:cs typeface="Calibri"/>
              </a:rPr>
              <a:t> </a:t>
            </a:r>
            <a:r>
              <a:rPr sz="3200" spc="-7" dirty="0">
                <a:latin typeface="Calibri"/>
                <a:cs typeface="Calibri"/>
              </a:rPr>
              <a:t>have</a:t>
            </a:r>
            <a:r>
              <a:rPr sz="3200" spc="7" dirty="0">
                <a:latin typeface="Calibri"/>
                <a:cs typeface="Calibri"/>
              </a:rPr>
              <a:t> </a:t>
            </a:r>
            <a:r>
              <a:rPr sz="3200" spc="-7" dirty="0">
                <a:latin typeface="Calibri"/>
                <a:cs typeface="Calibri"/>
              </a:rPr>
              <a:t>some</a:t>
            </a:r>
            <a:r>
              <a:rPr sz="3200" spc="7" dirty="0">
                <a:latin typeface="Calibri"/>
                <a:cs typeface="Calibri"/>
              </a:rPr>
              <a:t> </a:t>
            </a:r>
            <a:r>
              <a:rPr sz="3200" spc="-133" dirty="0">
                <a:latin typeface="Calibri"/>
                <a:cs typeface="Calibri"/>
              </a:rPr>
              <a:t>sense-­‐labeled</a:t>
            </a:r>
            <a:r>
              <a:rPr sz="3200" spc="7" dirty="0">
                <a:latin typeface="Calibri"/>
                <a:cs typeface="Calibri"/>
              </a:rPr>
              <a:t> </a:t>
            </a:r>
            <a:r>
              <a:rPr sz="3200" dirty="0">
                <a:latin typeface="Calibri"/>
                <a:cs typeface="Calibri"/>
              </a:rPr>
              <a:t>data</a:t>
            </a:r>
            <a:r>
              <a:rPr sz="3200" spc="7" dirty="0">
                <a:latin typeface="Calibri"/>
                <a:cs typeface="Calibri"/>
              </a:rPr>
              <a:t> </a:t>
            </a:r>
            <a:r>
              <a:rPr sz="3200" spc="-7" dirty="0">
                <a:latin typeface="Calibri"/>
                <a:cs typeface="Calibri"/>
              </a:rPr>
              <a:t>(like SemCor)</a:t>
            </a:r>
            <a:endParaRPr sz="3200">
              <a:latin typeface="Calibri"/>
              <a:cs typeface="Calibri"/>
            </a:endParaRPr>
          </a:p>
          <a:p>
            <a:pPr marL="541853" indent="-457189">
              <a:spcBef>
                <a:spcPts val="660"/>
              </a:spcBef>
              <a:buClr>
                <a:srgbClr val="CC0000"/>
              </a:buClr>
              <a:buFont typeface="Times New Roman"/>
              <a:buChar char="•"/>
              <a:tabLst>
                <a:tab pos="541006" algn="l"/>
                <a:tab pos="541853" algn="l"/>
              </a:tabLst>
            </a:pPr>
            <a:r>
              <a:rPr sz="3200" spc="-7" dirty="0">
                <a:latin typeface="Calibri"/>
                <a:cs typeface="Calibri"/>
              </a:rPr>
              <a:t>Take</a:t>
            </a:r>
            <a:r>
              <a:rPr sz="3200" dirty="0">
                <a:latin typeface="Calibri"/>
                <a:cs typeface="Calibri"/>
              </a:rPr>
              <a:t> all the </a:t>
            </a:r>
            <a:r>
              <a:rPr sz="3200" spc="-7" dirty="0">
                <a:latin typeface="Calibri"/>
                <a:cs typeface="Calibri"/>
              </a:rPr>
              <a:t>sentences</a:t>
            </a:r>
            <a:r>
              <a:rPr sz="3200" dirty="0">
                <a:latin typeface="Calibri"/>
                <a:cs typeface="Calibri"/>
              </a:rPr>
              <a:t> </a:t>
            </a:r>
            <a:r>
              <a:rPr sz="3200" spc="-7" dirty="0">
                <a:latin typeface="Calibri"/>
                <a:cs typeface="Calibri"/>
              </a:rPr>
              <a:t>with</a:t>
            </a:r>
            <a:r>
              <a:rPr sz="3200" spc="7" dirty="0">
                <a:latin typeface="Calibri"/>
                <a:cs typeface="Calibri"/>
              </a:rPr>
              <a:t> </a:t>
            </a:r>
            <a:r>
              <a:rPr sz="3200" dirty="0">
                <a:latin typeface="Calibri"/>
                <a:cs typeface="Calibri"/>
              </a:rPr>
              <a:t>the </a:t>
            </a:r>
            <a:r>
              <a:rPr sz="3200" spc="-7" dirty="0">
                <a:latin typeface="Calibri"/>
                <a:cs typeface="Calibri"/>
              </a:rPr>
              <a:t>relevant</a:t>
            </a:r>
            <a:r>
              <a:rPr sz="3200" dirty="0">
                <a:latin typeface="Calibri"/>
                <a:cs typeface="Calibri"/>
              </a:rPr>
              <a:t> </a:t>
            </a:r>
            <a:r>
              <a:rPr sz="3200" spc="-7" dirty="0">
                <a:latin typeface="Calibri"/>
                <a:cs typeface="Calibri"/>
              </a:rPr>
              <a:t>word</a:t>
            </a:r>
            <a:r>
              <a:rPr sz="3200" dirty="0">
                <a:latin typeface="Calibri"/>
                <a:cs typeface="Calibri"/>
              </a:rPr>
              <a:t> sense:</a:t>
            </a:r>
            <a:endParaRPr sz="3200">
              <a:latin typeface="Calibri"/>
              <a:cs typeface="Calibri"/>
            </a:endParaRPr>
          </a:p>
          <a:p>
            <a:pPr marL="693403" marR="292093">
              <a:lnSpc>
                <a:spcPct val="100800"/>
              </a:lnSpc>
              <a:spcBef>
                <a:spcPts val="673"/>
              </a:spcBef>
            </a:pPr>
            <a:r>
              <a:rPr sz="2667" i="1" spc="-7" dirty="0">
                <a:latin typeface="Calibri"/>
                <a:cs typeface="Calibri"/>
              </a:rPr>
              <a:t>These</a:t>
            </a:r>
            <a:r>
              <a:rPr sz="2667" i="1" dirty="0">
                <a:latin typeface="Calibri"/>
                <a:cs typeface="Calibri"/>
              </a:rPr>
              <a:t> short,</a:t>
            </a:r>
            <a:r>
              <a:rPr sz="2667" i="1" spc="-7" dirty="0">
                <a:latin typeface="Calibri"/>
                <a:cs typeface="Calibri"/>
              </a:rPr>
              <a:t> "streamlined"</a:t>
            </a:r>
            <a:r>
              <a:rPr sz="2667" i="1" spc="7" dirty="0">
                <a:latin typeface="Calibri"/>
                <a:cs typeface="Calibri"/>
              </a:rPr>
              <a:t> </a:t>
            </a:r>
            <a:r>
              <a:rPr sz="2667" i="1" spc="-7" dirty="0">
                <a:latin typeface="Calibri"/>
                <a:cs typeface="Calibri"/>
              </a:rPr>
              <a:t>meetings</a:t>
            </a:r>
            <a:r>
              <a:rPr sz="2667" i="1" dirty="0">
                <a:latin typeface="Calibri"/>
                <a:cs typeface="Calibri"/>
              </a:rPr>
              <a:t> usually</a:t>
            </a:r>
            <a:r>
              <a:rPr sz="2667" i="1" spc="7" dirty="0">
                <a:latin typeface="Calibri"/>
                <a:cs typeface="Calibri"/>
              </a:rPr>
              <a:t> </a:t>
            </a:r>
            <a:r>
              <a:rPr sz="2667" i="1" dirty="0">
                <a:latin typeface="Calibri"/>
                <a:cs typeface="Calibri"/>
              </a:rPr>
              <a:t>are </a:t>
            </a:r>
            <a:r>
              <a:rPr sz="2667" i="1" spc="-7" dirty="0">
                <a:latin typeface="Calibri"/>
                <a:cs typeface="Calibri"/>
              </a:rPr>
              <a:t>sponsored</a:t>
            </a:r>
            <a:r>
              <a:rPr sz="2667" i="1" spc="7" dirty="0">
                <a:latin typeface="Calibri"/>
                <a:cs typeface="Calibri"/>
              </a:rPr>
              <a:t> </a:t>
            </a:r>
            <a:r>
              <a:rPr sz="2667" i="1" dirty="0">
                <a:latin typeface="Calibri"/>
                <a:cs typeface="Calibri"/>
              </a:rPr>
              <a:t>by local </a:t>
            </a:r>
            <a:r>
              <a:rPr sz="2667" b="1" i="1" dirty="0">
                <a:solidFill>
                  <a:srgbClr val="0000FF"/>
                </a:solidFill>
                <a:latin typeface="Calibri"/>
                <a:cs typeface="Calibri"/>
              </a:rPr>
              <a:t>banks</a:t>
            </a:r>
            <a:r>
              <a:rPr sz="2600" b="1" i="1" baseline="25641" dirty="0">
                <a:solidFill>
                  <a:srgbClr val="0433FF"/>
                </a:solidFill>
                <a:latin typeface="Calibri"/>
                <a:cs typeface="Calibri"/>
              </a:rPr>
              <a:t>1</a:t>
            </a:r>
            <a:r>
              <a:rPr sz="2667" i="1" dirty="0">
                <a:latin typeface="Calibri"/>
                <a:cs typeface="Calibri"/>
              </a:rPr>
              <a:t>, </a:t>
            </a:r>
            <a:r>
              <a:rPr sz="2667" i="1" spc="-587" dirty="0">
                <a:latin typeface="Calibri"/>
                <a:cs typeface="Calibri"/>
              </a:rPr>
              <a:t> </a:t>
            </a:r>
            <a:r>
              <a:rPr sz="2667" i="1" spc="-7" dirty="0">
                <a:latin typeface="Calibri"/>
                <a:cs typeface="Calibri"/>
              </a:rPr>
              <a:t>Chambers</a:t>
            </a:r>
            <a:r>
              <a:rPr sz="2667" i="1" spc="7" dirty="0">
                <a:latin typeface="Calibri"/>
                <a:cs typeface="Calibri"/>
              </a:rPr>
              <a:t> </a:t>
            </a:r>
            <a:r>
              <a:rPr sz="2667" i="1" dirty="0">
                <a:latin typeface="Calibri"/>
                <a:cs typeface="Calibri"/>
              </a:rPr>
              <a:t>of</a:t>
            </a:r>
            <a:r>
              <a:rPr sz="2667" i="1" spc="13" dirty="0">
                <a:latin typeface="Calibri"/>
                <a:cs typeface="Calibri"/>
              </a:rPr>
              <a:t> </a:t>
            </a:r>
            <a:r>
              <a:rPr sz="2667" i="1" spc="-7" dirty="0">
                <a:latin typeface="Calibri"/>
                <a:cs typeface="Calibri"/>
              </a:rPr>
              <a:t>Commerce,</a:t>
            </a:r>
            <a:r>
              <a:rPr sz="2667" i="1" spc="7" dirty="0">
                <a:latin typeface="Calibri"/>
                <a:cs typeface="Calibri"/>
              </a:rPr>
              <a:t> </a:t>
            </a:r>
            <a:r>
              <a:rPr sz="2667" i="1" spc="-7" dirty="0">
                <a:latin typeface="Calibri"/>
                <a:cs typeface="Calibri"/>
              </a:rPr>
              <a:t>trade</a:t>
            </a:r>
            <a:r>
              <a:rPr sz="2667" i="1" spc="13" dirty="0">
                <a:latin typeface="Calibri"/>
                <a:cs typeface="Calibri"/>
              </a:rPr>
              <a:t> </a:t>
            </a:r>
            <a:r>
              <a:rPr sz="2667" i="1" spc="-7" dirty="0">
                <a:latin typeface="Calibri"/>
                <a:cs typeface="Calibri"/>
              </a:rPr>
              <a:t>associations,</a:t>
            </a:r>
            <a:r>
              <a:rPr sz="2667" i="1" spc="13" dirty="0">
                <a:latin typeface="Calibri"/>
                <a:cs typeface="Calibri"/>
              </a:rPr>
              <a:t> </a:t>
            </a:r>
            <a:r>
              <a:rPr sz="2667" i="1" dirty="0">
                <a:latin typeface="Calibri"/>
                <a:cs typeface="Calibri"/>
              </a:rPr>
              <a:t>or</a:t>
            </a:r>
            <a:r>
              <a:rPr sz="2667" i="1" spc="7" dirty="0">
                <a:latin typeface="Calibri"/>
                <a:cs typeface="Calibri"/>
              </a:rPr>
              <a:t> </a:t>
            </a:r>
            <a:r>
              <a:rPr sz="2667" i="1" spc="-7" dirty="0">
                <a:latin typeface="Calibri"/>
                <a:cs typeface="Calibri"/>
              </a:rPr>
              <a:t>other</a:t>
            </a:r>
            <a:r>
              <a:rPr sz="2667" i="1" spc="13" dirty="0">
                <a:latin typeface="Calibri"/>
                <a:cs typeface="Calibri"/>
              </a:rPr>
              <a:t> </a:t>
            </a:r>
            <a:r>
              <a:rPr sz="2667" i="1" dirty="0">
                <a:latin typeface="Calibri"/>
                <a:cs typeface="Calibri"/>
              </a:rPr>
              <a:t>civic</a:t>
            </a:r>
            <a:r>
              <a:rPr sz="2667" i="1" spc="7" dirty="0">
                <a:latin typeface="Calibri"/>
                <a:cs typeface="Calibri"/>
              </a:rPr>
              <a:t> </a:t>
            </a:r>
            <a:r>
              <a:rPr sz="2667" i="1" spc="-7" dirty="0">
                <a:latin typeface="Calibri"/>
                <a:cs typeface="Calibri"/>
              </a:rPr>
              <a:t>organizations.</a:t>
            </a:r>
            <a:endParaRPr sz="2667">
              <a:latin typeface="Calibri"/>
              <a:cs typeface="Calibri"/>
            </a:endParaRPr>
          </a:p>
          <a:p>
            <a:pPr marL="541006" marR="91438" indent="-457189">
              <a:lnSpc>
                <a:spcPct val="99400"/>
              </a:lnSpc>
              <a:spcBef>
                <a:spcPts val="793"/>
              </a:spcBef>
              <a:buClr>
                <a:srgbClr val="CC0000"/>
              </a:buClr>
              <a:buFont typeface="Times New Roman"/>
              <a:buChar char="•"/>
              <a:tabLst>
                <a:tab pos="541006" algn="l"/>
                <a:tab pos="541853" algn="l"/>
              </a:tabLst>
            </a:pPr>
            <a:r>
              <a:rPr sz="3200" spc="-7" dirty="0">
                <a:latin typeface="Calibri"/>
                <a:cs typeface="Calibri"/>
              </a:rPr>
              <a:t>Now </a:t>
            </a:r>
            <a:r>
              <a:rPr sz="3200" dirty="0">
                <a:latin typeface="Calibri"/>
                <a:cs typeface="Calibri"/>
              </a:rPr>
              <a:t>add these to the </a:t>
            </a:r>
            <a:r>
              <a:rPr sz="3200" spc="-7" dirty="0">
                <a:latin typeface="Calibri"/>
                <a:cs typeface="Calibri"/>
              </a:rPr>
              <a:t>gloss</a:t>
            </a:r>
            <a:r>
              <a:rPr sz="3200" dirty="0">
                <a:latin typeface="Calibri"/>
                <a:cs typeface="Calibri"/>
              </a:rPr>
              <a:t> +</a:t>
            </a:r>
            <a:r>
              <a:rPr sz="3200" spc="-13" dirty="0">
                <a:latin typeface="Calibri"/>
                <a:cs typeface="Calibri"/>
              </a:rPr>
              <a:t> </a:t>
            </a:r>
            <a:r>
              <a:rPr sz="3200" spc="-7" dirty="0">
                <a:latin typeface="Calibri"/>
                <a:cs typeface="Calibri"/>
              </a:rPr>
              <a:t>examples</a:t>
            </a:r>
            <a:r>
              <a:rPr sz="3200" dirty="0">
                <a:latin typeface="Calibri"/>
                <a:cs typeface="Calibri"/>
              </a:rPr>
              <a:t> </a:t>
            </a:r>
            <a:r>
              <a:rPr sz="3200" spc="-7" dirty="0">
                <a:latin typeface="Calibri"/>
                <a:cs typeface="Calibri"/>
              </a:rPr>
              <a:t>for</a:t>
            </a:r>
            <a:r>
              <a:rPr sz="3200" dirty="0">
                <a:latin typeface="Calibri"/>
                <a:cs typeface="Calibri"/>
              </a:rPr>
              <a:t> </a:t>
            </a:r>
            <a:r>
              <a:rPr sz="3200" spc="-7" dirty="0">
                <a:latin typeface="Calibri"/>
                <a:cs typeface="Calibri"/>
              </a:rPr>
              <a:t>each</a:t>
            </a:r>
            <a:r>
              <a:rPr sz="3200" dirty="0">
                <a:latin typeface="Calibri"/>
                <a:cs typeface="Calibri"/>
              </a:rPr>
              <a:t> sense, call it the </a:t>
            </a:r>
            <a:r>
              <a:rPr sz="3200" spc="-707" dirty="0">
                <a:latin typeface="Calibri"/>
                <a:cs typeface="Calibri"/>
              </a:rPr>
              <a:t> </a:t>
            </a:r>
            <a:r>
              <a:rPr sz="3200" spc="-7" dirty="0">
                <a:latin typeface="Calibri"/>
                <a:cs typeface="Calibri"/>
              </a:rPr>
              <a:t>“signature”</a:t>
            </a:r>
            <a:r>
              <a:rPr sz="3200" dirty="0">
                <a:latin typeface="Calibri"/>
                <a:cs typeface="Calibri"/>
              </a:rPr>
              <a:t> </a:t>
            </a:r>
            <a:r>
              <a:rPr sz="3200" spc="-7" dirty="0">
                <a:latin typeface="Calibri"/>
                <a:cs typeface="Calibri"/>
              </a:rPr>
              <a:t>of</a:t>
            </a:r>
            <a:r>
              <a:rPr sz="3200" dirty="0">
                <a:latin typeface="Calibri"/>
                <a:cs typeface="Calibri"/>
              </a:rPr>
              <a:t> a</a:t>
            </a:r>
            <a:r>
              <a:rPr sz="3200" spc="7" dirty="0">
                <a:latin typeface="Calibri"/>
                <a:cs typeface="Calibri"/>
              </a:rPr>
              <a:t> </a:t>
            </a:r>
            <a:r>
              <a:rPr sz="3200" dirty="0">
                <a:latin typeface="Calibri"/>
                <a:cs typeface="Calibri"/>
              </a:rPr>
              <a:t>sense.</a:t>
            </a:r>
            <a:r>
              <a:rPr sz="3200" spc="-7" dirty="0">
                <a:latin typeface="Calibri"/>
                <a:cs typeface="Calibri"/>
              </a:rPr>
              <a:t> </a:t>
            </a:r>
            <a:r>
              <a:rPr sz="3200" spc="-7" dirty="0">
                <a:solidFill>
                  <a:srgbClr val="FF6600"/>
                </a:solidFill>
                <a:latin typeface="Calibri"/>
                <a:cs typeface="Calibri"/>
              </a:rPr>
              <a:t>Basically,</a:t>
            </a:r>
            <a:r>
              <a:rPr sz="3200" dirty="0">
                <a:solidFill>
                  <a:srgbClr val="FF6600"/>
                </a:solidFill>
                <a:latin typeface="Calibri"/>
                <a:cs typeface="Calibri"/>
              </a:rPr>
              <a:t> it</a:t>
            </a:r>
            <a:r>
              <a:rPr sz="3200" spc="7" dirty="0">
                <a:solidFill>
                  <a:srgbClr val="FF6600"/>
                </a:solidFill>
                <a:latin typeface="Calibri"/>
                <a:cs typeface="Calibri"/>
              </a:rPr>
              <a:t> </a:t>
            </a:r>
            <a:r>
              <a:rPr sz="3200" dirty="0">
                <a:solidFill>
                  <a:srgbClr val="FF6600"/>
                </a:solidFill>
                <a:latin typeface="Calibri"/>
                <a:cs typeface="Calibri"/>
              </a:rPr>
              <a:t>is an </a:t>
            </a:r>
            <a:r>
              <a:rPr sz="3200" spc="-7" dirty="0">
                <a:solidFill>
                  <a:srgbClr val="FF6600"/>
                </a:solidFill>
                <a:latin typeface="Calibri"/>
                <a:cs typeface="Calibri"/>
              </a:rPr>
              <a:t>expansion</a:t>
            </a:r>
            <a:r>
              <a:rPr sz="3200" spc="7" dirty="0">
                <a:solidFill>
                  <a:srgbClr val="FF6600"/>
                </a:solidFill>
                <a:latin typeface="Calibri"/>
                <a:cs typeface="Calibri"/>
              </a:rPr>
              <a:t> </a:t>
            </a:r>
            <a:r>
              <a:rPr sz="3200" spc="-7" dirty="0">
                <a:solidFill>
                  <a:srgbClr val="FF6600"/>
                </a:solidFill>
                <a:latin typeface="Calibri"/>
                <a:cs typeface="Calibri"/>
              </a:rPr>
              <a:t>of</a:t>
            </a:r>
            <a:r>
              <a:rPr sz="3200" dirty="0">
                <a:solidFill>
                  <a:srgbClr val="FF6600"/>
                </a:solidFill>
                <a:latin typeface="Calibri"/>
                <a:cs typeface="Calibri"/>
              </a:rPr>
              <a:t> the </a:t>
            </a:r>
            <a:r>
              <a:rPr sz="3200" spc="7" dirty="0">
                <a:solidFill>
                  <a:srgbClr val="FF6600"/>
                </a:solidFill>
                <a:latin typeface="Calibri"/>
                <a:cs typeface="Calibri"/>
              </a:rPr>
              <a:t> </a:t>
            </a:r>
            <a:r>
              <a:rPr sz="3200" spc="-7" dirty="0">
                <a:solidFill>
                  <a:srgbClr val="FF6600"/>
                </a:solidFill>
                <a:latin typeface="Calibri"/>
                <a:cs typeface="Calibri"/>
              </a:rPr>
              <a:t>dictionary entry.</a:t>
            </a:r>
            <a:endParaRPr sz="3200">
              <a:latin typeface="Calibri"/>
              <a:cs typeface="Calibri"/>
            </a:endParaRPr>
          </a:p>
          <a:p>
            <a:pPr marL="541006" marR="815320" indent="-457189">
              <a:lnSpc>
                <a:spcPts val="3760"/>
              </a:lnSpc>
              <a:spcBef>
                <a:spcPts val="987"/>
              </a:spcBef>
              <a:buClr>
                <a:srgbClr val="CC0000"/>
              </a:buClr>
              <a:buFont typeface="Times New Roman"/>
              <a:buChar char="•"/>
              <a:tabLst>
                <a:tab pos="541006" algn="l"/>
                <a:tab pos="541853" algn="l"/>
              </a:tabLst>
            </a:pPr>
            <a:r>
              <a:rPr sz="3200" spc="-7" dirty="0">
                <a:latin typeface="Calibri"/>
                <a:cs typeface="Calibri"/>
              </a:rPr>
              <a:t>Choose</a:t>
            </a:r>
            <a:r>
              <a:rPr sz="3200" dirty="0">
                <a:latin typeface="Calibri"/>
                <a:cs typeface="Calibri"/>
              </a:rPr>
              <a:t> sense</a:t>
            </a:r>
            <a:r>
              <a:rPr sz="3200" spc="7" dirty="0">
                <a:latin typeface="Calibri"/>
                <a:cs typeface="Calibri"/>
              </a:rPr>
              <a:t> </a:t>
            </a:r>
            <a:r>
              <a:rPr sz="3200" spc="-7" dirty="0">
                <a:latin typeface="Calibri"/>
                <a:cs typeface="Calibri"/>
              </a:rPr>
              <a:t>with</a:t>
            </a:r>
            <a:r>
              <a:rPr sz="3200" spc="7" dirty="0">
                <a:latin typeface="Calibri"/>
                <a:cs typeface="Calibri"/>
              </a:rPr>
              <a:t> </a:t>
            </a:r>
            <a:r>
              <a:rPr sz="3200" spc="-7" dirty="0">
                <a:latin typeface="Calibri"/>
                <a:cs typeface="Calibri"/>
              </a:rPr>
              <a:t>most</a:t>
            </a:r>
            <a:r>
              <a:rPr sz="3200" dirty="0">
                <a:latin typeface="Calibri"/>
                <a:cs typeface="Calibri"/>
              </a:rPr>
              <a:t> </a:t>
            </a:r>
            <a:r>
              <a:rPr sz="3200" spc="-7" dirty="0">
                <a:latin typeface="Calibri"/>
                <a:cs typeface="Calibri"/>
              </a:rPr>
              <a:t>word</a:t>
            </a:r>
            <a:r>
              <a:rPr sz="3200" spc="7" dirty="0">
                <a:latin typeface="Calibri"/>
                <a:cs typeface="Calibri"/>
              </a:rPr>
              <a:t> </a:t>
            </a:r>
            <a:r>
              <a:rPr sz="3200" spc="-7" dirty="0">
                <a:latin typeface="Calibri"/>
                <a:cs typeface="Calibri"/>
              </a:rPr>
              <a:t>overlap</a:t>
            </a:r>
            <a:r>
              <a:rPr sz="3200" spc="7" dirty="0">
                <a:latin typeface="Calibri"/>
                <a:cs typeface="Calibri"/>
              </a:rPr>
              <a:t> </a:t>
            </a:r>
            <a:r>
              <a:rPr sz="3200" spc="-7" dirty="0">
                <a:latin typeface="Calibri"/>
                <a:cs typeface="Calibri"/>
              </a:rPr>
              <a:t>between</a:t>
            </a:r>
            <a:r>
              <a:rPr sz="3200" spc="7" dirty="0">
                <a:latin typeface="Calibri"/>
                <a:cs typeface="Calibri"/>
              </a:rPr>
              <a:t> </a:t>
            </a:r>
            <a:r>
              <a:rPr sz="3200" spc="-7" dirty="0">
                <a:latin typeface="Calibri"/>
                <a:cs typeface="Calibri"/>
              </a:rPr>
              <a:t>context</a:t>
            </a:r>
            <a:r>
              <a:rPr sz="3200" dirty="0">
                <a:latin typeface="Calibri"/>
                <a:cs typeface="Calibri"/>
              </a:rPr>
              <a:t> and </a:t>
            </a:r>
            <a:r>
              <a:rPr sz="3200" spc="-700" dirty="0">
                <a:latin typeface="Calibri"/>
                <a:cs typeface="Calibri"/>
              </a:rPr>
              <a:t> </a:t>
            </a:r>
            <a:r>
              <a:rPr sz="3200" spc="-7" dirty="0">
                <a:latin typeface="Calibri"/>
                <a:cs typeface="Calibri"/>
              </a:rPr>
              <a:t>signature</a:t>
            </a:r>
            <a:r>
              <a:rPr sz="3200" spc="7" dirty="0">
                <a:latin typeface="Calibri"/>
                <a:cs typeface="Calibri"/>
              </a:rPr>
              <a:t> </a:t>
            </a:r>
            <a:r>
              <a:rPr sz="3200" spc="-7" dirty="0">
                <a:latin typeface="Calibri"/>
                <a:cs typeface="Calibri"/>
              </a:rPr>
              <a:t>(ie.</a:t>
            </a:r>
            <a:r>
              <a:rPr sz="3200" spc="7" dirty="0">
                <a:latin typeface="Calibri"/>
                <a:cs typeface="Calibri"/>
              </a:rPr>
              <a:t> </a:t>
            </a:r>
            <a:r>
              <a:rPr sz="3200" dirty="0">
                <a:latin typeface="Calibri"/>
                <a:cs typeface="Calibri"/>
              </a:rPr>
              <a:t>the</a:t>
            </a:r>
            <a:r>
              <a:rPr sz="3200" spc="7" dirty="0">
                <a:latin typeface="Calibri"/>
                <a:cs typeface="Calibri"/>
              </a:rPr>
              <a:t> </a:t>
            </a:r>
            <a:r>
              <a:rPr sz="3200" spc="-7" dirty="0">
                <a:latin typeface="Calibri"/>
                <a:cs typeface="Calibri"/>
              </a:rPr>
              <a:t>context</a:t>
            </a:r>
            <a:r>
              <a:rPr sz="3200" spc="13" dirty="0">
                <a:latin typeface="Calibri"/>
                <a:cs typeface="Calibri"/>
              </a:rPr>
              <a:t> </a:t>
            </a:r>
            <a:r>
              <a:rPr sz="3200" spc="-7" dirty="0">
                <a:latin typeface="Calibri"/>
                <a:cs typeface="Calibri"/>
              </a:rPr>
              <a:t>words</a:t>
            </a:r>
            <a:r>
              <a:rPr sz="3200" spc="7" dirty="0">
                <a:latin typeface="Calibri"/>
                <a:cs typeface="Calibri"/>
              </a:rPr>
              <a:t> </a:t>
            </a:r>
            <a:r>
              <a:rPr sz="3200" spc="-7" dirty="0">
                <a:latin typeface="Calibri"/>
                <a:cs typeface="Calibri"/>
              </a:rPr>
              <a:t>provided</a:t>
            </a:r>
            <a:r>
              <a:rPr sz="3200" spc="7" dirty="0">
                <a:latin typeface="Calibri"/>
                <a:cs typeface="Calibri"/>
              </a:rPr>
              <a:t> </a:t>
            </a:r>
            <a:r>
              <a:rPr sz="3200" dirty="0">
                <a:latin typeface="Calibri"/>
                <a:cs typeface="Calibri"/>
              </a:rPr>
              <a:t>by</a:t>
            </a:r>
            <a:r>
              <a:rPr sz="3200" spc="13" dirty="0">
                <a:latin typeface="Calibri"/>
                <a:cs typeface="Calibri"/>
              </a:rPr>
              <a:t> </a:t>
            </a:r>
            <a:r>
              <a:rPr sz="3200" dirty="0">
                <a:latin typeface="Calibri"/>
                <a:cs typeface="Calibri"/>
              </a:rPr>
              <a:t>the</a:t>
            </a:r>
            <a:r>
              <a:rPr sz="3200" spc="7" dirty="0">
                <a:latin typeface="Calibri"/>
                <a:cs typeface="Calibri"/>
              </a:rPr>
              <a:t> </a:t>
            </a:r>
            <a:r>
              <a:rPr sz="3200" spc="-7" dirty="0">
                <a:latin typeface="Calibri"/>
                <a:cs typeface="Calibri"/>
              </a:rPr>
              <a:t>resources).</a:t>
            </a:r>
            <a:endParaRPr sz="3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6054513" cy="694207"/>
          </a:xfrm>
          <a:prstGeom prst="rect">
            <a:avLst/>
          </a:prstGeom>
        </p:spPr>
        <p:txBody>
          <a:bodyPr vert="horz" wrap="square" lIns="0" tIns="16933" rIns="0" bIns="0" rtlCol="0" anchor="ctr">
            <a:spAutoFit/>
          </a:bodyPr>
          <a:lstStyle/>
          <a:p>
            <a:pPr marL="16933">
              <a:lnSpc>
                <a:spcPct val="100000"/>
              </a:lnSpc>
              <a:spcBef>
                <a:spcPts val="133"/>
              </a:spcBef>
            </a:pPr>
            <a:r>
              <a:rPr spc="-7" dirty="0"/>
              <a:t>Corpus</a:t>
            </a:r>
            <a:r>
              <a:rPr spc="-13" dirty="0"/>
              <a:t> </a:t>
            </a:r>
            <a:r>
              <a:rPr spc="-7" dirty="0"/>
              <a:t>Lesk:</a:t>
            </a:r>
            <a:r>
              <a:rPr spc="-13" dirty="0"/>
              <a:t> </a:t>
            </a:r>
            <a:r>
              <a:rPr dirty="0"/>
              <a:t>IDF</a:t>
            </a:r>
            <a:r>
              <a:rPr spc="-13" dirty="0"/>
              <a:t> weighting</a:t>
            </a:r>
          </a:p>
        </p:txBody>
      </p:sp>
      <p:sp>
        <p:nvSpPr>
          <p:cNvPr id="3" name="object 3"/>
          <p:cNvSpPr txBox="1"/>
          <p:nvPr/>
        </p:nvSpPr>
        <p:spPr>
          <a:xfrm>
            <a:off x="511387" y="1562947"/>
            <a:ext cx="11057467" cy="3169436"/>
          </a:xfrm>
          <a:prstGeom prst="rect">
            <a:avLst/>
          </a:prstGeom>
        </p:spPr>
        <p:txBody>
          <a:bodyPr vert="horz" wrap="square" lIns="0" tIns="98213" rIns="0" bIns="0" rtlCol="0">
            <a:spAutoFit/>
          </a:bodyPr>
          <a:lstStyle/>
          <a:p>
            <a:pPr marL="474121" indent="-457189">
              <a:spcBef>
                <a:spcPts val="773"/>
              </a:spcBef>
              <a:buClr>
                <a:srgbClr val="CC0000"/>
              </a:buClr>
              <a:buFont typeface="Times New Roman"/>
              <a:buChar char="•"/>
              <a:tabLst>
                <a:tab pos="473275" algn="l"/>
                <a:tab pos="474121" algn="l"/>
              </a:tabLst>
            </a:pPr>
            <a:r>
              <a:rPr sz="3200" spc="-7" dirty="0">
                <a:latin typeface="Calibri"/>
                <a:cs typeface="Calibri"/>
              </a:rPr>
              <a:t>Instead of </a:t>
            </a:r>
            <a:r>
              <a:rPr sz="3200" dirty="0">
                <a:latin typeface="Calibri"/>
                <a:cs typeface="Calibri"/>
              </a:rPr>
              <a:t>just </a:t>
            </a:r>
            <a:r>
              <a:rPr sz="3200" spc="-7" dirty="0">
                <a:latin typeface="Calibri"/>
                <a:cs typeface="Calibri"/>
              </a:rPr>
              <a:t>removing function</a:t>
            </a:r>
            <a:r>
              <a:rPr sz="3200" dirty="0">
                <a:latin typeface="Calibri"/>
                <a:cs typeface="Calibri"/>
              </a:rPr>
              <a:t> </a:t>
            </a:r>
            <a:r>
              <a:rPr sz="3200" spc="-7" dirty="0">
                <a:latin typeface="Calibri"/>
                <a:cs typeface="Calibri"/>
              </a:rPr>
              <a:t>words</a:t>
            </a:r>
            <a:endParaRPr sz="3200">
              <a:latin typeface="Calibri"/>
              <a:cs typeface="Calibri"/>
            </a:endParaRPr>
          </a:p>
          <a:p>
            <a:pPr marL="931310" lvl="1" indent="-305639">
              <a:spcBef>
                <a:spcPts val="533"/>
              </a:spcBef>
              <a:buFont typeface="Times New Roman"/>
              <a:buChar char="•"/>
              <a:tabLst>
                <a:tab pos="930463" algn="l"/>
                <a:tab pos="931310" algn="l"/>
              </a:tabLst>
            </a:pPr>
            <a:r>
              <a:rPr sz="2667" spc="-7" dirty="0">
                <a:latin typeface="Calibri"/>
                <a:cs typeface="Calibri"/>
              </a:rPr>
              <a:t>Weigh</a:t>
            </a:r>
            <a:r>
              <a:rPr sz="2667" dirty="0">
                <a:latin typeface="Calibri"/>
                <a:cs typeface="Calibri"/>
              </a:rPr>
              <a:t> </a:t>
            </a:r>
            <a:r>
              <a:rPr sz="2667" spc="-7" dirty="0">
                <a:latin typeface="Calibri"/>
                <a:cs typeface="Calibri"/>
              </a:rPr>
              <a:t>each</a:t>
            </a:r>
            <a:r>
              <a:rPr sz="2667" spc="7" dirty="0">
                <a:latin typeface="Calibri"/>
                <a:cs typeface="Calibri"/>
              </a:rPr>
              <a:t> </a:t>
            </a:r>
            <a:r>
              <a:rPr sz="2667" spc="-7" dirty="0">
                <a:latin typeface="Calibri"/>
                <a:cs typeface="Calibri"/>
              </a:rPr>
              <a:t>word</a:t>
            </a:r>
            <a:r>
              <a:rPr sz="2667" spc="7" dirty="0">
                <a:latin typeface="Calibri"/>
                <a:cs typeface="Calibri"/>
              </a:rPr>
              <a:t> </a:t>
            </a:r>
            <a:r>
              <a:rPr sz="2667" dirty="0">
                <a:latin typeface="Calibri"/>
                <a:cs typeface="Calibri"/>
              </a:rPr>
              <a:t>by</a:t>
            </a:r>
            <a:r>
              <a:rPr sz="2667" spc="7" dirty="0">
                <a:latin typeface="Calibri"/>
                <a:cs typeface="Calibri"/>
              </a:rPr>
              <a:t> </a:t>
            </a:r>
            <a:r>
              <a:rPr sz="2667" dirty="0">
                <a:latin typeface="Calibri"/>
                <a:cs typeface="Calibri"/>
              </a:rPr>
              <a:t>its</a:t>
            </a:r>
            <a:r>
              <a:rPr sz="2667" spc="7" dirty="0">
                <a:latin typeface="Calibri"/>
                <a:cs typeface="Calibri"/>
              </a:rPr>
              <a:t> </a:t>
            </a:r>
            <a:r>
              <a:rPr sz="2667" spc="-7" dirty="0">
                <a:latin typeface="Calibri"/>
                <a:cs typeface="Calibri"/>
              </a:rPr>
              <a:t>`promiscuity’</a:t>
            </a:r>
            <a:r>
              <a:rPr sz="2667" dirty="0">
                <a:latin typeface="Calibri"/>
                <a:cs typeface="Calibri"/>
              </a:rPr>
              <a:t> </a:t>
            </a:r>
            <a:r>
              <a:rPr sz="2667" spc="-7" dirty="0">
                <a:latin typeface="Calibri"/>
                <a:cs typeface="Calibri"/>
              </a:rPr>
              <a:t>across</a:t>
            </a:r>
            <a:r>
              <a:rPr sz="2667" spc="7" dirty="0">
                <a:latin typeface="Calibri"/>
                <a:cs typeface="Calibri"/>
              </a:rPr>
              <a:t> </a:t>
            </a:r>
            <a:r>
              <a:rPr sz="2667" spc="-7" dirty="0">
                <a:latin typeface="Calibri"/>
                <a:cs typeface="Calibri"/>
              </a:rPr>
              <a:t>documents</a:t>
            </a:r>
            <a:endParaRPr sz="2667">
              <a:latin typeface="Calibri"/>
              <a:cs typeface="Calibri"/>
            </a:endParaRPr>
          </a:p>
          <a:p>
            <a:pPr marL="931310" lvl="1" indent="-305639">
              <a:spcBef>
                <a:spcPts val="667"/>
              </a:spcBef>
              <a:buFont typeface="Times New Roman"/>
              <a:buChar char="•"/>
              <a:tabLst>
                <a:tab pos="930463" algn="l"/>
                <a:tab pos="931310" algn="l"/>
              </a:tabLst>
            </a:pPr>
            <a:r>
              <a:rPr sz="2667" spc="-120" dirty="0">
                <a:latin typeface="Calibri"/>
                <a:cs typeface="Calibri"/>
              </a:rPr>
              <a:t>Down-­‐weights</a:t>
            </a:r>
            <a:r>
              <a:rPr sz="2667" spc="7" dirty="0">
                <a:latin typeface="Calibri"/>
                <a:cs typeface="Calibri"/>
              </a:rPr>
              <a:t> </a:t>
            </a:r>
            <a:r>
              <a:rPr sz="2667" spc="-7" dirty="0">
                <a:latin typeface="Calibri"/>
                <a:cs typeface="Calibri"/>
              </a:rPr>
              <a:t>words</a:t>
            </a:r>
            <a:r>
              <a:rPr sz="2667" spc="13" dirty="0">
                <a:latin typeface="Calibri"/>
                <a:cs typeface="Calibri"/>
              </a:rPr>
              <a:t> </a:t>
            </a:r>
            <a:r>
              <a:rPr sz="2667" dirty="0">
                <a:latin typeface="Calibri"/>
                <a:cs typeface="Calibri"/>
              </a:rPr>
              <a:t>that</a:t>
            </a:r>
            <a:r>
              <a:rPr sz="2667" spc="13" dirty="0">
                <a:latin typeface="Calibri"/>
                <a:cs typeface="Calibri"/>
              </a:rPr>
              <a:t> </a:t>
            </a:r>
            <a:r>
              <a:rPr sz="2667" spc="-7" dirty="0">
                <a:latin typeface="Calibri"/>
                <a:cs typeface="Calibri"/>
              </a:rPr>
              <a:t>occur</a:t>
            </a:r>
            <a:r>
              <a:rPr sz="2667" spc="13" dirty="0">
                <a:latin typeface="Calibri"/>
                <a:cs typeface="Calibri"/>
              </a:rPr>
              <a:t> </a:t>
            </a:r>
            <a:r>
              <a:rPr sz="2667" dirty="0">
                <a:latin typeface="Calibri"/>
                <a:cs typeface="Calibri"/>
              </a:rPr>
              <a:t>in</a:t>
            </a:r>
            <a:r>
              <a:rPr sz="2667" spc="13" dirty="0">
                <a:latin typeface="Calibri"/>
                <a:cs typeface="Calibri"/>
              </a:rPr>
              <a:t> </a:t>
            </a:r>
            <a:r>
              <a:rPr sz="2667" spc="-7" dirty="0">
                <a:latin typeface="Calibri"/>
                <a:cs typeface="Calibri"/>
              </a:rPr>
              <a:t>every</a:t>
            </a:r>
            <a:r>
              <a:rPr sz="2667" spc="7" dirty="0">
                <a:latin typeface="Calibri"/>
                <a:cs typeface="Calibri"/>
              </a:rPr>
              <a:t> </a:t>
            </a:r>
            <a:r>
              <a:rPr sz="2667" spc="-7" dirty="0">
                <a:latin typeface="Calibri"/>
                <a:cs typeface="Calibri"/>
              </a:rPr>
              <a:t>`document’</a:t>
            </a:r>
            <a:r>
              <a:rPr sz="2667" spc="7" dirty="0">
                <a:latin typeface="Calibri"/>
                <a:cs typeface="Calibri"/>
              </a:rPr>
              <a:t> </a:t>
            </a:r>
            <a:r>
              <a:rPr sz="2667" spc="-7" dirty="0">
                <a:latin typeface="Calibri"/>
                <a:cs typeface="Calibri"/>
              </a:rPr>
              <a:t>(gloss,</a:t>
            </a:r>
            <a:r>
              <a:rPr sz="2667" spc="13" dirty="0">
                <a:latin typeface="Calibri"/>
                <a:cs typeface="Calibri"/>
              </a:rPr>
              <a:t> </a:t>
            </a:r>
            <a:r>
              <a:rPr sz="2667" spc="-7" dirty="0">
                <a:latin typeface="Calibri"/>
                <a:cs typeface="Calibri"/>
              </a:rPr>
              <a:t>example,</a:t>
            </a:r>
            <a:r>
              <a:rPr sz="2667" spc="7" dirty="0">
                <a:latin typeface="Calibri"/>
                <a:cs typeface="Calibri"/>
              </a:rPr>
              <a:t> </a:t>
            </a:r>
            <a:r>
              <a:rPr sz="2667" spc="-7" dirty="0">
                <a:latin typeface="Calibri"/>
                <a:cs typeface="Calibri"/>
              </a:rPr>
              <a:t>etc)</a:t>
            </a:r>
            <a:endParaRPr sz="2667">
              <a:latin typeface="Calibri"/>
              <a:cs typeface="Calibri"/>
            </a:endParaRPr>
          </a:p>
          <a:p>
            <a:pPr marL="931310" lvl="1" indent="-305639">
              <a:spcBef>
                <a:spcPts val="667"/>
              </a:spcBef>
              <a:buFont typeface="Times New Roman"/>
              <a:buChar char="•"/>
              <a:tabLst>
                <a:tab pos="930463" algn="l"/>
                <a:tab pos="931310" algn="l"/>
              </a:tabLst>
            </a:pPr>
            <a:r>
              <a:rPr sz="2667" dirty="0">
                <a:latin typeface="Calibri"/>
                <a:cs typeface="Calibri"/>
              </a:rPr>
              <a:t>These </a:t>
            </a:r>
            <a:r>
              <a:rPr sz="2667" spc="-7" dirty="0">
                <a:latin typeface="Calibri"/>
                <a:cs typeface="Calibri"/>
              </a:rPr>
              <a:t>are</a:t>
            </a:r>
            <a:r>
              <a:rPr sz="2667" spc="7" dirty="0">
                <a:latin typeface="Calibri"/>
                <a:cs typeface="Calibri"/>
              </a:rPr>
              <a:t> </a:t>
            </a:r>
            <a:r>
              <a:rPr sz="2667" spc="-7" dirty="0">
                <a:latin typeface="Calibri"/>
                <a:cs typeface="Calibri"/>
              </a:rPr>
              <a:t>generally</a:t>
            </a:r>
            <a:r>
              <a:rPr sz="2667" dirty="0">
                <a:latin typeface="Calibri"/>
                <a:cs typeface="Calibri"/>
              </a:rPr>
              <a:t> </a:t>
            </a:r>
            <a:r>
              <a:rPr sz="2667" spc="-7" dirty="0">
                <a:latin typeface="Calibri"/>
                <a:cs typeface="Calibri"/>
              </a:rPr>
              <a:t>function</a:t>
            </a:r>
            <a:r>
              <a:rPr sz="2667" spc="7" dirty="0">
                <a:latin typeface="Calibri"/>
                <a:cs typeface="Calibri"/>
              </a:rPr>
              <a:t> </a:t>
            </a:r>
            <a:r>
              <a:rPr sz="2667" spc="-7" dirty="0">
                <a:latin typeface="Calibri"/>
                <a:cs typeface="Calibri"/>
              </a:rPr>
              <a:t>words,</a:t>
            </a:r>
            <a:r>
              <a:rPr sz="2667" dirty="0">
                <a:latin typeface="Calibri"/>
                <a:cs typeface="Calibri"/>
              </a:rPr>
              <a:t> but</a:t>
            </a:r>
            <a:r>
              <a:rPr sz="2667" spc="7" dirty="0">
                <a:latin typeface="Calibri"/>
                <a:cs typeface="Calibri"/>
              </a:rPr>
              <a:t> </a:t>
            </a:r>
            <a:r>
              <a:rPr sz="2667" dirty="0">
                <a:latin typeface="Calibri"/>
                <a:cs typeface="Calibri"/>
              </a:rPr>
              <a:t>is a</a:t>
            </a:r>
            <a:r>
              <a:rPr sz="2667" spc="7" dirty="0">
                <a:latin typeface="Calibri"/>
                <a:cs typeface="Calibri"/>
              </a:rPr>
              <a:t> </a:t>
            </a:r>
            <a:r>
              <a:rPr sz="2667" spc="-7" dirty="0">
                <a:latin typeface="Calibri"/>
                <a:cs typeface="Calibri"/>
              </a:rPr>
              <a:t>more</a:t>
            </a:r>
            <a:r>
              <a:rPr sz="2667" dirty="0">
                <a:latin typeface="Calibri"/>
                <a:cs typeface="Calibri"/>
              </a:rPr>
              <a:t> </a:t>
            </a:r>
            <a:r>
              <a:rPr sz="2667" spc="-120" dirty="0">
                <a:latin typeface="Calibri"/>
                <a:cs typeface="Calibri"/>
              </a:rPr>
              <a:t>fine-­‐grained</a:t>
            </a:r>
            <a:r>
              <a:rPr sz="2667" spc="7" dirty="0">
                <a:latin typeface="Calibri"/>
                <a:cs typeface="Calibri"/>
              </a:rPr>
              <a:t> </a:t>
            </a:r>
            <a:r>
              <a:rPr sz="2667" spc="-7" dirty="0">
                <a:latin typeface="Calibri"/>
                <a:cs typeface="Calibri"/>
              </a:rPr>
              <a:t>measure</a:t>
            </a:r>
            <a:endParaRPr sz="2667">
              <a:latin typeface="Calibri"/>
              <a:cs typeface="Calibri"/>
            </a:endParaRPr>
          </a:p>
          <a:p>
            <a:pPr marL="473275" marR="226054" indent="-457189">
              <a:lnSpc>
                <a:spcPts val="3760"/>
              </a:lnSpc>
              <a:spcBef>
                <a:spcPts val="987"/>
              </a:spcBef>
              <a:buClr>
                <a:srgbClr val="CC0000"/>
              </a:buClr>
              <a:buFont typeface="Times New Roman"/>
              <a:buChar char="•"/>
              <a:tabLst>
                <a:tab pos="473275" algn="l"/>
                <a:tab pos="474121" algn="l"/>
              </a:tabLst>
            </a:pPr>
            <a:r>
              <a:rPr sz="3200" spc="-7" dirty="0">
                <a:latin typeface="Calibri"/>
                <a:cs typeface="Calibri"/>
              </a:rPr>
              <a:t>Weigh</a:t>
            </a:r>
            <a:r>
              <a:rPr sz="3200" spc="7" dirty="0">
                <a:latin typeface="Calibri"/>
                <a:cs typeface="Calibri"/>
              </a:rPr>
              <a:t> </a:t>
            </a:r>
            <a:r>
              <a:rPr sz="3200" spc="-7" dirty="0">
                <a:latin typeface="Calibri"/>
                <a:cs typeface="Calibri"/>
              </a:rPr>
              <a:t>each</a:t>
            </a:r>
            <a:r>
              <a:rPr sz="3200" spc="13" dirty="0">
                <a:latin typeface="Calibri"/>
                <a:cs typeface="Calibri"/>
              </a:rPr>
              <a:t> </a:t>
            </a:r>
            <a:r>
              <a:rPr sz="3200" spc="-7" dirty="0">
                <a:latin typeface="Calibri"/>
                <a:cs typeface="Calibri"/>
              </a:rPr>
              <a:t>overlapping</a:t>
            </a:r>
            <a:r>
              <a:rPr sz="3200" spc="13" dirty="0">
                <a:latin typeface="Calibri"/>
                <a:cs typeface="Calibri"/>
              </a:rPr>
              <a:t> </a:t>
            </a:r>
            <a:r>
              <a:rPr sz="3200" spc="-7" dirty="0">
                <a:latin typeface="Calibri"/>
                <a:cs typeface="Calibri"/>
              </a:rPr>
              <a:t>word</a:t>
            </a:r>
            <a:r>
              <a:rPr sz="3200" spc="13" dirty="0">
                <a:latin typeface="Calibri"/>
                <a:cs typeface="Calibri"/>
              </a:rPr>
              <a:t> </a:t>
            </a:r>
            <a:r>
              <a:rPr sz="3200" dirty="0">
                <a:latin typeface="Calibri"/>
                <a:cs typeface="Calibri"/>
              </a:rPr>
              <a:t>by</a:t>
            </a:r>
            <a:r>
              <a:rPr sz="3200" spc="7" dirty="0">
                <a:latin typeface="Calibri"/>
                <a:cs typeface="Calibri"/>
              </a:rPr>
              <a:t> </a:t>
            </a:r>
            <a:r>
              <a:rPr sz="3200" b="1" spc="-7" dirty="0">
                <a:latin typeface="Calibri"/>
                <a:cs typeface="Calibri"/>
              </a:rPr>
              <a:t>inverse</a:t>
            </a:r>
            <a:r>
              <a:rPr sz="3200" b="1" spc="13" dirty="0">
                <a:latin typeface="Calibri"/>
                <a:cs typeface="Calibri"/>
              </a:rPr>
              <a:t> </a:t>
            </a:r>
            <a:r>
              <a:rPr sz="3200" b="1" spc="-7" dirty="0">
                <a:latin typeface="Calibri"/>
                <a:cs typeface="Calibri"/>
              </a:rPr>
              <a:t>document</a:t>
            </a:r>
            <a:r>
              <a:rPr sz="3200" b="1" spc="13" dirty="0">
                <a:latin typeface="Calibri"/>
                <a:cs typeface="Calibri"/>
              </a:rPr>
              <a:t> </a:t>
            </a:r>
            <a:r>
              <a:rPr sz="3200" b="1" spc="-7" dirty="0">
                <a:latin typeface="Calibri"/>
                <a:cs typeface="Calibri"/>
              </a:rPr>
              <a:t>frequency </a:t>
            </a:r>
            <a:r>
              <a:rPr sz="3200" b="1" spc="-700" dirty="0">
                <a:latin typeface="Calibri"/>
                <a:cs typeface="Calibri"/>
              </a:rPr>
              <a:t> </a:t>
            </a:r>
            <a:r>
              <a:rPr sz="3200" b="1" spc="-7" dirty="0">
                <a:latin typeface="Calibri"/>
                <a:cs typeface="Calibri"/>
              </a:rPr>
              <a:t>(IDF)</a:t>
            </a:r>
            <a:r>
              <a:rPr sz="3200" spc="-7" dirty="0">
                <a:latin typeface="Calibri"/>
                <a:cs typeface="Calibri"/>
              </a:rPr>
              <a:t>.</a:t>
            </a:r>
            <a:endParaRPr sz="3200">
              <a:latin typeface="Calibri"/>
              <a:cs typeface="Calibri"/>
            </a:endParaRPr>
          </a:p>
        </p:txBody>
      </p:sp>
      <p:sp>
        <p:nvSpPr>
          <p:cNvPr id="4" name="object 4"/>
          <p:cNvSpPr txBox="1"/>
          <p:nvPr/>
        </p:nvSpPr>
        <p:spPr>
          <a:xfrm>
            <a:off x="511387" y="6317827"/>
            <a:ext cx="274320" cy="304421"/>
          </a:xfrm>
          <a:prstGeom prst="rect">
            <a:avLst/>
          </a:prstGeom>
        </p:spPr>
        <p:txBody>
          <a:bodyPr vert="horz" wrap="square" lIns="0" tIns="16933" rIns="0" bIns="0" rtlCol="0">
            <a:spAutoFit/>
          </a:bodyPr>
          <a:lstStyle/>
          <a:p>
            <a:pPr marL="16933">
              <a:spcBef>
                <a:spcPts val="133"/>
              </a:spcBef>
            </a:pPr>
            <a:r>
              <a:rPr sz="1867" dirty="0">
                <a:latin typeface="Calibri"/>
                <a:cs typeface="Calibri"/>
              </a:rPr>
              <a:t>20</a:t>
            </a:r>
            <a:endParaRPr sz="1867">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4" y="359019"/>
            <a:ext cx="6679863" cy="694207"/>
          </a:xfrm>
          <a:prstGeom prst="rect">
            <a:avLst/>
          </a:prstGeom>
        </p:spPr>
        <p:txBody>
          <a:bodyPr vert="horz" wrap="square" lIns="0" tIns="16933" rIns="0" bIns="0" rtlCol="0" anchor="ctr">
            <a:spAutoFit/>
          </a:bodyPr>
          <a:lstStyle/>
          <a:p>
            <a:pPr marL="16933">
              <a:lnSpc>
                <a:spcPct val="100000"/>
              </a:lnSpc>
              <a:spcBef>
                <a:spcPts val="133"/>
              </a:spcBef>
            </a:pPr>
            <a:r>
              <a:rPr lang="en-US" dirty="0">
                <a:latin typeface="Times New Roman" panose="02020603050405020304" pitchFamily="18" charset="0"/>
                <a:cs typeface="Times New Roman" panose="02020603050405020304" pitchFamily="18" charset="0"/>
              </a:rPr>
              <a:t>Graph based methods</a:t>
            </a:r>
            <a:endParaRPr dirty="0">
              <a:latin typeface="Times New Roman" panose="02020603050405020304" pitchFamily="18" charset="0"/>
              <a:cs typeface="Times New Roman" panose="02020603050405020304" pitchFamily="18" charset="0"/>
            </a:endParaRPr>
          </a:p>
        </p:txBody>
      </p:sp>
      <p:sp>
        <p:nvSpPr>
          <p:cNvPr id="3" name="object 3"/>
          <p:cNvSpPr txBox="1"/>
          <p:nvPr/>
        </p:nvSpPr>
        <p:spPr>
          <a:xfrm>
            <a:off x="511387" y="6317827"/>
            <a:ext cx="274320" cy="304421"/>
          </a:xfrm>
          <a:prstGeom prst="rect">
            <a:avLst/>
          </a:prstGeom>
        </p:spPr>
        <p:txBody>
          <a:bodyPr vert="horz" wrap="square" lIns="0" tIns="16933" rIns="0" bIns="0" rtlCol="0">
            <a:spAutoFit/>
          </a:bodyPr>
          <a:lstStyle/>
          <a:p>
            <a:pPr marL="16933">
              <a:spcBef>
                <a:spcPts val="133"/>
              </a:spcBef>
            </a:pPr>
            <a:r>
              <a:rPr sz="1867" dirty="0">
                <a:latin typeface="Calibri"/>
                <a:cs typeface="Calibri"/>
              </a:rPr>
              <a:t>21</a:t>
            </a:r>
            <a:endParaRPr sz="1867">
              <a:latin typeface="Calibri"/>
              <a:cs typeface="Calibri"/>
            </a:endParaRPr>
          </a:p>
        </p:txBody>
      </p:sp>
      <p:pic>
        <p:nvPicPr>
          <p:cNvPr id="4" name="object 4"/>
          <p:cNvPicPr/>
          <p:nvPr/>
        </p:nvPicPr>
        <p:blipFill>
          <a:blip r:embed="rId2" cstate="print"/>
          <a:stretch>
            <a:fillRect/>
          </a:stretch>
        </p:blipFill>
        <p:spPr>
          <a:xfrm>
            <a:off x="2357063" y="3437583"/>
            <a:ext cx="7305995" cy="3417707"/>
          </a:xfrm>
          <a:prstGeom prst="rect">
            <a:avLst/>
          </a:prstGeom>
        </p:spPr>
      </p:pic>
      <p:sp>
        <p:nvSpPr>
          <p:cNvPr id="5" name="object 5"/>
          <p:cNvSpPr txBox="1"/>
          <p:nvPr/>
        </p:nvSpPr>
        <p:spPr>
          <a:xfrm>
            <a:off x="3318213" y="4440603"/>
            <a:ext cx="766233" cy="262465"/>
          </a:xfrm>
          <a:prstGeom prst="rect">
            <a:avLst/>
          </a:prstGeom>
        </p:spPr>
        <p:txBody>
          <a:bodyPr vert="horz" wrap="square" lIns="0" tIns="16087" rIns="0" bIns="0" rtlCol="0">
            <a:spAutoFit/>
          </a:bodyPr>
          <a:lstStyle/>
          <a:p>
            <a:pPr marL="50799">
              <a:spcBef>
                <a:spcPts val="127"/>
              </a:spcBef>
            </a:pPr>
            <a:r>
              <a:rPr sz="1600" b="1" spc="-7" dirty="0">
                <a:latin typeface="Arial"/>
                <a:cs typeface="Arial"/>
              </a:rPr>
              <a:t>toast</a:t>
            </a:r>
            <a:r>
              <a:rPr sz="1900" spc="-9" baseline="-23391" dirty="0">
                <a:latin typeface="Arial MT"/>
                <a:cs typeface="Arial MT"/>
              </a:rPr>
              <a:t>n</a:t>
            </a:r>
            <a:r>
              <a:rPr sz="1900" spc="-9" baseline="29239" dirty="0">
                <a:latin typeface="Arial MT"/>
                <a:cs typeface="Arial MT"/>
              </a:rPr>
              <a:t>4</a:t>
            </a:r>
            <a:endParaRPr sz="1900" baseline="29239">
              <a:latin typeface="Arial MT"/>
              <a:cs typeface="Arial MT"/>
            </a:endParaRPr>
          </a:p>
        </p:txBody>
      </p:sp>
      <p:sp>
        <p:nvSpPr>
          <p:cNvPr id="6" name="object 6"/>
          <p:cNvSpPr txBox="1"/>
          <p:nvPr/>
        </p:nvSpPr>
        <p:spPr>
          <a:xfrm>
            <a:off x="5624199" y="5210634"/>
            <a:ext cx="790787" cy="310406"/>
          </a:xfrm>
          <a:prstGeom prst="rect">
            <a:avLst/>
          </a:prstGeom>
        </p:spPr>
        <p:txBody>
          <a:bodyPr vert="horz" wrap="square" lIns="0" tIns="22860" rIns="0" bIns="0" rtlCol="0">
            <a:spAutoFit/>
          </a:bodyPr>
          <a:lstStyle/>
          <a:p>
            <a:pPr marL="50799">
              <a:spcBef>
                <a:spcPts val="180"/>
              </a:spcBef>
            </a:pPr>
            <a:r>
              <a:rPr sz="1867" b="1" spc="13" dirty="0">
                <a:latin typeface="Arial"/>
                <a:cs typeface="Arial"/>
              </a:rPr>
              <a:t>drink</a:t>
            </a:r>
            <a:r>
              <a:rPr sz="2200" spc="20" baseline="-25252" dirty="0">
                <a:latin typeface="Arial MT"/>
                <a:cs typeface="Arial MT"/>
              </a:rPr>
              <a:t>v</a:t>
            </a:r>
            <a:endParaRPr sz="2200" baseline="-25252">
              <a:latin typeface="Arial MT"/>
              <a:cs typeface="Arial MT"/>
            </a:endParaRPr>
          </a:p>
        </p:txBody>
      </p:sp>
      <p:sp>
        <p:nvSpPr>
          <p:cNvPr id="7" name="object 7"/>
          <p:cNvSpPr txBox="1"/>
          <p:nvPr/>
        </p:nvSpPr>
        <p:spPr>
          <a:xfrm>
            <a:off x="6347134" y="5170106"/>
            <a:ext cx="139700" cy="245430"/>
          </a:xfrm>
          <a:prstGeom prst="rect">
            <a:avLst/>
          </a:prstGeom>
        </p:spPr>
        <p:txBody>
          <a:bodyPr vert="horz" wrap="square" lIns="0" tIns="19472" rIns="0" bIns="0" rtlCol="0">
            <a:spAutoFit/>
          </a:bodyPr>
          <a:lstStyle/>
          <a:p>
            <a:pPr marL="16933">
              <a:spcBef>
                <a:spcPts val="152"/>
              </a:spcBef>
            </a:pPr>
            <a:r>
              <a:rPr sz="1467" spc="7" dirty="0">
                <a:latin typeface="Arial MT"/>
                <a:cs typeface="Arial MT"/>
              </a:rPr>
              <a:t>1</a:t>
            </a:r>
            <a:endParaRPr sz="1467">
              <a:latin typeface="Arial MT"/>
              <a:cs typeface="Arial MT"/>
            </a:endParaRPr>
          </a:p>
        </p:txBody>
      </p:sp>
      <p:sp>
        <p:nvSpPr>
          <p:cNvPr id="8" name="object 8"/>
          <p:cNvSpPr txBox="1"/>
          <p:nvPr/>
        </p:nvSpPr>
        <p:spPr>
          <a:xfrm>
            <a:off x="6929740" y="5656441"/>
            <a:ext cx="1081193" cy="262465"/>
          </a:xfrm>
          <a:prstGeom prst="rect">
            <a:avLst/>
          </a:prstGeom>
        </p:spPr>
        <p:txBody>
          <a:bodyPr vert="horz" wrap="square" lIns="0" tIns="16087" rIns="0" bIns="0" rtlCol="0">
            <a:spAutoFit/>
          </a:bodyPr>
          <a:lstStyle/>
          <a:p>
            <a:pPr marL="50799">
              <a:spcBef>
                <a:spcPts val="127"/>
              </a:spcBef>
            </a:pPr>
            <a:r>
              <a:rPr sz="1600" b="1" spc="-7" dirty="0">
                <a:latin typeface="Arial"/>
                <a:cs typeface="Arial"/>
              </a:rPr>
              <a:t>drinking</a:t>
            </a:r>
            <a:r>
              <a:rPr sz="1900" spc="-9" baseline="-23391" dirty="0">
                <a:latin typeface="Arial MT"/>
                <a:cs typeface="Arial MT"/>
              </a:rPr>
              <a:t>n</a:t>
            </a:r>
            <a:r>
              <a:rPr sz="1900" spc="-9" baseline="29239" dirty="0">
                <a:latin typeface="Arial MT"/>
                <a:cs typeface="Arial MT"/>
              </a:rPr>
              <a:t>1</a:t>
            </a:r>
            <a:endParaRPr sz="1900" baseline="29239">
              <a:latin typeface="Arial MT"/>
              <a:cs typeface="Arial MT"/>
            </a:endParaRPr>
          </a:p>
        </p:txBody>
      </p:sp>
      <p:sp>
        <p:nvSpPr>
          <p:cNvPr id="9" name="object 9"/>
          <p:cNvSpPr txBox="1"/>
          <p:nvPr/>
        </p:nvSpPr>
        <p:spPr>
          <a:xfrm>
            <a:off x="8328054" y="6385944"/>
            <a:ext cx="1081193" cy="262465"/>
          </a:xfrm>
          <a:prstGeom prst="rect">
            <a:avLst/>
          </a:prstGeom>
        </p:spPr>
        <p:txBody>
          <a:bodyPr vert="horz" wrap="square" lIns="0" tIns="16087" rIns="0" bIns="0" rtlCol="0">
            <a:spAutoFit/>
          </a:bodyPr>
          <a:lstStyle/>
          <a:p>
            <a:pPr marL="50799">
              <a:spcBef>
                <a:spcPts val="127"/>
              </a:spcBef>
            </a:pPr>
            <a:r>
              <a:rPr sz="1600" b="1" spc="-7" dirty="0">
                <a:latin typeface="Arial"/>
                <a:cs typeface="Arial"/>
              </a:rPr>
              <a:t>potation</a:t>
            </a:r>
            <a:r>
              <a:rPr sz="1900" spc="-9" baseline="-23391" dirty="0">
                <a:latin typeface="Arial MT"/>
                <a:cs typeface="Arial MT"/>
              </a:rPr>
              <a:t>n</a:t>
            </a:r>
            <a:r>
              <a:rPr sz="1900" spc="-9" baseline="29239" dirty="0">
                <a:latin typeface="Arial MT"/>
                <a:cs typeface="Arial MT"/>
              </a:rPr>
              <a:t>1</a:t>
            </a:r>
            <a:endParaRPr sz="1900" baseline="29239">
              <a:latin typeface="Arial MT"/>
              <a:cs typeface="Arial MT"/>
            </a:endParaRPr>
          </a:p>
        </p:txBody>
      </p:sp>
      <p:sp>
        <p:nvSpPr>
          <p:cNvPr id="10" name="object 10"/>
          <p:cNvSpPr txBox="1"/>
          <p:nvPr/>
        </p:nvSpPr>
        <p:spPr>
          <a:xfrm>
            <a:off x="9272602" y="5278181"/>
            <a:ext cx="124460" cy="212943"/>
          </a:xfrm>
          <a:prstGeom prst="rect">
            <a:avLst/>
          </a:prstGeom>
        </p:spPr>
        <p:txBody>
          <a:bodyPr vert="horz" wrap="square" lIns="0" tIns="17780" rIns="0" bIns="0" rtlCol="0">
            <a:spAutoFit/>
          </a:bodyPr>
          <a:lstStyle/>
          <a:p>
            <a:pPr marL="16933">
              <a:spcBef>
                <a:spcPts val="140"/>
              </a:spcBef>
            </a:pPr>
            <a:r>
              <a:rPr sz="1267" dirty="0">
                <a:latin typeface="Arial MT"/>
                <a:cs typeface="Arial MT"/>
              </a:rPr>
              <a:t>n</a:t>
            </a:r>
            <a:endParaRPr sz="1267">
              <a:latin typeface="Arial MT"/>
              <a:cs typeface="Arial MT"/>
            </a:endParaRPr>
          </a:p>
        </p:txBody>
      </p:sp>
      <p:sp>
        <p:nvSpPr>
          <p:cNvPr id="11" name="object 11"/>
          <p:cNvSpPr txBox="1"/>
          <p:nvPr/>
        </p:nvSpPr>
        <p:spPr>
          <a:xfrm>
            <a:off x="8945957" y="5170106"/>
            <a:ext cx="574887" cy="262465"/>
          </a:xfrm>
          <a:prstGeom prst="rect">
            <a:avLst/>
          </a:prstGeom>
        </p:spPr>
        <p:txBody>
          <a:bodyPr vert="horz" wrap="square" lIns="0" tIns="16087" rIns="0" bIns="0" rtlCol="0">
            <a:spAutoFit/>
          </a:bodyPr>
          <a:lstStyle/>
          <a:p>
            <a:pPr marL="50799">
              <a:spcBef>
                <a:spcPts val="127"/>
              </a:spcBef>
            </a:pPr>
            <a:r>
              <a:rPr sz="1600" b="1" spc="-7" dirty="0">
                <a:latin typeface="Arial"/>
                <a:cs typeface="Arial"/>
              </a:rPr>
              <a:t>sip</a:t>
            </a:r>
            <a:r>
              <a:rPr sz="1600" b="1" spc="187" dirty="0">
                <a:latin typeface="Arial"/>
                <a:cs typeface="Arial"/>
              </a:rPr>
              <a:t> </a:t>
            </a:r>
            <a:r>
              <a:rPr sz="1900" baseline="29239" dirty="0">
                <a:latin typeface="Arial MT"/>
                <a:cs typeface="Arial MT"/>
              </a:rPr>
              <a:t>1</a:t>
            </a:r>
            <a:endParaRPr sz="1900" baseline="29239">
              <a:latin typeface="Arial MT"/>
              <a:cs typeface="Arial MT"/>
            </a:endParaRPr>
          </a:p>
        </p:txBody>
      </p:sp>
      <p:sp>
        <p:nvSpPr>
          <p:cNvPr id="12" name="object 12"/>
          <p:cNvSpPr txBox="1"/>
          <p:nvPr/>
        </p:nvSpPr>
        <p:spPr>
          <a:xfrm>
            <a:off x="7271020" y="4791843"/>
            <a:ext cx="115147" cy="212943"/>
          </a:xfrm>
          <a:prstGeom prst="rect">
            <a:avLst/>
          </a:prstGeom>
        </p:spPr>
        <p:txBody>
          <a:bodyPr vert="horz" wrap="square" lIns="0" tIns="17780" rIns="0" bIns="0" rtlCol="0">
            <a:spAutoFit/>
          </a:bodyPr>
          <a:lstStyle/>
          <a:p>
            <a:pPr marL="16933">
              <a:spcBef>
                <a:spcPts val="140"/>
              </a:spcBef>
            </a:pPr>
            <a:r>
              <a:rPr sz="1267" dirty="0">
                <a:latin typeface="Arial MT"/>
                <a:cs typeface="Arial MT"/>
              </a:rPr>
              <a:t>v</a:t>
            </a:r>
            <a:endParaRPr sz="1267">
              <a:latin typeface="Arial MT"/>
              <a:cs typeface="Arial MT"/>
            </a:endParaRPr>
          </a:p>
        </p:txBody>
      </p:sp>
      <p:sp>
        <p:nvSpPr>
          <p:cNvPr id="13" name="object 13"/>
          <p:cNvSpPr txBox="1"/>
          <p:nvPr/>
        </p:nvSpPr>
        <p:spPr>
          <a:xfrm>
            <a:off x="6944375" y="4683770"/>
            <a:ext cx="566420" cy="262465"/>
          </a:xfrm>
          <a:prstGeom prst="rect">
            <a:avLst/>
          </a:prstGeom>
        </p:spPr>
        <p:txBody>
          <a:bodyPr vert="horz" wrap="square" lIns="0" tIns="16087" rIns="0" bIns="0" rtlCol="0">
            <a:spAutoFit/>
          </a:bodyPr>
          <a:lstStyle/>
          <a:p>
            <a:pPr marL="50799">
              <a:spcBef>
                <a:spcPts val="127"/>
              </a:spcBef>
            </a:pPr>
            <a:r>
              <a:rPr sz="1600" b="1" spc="-7" dirty="0">
                <a:latin typeface="Arial"/>
                <a:cs typeface="Arial"/>
              </a:rPr>
              <a:t>sip</a:t>
            </a:r>
            <a:r>
              <a:rPr sz="1600" b="1" spc="120" dirty="0">
                <a:latin typeface="Arial"/>
                <a:cs typeface="Arial"/>
              </a:rPr>
              <a:t> </a:t>
            </a:r>
            <a:r>
              <a:rPr sz="1900" baseline="29239" dirty="0">
                <a:latin typeface="Arial MT"/>
                <a:cs typeface="Arial MT"/>
              </a:rPr>
              <a:t>1</a:t>
            </a:r>
            <a:endParaRPr sz="1900" baseline="29239">
              <a:latin typeface="Arial MT"/>
              <a:cs typeface="Arial MT"/>
            </a:endParaRPr>
          </a:p>
        </p:txBody>
      </p:sp>
      <p:sp>
        <p:nvSpPr>
          <p:cNvPr id="14" name="object 14"/>
          <p:cNvSpPr txBox="1"/>
          <p:nvPr/>
        </p:nvSpPr>
        <p:spPr>
          <a:xfrm>
            <a:off x="9328951" y="4062342"/>
            <a:ext cx="124460" cy="212943"/>
          </a:xfrm>
          <a:prstGeom prst="rect">
            <a:avLst/>
          </a:prstGeom>
        </p:spPr>
        <p:txBody>
          <a:bodyPr vert="horz" wrap="square" lIns="0" tIns="17780" rIns="0" bIns="0" rtlCol="0">
            <a:spAutoFit/>
          </a:bodyPr>
          <a:lstStyle/>
          <a:p>
            <a:pPr marL="16933">
              <a:spcBef>
                <a:spcPts val="140"/>
              </a:spcBef>
            </a:pPr>
            <a:r>
              <a:rPr sz="1267" dirty="0">
                <a:latin typeface="Arial MT"/>
                <a:cs typeface="Arial MT"/>
              </a:rPr>
              <a:t>n</a:t>
            </a:r>
            <a:endParaRPr sz="1267">
              <a:latin typeface="Arial MT"/>
              <a:cs typeface="Arial MT"/>
            </a:endParaRPr>
          </a:p>
        </p:txBody>
      </p:sp>
      <p:sp>
        <p:nvSpPr>
          <p:cNvPr id="15" name="object 15"/>
          <p:cNvSpPr txBox="1"/>
          <p:nvPr/>
        </p:nvSpPr>
        <p:spPr>
          <a:xfrm>
            <a:off x="6745905" y="3954268"/>
            <a:ext cx="2848187" cy="262465"/>
          </a:xfrm>
          <a:prstGeom prst="rect">
            <a:avLst/>
          </a:prstGeom>
        </p:spPr>
        <p:txBody>
          <a:bodyPr vert="horz" wrap="square" lIns="0" tIns="16087" rIns="0" bIns="0" rtlCol="0">
            <a:spAutoFit/>
          </a:bodyPr>
          <a:lstStyle/>
          <a:p>
            <a:pPr marL="67732">
              <a:spcBef>
                <a:spcPts val="127"/>
              </a:spcBef>
              <a:tabLst>
                <a:tab pos="2193658" algn="l"/>
              </a:tabLst>
            </a:pPr>
            <a:r>
              <a:rPr sz="1600" b="1" spc="-7" dirty="0">
                <a:latin typeface="Arial"/>
                <a:cs typeface="Arial"/>
              </a:rPr>
              <a:t>beverage</a:t>
            </a:r>
            <a:r>
              <a:rPr sz="1900" spc="-9" baseline="-23391" dirty="0">
                <a:latin typeface="Arial MT"/>
                <a:cs typeface="Arial MT"/>
              </a:rPr>
              <a:t>n</a:t>
            </a:r>
            <a:r>
              <a:rPr sz="1900" spc="-9" baseline="29239" dirty="0">
                <a:latin typeface="Arial MT"/>
                <a:cs typeface="Arial MT"/>
              </a:rPr>
              <a:t>1	</a:t>
            </a:r>
            <a:r>
              <a:rPr sz="1600" b="1" spc="-7" dirty="0">
                <a:latin typeface="Arial"/>
                <a:cs typeface="Arial"/>
              </a:rPr>
              <a:t>milk</a:t>
            </a:r>
            <a:r>
              <a:rPr sz="1600" b="1" spc="200" dirty="0">
                <a:latin typeface="Arial"/>
                <a:cs typeface="Arial"/>
              </a:rPr>
              <a:t> </a:t>
            </a:r>
            <a:r>
              <a:rPr sz="1900" baseline="29239" dirty="0">
                <a:latin typeface="Arial MT"/>
                <a:cs typeface="Arial MT"/>
              </a:rPr>
              <a:t>1</a:t>
            </a:r>
            <a:endParaRPr sz="1900" baseline="29239">
              <a:latin typeface="Arial MT"/>
              <a:cs typeface="Arial MT"/>
            </a:endParaRPr>
          </a:p>
        </p:txBody>
      </p:sp>
      <p:sp>
        <p:nvSpPr>
          <p:cNvPr id="16" name="object 16"/>
          <p:cNvSpPr txBox="1"/>
          <p:nvPr/>
        </p:nvSpPr>
        <p:spPr>
          <a:xfrm>
            <a:off x="5014745" y="4440603"/>
            <a:ext cx="778087" cy="262465"/>
          </a:xfrm>
          <a:prstGeom prst="rect">
            <a:avLst/>
          </a:prstGeom>
        </p:spPr>
        <p:txBody>
          <a:bodyPr vert="horz" wrap="square" lIns="0" tIns="16087" rIns="0" bIns="0" rtlCol="0">
            <a:spAutoFit/>
          </a:bodyPr>
          <a:lstStyle/>
          <a:p>
            <a:pPr marL="50799">
              <a:spcBef>
                <a:spcPts val="127"/>
              </a:spcBef>
            </a:pPr>
            <a:r>
              <a:rPr sz="1600" b="1" dirty="0">
                <a:latin typeface="Arial"/>
                <a:cs typeface="Arial"/>
              </a:rPr>
              <a:t>drink</a:t>
            </a:r>
            <a:r>
              <a:rPr sz="1900" baseline="-23391" dirty="0">
                <a:latin typeface="Arial MT"/>
                <a:cs typeface="Arial MT"/>
              </a:rPr>
              <a:t>n</a:t>
            </a:r>
            <a:r>
              <a:rPr sz="1900" baseline="29239" dirty="0">
                <a:latin typeface="Arial MT"/>
                <a:cs typeface="Arial MT"/>
              </a:rPr>
              <a:t>1</a:t>
            </a:r>
            <a:endParaRPr sz="1900" baseline="29239">
              <a:latin typeface="Arial MT"/>
              <a:cs typeface="Arial MT"/>
            </a:endParaRPr>
          </a:p>
        </p:txBody>
      </p:sp>
      <p:sp>
        <p:nvSpPr>
          <p:cNvPr id="17" name="object 17"/>
          <p:cNvSpPr txBox="1"/>
          <p:nvPr/>
        </p:nvSpPr>
        <p:spPr>
          <a:xfrm>
            <a:off x="1696719" y="1197190"/>
            <a:ext cx="9258300" cy="2794910"/>
          </a:xfrm>
          <a:prstGeom prst="rect">
            <a:avLst/>
          </a:prstGeom>
        </p:spPr>
        <p:txBody>
          <a:bodyPr vert="horz" wrap="square" lIns="0" tIns="57573" rIns="0" bIns="0" rtlCol="0">
            <a:spAutoFit/>
          </a:bodyPr>
          <a:lstStyle/>
          <a:p>
            <a:pPr marL="507987" indent="-457189">
              <a:spcBef>
                <a:spcPts val="453"/>
              </a:spcBef>
              <a:buClr>
                <a:srgbClr val="CC0000"/>
              </a:buClr>
              <a:buFont typeface="Times New Roman"/>
              <a:buChar char="•"/>
              <a:tabLst>
                <a:tab pos="507141" algn="l"/>
                <a:tab pos="507987" algn="l"/>
              </a:tabLst>
            </a:pPr>
            <a:r>
              <a:rPr sz="3200" spc="-7" dirty="0">
                <a:latin typeface="Calibri"/>
                <a:cs typeface="Calibri"/>
              </a:rPr>
              <a:t>First,</a:t>
            </a:r>
            <a:r>
              <a:rPr sz="3200" spc="-13" dirty="0">
                <a:latin typeface="Calibri"/>
                <a:cs typeface="Calibri"/>
              </a:rPr>
              <a:t> </a:t>
            </a:r>
            <a:r>
              <a:rPr sz="3200" spc="-7" dirty="0">
                <a:latin typeface="Calibri"/>
                <a:cs typeface="Calibri"/>
              </a:rPr>
              <a:t>WordNet</a:t>
            </a:r>
            <a:r>
              <a:rPr sz="3200" dirty="0">
                <a:latin typeface="Calibri"/>
                <a:cs typeface="Calibri"/>
              </a:rPr>
              <a:t> can be </a:t>
            </a:r>
            <a:r>
              <a:rPr sz="3200" spc="-7" dirty="0">
                <a:latin typeface="Calibri"/>
                <a:cs typeface="Calibri"/>
              </a:rPr>
              <a:t>viewed </a:t>
            </a:r>
            <a:r>
              <a:rPr sz="3200" dirty="0">
                <a:latin typeface="Calibri"/>
                <a:cs typeface="Calibri"/>
              </a:rPr>
              <a:t>as a </a:t>
            </a:r>
            <a:r>
              <a:rPr sz="3200" spc="-7" dirty="0">
                <a:latin typeface="Calibri"/>
                <a:cs typeface="Calibri"/>
              </a:rPr>
              <a:t>graph</a:t>
            </a:r>
            <a:endParaRPr sz="3200" dirty="0">
              <a:latin typeface="Calibri"/>
              <a:cs typeface="Calibri"/>
            </a:endParaRPr>
          </a:p>
          <a:p>
            <a:pPr marL="965176" lvl="1" indent="-305639">
              <a:spcBef>
                <a:spcPts val="267"/>
              </a:spcBef>
              <a:buFont typeface="Times New Roman"/>
              <a:buChar char="•"/>
              <a:tabLst>
                <a:tab pos="964329" algn="l"/>
                <a:tab pos="965176" algn="l"/>
              </a:tabLst>
            </a:pPr>
            <a:r>
              <a:rPr sz="2667" dirty="0">
                <a:latin typeface="Calibri"/>
                <a:cs typeface="Calibri"/>
              </a:rPr>
              <a:t>senses</a:t>
            </a:r>
            <a:r>
              <a:rPr sz="2667" spc="-33" dirty="0">
                <a:latin typeface="Calibri"/>
                <a:cs typeface="Calibri"/>
              </a:rPr>
              <a:t> </a:t>
            </a:r>
            <a:r>
              <a:rPr sz="2667" spc="-7" dirty="0">
                <a:latin typeface="Calibri"/>
                <a:cs typeface="Calibri"/>
              </a:rPr>
              <a:t>are</a:t>
            </a:r>
            <a:r>
              <a:rPr sz="2667" spc="-27" dirty="0">
                <a:latin typeface="Calibri"/>
                <a:cs typeface="Calibri"/>
              </a:rPr>
              <a:t> </a:t>
            </a:r>
            <a:r>
              <a:rPr sz="2667" spc="-7" dirty="0">
                <a:latin typeface="Calibri"/>
                <a:cs typeface="Calibri"/>
              </a:rPr>
              <a:t>nodes</a:t>
            </a:r>
            <a:endParaRPr sz="2667" dirty="0">
              <a:latin typeface="Calibri"/>
              <a:cs typeface="Calibri"/>
            </a:endParaRPr>
          </a:p>
          <a:p>
            <a:pPr marL="965176" lvl="1" indent="-305639">
              <a:spcBef>
                <a:spcPts val="400"/>
              </a:spcBef>
              <a:buFont typeface="Times New Roman"/>
              <a:buChar char="•"/>
              <a:tabLst>
                <a:tab pos="964329" algn="l"/>
                <a:tab pos="965176" algn="l"/>
              </a:tabLst>
            </a:pPr>
            <a:r>
              <a:rPr sz="2667" spc="-7" dirty="0">
                <a:latin typeface="Calibri"/>
                <a:cs typeface="Calibri"/>
              </a:rPr>
              <a:t>relations (hypernymy, meronymy)</a:t>
            </a:r>
            <a:r>
              <a:rPr sz="2667" dirty="0">
                <a:latin typeface="Calibri"/>
                <a:cs typeface="Calibri"/>
              </a:rPr>
              <a:t> </a:t>
            </a:r>
            <a:r>
              <a:rPr sz="2667" spc="-7" dirty="0">
                <a:latin typeface="Calibri"/>
                <a:cs typeface="Calibri"/>
              </a:rPr>
              <a:t>are </a:t>
            </a:r>
            <a:r>
              <a:rPr sz="2667" dirty="0">
                <a:latin typeface="Calibri"/>
                <a:cs typeface="Calibri"/>
              </a:rPr>
              <a:t>edges</a:t>
            </a:r>
          </a:p>
          <a:p>
            <a:pPr marL="965176" lvl="1" indent="-305639">
              <a:spcBef>
                <a:spcPts val="533"/>
              </a:spcBef>
              <a:buFont typeface="Times New Roman"/>
              <a:buChar char="•"/>
              <a:tabLst>
                <a:tab pos="964329" algn="l"/>
                <a:tab pos="965176" algn="l"/>
              </a:tabLst>
            </a:pPr>
            <a:r>
              <a:rPr sz="2667" dirty="0">
                <a:latin typeface="Calibri"/>
                <a:cs typeface="Calibri"/>
              </a:rPr>
              <a:t>Also add edge </a:t>
            </a:r>
            <a:r>
              <a:rPr sz="2667" spc="-7" dirty="0">
                <a:latin typeface="Calibri"/>
                <a:cs typeface="Calibri"/>
              </a:rPr>
              <a:t>between</a:t>
            </a:r>
            <a:r>
              <a:rPr sz="2667" dirty="0">
                <a:latin typeface="Calibri"/>
                <a:cs typeface="Calibri"/>
              </a:rPr>
              <a:t> </a:t>
            </a:r>
            <a:r>
              <a:rPr sz="2667" spc="-7" dirty="0">
                <a:latin typeface="Calibri"/>
                <a:cs typeface="Calibri"/>
              </a:rPr>
              <a:t>word</a:t>
            </a:r>
            <a:r>
              <a:rPr sz="2667" spc="7" dirty="0">
                <a:latin typeface="Calibri"/>
                <a:cs typeface="Calibri"/>
              </a:rPr>
              <a:t> </a:t>
            </a:r>
            <a:r>
              <a:rPr sz="2667" dirty="0">
                <a:latin typeface="Calibri"/>
                <a:cs typeface="Calibri"/>
              </a:rPr>
              <a:t>and </a:t>
            </a:r>
            <a:r>
              <a:rPr sz="2667" spc="-7" dirty="0">
                <a:latin typeface="Calibri"/>
                <a:cs typeface="Calibri"/>
              </a:rPr>
              <a:t>unambiguous</a:t>
            </a:r>
            <a:r>
              <a:rPr sz="2667" dirty="0">
                <a:latin typeface="Calibri"/>
                <a:cs typeface="Calibri"/>
              </a:rPr>
              <a:t> </a:t>
            </a:r>
            <a:r>
              <a:rPr sz="2667" spc="-7" dirty="0">
                <a:latin typeface="Calibri"/>
                <a:cs typeface="Calibri"/>
              </a:rPr>
              <a:t>gloss</a:t>
            </a:r>
            <a:r>
              <a:rPr sz="2667" dirty="0">
                <a:latin typeface="Calibri"/>
                <a:cs typeface="Calibri"/>
              </a:rPr>
              <a:t> </a:t>
            </a:r>
            <a:r>
              <a:rPr sz="2667" spc="-7" dirty="0">
                <a:latin typeface="Calibri"/>
                <a:cs typeface="Calibri"/>
              </a:rPr>
              <a:t>words</a:t>
            </a:r>
            <a:endParaRPr sz="2667" dirty="0">
              <a:latin typeface="Calibri"/>
              <a:cs typeface="Calibri"/>
            </a:endParaRPr>
          </a:p>
          <a:p>
            <a:pPr>
              <a:spcBef>
                <a:spcPts val="67"/>
              </a:spcBef>
            </a:pPr>
            <a:endParaRPr sz="2333" dirty="0">
              <a:latin typeface="Calibri"/>
              <a:cs typeface="Calibri"/>
            </a:endParaRPr>
          </a:p>
          <a:p>
            <a:pPr marL="4004633">
              <a:lnSpc>
                <a:spcPts val="1920"/>
              </a:lnSpc>
              <a:tabLst>
                <a:tab pos="6446359" algn="l"/>
              </a:tabLst>
            </a:pPr>
            <a:r>
              <a:rPr sz="1600" b="1" spc="-7" dirty="0">
                <a:latin typeface="Arial"/>
                <a:cs typeface="Arial"/>
              </a:rPr>
              <a:t>food</a:t>
            </a:r>
            <a:r>
              <a:rPr sz="1900" spc="-9" baseline="-23391" dirty="0">
                <a:latin typeface="Arial MT"/>
                <a:cs typeface="Arial MT"/>
              </a:rPr>
              <a:t>n</a:t>
            </a:r>
            <a:r>
              <a:rPr sz="1900" spc="-9" baseline="29239" dirty="0">
                <a:latin typeface="Arial MT"/>
                <a:cs typeface="Arial MT"/>
              </a:rPr>
              <a:t>1	</a:t>
            </a:r>
            <a:r>
              <a:rPr sz="1600" b="1" spc="-7" dirty="0">
                <a:latin typeface="Arial"/>
                <a:cs typeface="Arial"/>
              </a:rPr>
              <a:t>liquid</a:t>
            </a:r>
            <a:r>
              <a:rPr sz="1900" spc="-9" baseline="-23391" dirty="0">
                <a:latin typeface="Arial MT"/>
                <a:cs typeface="Arial MT"/>
              </a:rPr>
              <a:t>n</a:t>
            </a:r>
            <a:r>
              <a:rPr sz="1900" spc="-9" baseline="29239" dirty="0">
                <a:latin typeface="Arial MT"/>
                <a:cs typeface="Arial MT"/>
              </a:rPr>
              <a:t>1</a:t>
            </a:r>
            <a:endParaRPr sz="1900" baseline="29239" dirty="0">
              <a:latin typeface="Arial MT"/>
              <a:cs typeface="Arial MT"/>
            </a:endParaRPr>
          </a:p>
          <a:p>
            <a:pPr marL="1128578">
              <a:lnSpc>
                <a:spcPts val="1920"/>
              </a:lnSpc>
            </a:pPr>
            <a:r>
              <a:rPr sz="1600" b="1" spc="-7" dirty="0">
                <a:latin typeface="Arial"/>
                <a:cs typeface="Arial"/>
              </a:rPr>
              <a:t>helping</a:t>
            </a:r>
            <a:r>
              <a:rPr sz="1900" spc="-9" baseline="-23391" dirty="0">
                <a:latin typeface="Arial MT"/>
                <a:cs typeface="Arial MT"/>
              </a:rPr>
              <a:t>n</a:t>
            </a:r>
            <a:r>
              <a:rPr sz="1900" spc="-9" baseline="29239" dirty="0">
                <a:latin typeface="Arial MT"/>
                <a:cs typeface="Arial MT"/>
              </a:rPr>
              <a:t>1</a:t>
            </a:r>
            <a:endParaRPr sz="1900" baseline="29239" dirty="0">
              <a:latin typeface="Arial MT"/>
              <a:cs typeface="Arial MT"/>
            </a:endParaRPr>
          </a:p>
        </p:txBody>
      </p:sp>
      <p:sp>
        <p:nvSpPr>
          <p:cNvPr id="18" name="object 18"/>
          <p:cNvSpPr txBox="1"/>
          <p:nvPr/>
        </p:nvSpPr>
        <p:spPr>
          <a:xfrm>
            <a:off x="2927743" y="5035011"/>
            <a:ext cx="115147" cy="212943"/>
          </a:xfrm>
          <a:prstGeom prst="rect">
            <a:avLst/>
          </a:prstGeom>
        </p:spPr>
        <p:txBody>
          <a:bodyPr vert="horz" wrap="square" lIns="0" tIns="17780" rIns="0" bIns="0" rtlCol="0">
            <a:spAutoFit/>
          </a:bodyPr>
          <a:lstStyle/>
          <a:p>
            <a:pPr marL="16933">
              <a:spcBef>
                <a:spcPts val="140"/>
              </a:spcBef>
            </a:pPr>
            <a:r>
              <a:rPr sz="1267" dirty="0">
                <a:latin typeface="Arial MT"/>
                <a:cs typeface="Arial MT"/>
              </a:rPr>
              <a:t>v</a:t>
            </a:r>
            <a:endParaRPr sz="1267">
              <a:latin typeface="Arial MT"/>
              <a:cs typeface="Arial MT"/>
            </a:endParaRPr>
          </a:p>
        </p:txBody>
      </p:sp>
      <p:sp>
        <p:nvSpPr>
          <p:cNvPr id="19" name="object 19"/>
          <p:cNvSpPr txBox="1"/>
          <p:nvPr/>
        </p:nvSpPr>
        <p:spPr>
          <a:xfrm>
            <a:off x="2533617" y="4926938"/>
            <a:ext cx="633307" cy="262465"/>
          </a:xfrm>
          <a:prstGeom prst="rect">
            <a:avLst/>
          </a:prstGeom>
        </p:spPr>
        <p:txBody>
          <a:bodyPr vert="horz" wrap="square" lIns="0" tIns="16087" rIns="0" bIns="0" rtlCol="0">
            <a:spAutoFit/>
          </a:bodyPr>
          <a:lstStyle/>
          <a:p>
            <a:pPr marL="50799">
              <a:spcBef>
                <a:spcPts val="127"/>
              </a:spcBef>
            </a:pPr>
            <a:r>
              <a:rPr sz="1600" b="1" spc="-7" dirty="0">
                <a:latin typeface="Arial"/>
                <a:cs typeface="Arial"/>
              </a:rPr>
              <a:t>sup</a:t>
            </a:r>
            <a:r>
              <a:rPr sz="1600" b="1" spc="120" dirty="0">
                <a:latin typeface="Arial"/>
                <a:cs typeface="Arial"/>
              </a:rPr>
              <a:t> </a:t>
            </a:r>
            <a:r>
              <a:rPr sz="1900" baseline="29239" dirty="0">
                <a:latin typeface="Arial MT"/>
                <a:cs typeface="Arial MT"/>
              </a:rPr>
              <a:t>1</a:t>
            </a:r>
            <a:endParaRPr sz="1900" baseline="29239">
              <a:latin typeface="Arial MT"/>
              <a:cs typeface="Arial MT"/>
            </a:endParaRPr>
          </a:p>
        </p:txBody>
      </p:sp>
      <p:sp>
        <p:nvSpPr>
          <p:cNvPr id="20" name="object 20"/>
          <p:cNvSpPr txBox="1"/>
          <p:nvPr/>
        </p:nvSpPr>
        <p:spPr>
          <a:xfrm>
            <a:off x="3714555" y="6507528"/>
            <a:ext cx="1463887" cy="262465"/>
          </a:xfrm>
          <a:prstGeom prst="rect">
            <a:avLst/>
          </a:prstGeom>
        </p:spPr>
        <p:txBody>
          <a:bodyPr vert="horz" wrap="square" lIns="0" tIns="16087" rIns="0" bIns="0" rtlCol="0">
            <a:spAutoFit/>
          </a:bodyPr>
          <a:lstStyle/>
          <a:p>
            <a:pPr marL="50799">
              <a:spcBef>
                <a:spcPts val="127"/>
              </a:spcBef>
            </a:pPr>
            <a:r>
              <a:rPr sz="1600" b="1" spc="-7" dirty="0">
                <a:latin typeface="Arial"/>
                <a:cs typeface="Arial"/>
              </a:rPr>
              <a:t>consumption</a:t>
            </a:r>
            <a:r>
              <a:rPr sz="1900" spc="-9" baseline="-23391" dirty="0">
                <a:latin typeface="Arial MT"/>
                <a:cs typeface="Arial MT"/>
              </a:rPr>
              <a:t>n</a:t>
            </a:r>
            <a:endParaRPr sz="1900" baseline="-23391">
              <a:latin typeface="Arial MT"/>
              <a:cs typeface="Arial MT"/>
            </a:endParaRPr>
          </a:p>
        </p:txBody>
      </p:sp>
      <p:sp>
        <p:nvSpPr>
          <p:cNvPr id="21" name="object 21"/>
          <p:cNvSpPr txBox="1"/>
          <p:nvPr/>
        </p:nvSpPr>
        <p:spPr>
          <a:xfrm>
            <a:off x="5110621" y="6466999"/>
            <a:ext cx="124460" cy="212943"/>
          </a:xfrm>
          <a:prstGeom prst="rect">
            <a:avLst/>
          </a:prstGeom>
        </p:spPr>
        <p:txBody>
          <a:bodyPr vert="horz" wrap="square" lIns="0" tIns="17780" rIns="0" bIns="0" rtlCol="0">
            <a:spAutoFit/>
          </a:bodyPr>
          <a:lstStyle/>
          <a:p>
            <a:pPr marL="16933">
              <a:spcBef>
                <a:spcPts val="140"/>
              </a:spcBef>
            </a:pPr>
            <a:r>
              <a:rPr sz="1267" dirty="0">
                <a:latin typeface="Arial MT"/>
                <a:cs typeface="Arial MT"/>
              </a:rPr>
              <a:t>1</a:t>
            </a:r>
            <a:endParaRPr sz="1267">
              <a:latin typeface="Arial MT"/>
              <a:cs typeface="Arial MT"/>
            </a:endParaRPr>
          </a:p>
        </p:txBody>
      </p:sp>
      <p:sp>
        <p:nvSpPr>
          <p:cNvPr id="22" name="object 22"/>
          <p:cNvSpPr txBox="1"/>
          <p:nvPr/>
        </p:nvSpPr>
        <p:spPr>
          <a:xfrm>
            <a:off x="2876735" y="5899609"/>
            <a:ext cx="3089487" cy="262465"/>
          </a:xfrm>
          <a:prstGeom prst="rect">
            <a:avLst/>
          </a:prstGeom>
        </p:spPr>
        <p:txBody>
          <a:bodyPr vert="horz" wrap="square" lIns="0" tIns="16087" rIns="0" bIns="0" rtlCol="0">
            <a:spAutoFit/>
          </a:bodyPr>
          <a:lstStyle/>
          <a:p>
            <a:pPr marL="67732">
              <a:spcBef>
                <a:spcPts val="127"/>
              </a:spcBef>
              <a:tabLst>
                <a:tab pos="2153020" algn="l"/>
              </a:tabLst>
            </a:pPr>
            <a:r>
              <a:rPr sz="1600" b="1" spc="-7" dirty="0">
                <a:latin typeface="Arial"/>
                <a:cs typeface="Arial"/>
              </a:rPr>
              <a:t>consumer</a:t>
            </a:r>
            <a:r>
              <a:rPr sz="1900" spc="-9" baseline="-23391" dirty="0">
                <a:latin typeface="Arial MT"/>
                <a:cs typeface="Arial MT"/>
              </a:rPr>
              <a:t>n</a:t>
            </a:r>
            <a:r>
              <a:rPr sz="1900" spc="-9" baseline="29239" dirty="0">
                <a:latin typeface="Arial MT"/>
                <a:cs typeface="Arial MT"/>
              </a:rPr>
              <a:t>1	</a:t>
            </a:r>
            <a:r>
              <a:rPr sz="1600" b="1" spc="-7" dirty="0">
                <a:latin typeface="Arial"/>
                <a:cs typeface="Arial"/>
              </a:rPr>
              <a:t>drinker</a:t>
            </a:r>
            <a:r>
              <a:rPr sz="1900" spc="-9" baseline="-23391" dirty="0">
                <a:latin typeface="Arial MT"/>
                <a:cs typeface="Arial MT"/>
              </a:rPr>
              <a:t>n</a:t>
            </a:r>
            <a:r>
              <a:rPr sz="1900" spc="-9" baseline="29239" dirty="0">
                <a:latin typeface="Arial MT"/>
                <a:cs typeface="Arial MT"/>
              </a:rPr>
              <a:t>1</a:t>
            </a:r>
            <a:endParaRPr sz="1900" baseline="29239">
              <a:latin typeface="Arial MT"/>
              <a:cs typeface="Arial MT"/>
            </a:endParaRPr>
          </a:p>
        </p:txBody>
      </p:sp>
      <p:sp>
        <p:nvSpPr>
          <p:cNvPr id="23" name="object 23"/>
          <p:cNvSpPr txBox="1"/>
          <p:nvPr/>
        </p:nvSpPr>
        <p:spPr>
          <a:xfrm>
            <a:off x="4651425" y="5278181"/>
            <a:ext cx="115147" cy="212943"/>
          </a:xfrm>
          <a:prstGeom prst="rect">
            <a:avLst/>
          </a:prstGeom>
        </p:spPr>
        <p:txBody>
          <a:bodyPr vert="horz" wrap="square" lIns="0" tIns="17780" rIns="0" bIns="0" rtlCol="0">
            <a:spAutoFit/>
          </a:bodyPr>
          <a:lstStyle/>
          <a:p>
            <a:pPr marL="16933">
              <a:spcBef>
                <a:spcPts val="140"/>
              </a:spcBef>
            </a:pPr>
            <a:r>
              <a:rPr sz="1267" dirty="0">
                <a:latin typeface="Arial MT"/>
                <a:cs typeface="Arial MT"/>
              </a:rPr>
              <a:t>v</a:t>
            </a:r>
            <a:endParaRPr sz="1267">
              <a:latin typeface="Arial MT"/>
              <a:cs typeface="Arial MT"/>
            </a:endParaRPr>
          </a:p>
        </p:txBody>
      </p:sp>
      <p:sp>
        <p:nvSpPr>
          <p:cNvPr id="24" name="object 24"/>
          <p:cNvSpPr txBox="1"/>
          <p:nvPr/>
        </p:nvSpPr>
        <p:spPr>
          <a:xfrm>
            <a:off x="3727944" y="5170106"/>
            <a:ext cx="1162473" cy="262465"/>
          </a:xfrm>
          <a:prstGeom prst="rect">
            <a:avLst/>
          </a:prstGeom>
        </p:spPr>
        <p:txBody>
          <a:bodyPr vert="horz" wrap="square" lIns="0" tIns="16087" rIns="0" bIns="0" rtlCol="0">
            <a:spAutoFit/>
          </a:bodyPr>
          <a:lstStyle/>
          <a:p>
            <a:pPr marL="50799">
              <a:spcBef>
                <a:spcPts val="127"/>
              </a:spcBef>
            </a:pPr>
            <a:r>
              <a:rPr sz="1600" b="1" spc="-7" dirty="0">
                <a:latin typeface="Arial"/>
                <a:cs typeface="Arial"/>
              </a:rPr>
              <a:t>consume</a:t>
            </a:r>
            <a:r>
              <a:rPr sz="1600" b="1" spc="120" dirty="0">
                <a:latin typeface="Arial"/>
                <a:cs typeface="Arial"/>
              </a:rPr>
              <a:t> </a:t>
            </a:r>
            <a:r>
              <a:rPr sz="1900" baseline="29239" dirty="0">
                <a:latin typeface="Arial MT"/>
                <a:cs typeface="Arial MT"/>
              </a:rPr>
              <a:t>1</a:t>
            </a:r>
            <a:endParaRPr sz="1900" baseline="29239">
              <a:latin typeface="Arial MT"/>
              <a:cs typeface="Arial MT"/>
            </a:endParaRPr>
          </a:p>
        </p:txBody>
      </p:sp>
      <p:sp>
        <p:nvSpPr>
          <p:cNvPr id="25" name="object 25"/>
          <p:cNvSpPr txBox="1"/>
          <p:nvPr/>
        </p:nvSpPr>
        <p:spPr>
          <a:xfrm>
            <a:off x="10027162" y="4105002"/>
            <a:ext cx="2159847" cy="2648588"/>
          </a:xfrm>
          <a:prstGeom prst="rect">
            <a:avLst/>
          </a:prstGeom>
          <a:ln w="9524">
            <a:solidFill>
              <a:srgbClr val="FF4A66"/>
            </a:solidFill>
          </a:ln>
        </p:spPr>
        <p:txBody>
          <a:bodyPr vert="horz" wrap="square" lIns="0" tIns="62653" rIns="0" bIns="0" rtlCol="0">
            <a:spAutoFit/>
          </a:bodyPr>
          <a:lstStyle/>
          <a:p>
            <a:pPr marL="121917" marR="270080">
              <a:lnSpc>
                <a:spcPct val="99500"/>
              </a:lnSpc>
              <a:spcBef>
                <a:spcPts val="493"/>
              </a:spcBef>
            </a:pPr>
            <a:r>
              <a:rPr sz="2400" dirty="0">
                <a:latin typeface="Calibri"/>
                <a:cs typeface="Calibri"/>
              </a:rPr>
              <a:t>An</a:t>
            </a:r>
            <a:r>
              <a:rPr sz="2400" spc="-80" dirty="0">
                <a:latin typeface="Calibri"/>
                <a:cs typeface="Calibri"/>
              </a:rPr>
              <a:t> </a:t>
            </a:r>
            <a:r>
              <a:rPr sz="2400" spc="-7" dirty="0">
                <a:latin typeface="Calibri"/>
                <a:cs typeface="Calibri"/>
              </a:rPr>
              <a:t>undirected </a:t>
            </a:r>
            <a:r>
              <a:rPr sz="2400" spc="-520" dirty="0">
                <a:latin typeface="Calibri"/>
                <a:cs typeface="Calibri"/>
              </a:rPr>
              <a:t> </a:t>
            </a:r>
            <a:r>
              <a:rPr sz="2400" spc="-7" dirty="0">
                <a:latin typeface="Calibri"/>
                <a:cs typeface="Calibri"/>
              </a:rPr>
              <a:t>graph </a:t>
            </a:r>
            <a:r>
              <a:rPr sz="2400" dirty="0">
                <a:latin typeface="Calibri"/>
                <a:cs typeface="Calibri"/>
              </a:rPr>
              <a:t>is set </a:t>
            </a:r>
            <a:r>
              <a:rPr sz="2400" spc="-7" dirty="0">
                <a:latin typeface="Calibri"/>
                <a:cs typeface="Calibri"/>
              </a:rPr>
              <a:t>of </a:t>
            </a:r>
            <a:r>
              <a:rPr sz="2400" spc="-527" dirty="0">
                <a:latin typeface="Calibri"/>
                <a:cs typeface="Calibri"/>
              </a:rPr>
              <a:t> </a:t>
            </a:r>
            <a:r>
              <a:rPr sz="2400" spc="-7" dirty="0">
                <a:latin typeface="Calibri"/>
                <a:cs typeface="Calibri"/>
              </a:rPr>
              <a:t>nodes </a:t>
            </a:r>
            <a:r>
              <a:rPr sz="2400" dirty="0">
                <a:latin typeface="Calibri"/>
                <a:cs typeface="Calibri"/>
              </a:rPr>
              <a:t>tha </a:t>
            </a:r>
            <a:r>
              <a:rPr sz="2400" spc="-7" dirty="0">
                <a:latin typeface="Calibri"/>
                <a:cs typeface="Calibri"/>
              </a:rPr>
              <a:t>are </a:t>
            </a:r>
            <a:r>
              <a:rPr sz="2400" spc="-527" dirty="0">
                <a:latin typeface="Calibri"/>
                <a:cs typeface="Calibri"/>
              </a:rPr>
              <a:t> </a:t>
            </a:r>
            <a:r>
              <a:rPr sz="2400" spc="-7" dirty="0">
                <a:latin typeface="Calibri"/>
                <a:cs typeface="Calibri"/>
              </a:rPr>
              <a:t>connected </a:t>
            </a:r>
            <a:r>
              <a:rPr sz="2400" dirty="0">
                <a:latin typeface="Calibri"/>
                <a:cs typeface="Calibri"/>
              </a:rPr>
              <a:t> together </a:t>
            </a:r>
            <a:r>
              <a:rPr sz="2400" spc="-7" dirty="0">
                <a:latin typeface="Calibri"/>
                <a:cs typeface="Calibri"/>
              </a:rPr>
              <a:t>by </a:t>
            </a:r>
            <a:r>
              <a:rPr sz="2400" dirty="0">
                <a:latin typeface="Calibri"/>
                <a:cs typeface="Calibri"/>
              </a:rPr>
              <a:t> </a:t>
            </a:r>
            <a:r>
              <a:rPr sz="2400" spc="-7" dirty="0">
                <a:latin typeface="Calibri"/>
                <a:cs typeface="Calibri"/>
              </a:rPr>
              <a:t>bidirectional </a:t>
            </a:r>
            <a:r>
              <a:rPr sz="2400" dirty="0">
                <a:latin typeface="Calibri"/>
                <a:cs typeface="Calibri"/>
              </a:rPr>
              <a:t> </a:t>
            </a:r>
            <a:r>
              <a:rPr sz="2400" spc="-7" dirty="0">
                <a:latin typeface="Calibri"/>
                <a:cs typeface="Calibri"/>
              </a:rPr>
              <a:t>edges</a:t>
            </a:r>
            <a:r>
              <a:rPr sz="2400" spc="-33" dirty="0">
                <a:latin typeface="Calibri"/>
                <a:cs typeface="Calibri"/>
              </a:rPr>
              <a:t> </a:t>
            </a:r>
            <a:r>
              <a:rPr sz="2400" spc="-7" dirty="0">
                <a:latin typeface="Calibri"/>
                <a:cs typeface="Calibri"/>
              </a:rPr>
              <a:t>(lines).</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6863080" cy="694207"/>
          </a:xfrm>
          <a:prstGeom prst="rect">
            <a:avLst/>
          </a:prstGeom>
        </p:spPr>
        <p:txBody>
          <a:bodyPr vert="horz" wrap="square" lIns="0" tIns="16933" rIns="0" bIns="0" rtlCol="0" anchor="ctr">
            <a:spAutoFit/>
          </a:bodyPr>
          <a:lstStyle/>
          <a:p>
            <a:pPr marL="16933">
              <a:lnSpc>
                <a:spcPct val="100000"/>
              </a:lnSpc>
              <a:spcBef>
                <a:spcPts val="133"/>
              </a:spcBef>
            </a:pPr>
            <a:r>
              <a:rPr dirty="0"/>
              <a:t>How</a:t>
            </a:r>
            <a:r>
              <a:rPr spc="-20" dirty="0"/>
              <a:t> </a:t>
            </a:r>
            <a:r>
              <a:rPr dirty="0"/>
              <a:t>to</a:t>
            </a:r>
            <a:r>
              <a:rPr spc="-20" dirty="0"/>
              <a:t> </a:t>
            </a:r>
            <a:r>
              <a:rPr dirty="0"/>
              <a:t>use</a:t>
            </a:r>
            <a:r>
              <a:rPr spc="-13" dirty="0"/>
              <a:t> </a:t>
            </a:r>
            <a:r>
              <a:rPr dirty="0"/>
              <a:t>the</a:t>
            </a:r>
            <a:r>
              <a:rPr spc="-20" dirty="0"/>
              <a:t> </a:t>
            </a:r>
            <a:r>
              <a:rPr spc="-7" dirty="0"/>
              <a:t>graph</a:t>
            </a:r>
            <a:r>
              <a:rPr spc="-13" dirty="0"/>
              <a:t> </a:t>
            </a:r>
            <a:r>
              <a:rPr dirty="0"/>
              <a:t>for</a:t>
            </a:r>
            <a:r>
              <a:rPr spc="-20" dirty="0"/>
              <a:t> </a:t>
            </a:r>
            <a:r>
              <a:rPr spc="-7" dirty="0"/>
              <a:t>WSD</a:t>
            </a:r>
          </a:p>
        </p:txBody>
      </p:sp>
      <p:sp>
        <p:nvSpPr>
          <p:cNvPr id="3" name="object 3"/>
          <p:cNvSpPr txBox="1"/>
          <p:nvPr/>
        </p:nvSpPr>
        <p:spPr>
          <a:xfrm>
            <a:off x="511387" y="1763437"/>
            <a:ext cx="3796453" cy="1771425"/>
          </a:xfrm>
          <a:prstGeom prst="rect">
            <a:avLst/>
          </a:prstGeom>
        </p:spPr>
        <p:txBody>
          <a:bodyPr vert="horz" wrap="square" lIns="0" tIns="100753" rIns="0" bIns="0" rtlCol="0">
            <a:spAutoFit/>
          </a:bodyPr>
          <a:lstStyle/>
          <a:p>
            <a:pPr marL="16933">
              <a:spcBef>
                <a:spcPts val="793"/>
              </a:spcBef>
            </a:pPr>
            <a:r>
              <a:rPr sz="3200" dirty="0">
                <a:solidFill>
                  <a:srgbClr val="0000FF"/>
                </a:solidFill>
                <a:latin typeface="Calibri"/>
                <a:cs typeface="Calibri"/>
              </a:rPr>
              <a:t>“She</a:t>
            </a:r>
            <a:r>
              <a:rPr sz="3200" spc="-27" dirty="0">
                <a:solidFill>
                  <a:srgbClr val="0000FF"/>
                </a:solidFill>
                <a:latin typeface="Calibri"/>
                <a:cs typeface="Calibri"/>
              </a:rPr>
              <a:t> </a:t>
            </a:r>
            <a:r>
              <a:rPr sz="3200" spc="-7" dirty="0">
                <a:solidFill>
                  <a:srgbClr val="0000FF"/>
                </a:solidFill>
                <a:latin typeface="Calibri"/>
                <a:cs typeface="Calibri"/>
              </a:rPr>
              <a:t>drank</a:t>
            </a:r>
            <a:r>
              <a:rPr sz="3200" spc="-20" dirty="0">
                <a:solidFill>
                  <a:srgbClr val="0000FF"/>
                </a:solidFill>
                <a:latin typeface="Calibri"/>
                <a:cs typeface="Calibri"/>
              </a:rPr>
              <a:t> </a:t>
            </a:r>
            <a:r>
              <a:rPr sz="3200" spc="-7" dirty="0">
                <a:solidFill>
                  <a:srgbClr val="0000FF"/>
                </a:solidFill>
                <a:latin typeface="Calibri"/>
                <a:cs typeface="Calibri"/>
              </a:rPr>
              <a:t>some</a:t>
            </a:r>
            <a:r>
              <a:rPr sz="3200" spc="-20" dirty="0">
                <a:solidFill>
                  <a:srgbClr val="0000FF"/>
                </a:solidFill>
                <a:latin typeface="Calibri"/>
                <a:cs typeface="Calibri"/>
              </a:rPr>
              <a:t> </a:t>
            </a:r>
            <a:r>
              <a:rPr sz="3200" spc="-7" dirty="0">
                <a:solidFill>
                  <a:srgbClr val="0000FF"/>
                </a:solidFill>
                <a:latin typeface="Calibri"/>
                <a:cs typeface="Calibri"/>
              </a:rPr>
              <a:t>milk”</a:t>
            </a:r>
            <a:endParaRPr sz="3200">
              <a:latin typeface="Calibri"/>
              <a:cs typeface="Calibri"/>
            </a:endParaRPr>
          </a:p>
          <a:p>
            <a:pPr marL="474121" indent="-457189">
              <a:spcBef>
                <a:spcPts val="660"/>
              </a:spcBef>
              <a:buClr>
                <a:srgbClr val="CC0000"/>
              </a:buClr>
              <a:buFont typeface="Times New Roman"/>
              <a:buChar char="•"/>
              <a:tabLst>
                <a:tab pos="473275" algn="l"/>
                <a:tab pos="474121" algn="l"/>
              </a:tabLst>
            </a:pPr>
            <a:r>
              <a:rPr sz="3200" spc="-7" dirty="0">
                <a:latin typeface="Calibri"/>
                <a:cs typeface="Calibri"/>
              </a:rPr>
              <a:t>choose</a:t>
            </a:r>
            <a:r>
              <a:rPr sz="3200" spc="-47" dirty="0">
                <a:latin typeface="Calibri"/>
                <a:cs typeface="Calibri"/>
              </a:rPr>
              <a:t> </a:t>
            </a:r>
            <a:r>
              <a:rPr sz="3200" dirty="0">
                <a:latin typeface="Calibri"/>
                <a:cs typeface="Calibri"/>
              </a:rPr>
              <a:t>the</a:t>
            </a:r>
            <a:endParaRPr sz="3200">
              <a:latin typeface="Calibri"/>
              <a:cs typeface="Calibri"/>
            </a:endParaRPr>
          </a:p>
          <a:p>
            <a:pPr marL="475815">
              <a:spcBef>
                <a:spcPts val="827"/>
              </a:spcBef>
            </a:pPr>
            <a:r>
              <a:rPr sz="3200" i="1" dirty="0">
                <a:latin typeface="Calibri"/>
                <a:cs typeface="Calibri"/>
              </a:rPr>
              <a:t>most</a:t>
            </a:r>
            <a:r>
              <a:rPr sz="3200" i="1" spc="-33" dirty="0">
                <a:latin typeface="Calibri"/>
                <a:cs typeface="Calibri"/>
              </a:rPr>
              <a:t> </a:t>
            </a:r>
            <a:r>
              <a:rPr sz="3200" i="1" spc="-7" dirty="0">
                <a:latin typeface="Calibri"/>
                <a:cs typeface="Calibri"/>
              </a:rPr>
              <a:t>central</a:t>
            </a:r>
            <a:r>
              <a:rPr sz="3200" i="1" spc="-27" dirty="0">
                <a:latin typeface="Calibri"/>
                <a:cs typeface="Calibri"/>
              </a:rPr>
              <a:t> </a:t>
            </a:r>
            <a:r>
              <a:rPr sz="3200" spc="-7" dirty="0">
                <a:latin typeface="Calibri"/>
                <a:cs typeface="Calibri"/>
              </a:rPr>
              <a:t>sense</a:t>
            </a:r>
            <a:endParaRPr sz="3200">
              <a:latin typeface="Calibri"/>
              <a:cs typeface="Calibri"/>
            </a:endParaRPr>
          </a:p>
        </p:txBody>
      </p:sp>
      <p:sp>
        <p:nvSpPr>
          <p:cNvPr id="4" name="object 4"/>
          <p:cNvSpPr txBox="1"/>
          <p:nvPr/>
        </p:nvSpPr>
        <p:spPr>
          <a:xfrm>
            <a:off x="511387" y="4075175"/>
            <a:ext cx="3506893" cy="1759071"/>
          </a:xfrm>
          <a:prstGeom prst="rect">
            <a:avLst/>
          </a:prstGeom>
        </p:spPr>
        <p:txBody>
          <a:bodyPr vert="horz" wrap="square" lIns="0" tIns="25400" rIns="0" bIns="0" rtlCol="0">
            <a:spAutoFit/>
          </a:bodyPr>
          <a:lstStyle/>
          <a:p>
            <a:pPr marL="16933" marR="6773">
              <a:lnSpc>
                <a:spcPct val="119800"/>
              </a:lnSpc>
              <a:spcBef>
                <a:spcPts val="200"/>
              </a:spcBef>
            </a:pPr>
            <a:r>
              <a:rPr sz="3200" spc="-7" dirty="0">
                <a:latin typeface="Calibri"/>
                <a:cs typeface="Calibri"/>
              </a:rPr>
              <a:t>(several algorithms </a:t>
            </a:r>
            <a:r>
              <a:rPr sz="3200" dirty="0">
                <a:latin typeface="Calibri"/>
                <a:cs typeface="Calibri"/>
              </a:rPr>
              <a:t> </a:t>
            </a:r>
            <a:r>
              <a:rPr sz="3200" spc="-7" dirty="0">
                <a:latin typeface="Calibri"/>
                <a:cs typeface="Calibri"/>
              </a:rPr>
              <a:t>have </a:t>
            </a:r>
            <a:r>
              <a:rPr sz="3200" dirty="0">
                <a:latin typeface="Calibri"/>
                <a:cs typeface="Calibri"/>
              </a:rPr>
              <a:t>been </a:t>
            </a:r>
            <a:r>
              <a:rPr sz="3200" spc="-7" dirty="0">
                <a:latin typeface="Calibri"/>
                <a:cs typeface="Calibri"/>
              </a:rPr>
              <a:t>proposed </a:t>
            </a:r>
            <a:r>
              <a:rPr sz="3200" spc="-707" dirty="0">
                <a:latin typeface="Calibri"/>
                <a:cs typeface="Calibri"/>
              </a:rPr>
              <a:t> </a:t>
            </a:r>
            <a:r>
              <a:rPr sz="3200" spc="-7" dirty="0">
                <a:latin typeface="Calibri"/>
                <a:cs typeface="Calibri"/>
              </a:rPr>
              <a:t>recently)</a:t>
            </a:r>
            <a:endParaRPr sz="3200">
              <a:latin typeface="Calibri"/>
              <a:cs typeface="Calibri"/>
            </a:endParaRPr>
          </a:p>
        </p:txBody>
      </p:sp>
      <p:sp>
        <p:nvSpPr>
          <p:cNvPr id="5" name="object 5"/>
          <p:cNvSpPr txBox="1"/>
          <p:nvPr/>
        </p:nvSpPr>
        <p:spPr>
          <a:xfrm>
            <a:off x="511387" y="6317827"/>
            <a:ext cx="274320" cy="304421"/>
          </a:xfrm>
          <a:prstGeom prst="rect">
            <a:avLst/>
          </a:prstGeom>
        </p:spPr>
        <p:txBody>
          <a:bodyPr vert="horz" wrap="square" lIns="0" tIns="16933" rIns="0" bIns="0" rtlCol="0">
            <a:spAutoFit/>
          </a:bodyPr>
          <a:lstStyle/>
          <a:p>
            <a:pPr marL="16933">
              <a:spcBef>
                <a:spcPts val="133"/>
              </a:spcBef>
            </a:pPr>
            <a:r>
              <a:rPr sz="1867" dirty="0">
                <a:latin typeface="Calibri"/>
                <a:cs typeface="Calibri"/>
              </a:rPr>
              <a:t>22</a:t>
            </a:r>
            <a:endParaRPr sz="1867">
              <a:latin typeface="Calibri"/>
              <a:cs typeface="Calibri"/>
            </a:endParaRPr>
          </a:p>
        </p:txBody>
      </p:sp>
      <p:pic>
        <p:nvPicPr>
          <p:cNvPr id="6" name="object 6"/>
          <p:cNvPicPr/>
          <p:nvPr/>
        </p:nvPicPr>
        <p:blipFill>
          <a:blip r:embed="rId2" cstate="print"/>
          <a:stretch>
            <a:fillRect/>
          </a:stretch>
        </p:blipFill>
        <p:spPr>
          <a:xfrm>
            <a:off x="4504582" y="3100991"/>
            <a:ext cx="7670167" cy="3739759"/>
          </a:xfrm>
          <a:prstGeom prst="rect">
            <a:avLst/>
          </a:prstGeom>
        </p:spPr>
      </p:pic>
      <p:sp>
        <p:nvSpPr>
          <p:cNvPr id="7" name="object 7"/>
          <p:cNvSpPr txBox="1"/>
          <p:nvPr/>
        </p:nvSpPr>
        <p:spPr>
          <a:xfrm>
            <a:off x="5644617" y="3586708"/>
            <a:ext cx="115147" cy="212088"/>
          </a:xfrm>
          <a:prstGeom prst="rect">
            <a:avLst/>
          </a:prstGeom>
        </p:spPr>
        <p:txBody>
          <a:bodyPr vert="horz" wrap="square" lIns="0" tIns="16933" rIns="0" bIns="0" rtlCol="0">
            <a:spAutoFit/>
          </a:bodyPr>
          <a:lstStyle/>
          <a:p>
            <a:pPr marL="16933">
              <a:spcBef>
                <a:spcPts val="133"/>
              </a:spcBef>
            </a:pPr>
            <a:r>
              <a:rPr sz="1267" dirty="0">
                <a:latin typeface="Arial MT"/>
                <a:cs typeface="Arial MT"/>
              </a:rPr>
              <a:t>v</a:t>
            </a:r>
            <a:endParaRPr sz="1267">
              <a:latin typeface="Arial MT"/>
              <a:cs typeface="Arial MT"/>
            </a:endParaRPr>
          </a:p>
        </p:txBody>
      </p:sp>
      <p:sp>
        <p:nvSpPr>
          <p:cNvPr id="8" name="object 8"/>
          <p:cNvSpPr txBox="1"/>
          <p:nvPr/>
        </p:nvSpPr>
        <p:spPr>
          <a:xfrm>
            <a:off x="5104694" y="3471714"/>
            <a:ext cx="778087" cy="266740"/>
          </a:xfrm>
          <a:prstGeom prst="rect">
            <a:avLst/>
          </a:prstGeom>
        </p:spPr>
        <p:txBody>
          <a:bodyPr vert="horz" wrap="square" lIns="0" tIns="20320" rIns="0" bIns="0" rtlCol="0">
            <a:spAutoFit/>
          </a:bodyPr>
          <a:lstStyle/>
          <a:p>
            <a:pPr marL="50799">
              <a:spcBef>
                <a:spcPts val="160"/>
              </a:spcBef>
            </a:pPr>
            <a:r>
              <a:rPr sz="1600" b="1" spc="13" dirty="0">
                <a:latin typeface="Arial"/>
                <a:cs typeface="Arial"/>
              </a:rPr>
              <a:t>drink</a:t>
            </a:r>
            <a:r>
              <a:rPr sz="1600" b="1" spc="107" dirty="0">
                <a:latin typeface="Arial"/>
                <a:cs typeface="Arial"/>
              </a:rPr>
              <a:t> </a:t>
            </a:r>
            <a:r>
              <a:rPr sz="1900" baseline="29239" dirty="0">
                <a:latin typeface="Arial MT"/>
                <a:cs typeface="Arial MT"/>
              </a:rPr>
              <a:t>1</a:t>
            </a:r>
            <a:endParaRPr sz="1900" baseline="29239">
              <a:latin typeface="Arial MT"/>
              <a:cs typeface="Arial MT"/>
            </a:endParaRPr>
          </a:p>
        </p:txBody>
      </p:sp>
      <p:sp>
        <p:nvSpPr>
          <p:cNvPr id="9" name="object 9"/>
          <p:cNvSpPr txBox="1"/>
          <p:nvPr/>
        </p:nvSpPr>
        <p:spPr>
          <a:xfrm>
            <a:off x="7247014" y="4368676"/>
            <a:ext cx="839893" cy="224783"/>
          </a:xfrm>
          <a:prstGeom prst="rect">
            <a:avLst/>
          </a:prstGeom>
        </p:spPr>
        <p:txBody>
          <a:bodyPr vert="horz" wrap="square" lIns="0" tIns="19472" rIns="0" bIns="0" rtlCol="0">
            <a:spAutoFit/>
          </a:bodyPr>
          <a:lstStyle/>
          <a:p>
            <a:pPr marL="50799">
              <a:spcBef>
                <a:spcPts val="152"/>
              </a:spcBef>
            </a:pPr>
            <a:r>
              <a:rPr sz="1333" b="1" spc="7" dirty="0">
                <a:latin typeface="Arial"/>
                <a:cs typeface="Arial"/>
              </a:rPr>
              <a:t>drinker</a:t>
            </a:r>
            <a:r>
              <a:rPr sz="1600" spc="9" baseline="-24305" dirty="0">
                <a:latin typeface="Arial MT"/>
                <a:cs typeface="Arial MT"/>
              </a:rPr>
              <a:t>n</a:t>
            </a:r>
            <a:r>
              <a:rPr sz="1600" spc="9" baseline="27777" dirty="0">
                <a:latin typeface="Arial MT"/>
                <a:cs typeface="Arial MT"/>
              </a:rPr>
              <a:t>1</a:t>
            </a:r>
            <a:endParaRPr sz="1600" baseline="27777">
              <a:latin typeface="Arial MT"/>
              <a:cs typeface="Arial MT"/>
            </a:endParaRPr>
          </a:p>
        </p:txBody>
      </p:sp>
      <p:sp>
        <p:nvSpPr>
          <p:cNvPr id="10" name="object 10"/>
          <p:cNvSpPr txBox="1"/>
          <p:nvPr/>
        </p:nvSpPr>
        <p:spPr>
          <a:xfrm>
            <a:off x="8454334" y="3644206"/>
            <a:ext cx="1012613" cy="224783"/>
          </a:xfrm>
          <a:prstGeom prst="rect">
            <a:avLst/>
          </a:prstGeom>
        </p:spPr>
        <p:txBody>
          <a:bodyPr vert="horz" wrap="square" lIns="0" tIns="19472" rIns="0" bIns="0" rtlCol="0">
            <a:spAutoFit/>
          </a:bodyPr>
          <a:lstStyle/>
          <a:p>
            <a:pPr marL="50799">
              <a:spcBef>
                <a:spcPts val="152"/>
              </a:spcBef>
            </a:pPr>
            <a:r>
              <a:rPr sz="1333" b="1" spc="7" dirty="0">
                <a:latin typeface="Arial"/>
                <a:cs typeface="Arial"/>
              </a:rPr>
              <a:t>beverage</a:t>
            </a:r>
            <a:r>
              <a:rPr sz="1600" spc="9" baseline="-24305" dirty="0">
                <a:latin typeface="Arial MT"/>
                <a:cs typeface="Arial MT"/>
              </a:rPr>
              <a:t>n</a:t>
            </a:r>
            <a:r>
              <a:rPr sz="1600" spc="9" baseline="27777" dirty="0">
                <a:latin typeface="Arial MT"/>
                <a:cs typeface="Arial MT"/>
              </a:rPr>
              <a:t>1</a:t>
            </a:r>
            <a:endParaRPr sz="1600" baseline="27777">
              <a:latin typeface="Arial MT"/>
              <a:cs typeface="Arial MT"/>
            </a:endParaRPr>
          </a:p>
        </p:txBody>
      </p:sp>
      <p:sp>
        <p:nvSpPr>
          <p:cNvPr id="11" name="object 11"/>
          <p:cNvSpPr txBox="1"/>
          <p:nvPr/>
        </p:nvSpPr>
        <p:spPr>
          <a:xfrm>
            <a:off x="8214252" y="5081643"/>
            <a:ext cx="110913" cy="183875"/>
          </a:xfrm>
          <a:prstGeom prst="rect">
            <a:avLst/>
          </a:prstGeom>
        </p:spPr>
        <p:txBody>
          <a:bodyPr vert="horz" wrap="square" lIns="0" tIns="19473" rIns="0" bIns="0" rtlCol="0">
            <a:spAutoFit/>
          </a:bodyPr>
          <a:lstStyle/>
          <a:p>
            <a:pPr marL="16933">
              <a:spcBef>
                <a:spcPts val="153"/>
              </a:spcBef>
            </a:pPr>
            <a:r>
              <a:rPr sz="1067" spc="7" dirty="0">
                <a:latin typeface="Arial MT"/>
                <a:cs typeface="Arial MT"/>
              </a:rPr>
              <a:t>n</a:t>
            </a:r>
            <a:endParaRPr sz="1067">
              <a:latin typeface="Arial MT"/>
              <a:cs typeface="Arial MT"/>
            </a:endParaRPr>
          </a:p>
        </p:txBody>
      </p:sp>
      <p:sp>
        <p:nvSpPr>
          <p:cNvPr id="12" name="object 12"/>
          <p:cNvSpPr txBox="1"/>
          <p:nvPr/>
        </p:nvSpPr>
        <p:spPr>
          <a:xfrm>
            <a:off x="7519388" y="4989648"/>
            <a:ext cx="916093" cy="224783"/>
          </a:xfrm>
          <a:prstGeom prst="rect">
            <a:avLst/>
          </a:prstGeom>
        </p:spPr>
        <p:txBody>
          <a:bodyPr vert="horz" wrap="square" lIns="0" tIns="19472" rIns="0" bIns="0" rtlCol="0">
            <a:spAutoFit/>
          </a:bodyPr>
          <a:lstStyle/>
          <a:p>
            <a:pPr marL="50799">
              <a:spcBef>
                <a:spcPts val="152"/>
              </a:spcBef>
            </a:pPr>
            <a:r>
              <a:rPr sz="1333" b="1" spc="7" dirty="0">
                <a:latin typeface="Arial"/>
                <a:cs typeface="Arial"/>
              </a:rPr>
              <a:t>boozing</a:t>
            </a:r>
            <a:r>
              <a:rPr sz="1333" b="1" spc="173" dirty="0">
                <a:latin typeface="Arial"/>
                <a:cs typeface="Arial"/>
              </a:rPr>
              <a:t> </a:t>
            </a:r>
            <a:r>
              <a:rPr sz="1600" spc="9" baseline="27777" dirty="0">
                <a:latin typeface="Arial MT"/>
                <a:cs typeface="Arial MT"/>
              </a:rPr>
              <a:t>1</a:t>
            </a:r>
            <a:endParaRPr sz="1600" baseline="27777">
              <a:latin typeface="Arial MT"/>
              <a:cs typeface="Arial MT"/>
            </a:endParaRPr>
          </a:p>
        </p:txBody>
      </p:sp>
      <p:sp>
        <p:nvSpPr>
          <p:cNvPr id="13" name="object 13"/>
          <p:cNvSpPr txBox="1"/>
          <p:nvPr/>
        </p:nvSpPr>
        <p:spPr>
          <a:xfrm>
            <a:off x="8853316" y="4368675"/>
            <a:ext cx="629073" cy="224783"/>
          </a:xfrm>
          <a:prstGeom prst="rect">
            <a:avLst/>
          </a:prstGeom>
        </p:spPr>
        <p:txBody>
          <a:bodyPr vert="horz" wrap="square" lIns="0" tIns="19472" rIns="0" bIns="0" rtlCol="0">
            <a:spAutoFit/>
          </a:bodyPr>
          <a:lstStyle/>
          <a:p>
            <a:pPr marL="50799">
              <a:spcBef>
                <a:spcPts val="152"/>
              </a:spcBef>
            </a:pPr>
            <a:r>
              <a:rPr sz="1333" b="1" spc="7" dirty="0">
                <a:latin typeface="Arial"/>
                <a:cs typeface="Arial"/>
              </a:rPr>
              <a:t>food</a:t>
            </a:r>
            <a:r>
              <a:rPr sz="1600" spc="9" baseline="-24305" dirty="0">
                <a:latin typeface="Arial MT"/>
                <a:cs typeface="Arial MT"/>
              </a:rPr>
              <a:t>n</a:t>
            </a:r>
            <a:r>
              <a:rPr sz="1600" spc="9" baseline="27777" dirty="0">
                <a:latin typeface="Arial MT"/>
                <a:cs typeface="Arial MT"/>
              </a:rPr>
              <a:t>1</a:t>
            </a:r>
            <a:endParaRPr sz="1600" baseline="27777">
              <a:latin typeface="Arial MT"/>
              <a:cs typeface="Arial MT"/>
            </a:endParaRPr>
          </a:p>
        </p:txBody>
      </p:sp>
      <p:sp>
        <p:nvSpPr>
          <p:cNvPr id="14" name="object 14"/>
          <p:cNvSpPr txBox="1"/>
          <p:nvPr/>
        </p:nvSpPr>
        <p:spPr>
          <a:xfrm>
            <a:off x="7732376" y="3632706"/>
            <a:ext cx="110913" cy="183875"/>
          </a:xfrm>
          <a:prstGeom prst="rect">
            <a:avLst/>
          </a:prstGeom>
        </p:spPr>
        <p:txBody>
          <a:bodyPr vert="horz" wrap="square" lIns="0" tIns="19473" rIns="0" bIns="0" rtlCol="0">
            <a:spAutoFit/>
          </a:bodyPr>
          <a:lstStyle/>
          <a:p>
            <a:pPr marL="16933">
              <a:spcBef>
                <a:spcPts val="153"/>
              </a:spcBef>
            </a:pPr>
            <a:r>
              <a:rPr sz="1067" spc="7" dirty="0">
                <a:latin typeface="Arial MT"/>
                <a:cs typeface="Arial MT"/>
              </a:rPr>
              <a:t>n</a:t>
            </a:r>
            <a:endParaRPr sz="1067">
              <a:latin typeface="Arial MT"/>
              <a:cs typeface="Arial MT"/>
            </a:endParaRPr>
          </a:p>
        </p:txBody>
      </p:sp>
      <p:sp>
        <p:nvSpPr>
          <p:cNvPr id="15" name="object 15"/>
          <p:cNvSpPr txBox="1"/>
          <p:nvPr/>
        </p:nvSpPr>
        <p:spPr>
          <a:xfrm>
            <a:off x="7276795" y="3540709"/>
            <a:ext cx="677333" cy="224783"/>
          </a:xfrm>
          <a:prstGeom prst="rect">
            <a:avLst/>
          </a:prstGeom>
        </p:spPr>
        <p:txBody>
          <a:bodyPr vert="horz" wrap="square" lIns="0" tIns="19472" rIns="0" bIns="0" rtlCol="0">
            <a:spAutoFit/>
          </a:bodyPr>
          <a:lstStyle/>
          <a:p>
            <a:pPr marL="50799">
              <a:spcBef>
                <a:spcPts val="152"/>
              </a:spcBef>
            </a:pPr>
            <a:r>
              <a:rPr sz="1333" b="1" spc="7" dirty="0">
                <a:latin typeface="Arial"/>
                <a:cs typeface="Arial"/>
              </a:rPr>
              <a:t>drink</a:t>
            </a:r>
            <a:r>
              <a:rPr sz="1333" b="1" spc="167" dirty="0">
                <a:latin typeface="Arial"/>
                <a:cs typeface="Arial"/>
              </a:rPr>
              <a:t> </a:t>
            </a:r>
            <a:r>
              <a:rPr sz="1600" spc="9" baseline="27777" dirty="0">
                <a:latin typeface="Arial MT"/>
                <a:cs typeface="Arial MT"/>
              </a:rPr>
              <a:t>1</a:t>
            </a:r>
            <a:endParaRPr sz="1600" baseline="27777">
              <a:latin typeface="Arial MT"/>
              <a:cs typeface="Arial MT"/>
            </a:endParaRPr>
          </a:p>
        </p:txBody>
      </p:sp>
      <p:sp>
        <p:nvSpPr>
          <p:cNvPr id="16" name="object 16"/>
          <p:cNvSpPr txBox="1"/>
          <p:nvPr/>
        </p:nvSpPr>
        <p:spPr>
          <a:xfrm>
            <a:off x="11389911" y="3586708"/>
            <a:ext cx="123613" cy="212088"/>
          </a:xfrm>
          <a:prstGeom prst="rect">
            <a:avLst/>
          </a:prstGeom>
        </p:spPr>
        <p:txBody>
          <a:bodyPr vert="horz" wrap="square" lIns="0" tIns="16933" rIns="0" bIns="0" rtlCol="0">
            <a:spAutoFit/>
          </a:bodyPr>
          <a:lstStyle/>
          <a:p>
            <a:pPr marL="16933">
              <a:spcBef>
                <a:spcPts val="133"/>
              </a:spcBef>
            </a:pPr>
            <a:r>
              <a:rPr sz="1267" dirty="0">
                <a:latin typeface="Arial MT"/>
                <a:cs typeface="Arial MT"/>
              </a:rPr>
              <a:t>n</a:t>
            </a:r>
            <a:endParaRPr sz="1267">
              <a:latin typeface="Arial MT"/>
              <a:cs typeface="Arial MT"/>
            </a:endParaRPr>
          </a:p>
        </p:txBody>
      </p:sp>
      <p:sp>
        <p:nvSpPr>
          <p:cNvPr id="17" name="object 17"/>
          <p:cNvSpPr txBox="1"/>
          <p:nvPr/>
        </p:nvSpPr>
        <p:spPr>
          <a:xfrm>
            <a:off x="10941860" y="3471714"/>
            <a:ext cx="695112" cy="266740"/>
          </a:xfrm>
          <a:prstGeom prst="rect">
            <a:avLst/>
          </a:prstGeom>
        </p:spPr>
        <p:txBody>
          <a:bodyPr vert="horz" wrap="square" lIns="0" tIns="20320" rIns="0" bIns="0" rtlCol="0">
            <a:spAutoFit/>
          </a:bodyPr>
          <a:lstStyle/>
          <a:p>
            <a:pPr marL="50799">
              <a:spcBef>
                <a:spcPts val="160"/>
              </a:spcBef>
            </a:pPr>
            <a:r>
              <a:rPr sz="1600" b="1" spc="13" dirty="0">
                <a:latin typeface="Arial"/>
                <a:cs typeface="Arial"/>
              </a:rPr>
              <a:t>milk</a:t>
            </a:r>
            <a:r>
              <a:rPr sz="1600" b="1" spc="173" dirty="0">
                <a:latin typeface="Arial"/>
                <a:cs typeface="Arial"/>
              </a:rPr>
              <a:t> </a:t>
            </a:r>
            <a:r>
              <a:rPr sz="1900" baseline="29239" dirty="0">
                <a:latin typeface="Arial MT"/>
                <a:cs typeface="Arial MT"/>
              </a:rPr>
              <a:t>1</a:t>
            </a:r>
            <a:endParaRPr sz="1900" baseline="29239">
              <a:latin typeface="Arial MT"/>
              <a:cs typeface="Arial MT"/>
            </a:endParaRPr>
          </a:p>
        </p:txBody>
      </p:sp>
      <p:sp>
        <p:nvSpPr>
          <p:cNvPr id="18" name="object 18"/>
          <p:cNvSpPr txBox="1"/>
          <p:nvPr/>
        </p:nvSpPr>
        <p:spPr>
          <a:xfrm>
            <a:off x="10941860" y="4265180"/>
            <a:ext cx="695112" cy="304228"/>
          </a:xfrm>
          <a:prstGeom prst="rect">
            <a:avLst/>
          </a:prstGeom>
        </p:spPr>
        <p:txBody>
          <a:bodyPr vert="horz" wrap="square" lIns="0" tIns="16933" rIns="0" bIns="0" rtlCol="0">
            <a:spAutoFit/>
          </a:bodyPr>
          <a:lstStyle/>
          <a:p>
            <a:pPr marR="40639" algn="r">
              <a:lnSpc>
                <a:spcPts val="913"/>
              </a:lnSpc>
              <a:spcBef>
                <a:spcPts val="133"/>
              </a:spcBef>
            </a:pPr>
            <a:r>
              <a:rPr sz="1267" dirty="0">
                <a:latin typeface="Arial MT"/>
                <a:cs typeface="Arial MT"/>
              </a:rPr>
              <a:t>2</a:t>
            </a:r>
            <a:endParaRPr sz="1267">
              <a:latin typeface="Arial MT"/>
              <a:cs typeface="Arial MT"/>
            </a:endParaRPr>
          </a:p>
          <a:p>
            <a:pPr marL="50799">
              <a:lnSpc>
                <a:spcPts val="1313"/>
              </a:lnSpc>
            </a:pPr>
            <a:r>
              <a:rPr sz="1600" b="1" spc="7" dirty="0">
                <a:latin typeface="Arial"/>
                <a:cs typeface="Arial"/>
              </a:rPr>
              <a:t>milk</a:t>
            </a:r>
            <a:r>
              <a:rPr sz="1900" spc="9" baseline="-23391" dirty="0">
                <a:latin typeface="Arial MT"/>
                <a:cs typeface="Arial MT"/>
              </a:rPr>
              <a:t>n</a:t>
            </a:r>
            <a:endParaRPr sz="1900" baseline="-23391">
              <a:latin typeface="Arial MT"/>
              <a:cs typeface="Arial MT"/>
            </a:endParaRPr>
          </a:p>
        </p:txBody>
      </p:sp>
      <p:sp>
        <p:nvSpPr>
          <p:cNvPr id="19" name="object 19"/>
          <p:cNvSpPr txBox="1"/>
          <p:nvPr/>
        </p:nvSpPr>
        <p:spPr>
          <a:xfrm>
            <a:off x="11389911" y="5242636"/>
            <a:ext cx="123613" cy="212088"/>
          </a:xfrm>
          <a:prstGeom prst="rect">
            <a:avLst/>
          </a:prstGeom>
        </p:spPr>
        <p:txBody>
          <a:bodyPr vert="horz" wrap="square" lIns="0" tIns="16933" rIns="0" bIns="0" rtlCol="0">
            <a:spAutoFit/>
          </a:bodyPr>
          <a:lstStyle/>
          <a:p>
            <a:pPr marL="16933">
              <a:spcBef>
                <a:spcPts val="133"/>
              </a:spcBef>
            </a:pPr>
            <a:r>
              <a:rPr sz="1267" dirty="0">
                <a:latin typeface="Arial MT"/>
                <a:cs typeface="Arial MT"/>
              </a:rPr>
              <a:t>n</a:t>
            </a:r>
            <a:endParaRPr sz="1267">
              <a:latin typeface="Arial MT"/>
              <a:cs typeface="Arial MT"/>
            </a:endParaRPr>
          </a:p>
        </p:txBody>
      </p:sp>
      <p:sp>
        <p:nvSpPr>
          <p:cNvPr id="20" name="object 20"/>
          <p:cNvSpPr txBox="1"/>
          <p:nvPr/>
        </p:nvSpPr>
        <p:spPr>
          <a:xfrm>
            <a:off x="10941860" y="5127641"/>
            <a:ext cx="695112" cy="266740"/>
          </a:xfrm>
          <a:prstGeom prst="rect">
            <a:avLst/>
          </a:prstGeom>
        </p:spPr>
        <p:txBody>
          <a:bodyPr vert="horz" wrap="square" lIns="0" tIns="20320" rIns="0" bIns="0" rtlCol="0">
            <a:spAutoFit/>
          </a:bodyPr>
          <a:lstStyle/>
          <a:p>
            <a:pPr marL="50799">
              <a:spcBef>
                <a:spcPts val="160"/>
              </a:spcBef>
            </a:pPr>
            <a:r>
              <a:rPr sz="1600" b="1" spc="13" dirty="0">
                <a:latin typeface="Arial"/>
                <a:cs typeface="Arial"/>
              </a:rPr>
              <a:t>milk</a:t>
            </a:r>
            <a:r>
              <a:rPr sz="1600" b="1" spc="173" dirty="0">
                <a:latin typeface="Arial"/>
                <a:cs typeface="Arial"/>
              </a:rPr>
              <a:t> </a:t>
            </a:r>
            <a:r>
              <a:rPr sz="1900" baseline="29239" dirty="0">
                <a:latin typeface="Arial MT"/>
                <a:cs typeface="Arial MT"/>
              </a:rPr>
              <a:t>3</a:t>
            </a:r>
            <a:endParaRPr sz="1900" baseline="29239">
              <a:latin typeface="Arial MT"/>
              <a:cs typeface="Arial MT"/>
            </a:endParaRPr>
          </a:p>
        </p:txBody>
      </p:sp>
      <p:sp>
        <p:nvSpPr>
          <p:cNvPr id="21" name="object 21"/>
          <p:cNvSpPr txBox="1"/>
          <p:nvPr/>
        </p:nvSpPr>
        <p:spPr>
          <a:xfrm>
            <a:off x="10941860" y="5921108"/>
            <a:ext cx="695112" cy="304228"/>
          </a:xfrm>
          <a:prstGeom prst="rect">
            <a:avLst/>
          </a:prstGeom>
        </p:spPr>
        <p:txBody>
          <a:bodyPr vert="horz" wrap="square" lIns="0" tIns="16933" rIns="0" bIns="0" rtlCol="0">
            <a:spAutoFit/>
          </a:bodyPr>
          <a:lstStyle/>
          <a:p>
            <a:pPr marR="40639" algn="r">
              <a:lnSpc>
                <a:spcPts val="913"/>
              </a:lnSpc>
              <a:spcBef>
                <a:spcPts val="133"/>
              </a:spcBef>
            </a:pPr>
            <a:r>
              <a:rPr sz="1267" dirty="0">
                <a:latin typeface="Arial MT"/>
                <a:cs typeface="Arial MT"/>
              </a:rPr>
              <a:t>4</a:t>
            </a:r>
            <a:endParaRPr sz="1267">
              <a:latin typeface="Arial MT"/>
              <a:cs typeface="Arial MT"/>
            </a:endParaRPr>
          </a:p>
          <a:p>
            <a:pPr marL="50799">
              <a:lnSpc>
                <a:spcPts val="1313"/>
              </a:lnSpc>
            </a:pPr>
            <a:r>
              <a:rPr sz="1600" b="1" spc="7" dirty="0">
                <a:latin typeface="Arial"/>
                <a:cs typeface="Arial"/>
              </a:rPr>
              <a:t>milk</a:t>
            </a:r>
            <a:r>
              <a:rPr sz="1900" spc="9" baseline="-23391" dirty="0">
                <a:latin typeface="Arial MT"/>
                <a:cs typeface="Arial MT"/>
              </a:rPr>
              <a:t>n</a:t>
            </a:r>
            <a:endParaRPr sz="1900" baseline="-23391">
              <a:latin typeface="Arial MT"/>
              <a:cs typeface="Arial MT"/>
            </a:endParaRPr>
          </a:p>
        </p:txBody>
      </p:sp>
      <p:sp>
        <p:nvSpPr>
          <p:cNvPr id="22" name="object 22"/>
          <p:cNvSpPr txBox="1"/>
          <p:nvPr/>
        </p:nvSpPr>
        <p:spPr>
          <a:xfrm>
            <a:off x="5104694" y="4161684"/>
            <a:ext cx="778087" cy="304228"/>
          </a:xfrm>
          <a:prstGeom prst="rect">
            <a:avLst/>
          </a:prstGeom>
        </p:spPr>
        <p:txBody>
          <a:bodyPr vert="horz" wrap="square" lIns="0" tIns="16933" rIns="0" bIns="0" rtlCol="0">
            <a:spAutoFit/>
          </a:bodyPr>
          <a:lstStyle/>
          <a:p>
            <a:pPr marR="40639" algn="r">
              <a:lnSpc>
                <a:spcPts val="913"/>
              </a:lnSpc>
              <a:spcBef>
                <a:spcPts val="133"/>
              </a:spcBef>
            </a:pPr>
            <a:r>
              <a:rPr sz="1267" dirty="0">
                <a:latin typeface="Arial MT"/>
                <a:cs typeface="Arial MT"/>
              </a:rPr>
              <a:t>2</a:t>
            </a:r>
            <a:endParaRPr sz="1267">
              <a:latin typeface="Arial MT"/>
              <a:cs typeface="Arial MT"/>
            </a:endParaRPr>
          </a:p>
          <a:p>
            <a:pPr marL="50799">
              <a:lnSpc>
                <a:spcPts val="1313"/>
              </a:lnSpc>
            </a:pPr>
            <a:r>
              <a:rPr sz="1600" b="1" spc="7" dirty="0">
                <a:latin typeface="Arial"/>
                <a:cs typeface="Arial"/>
              </a:rPr>
              <a:t>drink</a:t>
            </a:r>
            <a:r>
              <a:rPr sz="1900" spc="9" baseline="-23391" dirty="0">
                <a:latin typeface="Arial MT"/>
                <a:cs typeface="Arial MT"/>
              </a:rPr>
              <a:t>v</a:t>
            </a:r>
            <a:endParaRPr sz="1900" baseline="-23391">
              <a:latin typeface="Arial MT"/>
              <a:cs typeface="Arial MT"/>
            </a:endParaRPr>
          </a:p>
        </p:txBody>
      </p:sp>
      <p:sp>
        <p:nvSpPr>
          <p:cNvPr id="23" name="object 23"/>
          <p:cNvSpPr txBox="1"/>
          <p:nvPr/>
        </p:nvSpPr>
        <p:spPr>
          <a:xfrm>
            <a:off x="5644617" y="5035644"/>
            <a:ext cx="115147" cy="212088"/>
          </a:xfrm>
          <a:prstGeom prst="rect">
            <a:avLst/>
          </a:prstGeom>
        </p:spPr>
        <p:txBody>
          <a:bodyPr vert="horz" wrap="square" lIns="0" tIns="16933" rIns="0" bIns="0" rtlCol="0">
            <a:spAutoFit/>
          </a:bodyPr>
          <a:lstStyle/>
          <a:p>
            <a:pPr marL="16933">
              <a:spcBef>
                <a:spcPts val="133"/>
              </a:spcBef>
            </a:pPr>
            <a:r>
              <a:rPr sz="1267" dirty="0">
                <a:latin typeface="Arial MT"/>
                <a:cs typeface="Arial MT"/>
              </a:rPr>
              <a:t>v</a:t>
            </a:r>
            <a:endParaRPr sz="1267">
              <a:latin typeface="Arial MT"/>
              <a:cs typeface="Arial MT"/>
            </a:endParaRPr>
          </a:p>
        </p:txBody>
      </p:sp>
      <p:sp>
        <p:nvSpPr>
          <p:cNvPr id="24" name="object 24"/>
          <p:cNvSpPr txBox="1"/>
          <p:nvPr/>
        </p:nvSpPr>
        <p:spPr>
          <a:xfrm>
            <a:off x="5104694" y="4920650"/>
            <a:ext cx="778087" cy="266740"/>
          </a:xfrm>
          <a:prstGeom prst="rect">
            <a:avLst/>
          </a:prstGeom>
        </p:spPr>
        <p:txBody>
          <a:bodyPr vert="horz" wrap="square" lIns="0" tIns="20320" rIns="0" bIns="0" rtlCol="0">
            <a:spAutoFit/>
          </a:bodyPr>
          <a:lstStyle/>
          <a:p>
            <a:pPr marL="50799">
              <a:spcBef>
                <a:spcPts val="160"/>
              </a:spcBef>
            </a:pPr>
            <a:r>
              <a:rPr sz="1600" b="1" spc="13" dirty="0">
                <a:latin typeface="Arial"/>
                <a:cs typeface="Arial"/>
              </a:rPr>
              <a:t>drink</a:t>
            </a:r>
            <a:r>
              <a:rPr sz="1600" b="1" spc="107" dirty="0">
                <a:latin typeface="Arial"/>
                <a:cs typeface="Arial"/>
              </a:rPr>
              <a:t> </a:t>
            </a:r>
            <a:r>
              <a:rPr sz="1900" baseline="29239" dirty="0">
                <a:latin typeface="Arial MT"/>
                <a:cs typeface="Arial MT"/>
              </a:rPr>
              <a:t>3</a:t>
            </a:r>
            <a:endParaRPr sz="1900" baseline="29239">
              <a:latin typeface="Arial MT"/>
              <a:cs typeface="Arial MT"/>
            </a:endParaRPr>
          </a:p>
        </p:txBody>
      </p:sp>
      <p:sp>
        <p:nvSpPr>
          <p:cNvPr id="25" name="object 25"/>
          <p:cNvSpPr txBox="1"/>
          <p:nvPr/>
        </p:nvSpPr>
        <p:spPr>
          <a:xfrm>
            <a:off x="5644617" y="5760114"/>
            <a:ext cx="115147" cy="212088"/>
          </a:xfrm>
          <a:prstGeom prst="rect">
            <a:avLst/>
          </a:prstGeom>
        </p:spPr>
        <p:txBody>
          <a:bodyPr vert="horz" wrap="square" lIns="0" tIns="16933" rIns="0" bIns="0" rtlCol="0">
            <a:spAutoFit/>
          </a:bodyPr>
          <a:lstStyle/>
          <a:p>
            <a:pPr marL="16933">
              <a:spcBef>
                <a:spcPts val="133"/>
              </a:spcBef>
            </a:pPr>
            <a:r>
              <a:rPr sz="1267" dirty="0">
                <a:latin typeface="Arial MT"/>
                <a:cs typeface="Arial MT"/>
              </a:rPr>
              <a:t>v</a:t>
            </a:r>
            <a:endParaRPr sz="1267">
              <a:latin typeface="Arial MT"/>
              <a:cs typeface="Arial MT"/>
            </a:endParaRPr>
          </a:p>
        </p:txBody>
      </p:sp>
      <p:sp>
        <p:nvSpPr>
          <p:cNvPr id="26" name="object 26"/>
          <p:cNvSpPr txBox="1"/>
          <p:nvPr/>
        </p:nvSpPr>
        <p:spPr>
          <a:xfrm>
            <a:off x="5104694" y="5645120"/>
            <a:ext cx="778087" cy="266740"/>
          </a:xfrm>
          <a:prstGeom prst="rect">
            <a:avLst/>
          </a:prstGeom>
        </p:spPr>
        <p:txBody>
          <a:bodyPr vert="horz" wrap="square" lIns="0" tIns="20320" rIns="0" bIns="0" rtlCol="0">
            <a:spAutoFit/>
          </a:bodyPr>
          <a:lstStyle/>
          <a:p>
            <a:pPr marL="50799">
              <a:spcBef>
                <a:spcPts val="160"/>
              </a:spcBef>
            </a:pPr>
            <a:r>
              <a:rPr sz="1600" b="1" spc="13" dirty="0">
                <a:latin typeface="Arial"/>
                <a:cs typeface="Arial"/>
              </a:rPr>
              <a:t>drink</a:t>
            </a:r>
            <a:r>
              <a:rPr sz="1600" b="1" spc="107" dirty="0">
                <a:latin typeface="Arial"/>
                <a:cs typeface="Arial"/>
              </a:rPr>
              <a:t> </a:t>
            </a:r>
            <a:r>
              <a:rPr sz="1900" baseline="29239" dirty="0">
                <a:latin typeface="Arial MT"/>
                <a:cs typeface="Arial MT"/>
              </a:rPr>
              <a:t>4</a:t>
            </a:r>
            <a:endParaRPr sz="1900" baseline="29239">
              <a:latin typeface="Arial MT"/>
              <a:cs typeface="Arial MT"/>
            </a:endParaRPr>
          </a:p>
        </p:txBody>
      </p:sp>
      <p:sp>
        <p:nvSpPr>
          <p:cNvPr id="27" name="object 27"/>
          <p:cNvSpPr txBox="1"/>
          <p:nvPr/>
        </p:nvSpPr>
        <p:spPr>
          <a:xfrm>
            <a:off x="5104694" y="6335089"/>
            <a:ext cx="778087" cy="304228"/>
          </a:xfrm>
          <a:prstGeom prst="rect">
            <a:avLst/>
          </a:prstGeom>
        </p:spPr>
        <p:txBody>
          <a:bodyPr vert="horz" wrap="square" lIns="0" tIns="16933" rIns="0" bIns="0" rtlCol="0">
            <a:spAutoFit/>
          </a:bodyPr>
          <a:lstStyle/>
          <a:p>
            <a:pPr marR="40639" algn="r">
              <a:lnSpc>
                <a:spcPts val="913"/>
              </a:lnSpc>
              <a:spcBef>
                <a:spcPts val="133"/>
              </a:spcBef>
            </a:pPr>
            <a:r>
              <a:rPr sz="1267" dirty="0">
                <a:latin typeface="Arial MT"/>
                <a:cs typeface="Arial MT"/>
              </a:rPr>
              <a:t>5</a:t>
            </a:r>
            <a:endParaRPr sz="1267">
              <a:latin typeface="Arial MT"/>
              <a:cs typeface="Arial MT"/>
            </a:endParaRPr>
          </a:p>
          <a:p>
            <a:pPr marL="50799">
              <a:lnSpc>
                <a:spcPts val="1313"/>
              </a:lnSpc>
            </a:pPr>
            <a:r>
              <a:rPr sz="1600" b="1" spc="7" dirty="0">
                <a:latin typeface="Arial"/>
                <a:cs typeface="Arial"/>
              </a:rPr>
              <a:t>drink</a:t>
            </a:r>
            <a:r>
              <a:rPr sz="1900" spc="9" baseline="-23391" dirty="0">
                <a:latin typeface="Arial MT"/>
                <a:cs typeface="Arial MT"/>
              </a:rPr>
              <a:t>v</a:t>
            </a:r>
            <a:endParaRPr sz="1900" baseline="-23391">
              <a:latin typeface="Arial MT"/>
              <a:cs typeface="Arial MT"/>
            </a:endParaRPr>
          </a:p>
        </p:txBody>
      </p:sp>
      <p:sp>
        <p:nvSpPr>
          <p:cNvPr id="28" name="object 28"/>
          <p:cNvSpPr txBox="1"/>
          <p:nvPr/>
        </p:nvSpPr>
        <p:spPr>
          <a:xfrm>
            <a:off x="8642417" y="5093144"/>
            <a:ext cx="1050713" cy="224783"/>
          </a:xfrm>
          <a:prstGeom prst="rect">
            <a:avLst/>
          </a:prstGeom>
        </p:spPr>
        <p:txBody>
          <a:bodyPr vert="horz" wrap="square" lIns="0" tIns="19472" rIns="0" bIns="0" rtlCol="0">
            <a:spAutoFit/>
          </a:bodyPr>
          <a:lstStyle/>
          <a:p>
            <a:pPr marL="50799">
              <a:spcBef>
                <a:spcPts val="152"/>
              </a:spcBef>
            </a:pPr>
            <a:r>
              <a:rPr sz="1333" b="1" spc="7" dirty="0">
                <a:latin typeface="Arial"/>
                <a:cs typeface="Arial"/>
              </a:rPr>
              <a:t>nutriment</a:t>
            </a:r>
            <a:r>
              <a:rPr sz="1600" spc="9" baseline="-24305" dirty="0">
                <a:latin typeface="Arial MT"/>
                <a:cs typeface="Arial MT"/>
              </a:rPr>
              <a:t>n</a:t>
            </a:r>
            <a:r>
              <a:rPr sz="1600" spc="9" baseline="27777" dirty="0">
                <a:latin typeface="Arial MT"/>
                <a:cs typeface="Arial MT"/>
              </a:rPr>
              <a:t>1</a:t>
            </a:r>
            <a:endParaRPr sz="1600" baseline="27777">
              <a:latin typeface="Arial MT"/>
              <a:cs typeface="Arial MT"/>
            </a:endParaRPr>
          </a:p>
        </p:txBody>
      </p:sp>
      <p:sp>
        <p:nvSpPr>
          <p:cNvPr id="29" name="object 29"/>
          <p:cNvSpPr txBox="1"/>
          <p:nvPr/>
        </p:nvSpPr>
        <p:spPr>
          <a:xfrm>
            <a:off x="7189993" y="6484582"/>
            <a:ext cx="747607" cy="266740"/>
          </a:xfrm>
          <a:prstGeom prst="rect">
            <a:avLst/>
          </a:prstGeom>
        </p:spPr>
        <p:txBody>
          <a:bodyPr vert="horz" wrap="square" lIns="0" tIns="20320" rIns="0" bIns="0" rtlCol="0">
            <a:spAutoFit/>
          </a:bodyPr>
          <a:lstStyle/>
          <a:p>
            <a:pPr marL="16933">
              <a:spcBef>
                <a:spcPts val="160"/>
              </a:spcBef>
            </a:pPr>
            <a:r>
              <a:rPr sz="1600" b="1" spc="13" dirty="0">
                <a:latin typeface="Arial"/>
                <a:cs typeface="Arial"/>
              </a:rPr>
              <a:t>“</a:t>
            </a:r>
            <a:r>
              <a:rPr sz="1600" b="1" spc="7" dirty="0">
                <a:latin typeface="Arial"/>
                <a:cs typeface="Arial"/>
              </a:rPr>
              <a:t>d</a:t>
            </a:r>
            <a:r>
              <a:rPr sz="1600" b="1" spc="13" dirty="0">
                <a:latin typeface="Arial"/>
                <a:cs typeface="Arial"/>
              </a:rPr>
              <a:t>rink”</a:t>
            </a:r>
            <a:endParaRPr sz="1600">
              <a:latin typeface="Arial"/>
              <a:cs typeface="Arial"/>
            </a:endParaRPr>
          </a:p>
        </p:txBody>
      </p:sp>
      <p:sp>
        <p:nvSpPr>
          <p:cNvPr id="30" name="object 30"/>
          <p:cNvSpPr txBox="1"/>
          <p:nvPr/>
        </p:nvSpPr>
        <p:spPr>
          <a:xfrm>
            <a:off x="8891857" y="6484582"/>
            <a:ext cx="655320" cy="266740"/>
          </a:xfrm>
          <a:prstGeom prst="rect">
            <a:avLst/>
          </a:prstGeom>
        </p:spPr>
        <p:txBody>
          <a:bodyPr vert="horz" wrap="square" lIns="0" tIns="20320" rIns="0" bIns="0" rtlCol="0">
            <a:spAutoFit/>
          </a:bodyPr>
          <a:lstStyle/>
          <a:p>
            <a:pPr marL="16933">
              <a:spcBef>
                <a:spcPts val="160"/>
              </a:spcBef>
            </a:pPr>
            <a:r>
              <a:rPr sz="1600" b="1" spc="13" dirty="0">
                <a:latin typeface="Arial"/>
                <a:cs typeface="Arial"/>
              </a:rPr>
              <a:t>“milk”</a:t>
            </a:r>
            <a:endParaRPr sz="16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116882" y="2457027"/>
            <a:ext cx="4944533" cy="1506396"/>
          </a:xfrm>
          <a:prstGeom prst="rect">
            <a:avLst/>
          </a:prstGeom>
        </p:spPr>
        <p:txBody>
          <a:bodyPr vert="horz" wrap="square" lIns="0" tIns="44027" rIns="0" bIns="0" rtlCol="0">
            <a:spAutoFit/>
          </a:bodyPr>
          <a:lstStyle/>
          <a:p>
            <a:pPr marL="16933" marR="6773" indent="-847" algn="ctr">
              <a:lnSpc>
                <a:spcPts val="5733"/>
              </a:lnSpc>
              <a:spcBef>
                <a:spcPts val="347"/>
              </a:spcBef>
            </a:pPr>
            <a:r>
              <a:rPr sz="4800" spc="-7" dirty="0">
                <a:solidFill>
                  <a:srgbClr val="A4001D"/>
                </a:solidFill>
                <a:latin typeface="Calibri"/>
                <a:cs typeface="Calibri"/>
              </a:rPr>
              <a:t>Word Similarity: </a:t>
            </a:r>
            <a:r>
              <a:rPr sz="4800" dirty="0">
                <a:solidFill>
                  <a:srgbClr val="A4001D"/>
                </a:solidFill>
                <a:latin typeface="Calibri"/>
                <a:cs typeface="Calibri"/>
              </a:rPr>
              <a:t> </a:t>
            </a:r>
            <a:r>
              <a:rPr sz="4800" spc="-7" dirty="0">
                <a:solidFill>
                  <a:srgbClr val="A4001D"/>
                </a:solidFill>
                <a:latin typeface="Calibri"/>
                <a:cs typeface="Calibri"/>
              </a:rPr>
              <a:t>Thesaurus</a:t>
            </a:r>
            <a:r>
              <a:rPr sz="4800" spc="-47" dirty="0">
                <a:solidFill>
                  <a:srgbClr val="A4001D"/>
                </a:solidFill>
                <a:latin typeface="Calibri"/>
                <a:cs typeface="Calibri"/>
              </a:rPr>
              <a:t> </a:t>
            </a:r>
            <a:r>
              <a:rPr sz="4800" spc="-7" dirty="0">
                <a:solidFill>
                  <a:srgbClr val="A4001D"/>
                </a:solidFill>
                <a:latin typeface="Calibri"/>
                <a:cs typeface="Calibri"/>
              </a:rPr>
              <a:t>Methods</a:t>
            </a:r>
            <a:endParaRPr sz="4800" dirty="0">
              <a:latin typeface="Calibri"/>
              <a:cs typeface="Calibri"/>
            </a:endParaRPr>
          </a:p>
        </p:txBody>
      </p:sp>
      <p:sp>
        <p:nvSpPr>
          <p:cNvPr id="5" name="TextBox 4">
            <a:extLst>
              <a:ext uri="{FF2B5EF4-FFF2-40B4-BE49-F238E27FC236}">
                <a16:creationId xmlns:a16="http://schemas.microsoft.com/office/drawing/2014/main" id="{633BA237-2F7D-7C2B-3FBD-ACB1E60CEBAA}"/>
              </a:ext>
            </a:extLst>
          </p:cNvPr>
          <p:cNvSpPr txBox="1"/>
          <p:nvPr/>
        </p:nvSpPr>
        <p:spPr>
          <a:xfrm>
            <a:off x="2782062" y="1415534"/>
            <a:ext cx="7623810" cy="769441"/>
          </a:xfrm>
          <a:prstGeom prst="rect">
            <a:avLst/>
          </a:prstGeom>
          <a:noFill/>
        </p:spPr>
        <p:txBody>
          <a:bodyPr wrap="square">
            <a:spAutoFit/>
          </a:bodyPr>
          <a:lstStyle/>
          <a:p>
            <a:r>
              <a:rPr lang="en-US" sz="4400" b="1" spc="-7" dirty="0"/>
              <a:t>Word</a:t>
            </a:r>
            <a:r>
              <a:rPr lang="en-US" sz="4400" b="1" spc="-47" dirty="0"/>
              <a:t> </a:t>
            </a:r>
            <a:r>
              <a:rPr lang="en-US" sz="4400" b="1" spc="-7" dirty="0"/>
              <a:t>Meaning</a:t>
            </a:r>
            <a:r>
              <a:rPr lang="en-US" sz="4400" b="1" spc="-47" dirty="0"/>
              <a:t> </a:t>
            </a:r>
            <a:r>
              <a:rPr lang="en-US" sz="4400" b="1" spc="-7" dirty="0"/>
              <a:t>and </a:t>
            </a:r>
            <a:r>
              <a:rPr lang="en-US" sz="4400" b="1" spc="-1460" dirty="0"/>
              <a:t> </a:t>
            </a:r>
            <a:r>
              <a:rPr lang="en-US" sz="4400" b="1" spc="-7" dirty="0"/>
              <a:t>Similarity</a:t>
            </a:r>
            <a:endParaRPr lang="en-US" sz="4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3552613" cy="694207"/>
          </a:xfrm>
          <a:prstGeom prst="rect">
            <a:avLst/>
          </a:prstGeom>
        </p:spPr>
        <p:txBody>
          <a:bodyPr vert="horz" wrap="square" lIns="0" tIns="16933" rIns="0" bIns="0" rtlCol="0" anchor="ctr">
            <a:spAutoFit/>
          </a:bodyPr>
          <a:lstStyle/>
          <a:p>
            <a:pPr marL="16933">
              <a:lnSpc>
                <a:spcPct val="100000"/>
              </a:lnSpc>
              <a:spcBef>
                <a:spcPts val="133"/>
              </a:spcBef>
            </a:pPr>
            <a:r>
              <a:rPr spc="-7" dirty="0"/>
              <a:t>Word</a:t>
            </a:r>
            <a:r>
              <a:rPr spc="-107" dirty="0"/>
              <a:t> </a:t>
            </a:r>
            <a:r>
              <a:rPr spc="-7" dirty="0"/>
              <a:t>Similarity</a:t>
            </a:r>
          </a:p>
        </p:txBody>
      </p:sp>
      <p:sp>
        <p:nvSpPr>
          <p:cNvPr id="3" name="object 3"/>
          <p:cNvSpPr txBox="1"/>
          <p:nvPr/>
        </p:nvSpPr>
        <p:spPr>
          <a:xfrm>
            <a:off x="494454" y="1766148"/>
            <a:ext cx="11093873" cy="4215940"/>
          </a:xfrm>
          <a:prstGeom prst="rect">
            <a:avLst/>
          </a:prstGeom>
        </p:spPr>
        <p:txBody>
          <a:bodyPr vert="horz" wrap="square" lIns="0" tIns="98213" rIns="0" bIns="0" rtlCol="0">
            <a:spAutoFit/>
          </a:bodyPr>
          <a:lstStyle/>
          <a:p>
            <a:pPr marL="491054" indent="-457189">
              <a:spcBef>
                <a:spcPts val="773"/>
              </a:spcBef>
              <a:buClr>
                <a:srgbClr val="CC0000"/>
              </a:buClr>
              <a:buFont typeface="Times New Roman"/>
              <a:buChar char="•"/>
              <a:tabLst>
                <a:tab pos="490208" algn="l"/>
                <a:tab pos="491054" algn="l"/>
              </a:tabLst>
            </a:pPr>
            <a:r>
              <a:rPr sz="2667" b="1" spc="-7" dirty="0">
                <a:latin typeface="Calibri"/>
                <a:cs typeface="Calibri"/>
              </a:rPr>
              <a:t>Synonymy</a:t>
            </a:r>
            <a:r>
              <a:rPr sz="2667" spc="-7" dirty="0">
                <a:latin typeface="Calibri"/>
                <a:cs typeface="Calibri"/>
              </a:rPr>
              <a:t>: </a:t>
            </a:r>
            <a:r>
              <a:rPr sz="2667" dirty="0">
                <a:latin typeface="Calibri"/>
                <a:cs typeface="Calibri"/>
              </a:rPr>
              <a:t>a</a:t>
            </a:r>
            <a:r>
              <a:rPr sz="2667" spc="-7" dirty="0">
                <a:latin typeface="Calibri"/>
                <a:cs typeface="Calibri"/>
              </a:rPr>
              <a:t> binary relation</a:t>
            </a:r>
            <a:endParaRPr sz="2667">
              <a:latin typeface="Calibri"/>
              <a:cs typeface="Calibri"/>
            </a:endParaRPr>
          </a:p>
          <a:p>
            <a:pPr marL="948243" lvl="1" indent="-305639">
              <a:spcBef>
                <a:spcPts val="573"/>
              </a:spcBef>
              <a:buFont typeface="Times New Roman"/>
              <a:buChar char="•"/>
              <a:tabLst>
                <a:tab pos="947396" algn="l"/>
                <a:tab pos="948243" algn="l"/>
              </a:tabLst>
            </a:pPr>
            <a:r>
              <a:rPr sz="2400" spc="-7" dirty="0">
                <a:latin typeface="Calibri"/>
                <a:cs typeface="Calibri"/>
              </a:rPr>
              <a:t>Two words are </a:t>
            </a:r>
            <a:r>
              <a:rPr sz="2400" dirty="0">
                <a:latin typeface="Calibri"/>
                <a:cs typeface="Calibri"/>
              </a:rPr>
              <a:t>either</a:t>
            </a:r>
            <a:r>
              <a:rPr sz="2400" spc="-7" dirty="0">
                <a:latin typeface="Calibri"/>
                <a:cs typeface="Calibri"/>
              </a:rPr>
              <a:t> synonymous or</a:t>
            </a:r>
            <a:r>
              <a:rPr sz="2400" dirty="0">
                <a:latin typeface="Calibri"/>
                <a:cs typeface="Calibri"/>
              </a:rPr>
              <a:t> </a:t>
            </a:r>
            <a:r>
              <a:rPr sz="2400" spc="-7" dirty="0">
                <a:latin typeface="Calibri"/>
                <a:cs typeface="Calibri"/>
              </a:rPr>
              <a:t>not</a:t>
            </a:r>
            <a:endParaRPr sz="2400">
              <a:latin typeface="Calibri"/>
              <a:cs typeface="Calibri"/>
            </a:endParaRPr>
          </a:p>
          <a:p>
            <a:pPr marL="491054" indent="-457189">
              <a:spcBef>
                <a:spcPts val="520"/>
              </a:spcBef>
              <a:buClr>
                <a:srgbClr val="CC0000"/>
              </a:buClr>
              <a:buFont typeface="Times New Roman"/>
              <a:buChar char="•"/>
              <a:tabLst>
                <a:tab pos="490208" algn="l"/>
                <a:tab pos="491054" algn="l"/>
              </a:tabLst>
            </a:pPr>
            <a:r>
              <a:rPr sz="2667" b="1" dirty="0">
                <a:latin typeface="Calibri"/>
                <a:cs typeface="Calibri"/>
              </a:rPr>
              <a:t>Similarity</a:t>
            </a:r>
            <a:r>
              <a:rPr sz="2667" b="1" spc="-20" dirty="0">
                <a:latin typeface="Calibri"/>
                <a:cs typeface="Calibri"/>
              </a:rPr>
              <a:t> </a:t>
            </a:r>
            <a:r>
              <a:rPr sz="2667" dirty="0">
                <a:latin typeface="Calibri"/>
                <a:cs typeface="Calibri"/>
              </a:rPr>
              <a:t>(or</a:t>
            </a:r>
            <a:r>
              <a:rPr sz="2667" spc="-7" dirty="0">
                <a:latin typeface="Calibri"/>
                <a:cs typeface="Calibri"/>
              </a:rPr>
              <a:t> </a:t>
            </a:r>
            <a:r>
              <a:rPr sz="2667" b="1" spc="-7" dirty="0">
                <a:latin typeface="Calibri"/>
                <a:cs typeface="Calibri"/>
              </a:rPr>
              <a:t>distance</a:t>
            </a:r>
            <a:r>
              <a:rPr sz="2667" spc="-7" dirty="0">
                <a:latin typeface="Calibri"/>
                <a:cs typeface="Calibri"/>
              </a:rPr>
              <a:t>): </a:t>
            </a:r>
            <a:r>
              <a:rPr sz="2667" dirty="0">
                <a:latin typeface="Calibri"/>
                <a:cs typeface="Calibri"/>
              </a:rPr>
              <a:t>a</a:t>
            </a:r>
            <a:r>
              <a:rPr sz="2667" spc="-7" dirty="0">
                <a:latin typeface="Calibri"/>
                <a:cs typeface="Calibri"/>
              </a:rPr>
              <a:t> looser metric</a:t>
            </a:r>
            <a:endParaRPr sz="2667">
              <a:latin typeface="Calibri"/>
              <a:cs typeface="Calibri"/>
            </a:endParaRPr>
          </a:p>
          <a:p>
            <a:pPr marL="948243" lvl="1" indent="-305639">
              <a:spcBef>
                <a:spcPts val="600"/>
              </a:spcBef>
              <a:buFont typeface="Times New Roman"/>
              <a:buChar char="•"/>
              <a:tabLst>
                <a:tab pos="947396" algn="l"/>
                <a:tab pos="948243" algn="l"/>
              </a:tabLst>
            </a:pPr>
            <a:r>
              <a:rPr sz="2400" spc="-7" dirty="0">
                <a:latin typeface="Calibri"/>
                <a:cs typeface="Calibri"/>
              </a:rPr>
              <a:t>Two</a:t>
            </a:r>
            <a:r>
              <a:rPr sz="2400" dirty="0">
                <a:latin typeface="Calibri"/>
                <a:cs typeface="Calibri"/>
              </a:rPr>
              <a:t> </a:t>
            </a:r>
            <a:r>
              <a:rPr sz="2400" spc="-7" dirty="0">
                <a:latin typeface="Calibri"/>
                <a:cs typeface="Calibri"/>
              </a:rPr>
              <a:t>words</a:t>
            </a:r>
            <a:r>
              <a:rPr sz="2400" spc="7" dirty="0">
                <a:latin typeface="Calibri"/>
                <a:cs typeface="Calibri"/>
              </a:rPr>
              <a:t> </a:t>
            </a:r>
            <a:r>
              <a:rPr sz="2400" spc="-7" dirty="0">
                <a:latin typeface="Calibri"/>
                <a:cs typeface="Calibri"/>
              </a:rPr>
              <a:t>are</a:t>
            </a:r>
            <a:r>
              <a:rPr sz="2400" spc="7" dirty="0">
                <a:latin typeface="Calibri"/>
                <a:cs typeface="Calibri"/>
              </a:rPr>
              <a:t> </a:t>
            </a:r>
            <a:r>
              <a:rPr sz="2400" spc="-7" dirty="0">
                <a:latin typeface="Calibri"/>
                <a:cs typeface="Calibri"/>
              </a:rPr>
              <a:t>more</a:t>
            </a:r>
            <a:r>
              <a:rPr sz="2400" spc="7" dirty="0">
                <a:latin typeface="Calibri"/>
                <a:cs typeface="Calibri"/>
              </a:rPr>
              <a:t> </a:t>
            </a:r>
            <a:r>
              <a:rPr sz="2400" spc="-7" dirty="0">
                <a:latin typeface="Calibri"/>
                <a:cs typeface="Calibri"/>
              </a:rPr>
              <a:t>similar</a:t>
            </a:r>
            <a:r>
              <a:rPr sz="2400" dirty="0">
                <a:latin typeface="Calibri"/>
                <a:cs typeface="Calibri"/>
              </a:rPr>
              <a:t> if</a:t>
            </a:r>
            <a:r>
              <a:rPr sz="2400" spc="7" dirty="0">
                <a:latin typeface="Calibri"/>
                <a:cs typeface="Calibri"/>
              </a:rPr>
              <a:t> </a:t>
            </a:r>
            <a:r>
              <a:rPr sz="2400" dirty="0">
                <a:latin typeface="Calibri"/>
                <a:cs typeface="Calibri"/>
              </a:rPr>
              <a:t>they</a:t>
            </a:r>
            <a:r>
              <a:rPr sz="2400" spc="7" dirty="0">
                <a:latin typeface="Calibri"/>
                <a:cs typeface="Calibri"/>
              </a:rPr>
              <a:t> </a:t>
            </a:r>
            <a:r>
              <a:rPr sz="2400" spc="-7" dirty="0">
                <a:latin typeface="Calibri"/>
                <a:cs typeface="Calibri"/>
              </a:rPr>
              <a:t>share</a:t>
            </a:r>
            <a:r>
              <a:rPr sz="2400" spc="7" dirty="0">
                <a:latin typeface="Calibri"/>
                <a:cs typeface="Calibri"/>
              </a:rPr>
              <a:t> </a:t>
            </a:r>
            <a:r>
              <a:rPr sz="2400" spc="-7" dirty="0">
                <a:latin typeface="Calibri"/>
                <a:cs typeface="Calibri"/>
              </a:rPr>
              <a:t>more</a:t>
            </a:r>
            <a:r>
              <a:rPr sz="2400" spc="7" dirty="0">
                <a:latin typeface="Calibri"/>
                <a:cs typeface="Calibri"/>
              </a:rPr>
              <a:t> </a:t>
            </a:r>
            <a:r>
              <a:rPr sz="2400" spc="-7" dirty="0">
                <a:latin typeface="Calibri"/>
                <a:cs typeface="Calibri"/>
              </a:rPr>
              <a:t>features</a:t>
            </a:r>
            <a:r>
              <a:rPr sz="2400" spc="7" dirty="0">
                <a:latin typeface="Calibri"/>
                <a:cs typeface="Calibri"/>
              </a:rPr>
              <a:t> </a:t>
            </a:r>
            <a:r>
              <a:rPr sz="2400" spc="-7" dirty="0">
                <a:latin typeface="Calibri"/>
                <a:cs typeface="Calibri"/>
              </a:rPr>
              <a:t>of</a:t>
            </a:r>
            <a:r>
              <a:rPr sz="2400" spc="7" dirty="0">
                <a:latin typeface="Calibri"/>
                <a:cs typeface="Calibri"/>
              </a:rPr>
              <a:t> </a:t>
            </a:r>
            <a:r>
              <a:rPr sz="2400" spc="-7" dirty="0">
                <a:latin typeface="Calibri"/>
                <a:cs typeface="Calibri"/>
              </a:rPr>
              <a:t>meaning</a:t>
            </a:r>
            <a:endParaRPr sz="2400">
              <a:latin typeface="Calibri"/>
              <a:cs typeface="Calibri"/>
            </a:endParaRPr>
          </a:p>
          <a:p>
            <a:pPr marL="491054" indent="-457189">
              <a:spcBef>
                <a:spcPts val="652"/>
              </a:spcBef>
              <a:buClr>
                <a:srgbClr val="CC0000"/>
              </a:buClr>
              <a:buFont typeface="Times New Roman"/>
              <a:buChar char="•"/>
              <a:tabLst>
                <a:tab pos="490208" algn="l"/>
                <a:tab pos="491054" algn="l"/>
              </a:tabLst>
            </a:pPr>
            <a:r>
              <a:rPr sz="2667" spc="-7" dirty="0">
                <a:latin typeface="Calibri"/>
                <a:cs typeface="Calibri"/>
              </a:rPr>
              <a:t>Similarity </a:t>
            </a:r>
            <a:r>
              <a:rPr sz="2667" dirty="0">
                <a:latin typeface="Calibri"/>
                <a:cs typeface="Calibri"/>
              </a:rPr>
              <a:t>is</a:t>
            </a:r>
            <a:r>
              <a:rPr sz="2667" spc="7" dirty="0">
                <a:latin typeface="Calibri"/>
                <a:cs typeface="Calibri"/>
              </a:rPr>
              <a:t> </a:t>
            </a:r>
            <a:r>
              <a:rPr sz="2667" spc="-7" dirty="0">
                <a:latin typeface="Calibri"/>
                <a:cs typeface="Calibri"/>
              </a:rPr>
              <a:t>properly</a:t>
            </a:r>
            <a:r>
              <a:rPr sz="2667" spc="7" dirty="0">
                <a:latin typeface="Calibri"/>
                <a:cs typeface="Calibri"/>
              </a:rPr>
              <a:t> </a:t>
            </a:r>
            <a:r>
              <a:rPr sz="2667" dirty="0">
                <a:latin typeface="Calibri"/>
                <a:cs typeface="Calibri"/>
              </a:rPr>
              <a:t>a</a:t>
            </a:r>
            <a:r>
              <a:rPr sz="2667" spc="7" dirty="0">
                <a:latin typeface="Calibri"/>
                <a:cs typeface="Calibri"/>
              </a:rPr>
              <a:t> </a:t>
            </a:r>
            <a:r>
              <a:rPr sz="2667" spc="-7" dirty="0">
                <a:latin typeface="Calibri"/>
                <a:cs typeface="Calibri"/>
              </a:rPr>
              <a:t>relation</a:t>
            </a:r>
            <a:r>
              <a:rPr sz="2667" spc="7" dirty="0">
                <a:latin typeface="Calibri"/>
                <a:cs typeface="Calibri"/>
              </a:rPr>
              <a:t> </a:t>
            </a:r>
            <a:r>
              <a:rPr sz="2667" spc="-7" dirty="0">
                <a:latin typeface="Calibri"/>
                <a:cs typeface="Calibri"/>
              </a:rPr>
              <a:t>between</a:t>
            </a:r>
            <a:r>
              <a:rPr sz="2667" spc="7" dirty="0">
                <a:latin typeface="Calibri"/>
                <a:cs typeface="Calibri"/>
              </a:rPr>
              <a:t> </a:t>
            </a:r>
            <a:r>
              <a:rPr sz="2667" b="1" spc="-7" dirty="0">
                <a:latin typeface="Calibri"/>
                <a:cs typeface="Calibri"/>
              </a:rPr>
              <a:t>senses</a:t>
            </a:r>
            <a:endParaRPr sz="2667">
              <a:latin typeface="Calibri"/>
              <a:cs typeface="Calibri"/>
            </a:endParaRPr>
          </a:p>
          <a:p>
            <a:pPr marL="948243" lvl="1" indent="-305639">
              <a:spcBef>
                <a:spcPts val="600"/>
              </a:spcBef>
              <a:buFont typeface="Times New Roman"/>
              <a:buChar char="•"/>
              <a:tabLst>
                <a:tab pos="947396" algn="l"/>
                <a:tab pos="948243" algn="l"/>
              </a:tabLst>
            </a:pPr>
            <a:r>
              <a:rPr sz="2400" spc="-7" dirty="0">
                <a:latin typeface="Calibri"/>
                <a:cs typeface="Calibri"/>
              </a:rPr>
              <a:t>We</a:t>
            </a:r>
            <a:r>
              <a:rPr sz="2400" dirty="0">
                <a:latin typeface="Calibri"/>
                <a:cs typeface="Calibri"/>
              </a:rPr>
              <a:t> do </a:t>
            </a:r>
            <a:r>
              <a:rPr sz="2400" spc="-7" dirty="0">
                <a:latin typeface="Calibri"/>
                <a:cs typeface="Calibri"/>
              </a:rPr>
              <a:t>not</a:t>
            </a:r>
            <a:r>
              <a:rPr sz="2400" dirty="0">
                <a:latin typeface="Calibri"/>
                <a:cs typeface="Calibri"/>
              </a:rPr>
              <a:t> say</a:t>
            </a:r>
            <a:r>
              <a:rPr sz="2400" spc="-7" dirty="0">
                <a:latin typeface="Calibri"/>
                <a:cs typeface="Calibri"/>
              </a:rPr>
              <a:t> </a:t>
            </a:r>
            <a:r>
              <a:rPr sz="2400" dirty="0">
                <a:latin typeface="Calibri"/>
                <a:cs typeface="Calibri"/>
              </a:rPr>
              <a:t>“The </a:t>
            </a:r>
            <a:r>
              <a:rPr sz="2400" spc="-7" dirty="0">
                <a:latin typeface="Calibri"/>
                <a:cs typeface="Calibri"/>
              </a:rPr>
              <a:t>word</a:t>
            </a:r>
            <a:r>
              <a:rPr sz="2400" dirty="0">
                <a:latin typeface="Calibri"/>
                <a:cs typeface="Calibri"/>
              </a:rPr>
              <a:t> “</a:t>
            </a:r>
            <a:r>
              <a:rPr sz="2400" dirty="0">
                <a:latin typeface="Courier New"/>
                <a:cs typeface="Courier New"/>
              </a:rPr>
              <a:t>bank</a:t>
            </a:r>
            <a:r>
              <a:rPr sz="2400" dirty="0">
                <a:latin typeface="Calibri"/>
                <a:cs typeface="Calibri"/>
              </a:rPr>
              <a:t>” is </a:t>
            </a:r>
            <a:r>
              <a:rPr sz="2400" spc="-7" dirty="0">
                <a:latin typeface="Calibri"/>
                <a:cs typeface="Calibri"/>
              </a:rPr>
              <a:t>not</a:t>
            </a:r>
            <a:r>
              <a:rPr sz="2400" spc="7" dirty="0">
                <a:latin typeface="Calibri"/>
                <a:cs typeface="Calibri"/>
              </a:rPr>
              <a:t> </a:t>
            </a:r>
            <a:r>
              <a:rPr sz="2400" spc="-7" dirty="0">
                <a:latin typeface="Calibri"/>
                <a:cs typeface="Calibri"/>
              </a:rPr>
              <a:t>similar </a:t>
            </a:r>
            <a:r>
              <a:rPr sz="2400" dirty="0">
                <a:latin typeface="Calibri"/>
                <a:cs typeface="Calibri"/>
              </a:rPr>
              <a:t>to the </a:t>
            </a:r>
            <a:r>
              <a:rPr sz="2400" spc="-7" dirty="0">
                <a:latin typeface="Calibri"/>
                <a:cs typeface="Calibri"/>
              </a:rPr>
              <a:t>word</a:t>
            </a:r>
            <a:r>
              <a:rPr sz="2400" dirty="0">
                <a:latin typeface="Calibri"/>
                <a:cs typeface="Calibri"/>
              </a:rPr>
              <a:t> </a:t>
            </a:r>
            <a:r>
              <a:rPr sz="2400" spc="-7" dirty="0">
                <a:latin typeface="Calibri"/>
                <a:cs typeface="Calibri"/>
              </a:rPr>
              <a:t>“</a:t>
            </a:r>
            <a:r>
              <a:rPr sz="2400" spc="-7" dirty="0">
                <a:latin typeface="Courier New"/>
                <a:cs typeface="Courier New"/>
              </a:rPr>
              <a:t>slope</a:t>
            </a:r>
            <a:r>
              <a:rPr sz="2400" spc="-7" dirty="0">
                <a:latin typeface="Calibri"/>
                <a:cs typeface="Calibri"/>
              </a:rPr>
              <a:t>”</a:t>
            </a:r>
            <a:r>
              <a:rPr sz="2400" dirty="0">
                <a:latin typeface="Calibri"/>
                <a:cs typeface="Calibri"/>
              </a:rPr>
              <a:t> “,</a:t>
            </a:r>
            <a:r>
              <a:rPr sz="2400" spc="-7" dirty="0">
                <a:latin typeface="Calibri"/>
                <a:cs typeface="Calibri"/>
              </a:rPr>
              <a:t> </a:t>
            </a:r>
            <a:r>
              <a:rPr sz="2400" dirty="0">
                <a:latin typeface="Calibri"/>
                <a:cs typeface="Calibri"/>
              </a:rPr>
              <a:t>bu w </a:t>
            </a:r>
            <a:r>
              <a:rPr sz="2400" spc="-7" dirty="0">
                <a:latin typeface="Calibri"/>
                <a:cs typeface="Calibri"/>
              </a:rPr>
              <a:t>say.</a:t>
            </a:r>
            <a:endParaRPr sz="2400">
              <a:latin typeface="Calibri"/>
              <a:cs typeface="Calibri"/>
            </a:endParaRPr>
          </a:p>
          <a:p>
            <a:pPr marL="1405432" lvl="2" indent="-305639">
              <a:spcBef>
                <a:spcPts val="587"/>
              </a:spcBef>
              <a:buClr>
                <a:srgbClr val="CC0000"/>
              </a:buClr>
              <a:buFont typeface="Times New Roman"/>
              <a:buChar char="•"/>
              <a:tabLst>
                <a:tab pos="1404585" algn="l"/>
                <a:tab pos="1405432" algn="l"/>
              </a:tabLst>
            </a:pPr>
            <a:r>
              <a:rPr sz="2400" spc="-7" dirty="0">
                <a:solidFill>
                  <a:srgbClr val="0000FF"/>
                </a:solidFill>
                <a:latin typeface="Calibri"/>
                <a:cs typeface="Calibri"/>
              </a:rPr>
              <a:t>Bank</a:t>
            </a:r>
            <a:r>
              <a:rPr sz="2400" spc="-9" baseline="25462" dirty="0">
                <a:solidFill>
                  <a:srgbClr val="0433FF"/>
                </a:solidFill>
                <a:latin typeface="Calibri"/>
                <a:cs typeface="Calibri"/>
              </a:rPr>
              <a:t>1</a:t>
            </a:r>
            <a:r>
              <a:rPr sz="2400" spc="239" baseline="25462" dirty="0">
                <a:solidFill>
                  <a:srgbClr val="0433FF"/>
                </a:solidFill>
                <a:latin typeface="Calibri"/>
                <a:cs typeface="Calibri"/>
              </a:rPr>
              <a:t> </a:t>
            </a:r>
            <a:r>
              <a:rPr sz="2400" dirty="0">
                <a:latin typeface="Calibri"/>
                <a:cs typeface="Calibri"/>
              </a:rPr>
              <a:t>is</a:t>
            </a:r>
            <a:r>
              <a:rPr sz="2400" spc="-7" dirty="0">
                <a:latin typeface="Calibri"/>
                <a:cs typeface="Calibri"/>
              </a:rPr>
              <a:t> similar</a:t>
            </a:r>
            <a:r>
              <a:rPr sz="2400" spc="-13" dirty="0">
                <a:latin typeface="Calibri"/>
                <a:cs typeface="Calibri"/>
              </a:rPr>
              <a:t> </a:t>
            </a:r>
            <a:r>
              <a:rPr sz="2400" dirty="0">
                <a:latin typeface="Calibri"/>
                <a:cs typeface="Calibri"/>
              </a:rPr>
              <a:t>to</a:t>
            </a:r>
            <a:r>
              <a:rPr sz="2400" spc="-7" dirty="0">
                <a:latin typeface="Calibri"/>
                <a:cs typeface="Calibri"/>
              </a:rPr>
              <a:t> </a:t>
            </a:r>
            <a:r>
              <a:rPr sz="2400" spc="-7" dirty="0">
                <a:solidFill>
                  <a:srgbClr val="0000FF"/>
                </a:solidFill>
                <a:latin typeface="Calibri"/>
                <a:cs typeface="Calibri"/>
              </a:rPr>
              <a:t>fund</a:t>
            </a:r>
            <a:r>
              <a:rPr sz="2400" spc="-9" baseline="25462" dirty="0">
                <a:solidFill>
                  <a:srgbClr val="0433FF"/>
                </a:solidFill>
                <a:latin typeface="Calibri"/>
                <a:cs typeface="Calibri"/>
              </a:rPr>
              <a:t>3</a:t>
            </a:r>
            <a:endParaRPr sz="2400" baseline="25462">
              <a:latin typeface="Calibri"/>
              <a:cs typeface="Calibri"/>
            </a:endParaRPr>
          </a:p>
          <a:p>
            <a:pPr marL="1405432" lvl="2" indent="-305639">
              <a:spcBef>
                <a:spcPts val="587"/>
              </a:spcBef>
              <a:buClr>
                <a:srgbClr val="CC0000"/>
              </a:buClr>
              <a:buFont typeface="Times New Roman"/>
              <a:buChar char="•"/>
              <a:tabLst>
                <a:tab pos="1404585" algn="l"/>
                <a:tab pos="1405432" algn="l"/>
              </a:tabLst>
            </a:pPr>
            <a:r>
              <a:rPr sz="2400" spc="-7" dirty="0">
                <a:solidFill>
                  <a:srgbClr val="0000FF"/>
                </a:solidFill>
                <a:latin typeface="Calibri"/>
                <a:cs typeface="Calibri"/>
              </a:rPr>
              <a:t>Bank</a:t>
            </a:r>
            <a:r>
              <a:rPr sz="2400" spc="-9" baseline="25462" dirty="0">
                <a:solidFill>
                  <a:srgbClr val="0433FF"/>
                </a:solidFill>
                <a:latin typeface="Calibri"/>
                <a:cs typeface="Calibri"/>
              </a:rPr>
              <a:t>2</a:t>
            </a:r>
            <a:r>
              <a:rPr sz="2400" spc="239" baseline="25462" dirty="0">
                <a:solidFill>
                  <a:srgbClr val="0433FF"/>
                </a:solidFill>
                <a:latin typeface="Calibri"/>
                <a:cs typeface="Calibri"/>
              </a:rPr>
              <a:t> </a:t>
            </a:r>
            <a:r>
              <a:rPr sz="2400" dirty="0">
                <a:latin typeface="Calibri"/>
                <a:cs typeface="Calibri"/>
              </a:rPr>
              <a:t>is</a:t>
            </a:r>
            <a:r>
              <a:rPr sz="2400" spc="-13" dirty="0">
                <a:latin typeface="Calibri"/>
                <a:cs typeface="Calibri"/>
              </a:rPr>
              <a:t> </a:t>
            </a:r>
            <a:r>
              <a:rPr sz="2400" spc="-7" dirty="0">
                <a:latin typeface="Calibri"/>
                <a:cs typeface="Calibri"/>
              </a:rPr>
              <a:t>similar</a:t>
            </a:r>
            <a:r>
              <a:rPr sz="2400" spc="-20" dirty="0">
                <a:latin typeface="Calibri"/>
                <a:cs typeface="Calibri"/>
              </a:rPr>
              <a:t> </a:t>
            </a:r>
            <a:r>
              <a:rPr sz="2400" dirty="0">
                <a:latin typeface="Calibri"/>
                <a:cs typeface="Calibri"/>
              </a:rPr>
              <a:t>to</a:t>
            </a:r>
            <a:r>
              <a:rPr sz="2400" spc="-13" dirty="0">
                <a:latin typeface="Calibri"/>
                <a:cs typeface="Calibri"/>
              </a:rPr>
              <a:t> </a:t>
            </a:r>
            <a:r>
              <a:rPr sz="2400" dirty="0">
                <a:solidFill>
                  <a:srgbClr val="0000FF"/>
                </a:solidFill>
                <a:latin typeface="Calibri"/>
                <a:cs typeface="Calibri"/>
              </a:rPr>
              <a:t>slope</a:t>
            </a:r>
            <a:r>
              <a:rPr sz="2400" baseline="25462" dirty="0">
                <a:solidFill>
                  <a:srgbClr val="0433FF"/>
                </a:solidFill>
                <a:latin typeface="Calibri"/>
                <a:cs typeface="Calibri"/>
              </a:rPr>
              <a:t>5</a:t>
            </a:r>
            <a:endParaRPr sz="2400" baseline="25462">
              <a:latin typeface="Calibri"/>
              <a:cs typeface="Calibri"/>
            </a:endParaRPr>
          </a:p>
          <a:p>
            <a:pPr marL="491054" indent="-457189">
              <a:spcBef>
                <a:spcPts val="652"/>
              </a:spcBef>
              <a:buClr>
                <a:srgbClr val="CC0000"/>
              </a:buClr>
              <a:buFont typeface="Times New Roman"/>
              <a:buChar char="•"/>
              <a:tabLst>
                <a:tab pos="490208" algn="l"/>
                <a:tab pos="491054" algn="l"/>
              </a:tabLst>
            </a:pPr>
            <a:r>
              <a:rPr sz="2667" spc="-7" dirty="0">
                <a:latin typeface="Calibri"/>
                <a:cs typeface="Calibri"/>
              </a:rPr>
              <a:t>But</a:t>
            </a:r>
            <a:r>
              <a:rPr sz="2667" dirty="0">
                <a:latin typeface="Calibri"/>
                <a:cs typeface="Calibri"/>
              </a:rPr>
              <a:t> </a:t>
            </a:r>
            <a:r>
              <a:rPr sz="2667" spc="-7" dirty="0">
                <a:latin typeface="Calibri"/>
                <a:cs typeface="Calibri"/>
              </a:rPr>
              <a:t>we’ll</a:t>
            </a:r>
            <a:r>
              <a:rPr sz="2667" spc="7" dirty="0">
                <a:latin typeface="Calibri"/>
                <a:cs typeface="Calibri"/>
              </a:rPr>
              <a:t> </a:t>
            </a:r>
            <a:r>
              <a:rPr sz="2667" spc="-7" dirty="0">
                <a:latin typeface="Calibri"/>
                <a:cs typeface="Calibri"/>
              </a:rPr>
              <a:t>compute</a:t>
            </a:r>
            <a:r>
              <a:rPr sz="2667" dirty="0">
                <a:latin typeface="Calibri"/>
                <a:cs typeface="Calibri"/>
              </a:rPr>
              <a:t> </a:t>
            </a:r>
            <a:r>
              <a:rPr sz="2667" spc="-7" dirty="0">
                <a:latin typeface="Calibri"/>
                <a:cs typeface="Calibri"/>
              </a:rPr>
              <a:t>similarity over</a:t>
            </a:r>
            <a:r>
              <a:rPr sz="2667" spc="7" dirty="0">
                <a:latin typeface="Calibri"/>
                <a:cs typeface="Calibri"/>
              </a:rPr>
              <a:t> </a:t>
            </a:r>
            <a:r>
              <a:rPr sz="2667" spc="-7" dirty="0">
                <a:latin typeface="Calibri"/>
                <a:cs typeface="Calibri"/>
              </a:rPr>
              <a:t>both</a:t>
            </a:r>
            <a:r>
              <a:rPr sz="2667" spc="7" dirty="0">
                <a:latin typeface="Calibri"/>
                <a:cs typeface="Calibri"/>
              </a:rPr>
              <a:t> </a:t>
            </a:r>
            <a:r>
              <a:rPr sz="2667" spc="-7" dirty="0">
                <a:latin typeface="Calibri"/>
                <a:cs typeface="Calibri"/>
              </a:rPr>
              <a:t>words</a:t>
            </a:r>
            <a:r>
              <a:rPr sz="2667" spc="7" dirty="0">
                <a:latin typeface="Calibri"/>
                <a:cs typeface="Calibri"/>
              </a:rPr>
              <a:t> </a:t>
            </a:r>
            <a:r>
              <a:rPr sz="2667" dirty="0">
                <a:latin typeface="Calibri"/>
                <a:cs typeface="Calibri"/>
              </a:rPr>
              <a:t>and senses</a:t>
            </a:r>
            <a:endParaRPr sz="2667">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4586393" cy="694207"/>
          </a:xfrm>
          <a:prstGeom prst="rect">
            <a:avLst/>
          </a:prstGeom>
        </p:spPr>
        <p:txBody>
          <a:bodyPr vert="horz" wrap="square" lIns="0" tIns="16933" rIns="0" bIns="0" rtlCol="0" anchor="ctr">
            <a:spAutoFit/>
          </a:bodyPr>
          <a:lstStyle/>
          <a:p>
            <a:pPr marL="16933">
              <a:lnSpc>
                <a:spcPct val="100000"/>
              </a:lnSpc>
              <a:spcBef>
                <a:spcPts val="133"/>
              </a:spcBef>
            </a:pPr>
            <a:r>
              <a:rPr spc="-7" dirty="0"/>
              <a:t>Why</a:t>
            </a:r>
            <a:r>
              <a:rPr spc="-53" dirty="0"/>
              <a:t> </a:t>
            </a:r>
            <a:r>
              <a:rPr spc="-7" dirty="0"/>
              <a:t>word</a:t>
            </a:r>
            <a:r>
              <a:rPr spc="-47" dirty="0"/>
              <a:t> </a:t>
            </a:r>
            <a:r>
              <a:rPr spc="-7" dirty="0"/>
              <a:t>similarity</a:t>
            </a:r>
          </a:p>
        </p:txBody>
      </p:sp>
      <p:sp>
        <p:nvSpPr>
          <p:cNvPr id="3" name="object 3"/>
          <p:cNvSpPr txBox="1"/>
          <p:nvPr/>
        </p:nvSpPr>
        <p:spPr>
          <a:xfrm>
            <a:off x="511388" y="1763438"/>
            <a:ext cx="5206153" cy="4720950"/>
          </a:xfrm>
          <a:prstGeom prst="rect">
            <a:avLst/>
          </a:prstGeom>
        </p:spPr>
        <p:txBody>
          <a:bodyPr vert="horz" wrap="square" lIns="0" tIns="100753" rIns="0" bIns="0" rtlCol="0">
            <a:spAutoFit/>
          </a:bodyPr>
          <a:lstStyle/>
          <a:p>
            <a:pPr marL="474121" indent="-457189">
              <a:spcBef>
                <a:spcPts val="793"/>
              </a:spcBef>
              <a:buClr>
                <a:srgbClr val="CC0000"/>
              </a:buClr>
              <a:buFont typeface="Times New Roman"/>
              <a:buChar char="•"/>
              <a:tabLst>
                <a:tab pos="473275" algn="l"/>
                <a:tab pos="474121" algn="l"/>
              </a:tabLst>
            </a:pPr>
            <a:r>
              <a:rPr sz="3200" spc="-7" dirty="0">
                <a:latin typeface="Calibri"/>
                <a:cs typeface="Calibri"/>
              </a:rPr>
              <a:t>Information</a:t>
            </a:r>
            <a:r>
              <a:rPr sz="3200" spc="-27" dirty="0">
                <a:latin typeface="Calibri"/>
                <a:cs typeface="Calibri"/>
              </a:rPr>
              <a:t> </a:t>
            </a:r>
            <a:r>
              <a:rPr sz="3200" spc="-7" dirty="0">
                <a:latin typeface="Calibri"/>
                <a:cs typeface="Calibri"/>
              </a:rPr>
              <a:t>retrieval</a:t>
            </a:r>
            <a:endParaRPr sz="3200">
              <a:latin typeface="Calibri"/>
              <a:cs typeface="Calibri"/>
            </a:endParaRPr>
          </a:p>
          <a:p>
            <a:pPr marL="474121" indent="-457189">
              <a:spcBef>
                <a:spcPts val="660"/>
              </a:spcBef>
              <a:buClr>
                <a:srgbClr val="CC0000"/>
              </a:buClr>
              <a:buFont typeface="Times New Roman"/>
              <a:buChar char="•"/>
              <a:tabLst>
                <a:tab pos="473275" algn="l"/>
                <a:tab pos="474121" algn="l"/>
              </a:tabLst>
            </a:pPr>
            <a:r>
              <a:rPr sz="3200" spc="-7" dirty="0">
                <a:latin typeface="Calibri"/>
                <a:cs typeface="Calibri"/>
              </a:rPr>
              <a:t>Question</a:t>
            </a:r>
            <a:r>
              <a:rPr sz="3200" spc="-73" dirty="0">
                <a:latin typeface="Calibri"/>
                <a:cs typeface="Calibri"/>
              </a:rPr>
              <a:t> </a:t>
            </a:r>
            <a:r>
              <a:rPr sz="3200" spc="-7" dirty="0">
                <a:latin typeface="Calibri"/>
                <a:cs typeface="Calibri"/>
              </a:rPr>
              <a:t>answering</a:t>
            </a:r>
            <a:endParaRPr sz="3200">
              <a:latin typeface="Calibri"/>
              <a:cs typeface="Calibri"/>
            </a:endParaRPr>
          </a:p>
          <a:p>
            <a:pPr marL="474121" indent="-457189">
              <a:spcBef>
                <a:spcPts val="827"/>
              </a:spcBef>
              <a:buClr>
                <a:srgbClr val="CC0000"/>
              </a:buClr>
              <a:buFont typeface="Times New Roman"/>
              <a:buChar char="•"/>
              <a:tabLst>
                <a:tab pos="473275" algn="l"/>
                <a:tab pos="474121" algn="l"/>
              </a:tabLst>
            </a:pPr>
            <a:r>
              <a:rPr sz="3200" spc="-7" dirty="0">
                <a:latin typeface="Calibri"/>
                <a:cs typeface="Calibri"/>
              </a:rPr>
              <a:t>Machine</a:t>
            </a:r>
            <a:r>
              <a:rPr sz="3200" spc="-60" dirty="0">
                <a:latin typeface="Calibri"/>
                <a:cs typeface="Calibri"/>
              </a:rPr>
              <a:t> </a:t>
            </a:r>
            <a:r>
              <a:rPr sz="3200" spc="-7" dirty="0">
                <a:latin typeface="Calibri"/>
                <a:cs typeface="Calibri"/>
              </a:rPr>
              <a:t>translation</a:t>
            </a:r>
            <a:endParaRPr sz="3200">
              <a:latin typeface="Calibri"/>
              <a:cs typeface="Calibri"/>
            </a:endParaRPr>
          </a:p>
          <a:p>
            <a:pPr marL="474121" indent="-457189">
              <a:spcBef>
                <a:spcPts val="693"/>
              </a:spcBef>
              <a:buClr>
                <a:srgbClr val="CC0000"/>
              </a:buClr>
              <a:buFont typeface="Times New Roman"/>
              <a:buChar char="•"/>
              <a:tabLst>
                <a:tab pos="473275" algn="l"/>
                <a:tab pos="474121" algn="l"/>
              </a:tabLst>
            </a:pPr>
            <a:r>
              <a:rPr sz="3200" spc="-7" dirty="0">
                <a:latin typeface="Calibri"/>
                <a:cs typeface="Calibri"/>
              </a:rPr>
              <a:t>Natural</a:t>
            </a:r>
            <a:r>
              <a:rPr sz="3200" spc="-13" dirty="0">
                <a:latin typeface="Calibri"/>
                <a:cs typeface="Calibri"/>
              </a:rPr>
              <a:t> </a:t>
            </a:r>
            <a:r>
              <a:rPr sz="3200" spc="-7" dirty="0">
                <a:latin typeface="Calibri"/>
                <a:cs typeface="Calibri"/>
              </a:rPr>
              <a:t>language generation</a:t>
            </a:r>
            <a:endParaRPr sz="3200">
              <a:latin typeface="Calibri"/>
              <a:cs typeface="Calibri"/>
            </a:endParaRPr>
          </a:p>
          <a:p>
            <a:pPr marL="474121" indent="-457189">
              <a:spcBef>
                <a:spcPts val="827"/>
              </a:spcBef>
              <a:buClr>
                <a:srgbClr val="CC0000"/>
              </a:buClr>
              <a:buFont typeface="Times New Roman"/>
              <a:buChar char="•"/>
              <a:tabLst>
                <a:tab pos="473275" algn="l"/>
                <a:tab pos="474121" algn="l"/>
              </a:tabLst>
            </a:pPr>
            <a:r>
              <a:rPr sz="3200" spc="-7" dirty="0">
                <a:latin typeface="Calibri"/>
                <a:cs typeface="Calibri"/>
              </a:rPr>
              <a:t>Language</a:t>
            </a:r>
            <a:r>
              <a:rPr sz="3200" spc="-20" dirty="0">
                <a:latin typeface="Calibri"/>
                <a:cs typeface="Calibri"/>
              </a:rPr>
              <a:t> </a:t>
            </a:r>
            <a:r>
              <a:rPr sz="3200" spc="-7" dirty="0">
                <a:latin typeface="Calibri"/>
                <a:cs typeface="Calibri"/>
              </a:rPr>
              <a:t>modeling</a:t>
            </a:r>
            <a:endParaRPr sz="3200">
              <a:latin typeface="Calibri"/>
              <a:cs typeface="Calibri"/>
            </a:endParaRPr>
          </a:p>
          <a:p>
            <a:pPr marL="474121" indent="-457189">
              <a:spcBef>
                <a:spcPts val="827"/>
              </a:spcBef>
              <a:buClr>
                <a:srgbClr val="CC0000"/>
              </a:buClr>
              <a:buFont typeface="Times New Roman"/>
              <a:buChar char="•"/>
              <a:tabLst>
                <a:tab pos="473275" algn="l"/>
                <a:tab pos="474121" algn="l"/>
              </a:tabLst>
            </a:pPr>
            <a:r>
              <a:rPr sz="3200" spc="-7" dirty="0">
                <a:latin typeface="Calibri"/>
                <a:cs typeface="Calibri"/>
              </a:rPr>
              <a:t>Automatic</a:t>
            </a:r>
            <a:r>
              <a:rPr sz="3200" spc="-20" dirty="0">
                <a:latin typeface="Calibri"/>
                <a:cs typeface="Calibri"/>
              </a:rPr>
              <a:t> </a:t>
            </a:r>
            <a:r>
              <a:rPr sz="3200" dirty="0">
                <a:latin typeface="Calibri"/>
                <a:cs typeface="Calibri"/>
              </a:rPr>
              <a:t>essay</a:t>
            </a:r>
            <a:r>
              <a:rPr sz="3200" spc="-27" dirty="0">
                <a:latin typeface="Calibri"/>
                <a:cs typeface="Calibri"/>
              </a:rPr>
              <a:t> </a:t>
            </a:r>
            <a:r>
              <a:rPr sz="3200" spc="-7" dirty="0">
                <a:latin typeface="Calibri"/>
                <a:cs typeface="Calibri"/>
              </a:rPr>
              <a:t>grading</a:t>
            </a:r>
            <a:endParaRPr sz="3200">
              <a:latin typeface="Calibri"/>
              <a:cs typeface="Calibri"/>
            </a:endParaRPr>
          </a:p>
          <a:p>
            <a:pPr marL="474121" indent="-457189">
              <a:spcBef>
                <a:spcPts val="693"/>
              </a:spcBef>
              <a:buClr>
                <a:srgbClr val="CC0000"/>
              </a:buClr>
              <a:buFont typeface="Times New Roman"/>
              <a:buChar char="•"/>
              <a:tabLst>
                <a:tab pos="473275" algn="l"/>
                <a:tab pos="474121" algn="l"/>
              </a:tabLst>
            </a:pPr>
            <a:r>
              <a:rPr sz="3200" spc="-7" dirty="0">
                <a:latin typeface="Calibri"/>
                <a:cs typeface="Calibri"/>
              </a:rPr>
              <a:t>Plagiarism</a:t>
            </a:r>
            <a:r>
              <a:rPr sz="3200" spc="-27" dirty="0">
                <a:latin typeface="Calibri"/>
                <a:cs typeface="Calibri"/>
              </a:rPr>
              <a:t> </a:t>
            </a:r>
            <a:r>
              <a:rPr sz="3200" spc="-7" dirty="0">
                <a:latin typeface="Calibri"/>
                <a:cs typeface="Calibri"/>
              </a:rPr>
              <a:t>detection</a:t>
            </a:r>
            <a:endParaRPr sz="3200">
              <a:latin typeface="Calibri"/>
              <a:cs typeface="Calibri"/>
            </a:endParaRPr>
          </a:p>
          <a:p>
            <a:pPr marL="474121" indent="-457189">
              <a:spcBef>
                <a:spcPts val="827"/>
              </a:spcBef>
              <a:buClr>
                <a:srgbClr val="CC0000"/>
              </a:buClr>
              <a:buFont typeface="Times New Roman"/>
              <a:buChar char="•"/>
              <a:tabLst>
                <a:tab pos="473275" algn="l"/>
                <a:tab pos="474121" algn="l"/>
              </a:tabLst>
            </a:pPr>
            <a:r>
              <a:rPr sz="3200" spc="-7" dirty="0">
                <a:latin typeface="Calibri"/>
                <a:cs typeface="Calibri"/>
              </a:rPr>
              <a:t>Document</a:t>
            </a:r>
            <a:r>
              <a:rPr sz="3200" spc="-20" dirty="0">
                <a:latin typeface="Calibri"/>
                <a:cs typeface="Calibri"/>
              </a:rPr>
              <a:t> </a:t>
            </a:r>
            <a:r>
              <a:rPr sz="3200" spc="-7" dirty="0">
                <a:latin typeface="Calibri"/>
                <a:cs typeface="Calibri"/>
              </a:rPr>
              <a:t>clustering</a:t>
            </a:r>
            <a:endParaRPr sz="3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8517467" cy="694207"/>
          </a:xfrm>
          <a:prstGeom prst="rect">
            <a:avLst/>
          </a:prstGeom>
        </p:spPr>
        <p:txBody>
          <a:bodyPr vert="horz" wrap="square" lIns="0" tIns="16933" rIns="0" bIns="0" rtlCol="0" anchor="ctr">
            <a:spAutoFit/>
          </a:bodyPr>
          <a:lstStyle/>
          <a:p>
            <a:pPr marL="16933">
              <a:lnSpc>
                <a:spcPct val="100000"/>
              </a:lnSpc>
              <a:spcBef>
                <a:spcPts val="133"/>
              </a:spcBef>
            </a:pPr>
            <a:r>
              <a:rPr spc="-7" dirty="0"/>
              <a:t>Word</a:t>
            </a:r>
            <a:r>
              <a:rPr spc="-33" dirty="0"/>
              <a:t> </a:t>
            </a:r>
            <a:r>
              <a:rPr spc="-7" dirty="0"/>
              <a:t>similarity</a:t>
            </a:r>
            <a:r>
              <a:rPr spc="-27" dirty="0"/>
              <a:t> </a:t>
            </a:r>
            <a:r>
              <a:rPr spc="-7" dirty="0"/>
              <a:t>and</a:t>
            </a:r>
            <a:r>
              <a:rPr spc="-27" dirty="0"/>
              <a:t> </a:t>
            </a:r>
            <a:r>
              <a:rPr spc="-7" dirty="0"/>
              <a:t>word</a:t>
            </a:r>
            <a:r>
              <a:rPr spc="-27" dirty="0"/>
              <a:t> </a:t>
            </a:r>
            <a:r>
              <a:rPr spc="-7" dirty="0"/>
              <a:t>relatedness</a:t>
            </a:r>
          </a:p>
        </p:txBody>
      </p:sp>
      <p:sp>
        <p:nvSpPr>
          <p:cNvPr id="3" name="object 3"/>
          <p:cNvSpPr txBox="1"/>
          <p:nvPr/>
        </p:nvSpPr>
        <p:spPr>
          <a:xfrm>
            <a:off x="511387" y="1800013"/>
            <a:ext cx="9831493" cy="591551"/>
          </a:xfrm>
          <a:prstGeom prst="rect">
            <a:avLst/>
          </a:prstGeom>
        </p:spPr>
        <p:txBody>
          <a:bodyPr vert="horz" wrap="square" lIns="0" tIns="16933" rIns="0" bIns="0" rtlCol="0">
            <a:spAutoFit/>
          </a:bodyPr>
          <a:lstStyle/>
          <a:p>
            <a:pPr marL="474121" indent="-457189">
              <a:spcBef>
                <a:spcPts val="133"/>
              </a:spcBef>
              <a:buClr>
                <a:srgbClr val="CC0000"/>
              </a:buClr>
              <a:buFont typeface="Times New Roman"/>
              <a:buChar char="•"/>
              <a:tabLst>
                <a:tab pos="473275" algn="l"/>
                <a:tab pos="474121" algn="l"/>
                <a:tab pos="7736647" algn="l"/>
              </a:tabLst>
            </a:pPr>
            <a:r>
              <a:rPr sz="3733" dirty="0">
                <a:latin typeface="Calibri"/>
                <a:cs typeface="Calibri"/>
              </a:rPr>
              <a:t>We</a:t>
            </a:r>
            <a:r>
              <a:rPr sz="3733" spc="13" dirty="0">
                <a:latin typeface="Calibri"/>
                <a:cs typeface="Calibri"/>
              </a:rPr>
              <a:t> </a:t>
            </a:r>
            <a:r>
              <a:rPr sz="3733" spc="-27" dirty="0">
                <a:latin typeface="Calibri"/>
                <a:cs typeface="Calibri"/>
              </a:rPr>
              <a:t>often</a:t>
            </a:r>
            <a:r>
              <a:rPr sz="3733" spc="20" dirty="0">
                <a:latin typeface="Calibri"/>
                <a:cs typeface="Calibri"/>
              </a:rPr>
              <a:t> </a:t>
            </a:r>
            <a:r>
              <a:rPr sz="3733" spc="-7" dirty="0">
                <a:latin typeface="Calibri"/>
                <a:cs typeface="Calibri"/>
              </a:rPr>
              <a:t>distinguish</a:t>
            </a:r>
            <a:r>
              <a:rPr sz="3733" spc="-13" dirty="0">
                <a:latin typeface="Calibri"/>
                <a:cs typeface="Calibri"/>
              </a:rPr>
              <a:t> </a:t>
            </a:r>
            <a:r>
              <a:rPr sz="3733" b="1" spc="-7" dirty="0">
                <a:latin typeface="Calibri"/>
                <a:cs typeface="Calibri"/>
              </a:rPr>
              <a:t>word</a:t>
            </a:r>
            <a:r>
              <a:rPr sz="3733" b="1" spc="13" dirty="0">
                <a:latin typeface="Calibri"/>
                <a:cs typeface="Calibri"/>
              </a:rPr>
              <a:t> </a:t>
            </a:r>
            <a:r>
              <a:rPr sz="3733" b="1" spc="-7" dirty="0">
                <a:latin typeface="Calibri"/>
                <a:cs typeface="Calibri"/>
              </a:rPr>
              <a:t>similarity	</a:t>
            </a:r>
            <a:r>
              <a:rPr sz="3733" spc="-7" dirty="0">
                <a:latin typeface="Calibri"/>
                <a:cs typeface="Calibri"/>
              </a:rPr>
              <a:t>from</a:t>
            </a:r>
            <a:r>
              <a:rPr sz="3733" spc="-93" dirty="0">
                <a:latin typeface="Calibri"/>
                <a:cs typeface="Calibri"/>
              </a:rPr>
              <a:t> </a:t>
            </a:r>
            <a:r>
              <a:rPr sz="3733" b="1" spc="-7" dirty="0">
                <a:latin typeface="Calibri"/>
                <a:cs typeface="Calibri"/>
              </a:rPr>
              <a:t>word</a:t>
            </a:r>
            <a:endParaRPr sz="3733">
              <a:latin typeface="Calibri"/>
              <a:cs typeface="Calibri"/>
            </a:endParaRPr>
          </a:p>
        </p:txBody>
      </p:sp>
      <p:sp>
        <p:nvSpPr>
          <p:cNvPr id="4" name="object 4"/>
          <p:cNvSpPr txBox="1"/>
          <p:nvPr/>
        </p:nvSpPr>
        <p:spPr>
          <a:xfrm>
            <a:off x="968585" y="2257440"/>
            <a:ext cx="5525347" cy="1172907"/>
          </a:xfrm>
          <a:prstGeom prst="rect">
            <a:avLst/>
          </a:prstGeom>
        </p:spPr>
        <p:txBody>
          <a:bodyPr vert="horz" wrap="square" lIns="0" tIns="66887" rIns="0" bIns="0" rtlCol="0">
            <a:spAutoFit/>
          </a:bodyPr>
          <a:lstStyle/>
          <a:p>
            <a:pPr marL="16933">
              <a:spcBef>
                <a:spcPts val="527"/>
              </a:spcBef>
            </a:pPr>
            <a:r>
              <a:rPr sz="3733" b="1" spc="-7" dirty="0">
                <a:latin typeface="Calibri"/>
                <a:cs typeface="Calibri"/>
              </a:rPr>
              <a:t>relatedness</a:t>
            </a:r>
            <a:endParaRPr sz="3733">
              <a:latin typeface="Calibri"/>
              <a:cs typeface="Calibri"/>
            </a:endParaRPr>
          </a:p>
          <a:p>
            <a:pPr marL="474121" indent="-304792">
              <a:spcBef>
                <a:spcPts val="345"/>
              </a:spcBef>
              <a:buFont typeface="Times New Roman"/>
              <a:buChar char="•"/>
              <a:tabLst>
                <a:tab pos="474121" algn="l"/>
              </a:tabLst>
            </a:pPr>
            <a:r>
              <a:rPr sz="3200" b="1" dirty="0">
                <a:latin typeface="Calibri"/>
                <a:cs typeface="Calibri"/>
              </a:rPr>
              <a:t>Similar</a:t>
            </a:r>
            <a:r>
              <a:rPr sz="3200" b="1" spc="-53" dirty="0">
                <a:latin typeface="Calibri"/>
                <a:cs typeface="Calibri"/>
              </a:rPr>
              <a:t> </a:t>
            </a:r>
            <a:r>
              <a:rPr sz="3200" b="1" spc="-7" dirty="0">
                <a:latin typeface="Calibri"/>
                <a:cs typeface="Calibri"/>
              </a:rPr>
              <a:t>words</a:t>
            </a:r>
            <a:r>
              <a:rPr sz="3200" spc="-7" dirty="0">
                <a:latin typeface="Calibri"/>
                <a:cs typeface="Calibri"/>
              </a:rPr>
              <a:t>:</a:t>
            </a:r>
            <a:r>
              <a:rPr sz="3200" spc="-47" dirty="0">
                <a:latin typeface="Calibri"/>
                <a:cs typeface="Calibri"/>
              </a:rPr>
              <a:t> </a:t>
            </a:r>
            <a:r>
              <a:rPr sz="3200" spc="-133" dirty="0">
                <a:latin typeface="Calibri"/>
                <a:cs typeface="Calibri"/>
              </a:rPr>
              <a:t>near-­‐synonyms</a:t>
            </a:r>
            <a:endParaRPr sz="3200">
              <a:latin typeface="Calibri"/>
              <a:cs typeface="Calibri"/>
            </a:endParaRPr>
          </a:p>
        </p:txBody>
      </p:sp>
      <p:sp>
        <p:nvSpPr>
          <p:cNvPr id="5" name="object 5"/>
          <p:cNvSpPr txBox="1"/>
          <p:nvPr/>
        </p:nvSpPr>
        <p:spPr>
          <a:xfrm>
            <a:off x="1120985" y="3462190"/>
            <a:ext cx="7513320" cy="2120175"/>
          </a:xfrm>
          <a:prstGeom prst="rect">
            <a:avLst/>
          </a:prstGeom>
        </p:spPr>
        <p:txBody>
          <a:bodyPr vert="horz" wrap="square" lIns="0" tIns="16933" rIns="0" bIns="0" rtlCol="0">
            <a:spAutoFit/>
          </a:bodyPr>
          <a:lstStyle/>
          <a:p>
            <a:pPr marL="778914" indent="-305639">
              <a:spcBef>
                <a:spcPts val="133"/>
              </a:spcBef>
              <a:buClr>
                <a:srgbClr val="CC0000"/>
              </a:buClr>
              <a:buFont typeface="Times New Roman"/>
              <a:buChar char="•"/>
              <a:tabLst>
                <a:tab pos="778914" algn="l"/>
                <a:tab pos="4180735" algn="l"/>
              </a:tabLst>
            </a:pPr>
            <a:r>
              <a:rPr sz="3200" spc="-7" dirty="0">
                <a:latin typeface="Courier New"/>
                <a:cs typeface="Courier New"/>
              </a:rPr>
              <a:t>car, </a:t>
            </a:r>
            <a:r>
              <a:rPr sz="3200" dirty="0">
                <a:latin typeface="Courier New"/>
                <a:cs typeface="Courier New"/>
              </a:rPr>
              <a:t>bicycle</a:t>
            </a:r>
            <a:r>
              <a:rPr sz="3200" dirty="0">
                <a:latin typeface="Calibri"/>
                <a:cs typeface="Calibri"/>
              </a:rPr>
              <a:t>:	</a:t>
            </a:r>
            <a:r>
              <a:rPr sz="3200" b="1" spc="-7" dirty="0">
                <a:latin typeface="Calibri"/>
                <a:cs typeface="Calibri"/>
              </a:rPr>
              <a:t>similar</a:t>
            </a:r>
            <a:endParaRPr sz="3200">
              <a:latin typeface="Calibri"/>
              <a:cs typeface="Calibri"/>
            </a:endParaRPr>
          </a:p>
          <a:p>
            <a:pPr>
              <a:lnSpc>
                <a:spcPct val="100000"/>
              </a:lnSpc>
            </a:pPr>
            <a:endParaRPr sz="3733">
              <a:latin typeface="Calibri"/>
              <a:cs typeface="Calibri"/>
            </a:endParaRPr>
          </a:p>
          <a:p>
            <a:pPr marL="321725" indent="-304792">
              <a:buFont typeface="Times New Roman"/>
              <a:buChar char="•"/>
              <a:tabLst>
                <a:tab pos="321725" algn="l"/>
              </a:tabLst>
            </a:pPr>
            <a:r>
              <a:rPr sz="3200" b="1" dirty="0">
                <a:latin typeface="Calibri"/>
                <a:cs typeface="Calibri"/>
              </a:rPr>
              <a:t>Related</a:t>
            </a:r>
            <a:r>
              <a:rPr sz="3200" b="1" spc="-13" dirty="0">
                <a:latin typeface="Calibri"/>
                <a:cs typeface="Calibri"/>
              </a:rPr>
              <a:t> </a:t>
            </a:r>
            <a:r>
              <a:rPr sz="3200" b="1" spc="-7" dirty="0">
                <a:latin typeface="Calibri"/>
                <a:cs typeface="Calibri"/>
              </a:rPr>
              <a:t>words</a:t>
            </a:r>
            <a:r>
              <a:rPr sz="3200" spc="-7" dirty="0">
                <a:latin typeface="Calibri"/>
                <a:cs typeface="Calibri"/>
              </a:rPr>
              <a:t>: </a:t>
            </a:r>
            <a:r>
              <a:rPr sz="3200" dirty="0">
                <a:latin typeface="Calibri"/>
                <a:cs typeface="Calibri"/>
              </a:rPr>
              <a:t>can</a:t>
            </a:r>
            <a:r>
              <a:rPr sz="3200" spc="-7" dirty="0">
                <a:latin typeface="Calibri"/>
                <a:cs typeface="Calibri"/>
              </a:rPr>
              <a:t> </a:t>
            </a:r>
            <a:r>
              <a:rPr sz="3200" dirty="0">
                <a:latin typeface="Calibri"/>
                <a:cs typeface="Calibri"/>
              </a:rPr>
              <a:t>be</a:t>
            </a:r>
            <a:r>
              <a:rPr sz="3200" spc="-7" dirty="0">
                <a:latin typeface="Calibri"/>
                <a:cs typeface="Calibri"/>
              </a:rPr>
              <a:t> related</a:t>
            </a:r>
            <a:r>
              <a:rPr sz="3200" spc="-13" dirty="0">
                <a:latin typeface="Calibri"/>
                <a:cs typeface="Calibri"/>
              </a:rPr>
              <a:t> </a:t>
            </a:r>
            <a:r>
              <a:rPr sz="3200" dirty="0">
                <a:latin typeface="Calibri"/>
                <a:cs typeface="Calibri"/>
              </a:rPr>
              <a:t>any</a:t>
            </a:r>
            <a:r>
              <a:rPr sz="3200" spc="-7" dirty="0">
                <a:latin typeface="Calibri"/>
                <a:cs typeface="Calibri"/>
              </a:rPr>
              <a:t> way</a:t>
            </a:r>
            <a:endParaRPr sz="3200">
              <a:latin typeface="Calibri"/>
              <a:cs typeface="Calibri"/>
            </a:endParaRPr>
          </a:p>
          <a:p>
            <a:pPr marL="778914" lvl="1" indent="-305639">
              <a:spcBef>
                <a:spcPts val="427"/>
              </a:spcBef>
              <a:buClr>
                <a:srgbClr val="CC0000"/>
              </a:buClr>
              <a:buFont typeface="Times New Roman"/>
              <a:buChar char="•"/>
              <a:tabLst>
                <a:tab pos="778914" algn="l"/>
                <a:tab pos="4333132" algn="l"/>
              </a:tabLst>
            </a:pPr>
            <a:r>
              <a:rPr sz="3200" spc="-7" dirty="0">
                <a:latin typeface="Courier New"/>
                <a:cs typeface="Courier New"/>
              </a:rPr>
              <a:t>car, </a:t>
            </a:r>
            <a:r>
              <a:rPr sz="3200" dirty="0">
                <a:latin typeface="Courier New"/>
                <a:cs typeface="Courier New"/>
              </a:rPr>
              <a:t>gasoline</a:t>
            </a:r>
            <a:r>
              <a:rPr sz="3200" dirty="0">
                <a:latin typeface="Calibri"/>
                <a:cs typeface="Calibri"/>
              </a:rPr>
              <a:t>:	</a:t>
            </a:r>
            <a:r>
              <a:rPr sz="3200" b="1" spc="-7" dirty="0">
                <a:latin typeface="Calibri"/>
                <a:cs typeface="Calibri"/>
              </a:rPr>
              <a:t>related</a:t>
            </a:r>
            <a:r>
              <a:rPr sz="3200" spc="-7" dirty="0">
                <a:latin typeface="Calibri"/>
                <a:cs typeface="Calibri"/>
              </a:rPr>
              <a:t>,</a:t>
            </a:r>
            <a:r>
              <a:rPr sz="3200" spc="-20" dirty="0">
                <a:latin typeface="Calibri"/>
                <a:cs typeface="Calibri"/>
              </a:rPr>
              <a:t> </a:t>
            </a:r>
            <a:r>
              <a:rPr sz="3200" spc="-7" dirty="0">
                <a:latin typeface="Calibri"/>
                <a:cs typeface="Calibri"/>
              </a:rPr>
              <a:t>not</a:t>
            </a:r>
            <a:r>
              <a:rPr sz="3200" spc="-20" dirty="0">
                <a:latin typeface="Calibri"/>
                <a:cs typeface="Calibri"/>
              </a:rPr>
              <a:t> </a:t>
            </a:r>
            <a:r>
              <a:rPr sz="3200" spc="-7" dirty="0">
                <a:latin typeface="Calibri"/>
                <a:cs typeface="Calibri"/>
              </a:rPr>
              <a:t>similar</a:t>
            </a:r>
            <a:endParaRPr sz="3200">
              <a:latin typeface="Calibri"/>
              <a:cs typeface="Calibri"/>
            </a:endParaRPr>
          </a:p>
        </p:txBody>
      </p:sp>
      <p:sp>
        <p:nvSpPr>
          <p:cNvPr id="6" name="object 6"/>
          <p:cNvSpPr txBox="1"/>
          <p:nvPr/>
        </p:nvSpPr>
        <p:spPr>
          <a:xfrm>
            <a:off x="7112000" y="2717801"/>
            <a:ext cx="4978400" cy="430886"/>
          </a:xfrm>
          <a:prstGeom prst="rect">
            <a:avLst/>
          </a:prstGeom>
          <a:ln w="9524">
            <a:solidFill>
              <a:srgbClr val="FF4A66"/>
            </a:solidFill>
          </a:ln>
        </p:spPr>
        <p:txBody>
          <a:bodyPr vert="horz" wrap="square" lIns="0" tIns="60959" rIns="0" bIns="0" rtlCol="0">
            <a:spAutoFit/>
          </a:bodyPr>
          <a:lstStyle/>
          <a:p>
            <a:pPr marL="121917">
              <a:spcBef>
                <a:spcPts val="479"/>
              </a:spcBef>
            </a:pPr>
            <a:r>
              <a:rPr sz="2400" spc="-7" dirty="0">
                <a:latin typeface="Calibri"/>
                <a:cs typeface="Calibri"/>
              </a:rPr>
              <a:t>Cf.</a:t>
            </a:r>
            <a:r>
              <a:rPr sz="2400" spc="-20" dirty="0">
                <a:latin typeface="Calibri"/>
                <a:cs typeface="Calibri"/>
              </a:rPr>
              <a:t> </a:t>
            </a:r>
            <a:r>
              <a:rPr sz="2400" spc="-7" dirty="0">
                <a:latin typeface="Calibri"/>
                <a:cs typeface="Calibri"/>
              </a:rPr>
              <a:t>Synonyms:</a:t>
            </a:r>
            <a:r>
              <a:rPr sz="2400" dirty="0">
                <a:latin typeface="Calibri"/>
                <a:cs typeface="Calibri"/>
              </a:rPr>
              <a:t> car</a:t>
            </a:r>
            <a:r>
              <a:rPr sz="2400" spc="-13" dirty="0">
                <a:latin typeface="Calibri"/>
                <a:cs typeface="Calibri"/>
              </a:rPr>
              <a:t> </a:t>
            </a:r>
            <a:r>
              <a:rPr sz="2400" dirty="0">
                <a:latin typeface="Calibri"/>
                <a:cs typeface="Calibri"/>
              </a:rPr>
              <a:t>&amp;</a:t>
            </a:r>
            <a:r>
              <a:rPr sz="2400" spc="-13" dirty="0">
                <a:latin typeface="Calibri"/>
                <a:cs typeface="Calibri"/>
              </a:rPr>
              <a:t> </a:t>
            </a:r>
            <a:r>
              <a:rPr sz="2400" spc="-7" dirty="0">
                <a:latin typeface="Calibri"/>
                <a:cs typeface="Calibri"/>
              </a:rPr>
              <a:t>automobile</a:t>
            </a:r>
            <a:endParaRPr sz="24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7999307" cy="694207"/>
          </a:xfrm>
          <a:prstGeom prst="rect">
            <a:avLst/>
          </a:prstGeom>
        </p:spPr>
        <p:txBody>
          <a:bodyPr vert="horz" wrap="square" lIns="0" tIns="16933" rIns="0" bIns="0" rtlCol="0" anchor="ctr">
            <a:spAutoFit/>
          </a:bodyPr>
          <a:lstStyle/>
          <a:p>
            <a:pPr marL="16933">
              <a:lnSpc>
                <a:spcPct val="100000"/>
              </a:lnSpc>
              <a:spcBef>
                <a:spcPts val="133"/>
              </a:spcBef>
            </a:pPr>
            <a:r>
              <a:rPr spc="-7" dirty="0"/>
              <a:t>Two</a:t>
            </a:r>
            <a:r>
              <a:rPr spc="-20" dirty="0"/>
              <a:t> </a:t>
            </a:r>
            <a:r>
              <a:rPr spc="-7" dirty="0"/>
              <a:t>classes of</a:t>
            </a:r>
            <a:r>
              <a:rPr spc="-20" dirty="0"/>
              <a:t> </a:t>
            </a:r>
            <a:r>
              <a:rPr spc="-7" dirty="0"/>
              <a:t>similarity</a:t>
            </a:r>
            <a:r>
              <a:rPr spc="-13" dirty="0"/>
              <a:t> </a:t>
            </a:r>
            <a:r>
              <a:rPr spc="-7" dirty="0"/>
              <a:t>algorithms</a:t>
            </a:r>
          </a:p>
        </p:txBody>
      </p:sp>
      <p:sp>
        <p:nvSpPr>
          <p:cNvPr id="3" name="object 3"/>
          <p:cNvSpPr txBox="1"/>
          <p:nvPr/>
        </p:nvSpPr>
        <p:spPr>
          <a:xfrm>
            <a:off x="511387" y="1745489"/>
            <a:ext cx="8588587" cy="2548432"/>
          </a:xfrm>
          <a:prstGeom prst="rect">
            <a:avLst/>
          </a:prstGeom>
        </p:spPr>
        <p:txBody>
          <a:bodyPr vert="horz" wrap="square" lIns="0" tIns="118533" rIns="0" bIns="0" rtlCol="0">
            <a:spAutoFit/>
          </a:bodyPr>
          <a:lstStyle/>
          <a:p>
            <a:pPr marL="474121" indent="-457189">
              <a:spcBef>
                <a:spcPts val="933"/>
              </a:spcBef>
              <a:buClr>
                <a:srgbClr val="CC0000"/>
              </a:buClr>
              <a:buFont typeface="Times New Roman"/>
              <a:buChar char="•"/>
              <a:tabLst>
                <a:tab pos="473275" algn="l"/>
                <a:tab pos="474121" algn="l"/>
              </a:tabLst>
            </a:pPr>
            <a:r>
              <a:rPr sz="3733" spc="-140" dirty="0">
                <a:latin typeface="Calibri"/>
                <a:cs typeface="Calibri"/>
              </a:rPr>
              <a:t>Thesaurus-­‐based</a:t>
            </a:r>
            <a:r>
              <a:rPr sz="3733" dirty="0">
                <a:latin typeface="Calibri"/>
                <a:cs typeface="Calibri"/>
              </a:rPr>
              <a:t> </a:t>
            </a:r>
            <a:r>
              <a:rPr sz="3733" spc="-7" dirty="0">
                <a:latin typeface="Calibri"/>
                <a:cs typeface="Calibri"/>
              </a:rPr>
              <a:t>algorithms</a:t>
            </a:r>
            <a:endParaRPr sz="3733" dirty="0">
              <a:latin typeface="Calibri"/>
              <a:cs typeface="Calibri"/>
            </a:endParaRPr>
          </a:p>
          <a:p>
            <a:pPr marL="931310" lvl="1" indent="-305639">
              <a:spcBef>
                <a:spcPts val="687"/>
              </a:spcBef>
              <a:buFont typeface="Times New Roman"/>
              <a:buChar char="•"/>
              <a:tabLst>
                <a:tab pos="931310" algn="l"/>
              </a:tabLst>
            </a:pPr>
            <a:r>
              <a:rPr sz="3200" spc="-7" dirty="0">
                <a:latin typeface="Calibri"/>
                <a:cs typeface="Calibri"/>
              </a:rPr>
              <a:t>Are</a:t>
            </a:r>
            <a:r>
              <a:rPr sz="3200" dirty="0">
                <a:latin typeface="Calibri"/>
                <a:cs typeface="Calibri"/>
              </a:rPr>
              <a:t> </a:t>
            </a:r>
            <a:r>
              <a:rPr sz="3200" spc="-7" dirty="0">
                <a:latin typeface="Calibri"/>
                <a:cs typeface="Calibri"/>
              </a:rPr>
              <a:t>words</a:t>
            </a:r>
            <a:r>
              <a:rPr sz="3200" dirty="0">
                <a:latin typeface="Calibri"/>
                <a:cs typeface="Calibri"/>
              </a:rPr>
              <a:t> </a:t>
            </a:r>
            <a:r>
              <a:rPr sz="3200" spc="-7" dirty="0">
                <a:latin typeface="Calibri"/>
                <a:cs typeface="Calibri"/>
              </a:rPr>
              <a:t>“nearby”</a:t>
            </a:r>
            <a:r>
              <a:rPr sz="3200" dirty="0">
                <a:latin typeface="Calibri"/>
                <a:cs typeface="Calibri"/>
              </a:rPr>
              <a:t> in </a:t>
            </a:r>
            <a:r>
              <a:rPr sz="3200" spc="-7" dirty="0">
                <a:latin typeface="Calibri"/>
                <a:cs typeface="Calibri"/>
              </a:rPr>
              <a:t>hypernym</a:t>
            </a:r>
            <a:r>
              <a:rPr sz="3200" spc="7" dirty="0">
                <a:latin typeface="Calibri"/>
                <a:cs typeface="Calibri"/>
              </a:rPr>
              <a:t> </a:t>
            </a:r>
            <a:r>
              <a:rPr sz="3200" spc="-7" dirty="0">
                <a:latin typeface="Calibri"/>
                <a:cs typeface="Calibri"/>
              </a:rPr>
              <a:t>hierarchy?</a:t>
            </a:r>
            <a:endParaRPr sz="3200" dirty="0">
              <a:latin typeface="Calibri"/>
              <a:cs typeface="Calibri"/>
            </a:endParaRPr>
          </a:p>
          <a:p>
            <a:pPr marL="931310" lvl="1" indent="-305639">
              <a:spcBef>
                <a:spcPts val="827"/>
              </a:spcBef>
              <a:buFont typeface="Times New Roman"/>
              <a:buChar char="•"/>
              <a:tabLst>
                <a:tab pos="931310" algn="l"/>
              </a:tabLst>
            </a:pPr>
            <a:r>
              <a:rPr sz="3200" spc="-7" dirty="0">
                <a:latin typeface="Calibri"/>
                <a:cs typeface="Calibri"/>
              </a:rPr>
              <a:t>Do</a:t>
            </a:r>
            <a:r>
              <a:rPr sz="3200" dirty="0">
                <a:latin typeface="Calibri"/>
                <a:cs typeface="Calibri"/>
              </a:rPr>
              <a:t> </a:t>
            </a:r>
            <a:r>
              <a:rPr sz="3200" spc="-7" dirty="0">
                <a:latin typeface="Calibri"/>
                <a:cs typeface="Calibri"/>
              </a:rPr>
              <a:t>words</a:t>
            </a:r>
            <a:r>
              <a:rPr sz="3200" dirty="0">
                <a:latin typeface="Calibri"/>
                <a:cs typeface="Calibri"/>
              </a:rPr>
              <a:t> </a:t>
            </a:r>
            <a:r>
              <a:rPr sz="3200" spc="-7" dirty="0">
                <a:latin typeface="Calibri"/>
                <a:cs typeface="Calibri"/>
              </a:rPr>
              <a:t>have</a:t>
            </a:r>
            <a:r>
              <a:rPr sz="3200" dirty="0">
                <a:latin typeface="Calibri"/>
                <a:cs typeface="Calibri"/>
              </a:rPr>
              <a:t> </a:t>
            </a:r>
            <a:r>
              <a:rPr sz="3200" spc="-7" dirty="0">
                <a:latin typeface="Calibri"/>
                <a:cs typeface="Calibri"/>
              </a:rPr>
              <a:t>similar</a:t>
            </a:r>
            <a:r>
              <a:rPr sz="3200" dirty="0">
                <a:latin typeface="Calibri"/>
                <a:cs typeface="Calibri"/>
              </a:rPr>
              <a:t> </a:t>
            </a:r>
            <a:r>
              <a:rPr sz="3200" spc="-7" dirty="0">
                <a:latin typeface="Calibri"/>
                <a:cs typeface="Calibri"/>
              </a:rPr>
              <a:t>glosses</a:t>
            </a:r>
            <a:r>
              <a:rPr sz="3200" dirty="0">
                <a:latin typeface="Calibri"/>
                <a:cs typeface="Calibri"/>
              </a:rPr>
              <a:t> </a:t>
            </a:r>
            <a:r>
              <a:rPr sz="3200" spc="-7" dirty="0">
                <a:latin typeface="Calibri"/>
                <a:cs typeface="Calibri"/>
              </a:rPr>
              <a:t>(definitions)?</a:t>
            </a:r>
            <a:endParaRPr sz="3200" dirty="0">
              <a:latin typeface="Calibri"/>
              <a:cs typeface="Calibri"/>
            </a:endParaRPr>
          </a:p>
          <a:p>
            <a:pPr marL="474121" indent="-457189">
              <a:spcBef>
                <a:spcPts val="820"/>
              </a:spcBef>
              <a:buClr>
                <a:srgbClr val="CC0000"/>
              </a:buClr>
              <a:buFont typeface="Times New Roman"/>
              <a:buChar char="•"/>
              <a:tabLst>
                <a:tab pos="473275" algn="l"/>
                <a:tab pos="474121" algn="l"/>
              </a:tabLst>
            </a:pPr>
            <a:r>
              <a:rPr sz="3733" spc="-7" dirty="0">
                <a:latin typeface="Calibri"/>
                <a:cs typeface="Calibri"/>
              </a:rPr>
              <a:t>Distributional algorithms:</a:t>
            </a:r>
            <a:endParaRPr sz="32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074128" y="177802"/>
            <a:ext cx="6023125" cy="3620372"/>
          </a:xfrm>
          <a:prstGeom prst="rect">
            <a:avLst/>
          </a:prstGeom>
        </p:spPr>
      </p:pic>
      <p:sp>
        <p:nvSpPr>
          <p:cNvPr id="3" name="object 3"/>
          <p:cNvSpPr txBox="1">
            <a:spLocks noGrp="1"/>
          </p:cNvSpPr>
          <p:nvPr>
            <p:ph type="title"/>
          </p:nvPr>
        </p:nvSpPr>
        <p:spPr>
          <a:xfrm>
            <a:off x="1933786" y="765419"/>
            <a:ext cx="4784513" cy="694207"/>
          </a:xfrm>
          <a:prstGeom prst="rect">
            <a:avLst/>
          </a:prstGeom>
        </p:spPr>
        <p:txBody>
          <a:bodyPr vert="horz" wrap="square" lIns="0" tIns="16933" rIns="0" bIns="0" rtlCol="0" anchor="ctr">
            <a:spAutoFit/>
          </a:bodyPr>
          <a:lstStyle/>
          <a:p>
            <a:pPr marL="16933">
              <a:lnSpc>
                <a:spcPct val="100000"/>
              </a:lnSpc>
              <a:spcBef>
                <a:spcPts val="133"/>
              </a:spcBef>
            </a:pPr>
            <a:r>
              <a:rPr lang="en-US" spc="-7" dirty="0"/>
              <a:t>Path-based similarity</a:t>
            </a:r>
          </a:p>
        </p:txBody>
      </p:sp>
      <p:sp>
        <p:nvSpPr>
          <p:cNvPr id="4" name="object 4"/>
          <p:cNvSpPr txBox="1"/>
          <p:nvPr/>
        </p:nvSpPr>
        <p:spPr>
          <a:xfrm>
            <a:off x="206586" y="3981027"/>
            <a:ext cx="7702127" cy="2484292"/>
          </a:xfrm>
          <a:prstGeom prst="rect">
            <a:avLst/>
          </a:prstGeom>
        </p:spPr>
        <p:txBody>
          <a:bodyPr vert="horz" wrap="square" lIns="0" tIns="21167" rIns="0" bIns="0" rtlCol="0">
            <a:spAutoFit/>
          </a:bodyPr>
          <a:lstStyle/>
          <a:p>
            <a:pPr marL="474121" marR="6773" indent="-457189">
              <a:lnSpc>
                <a:spcPct val="99000"/>
              </a:lnSpc>
              <a:spcBef>
                <a:spcPts val="167"/>
              </a:spcBef>
              <a:buClr>
                <a:srgbClr val="CC0000"/>
              </a:buClr>
              <a:buFont typeface="Times New Roman"/>
              <a:buChar char="•"/>
              <a:tabLst>
                <a:tab pos="473275" algn="l"/>
                <a:tab pos="474121" algn="l"/>
              </a:tabLst>
            </a:pPr>
            <a:r>
              <a:rPr sz="3200" spc="-7" dirty="0">
                <a:latin typeface="Calibri"/>
                <a:cs typeface="Calibri"/>
              </a:rPr>
              <a:t>Two</a:t>
            </a:r>
            <a:r>
              <a:rPr sz="3200" spc="7" dirty="0">
                <a:latin typeface="Calibri"/>
                <a:cs typeface="Calibri"/>
              </a:rPr>
              <a:t> </a:t>
            </a:r>
            <a:r>
              <a:rPr sz="3200" spc="-7" dirty="0">
                <a:latin typeface="Calibri"/>
                <a:cs typeface="Calibri"/>
              </a:rPr>
              <a:t>concepts</a:t>
            </a:r>
            <a:r>
              <a:rPr sz="3200" spc="13" dirty="0">
                <a:latin typeface="Calibri"/>
                <a:cs typeface="Calibri"/>
              </a:rPr>
              <a:t> </a:t>
            </a:r>
            <a:r>
              <a:rPr sz="3200" spc="-7" dirty="0">
                <a:latin typeface="Calibri"/>
                <a:cs typeface="Calibri"/>
              </a:rPr>
              <a:t>(senses/synsets)</a:t>
            </a:r>
            <a:r>
              <a:rPr sz="3200" spc="13" dirty="0">
                <a:latin typeface="Calibri"/>
                <a:cs typeface="Calibri"/>
              </a:rPr>
              <a:t> </a:t>
            </a:r>
            <a:r>
              <a:rPr sz="3200" spc="-7" dirty="0">
                <a:latin typeface="Calibri"/>
                <a:cs typeface="Calibri"/>
              </a:rPr>
              <a:t>are</a:t>
            </a:r>
            <a:r>
              <a:rPr sz="3200" spc="13" dirty="0">
                <a:latin typeface="Calibri"/>
                <a:cs typeface="Calibri"/>
              </a:rPr>
              <a:t> </a:t>
            </a:r>
            <a:r>
              <a:rPr sz="3200" spc="-7" dirty="0">
                <a:latin typeface="Calibri"/>
                <a:cs typeface="Calibri"/>
              </a:rPr>
              <a:t>similar</a:t>
            </a:r>
            <a:r>
              <a:rPr sz="3200" dirty="0">
                <a:latin typeface="Calibri"/>
                <a:cs typeface="Calibri"/>
              </a:rPr>
              <a:t> if </a:t>
            </a:r>
            <a:r>
              <a:rPr sz="3200" spc="-700" dirty="0">
                <a:latin typeface="Calibri"/>
                <a:cs typeface="Calibri"/>
              </a:rPr>
              <a:t> </a:t>
            </a:r>
            <a:r>
              <a:rPr sz="3200" dirty="0">
                <a:latin typeface="Calibri"/>
                <a:cs typeface="Calibri"/>
              </a:rPr>
              <a:t>they</a:t>
            </a:r>
            <a:r>
              <a:rPr sz="3200" spc="-7" dirty="0">
                <a:latin typeface="Calibri"/>
                <a:cs typeface="Calibri"/>
              </a:rPr>
              <a:t> are</a:t>
            </a:r>
            <a:r>
              <a:rPr sz="3200" dirty="0">
                <a:latin typeface="Calibri"/>
                <a:cs typeface="Calibri"/>
              </a:rPr>
              <a:t> near</a:t>
            </a:r>
            <a:r>
              <a:rPr sz="3200" spc="-7" dirty="0">
                <a:latin typeface="Calibri"/>
                <a:cs typeface="Calibri"/>
              </a:rPr>
              <a:t> each other</a:t>
            </a:r>
            <a:r>
              <a:rPr sz="3200" dirty="0">
                <a:latin typeface="Calibri"/>
                <a:cs typeface="Calibri"/>
              </a:rPr>
              <a:t> in the </a:t>
            </a:r>
            <a:r>
              <a:rPr sz="3200" spc="-7" dirty="0">
                <a:latin typeface="Calibri"/>
                <a:cs typeface="Calibri"/>
              </a:rPr>
              <a:t>thesaurus </a:t>
            </a:r>
            <a:r>
              <a:rPr sz="3200" dirty="0">
                <a:latin typeface="Calibri"/>
                <a:cs typeface="Calibri"/>
              </a:rPr>
              <a:t> </a:t>
            </a:r>
            <a:r>
              <a:rPr sz="3200" spc="-7" dirty="0">
                <a:latin typeface="Calibri"/>
                <a:cs typeface="Calibri"/>
              </a:rPr>
              <a:t>hierarchy</a:t>
            </a:r>
            <a:endParaRPr sz="3200">
              <a:latin typeface="Calibri"/>
              <a:cs typeface="Calibri"/>
            </a:endParaRPr>
          </a:p>
          <a:p>
            <a:pPr marL="625671">
              <a:spcBef>
                <a:spcPts val="667"/>
              </a:spcBef>
              <a:tabLst>
                <a:tab pos="930463" algn="l"/>
              </a:tabLst>
            </a:pPr>
            <a:r>
              <a:rPr sz="2667" dirty="0">
                <a:latin typeface="Times New Roman"/>
                <a:cs typeface="Times New Roman"/>
              </a:rPr>
              <a:t>•	</a:t>
            </a:r>
            <a:r>
              <a:rPr sz="2667" spc="-7" dirty="0">
                <a:latin typeface="Calibri"/>
                <a:cs typeface="Calibri"/>
              </a:rPr>
              <a:t>=have</a:t>
            </a:r>
            <a:r>
              <a:rPr sz="2667" spc="-13" dirty="0">
                <a:latin typeface="Calibri"/>
                <a:cs typeface="Calibri"/>
              </a:rPr>
              <a:t> </a:t>
            </a:r>
            <a:r>
              <a:rPr sz="2667" dirty="0">
                <a:latin typeface="Calibri"/>
                <a:cs typeface="Calibri"/>
              </a:rPr>
              <a:t>a</a:t>
            </a:r>
            <a:r>
              <a:rPr sz="2667" spc="-7" dirty="0">
                <a:latin typeface="Calibri"/>
                <a:cs typeface="Calibri"/>
              </a:rPr>
              <a:t> short </a:t>
            </a:r>
            <a:r>
              <a:rPr sz="2667" dirty="0">
                <a:latin typeface="Calibri"/>
                <a:cs typeface="Calibri"/>
              </a:rPr>
              <a:t>path</a:t>
            </a:r>
            <a:r>
              <a:rPr sz="2667" spc="-7" dirty="0">
                <a:latin typeface="Calibri"/>
                <a:cs typeface="Calibri"/>
              </a:rPr>
              <a:t> between</a:t>
            </a:r>
            <a:r>
              <a:rPr sz="2667" spc="-13" dirty="0">
                <a:latin typeface="Calibri"/>
                <a:cs typeface="Calibri"/>
              </a:rPr>
              <a:t> </a:t>
            </a:r>
            <a:r>
              <a:rPr sz="2667" dirty="0">
                <a:latin typeface="Calibri"/>
                <a:cs typeface="Calibri"/>
              </a:rPr>
              <a:t>them</a:t>
            </a:r>
            <a:endParaRPr sz="2667">
              <a:latin typeface="Calibri"/>
              <a:cs typeface="Calibri"/>
            </a:endParaRPr>
          </a:p>
          <a:p>
            <a:pPr marL="931310" lvl="1" indent="-305639">
              <a:spcBef>
                <a:spcPts val="667"/>
              </a:spcBef>
              <a:buFont typeface="Times New Roman"/>
              <a:buChar char="•"/>
              <a:tabLst>
                <a:tab pos="930463" algn="l"/>
                <a:tab pos="931310" algn="l"/>
              </a:tabLst>
            </a:pPr>
            <a:r>
              <a:rPr sz="2667" spc="-7" dirty="0">
                <a:latin typeface="Calibri"/>
                <a:cs typeface="Calibri"/>
              </a:rPr>
              <a:t>concepts have</a:t>
            </a:r>
            <a:r>
              <a:rPr sz="2667" dirty="0">
                <a:latin typeface="Calibri"/>
                <a:cs typeface="Calibri"/>
              </a:rPr>
              <a:t> path 1 to </a:t>
            </a:r>
            <a:r>
              <a:rPr sz="2667" spc="-7" dirty="0">
                <a:latin typeface="Calibri"/>
                <a:cs typeface="Calibri"/>
              </a:rPr>
              <a:t>themselves</a:t>
            </a:r>
            <a:endParaRPr sz="2667">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51C5-15D4-5A62-773B-2C5C7884A7C4}"/>
              </a:ext>
            </a:extLst>
          </p:cNvPr>
          <p:cNvSpPr>
            <a:spLocks noGrp="1"/>
          </p:cNvSpPr>
          <p:nvPr>
            <p:ph type="title"/>
          </p:nvPr>
        </p:nvSpPr>
        <p:spPr/>
        <p:txBody>
          <a:bodyPr/>
          <a:lstStyle/>
          <a:p>
            <a:r>
              <a:rPr lang="en-US" dirty="0"/>
              <a:t>Word Senses and relations</a:t>
            </a:r>
          </a:p>
        </p:txBody>
      </p:sp>
      <p:sp>
        <p:nvSpPr>
          <p:cNvPr id="3" name="Content Placeholder 2">
            <a:extLst>
              <a:ext uri="{FF2B5EF4-FFF2-40B4-BE49-F238E27FC236}">
                <a16:creationId xmlns:a16="http://schemas.microsoft.com/office/drawing/2014/main" id="{902D0A14-AC0C-0D49-1A93-D9EEB812E8F6}"/>
              </a:ext>
            </a:extLst>
          </p:cNvPr>
          <p:cNvSpPr>
            <a:spLocks noGrp="1"/>
          </p:cNvSpPr>
          <p:nvPr>
            <p:ph idx="1"/>
          </p:nvPr>
        </p:nvSpPr>
        <p:spPr/>
        <p:txBody>
          <a:bodyPr>
            <a:normAutofit/>
          </a:bodyPr>
          <a:lstStyle/>
          <a:p>
            <a:r>
              <a:rPr lang="en-US" b="1" dirty="0"/>
              <a:t>Word Senses</a:t>
            </a:r>
            <a:r>
              <a:rPr lang="en-US" dirty="0"/>
              <a:t> refer to the different meanings a word can have in various contexts.</a:t>
            </a:r>
          </a:p>
          <a:p>
            <a:r>
              <a:rPr lang="en-US" dirty="0"/>
              <a:t> Each distinct meaning of a word is called a "sense." </a:t>
            </a:r>
          </a:p>
          <a:p>
            <a:r>
              <a:rPr lang="en-US" dirty="0"/>
              <a:t>The study of word senses is critical in natural language processing (NLP) for understanding and generating human language accurately.</a:t>
            </a:r>
          </a:p>
          <a:p>
            <a:r>
              <a:rPr lang="en-US" b="1" dirty="0"/>
              <a:t>Relationships Between Senses</a:t>
            </a:r>
            <a:r>
              <a:rPr lang="en-US" dirty="0"/>
              <a:t> are the semantic connections that exist between different senses of words. </a:t>
            </a:r>
          </a:p>
          <a:p>
            <a:r>
              <a:rPr lang="en-US" dirty="0"/>
              <a:t>WordNet, a lexical database of English, extensively documents these relationships. </a:t>
            </a:r>
          </a:p>
        </p:txBody>
      </p:sp>
    </p:spTree>
    <p:extLst>
      <p:ext uri="{BB962C8B-B14F-4D97-AF65-F5344CB8AC3E}">
        <p14:creationId xmlns:p14="http://schemas.microsoft.com/office/powerpoint/2010/main" val="654994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037" y="245404"/>
            <a:ext cx="8365913" cy="694207"/>
          </a:xfrm>
          <a:prstGeom prst="rect">
            <a:avLst/>
          </a:prstGeom>
        </p:spPr>
        <p:txBody>
          <a:bodyPr vert="horz" wrap="square" lIns="0" tIns="16933" rIns="0" bIns="0" rtlCol="0" anchor="ctr">
            <a:spAutoFit/>
          </a:bodyPr>
          <a:lstStyle/>
          <a:p>
            <a:pPr marL="16933">
              <a:lnSpc>
                <a:spcPct val="100000"/>
              </a:lnSpc>
              <a:spcBef>
                <a:spcPts val="133"/>
              </a:spcBef>
            </a:pPr>
            <a:r>
              <a:rPr spc="-7" dirty="0"/>
              <a:t>Reﬁnements</a:t>
            </a:r>
            <a:r>
              <a:rPr spc="7" dirty="0"/>
              <a:t> </a:t>
            </a:r>
            <a:r>
              <a:rPr dirty="0"/>
              <a:t>to</a:t>
            </a:r>
            <a:r>
              <a:rPr spc="13" dirty="0"/>
              <a:t> </a:t>
            </a:r>
            <a:r>
              <a:rPr spc="-227" dirty="0"/>
              <a:t>path-­‐based</a:t>
            </a:r>
            <a:r>
              <a:rPr spc="13" dirty="0"/>
              <a:t> </a:t>
            </a:r>
            <a:r>
              <a:rPr spc="-7" dirty="0"/>
              <a:t>similarity</a:t>
            </a:r>
          </a:p>
        </p:txBody>
      </p:sp>
      <p:sp>
        <p:nvSpPr>
          <p:cNvPr id="3" name="object 3"/>
          <p:cNvSpPr txBox="1"/>
          <p:nvPr/>
        </p:nvSpPr>
        <p:spPr>
          <a:xfrm>
            <a:off x="460587" y="933029"/>
            <a:ext cx="10876279" cy="1483890"/>
          </a:xfrm>
          <a:prstGeom prst="rect">
            <a:avLst/>
          </a:prstGeom>
        </p:spPr>
        <p:txBody>
          <a:bodyPr vert="horz" wrap="square" lIns="0" tIns="21167" rIns="0" bIns="0" rtlCol="0">
            <a:spAutoFit/>
          </a:bodyPr>
          <a:lstStyle/>
          <a:p>
            <a:pPr marL="524074" marR="74505" indent="-457189">
              <a:lnSpc>
                <a:spcPct val="99000"/>
              </a:lnSpc>
              <a:spcBef>
                <a:spcPts val="167"/>
              </a:spcBef>
              <a:buClr>
                <a:srgbClr val="CC0000"/>
              </a:buClr>
              <a:buChar char="•"/>
              <a:tabLst>
                <a:tab pos="524074" algn="l"/>
                <a:tab pos="524920" algn="l"/>
              </a:tabLst>
            </a:pPr>
            <a:r>
              <a:rPr sz="3200" spc="-7" dirty="0">
                <a:solidFill>
                  <a:srgbClr val="0000FF"/>
                </a:solidFill>
                <a:latin typeface="Times New Roman"/>
                <a:cs typeface="Times New Roman"/>
              </a:rPr>
              <a:t>pathlen(</a:t>
            </a:r>
            <a:r>
              <a:rPr sz="3200" i="1" spc="-7" dirty="0">
                <a:solidFill>
                  <a:srgbClr val="0433FF"/>
                </a:solidFill>
                <a:latin typeface="Times New Roman"/>
                <a:cs typeface="Times New Roman"/>
              </a:rPr>
              <a:t>c</a:t>
            </a:r>
            <a:r>
              <a:rPr sz="3200" i="1" spc="-9" baseline="-20833" dirty="0">
                <a:solidFill>
                  <a:srgbClr val="0433FF"/>
                </a:solidFill>
                <a:latin typeface="Times New Roman"/>
                <a:cs typeface="Times New Roman"/>
              </a:rPr>
              <a:t>1</a:t>
            </a:r>
            <a:r>
              <a:rPr sz="3200" i="1" spc="-7" dirty="0">
                <a:solidFill>
                  <a:srgbClr val="0433FF"/>
                </a:solidFill>
                <a:latin typeface="Times New Roman"/>
                <a:cs typeface="Times New Roman"/>
              </a:rPr>
              <a:t>,c</a:t>
            </a:r>
            <a:r>
              <a:rPr sz="3200" i="1" spc="-9" baseline="-20833" dirty="0">
                <a:solidFill>
                  <a:srgbClr val="0433FF"/>
                </a:solidFill>
                <a:latin typeface="Times New Roman"/>
                <a:cs typeface="Times New Roman"/>
              </a:rPr>
              <a:t>2</a:t>
            </a:r>
            <a:r>
              <a:rPr sz="3200" spc="-7" dirty="0">
                <a:solidFill>
                  <a:srgbClr val="0000FF"/>
                </a:solidFill>
                <a:latin typeface="Times New Roman"/>
                <a:cs typeface="Times New Roman"/>
              </a:rPr>
              <a:t>)</a:t>
            </a:r>
            <a:r>
              <a:rPr sz="3200" dirty="0">
                <a:solidFill>
                  <a:srgbClr val="0000FF"/>
                </a:solidFill>
                <a:latin typeface="Times New Roman"/>
                <a:cs typeface="Times New Roman"/>
              </a:rPr>
              <a:t> </a:t>
            </a:r>
            <a:r>
              <a:rPr sz="3200" dirty="0">
                <a:latin typeface="Calibri"/>
                <a:cs typeface="Calibri"/>
              </a:rPr>
              <a:t>= </a:t>
            </a:r>
            <a:r>
              <a:rPr sz="3200" b="1" spc="-7" dirty="0">
                <a:latin typeface="Calibri"/>
                <a:cs typeface="Calibri"/>
              </a:rPr>
              <a:t>(distance</a:t>
            </a:r>
            <a:r>
              <a:rPr sz="3200" b="1" dirty="0">
                <a:latin typeface="Calibri"/>
                <a:cs typeface="Calibri"/>
              </a:rPr>
              <a:t> </a:t>
            </a:r>
            <a:r>
              <a:rPr sz="3200" b="1" spc="-7" dirty="0">
                <a:latin typeface="Calibri"/>
                <a:cs typeface="Calibri"/>
              </a:rPr>
              <a:t>metric) </a:t>
            </a:r>
            <a:r>
              <a:rPr sz="3200" dirty="0">
                <a:latin typeface="Calibri"/>
                <a:cs typeface="Calibri"/>
              </a:rPr>
              <a:t>=</a:t>
            </a:r>
            <a:r>
              <a:rPr sz="3200" spc="-7" dirty="0">
                <a:latin typeface="Calibri"/>
                <a:cs typeface="Calibri"/>
              </a:rPr>
              <a:t> </a:t>
            </a:r>
            <a:r>
              <a:rPr sz="3200" dirty="0">
                <a:latin typeface="Calibri"/>
                <a:cs typeface="Calibri"/>
              </a:rPr>
              <a:t>1 +</a:t>
            </a:r>
            <a:r>
              <a:rPr sz="3200" spc="-7" dirty="0">
                <a:latin typeface="Calibri"/>
                <a:cs typeface="Calibri"/>
              </a:rPr>
              <a:t> number</a:t>
            </a:r>
            <a:r>
              <a:rPr sz="3200" spc="7" dirty="0">
                <a:latin typeface="Calibri"/>
                <a:cs typeface="Calibri"/>
              </a:rPr>
              <a:t> </a:t>
            </a:r>
            <a:r>
              <a:rPr sz="3200" spc="-7" dirty="0">
                <a:latin typeface="Calibri"/>
                <a:cs typeface="Calibri"/>
              </a:rPr>
              <a:t>of</a:t>
            </a:r>
            <a:r>
              <a:rPr sz="3200" dirty="0">
                <a:latin typeface="Calibri"/>
                <a:cs typeface="Calibri"/>
              </a:rPr>
              <a:t> edges in the </a:t>
            </a:r>
            <a:r>
              <a:rPr sz="3200" spc="-700" dirty="0">
                <a:latin typeface="Calibri"/>
                <a:cs typeface="Calibri"/>
              </a:rPr>
              <a:t> </a:t>
            </a:r>
            <a:r>
              <a:rPr sz="3200" spc="-7" dirty="0">
                <a:latin typeface="Calibri"/>
                <a:cs typeface="Calibri"/>
              </a:rPr>
              <a:t>shortest</a:t>
            </a:r>
            <a:r>
              <a:rPr sz="3200" dirty="0">
                <a:latin typeface="Calibri"/>
                <a:cs typeface="Calibri"/>
              </a:rPr>
              <a:t> path</a:t>
            </a:r>
            <a:r>
              <a:rPr sz="3200" spc="7" dirty="0">
                <a:latin typeface="Calibri"/>
                <a:cs typeface="Calibri"/>
              </a:rPr>
              <a:t> </a:t>
            </a:r>
            <a:r>
              <a:rPr sz="3200" dirty="0">
                <a:latin typeface="Calibri"/>
                <a:cs typeface="Calibri"/>
              </a:rPr>
              <a:t>in the </a:t>
            </a:r>
            <a:r>
              <a:rPr sz="3200" spc="-7" dirty="0">
                <a:latin typeface="Calibri"/>
                <a:cs typeface="Calibri"/>
              </a:rPr>
              <a:t>hypernym</a:t>
            </a:r>
            <a:r>
              <a:rPr sz="3200" spc="13" dirty="0">
                <a:latin typeface="Calibri"/>
                <a:cs typeface="Calibri"/>
              </a:rPr>
              <a:t> </a:t>
            </a:r>
            <a:r>
              <a:rPr sz="3200" spc="-7" dirty="0">
                <a:latin typeface="Calibri"/>
                <a:cs typeface="Calibri"/>
              </a:rPr>
              <a:t>graph</a:t>
            </a:r>
            <a:r>
              <a:rPr sz="3200" dirty="0">
                <a:latin typeface="Calibri"/>
                <a:cs typeface="Calibri"/>
              </a:rPr>
              <a:t> </a:t>
            </a:r>
            <a:r>
              <a:rPr sz="3200" spc="-7" dirty="0">
                <a:latin typeface="Calibri"/>
                <a:cs typeface="Calibri"/>
              </a:rPr>
              <a:t>between</a:t>
            </a:r>
            <a:r>
              <a:rPr sz="3200" dirty="0">
                <a:latin typeface="Calibri"/>
                <a:cs typeface="Calibri"/>
              </a:rPr>
              <a:t> </a:t>
            </a:r>
            <a:r>
              <a:rPr sz="3200" i="1" spc="-7" dirty="0">
                <a:latin typeface="Calibri"/>
                <a:cs typeface="Calibri"/>
              </a:rPr>
              <a:t>sense</a:t>
            </a:r>
            <a:r>
              <a:rPr sz="3200" i="1" dirty="0">
                <a:latin typeface="Calibri"/>
                <a:cs typeface="Calibri"/>
              </a:rPr>
              <a:t> </a:t>
            </a:r>
            <a:r>
              <a:rPr sz="3200" i="1" spc="-7" dirty="0">
                <a:latin typeface="Calibri"/>
                <a:cs typeface="Calibri"/>
              </a:rPr>
              <a:t>nodes</a:t>
            </a:r>
            <a:r>
              <a:rPr sz="3200" i="1" spc="7" dirty="0">
                <a:latin typeface="Calibri"/>
                <a:cs typeface="Calibri"/>
              </a:rPr>
              <a:t> </a:t>
            </a:r>
            <a:r>
              <a:rPr sz="3200" i="1" dirty="0">
                <a:latin typeface="Calibri"/>
                <a:cs typeface="Calibri"/>
              </a:rPr>
              <a:t>c</a:t>
            </a:r>
            <a:r>
              <a:rPr sz="3200" i="1" baseline="-20833" dirty="0">
                <a:latin typeface="Calibri"/>
                <a:cs typeface="Calibri"/>
              </a:rPr>
              <a:t>1 </a:t>
            </a:r>
            <a:r>
              <a:rPr sz="3200" i="1" spc="9" baseline="-20833" dirty="0">
                <a:latin typeface="Calibri"/>
                <a:cs typeface="Calibri"/>
              </a:rPr>
              <a:t> </a:t>
            </a:r>
            <a:r>
              <a:rPr sz="3200" dirty="0">
                <a:latin typeface="Calibri"/>
                <a:cs typeface="Calibri"/>
              </a:rPr>
              <a:t>and</a:t>
            </a:r>
            <a:r>
              <a:rPr sz="3200" spc="-13" dirty="0">
                <a:latin typeface="Calibri"/>
                <a:cs typeface="Calibri"/>
              </a:rPr>
              <a:t> </a:t>
            </a:r>
            <a:r>
              <a:rPr sz="3200" i="1" dirty="0">
                <a:latin typeface="Calibri"/>
                <a:cs typeface="Calibri"/>
              </a:rPr>
              <a:t>c</a:t>
            </a:r>
            <a:r>
              <a:rPr sz="3200" i="1" baseline="-20833" dirty="0">
                <a:latin typeface="Calibri"/>
                <a:cs typeface="Calibri"/>
              </a:rPr>
              <a:t>2</a:t>
            </a:r>
            <a:endParaRPr sz="3200" baseline="-20833">
              <a:latin typeface="Calibri"/>
              <a:cs typeface="Calibri"/>
            </a:endParaRPr>
          </a:p>
        </p:txBody>
      </p:sp>
      <p:sp>
        <p:nvSpPr>
          <p:cNvPr id="4" name="object 4"/>
          <p:cNvSpPr txBox="1"/>
          <p:nvPr/>
        </p:nvSpPr>
        <p:spPr>
          <a:xfrm>
            <a:off x="477521" y="2960285"/>
            <a:ext cx="3634740" cy="591551"/>
          </a:xfrm>
          <a:prstGeom prst="rect">
            <a:avLst/>
          </a:prstGeom>
        </p:spPr>
        <p:txBody>
          <a:bodyPr vert="horz" wrap="square" lIns="0" tIns="16933" rIns="0" bIns="0" rtlCol="0">
            <a:spAutoFit/>
          </a:bodyPr>
          <a:lstStyle/>
          <a:p>
            <a:pPr marL="507987" indent="-457189">
              <a:spcBef>
                <a:spcPts val="133"/>
              </a:spcBef>
              <a:buClr>
                <a:srgbClr val="CC0000"/>
              </a:buClr>
              <a:buChar char="•"/>
              <a:tabLst>
                <a:tab pos="507141" algn="l"/>
                <a:tab pos="507987" algn="l"/>
              </a:tabLst>
            </a:pPr>
            <a:r>
              <a:rPr sz="3733" spc="-7" dirty="0">
                <a:solidFill>
                  <a:srgbClr val="0000FF"/>
                </a:solidFill>
                <a:latin typeface="Times New Roman"/>
                <a:cs typeface="Times New Roman"/>
              </a:rPr>
              <a:t>simpath(</a:t>
            </a:r>
            <a:r>
              <a:rPr sz="3733" i="1" spc="-7" dirty="0">
                <a:solidFill>
                  <a:srgbClr val="0000FF"/>
                </a:solidFill>
                <a:latin typeface="Times New Roman"/>
                <a:cs typeface="Times New Roman"/>
              </a:rPr>
              <a:t>c</a:t>
            </a:r>
            <a:r>
              <a:rPr sz="3700" i="1" spc="-9" baseline="-21021" dirty="0">
                <a:solidFill>
                  <a:srgbClr val="0433FF"/>
                </a:solidFill>
                <a:latin typeface="Times New Roman"/>
                <a:cs typeface="Times New Roman"/>
              </a:rPr>
              <a:t>1</a:t>
            </a:r>
            <a:r>
              <a:rPr sz="3733" i="1" spc="-7" dirty="0">
                <a:solidFill>
                  <a:srgbClr val="0000FF"/>
                </a:solidFill>
                <a:latin typeface="Times New Roman"/>
                <a:cs typeface="Times New Roman"/>
              </a:rPr>
              <a:t>,c</a:t>
            </a:r>
            <a:r>
              <a:rPr sz="3700" i="1" spc="-9" baseline="-21021" dirty="0">
                <a:solidFill>
                  <a:srgbClr val="0433FF"/>
                </a:solidFill>
                <a:latin typeface="Times New Roman"/>
                <a:cs typeface="Times New Roman"/>
              </a:rPr>
              <a:t>2</a:t>
            </a:r>
            <a:r>
              <a:rPr sz="3733" spc="-7" dirty="0">
                <a:solidFill>
                  <a:srgbClr val="0000FF"/>
                </a:solidFill>
                <a:latin typeface="Times New Roman"/>
                <a:cs typeface="Times New Roman"/>
              </a:rPr>
              <a:t>)</a:t>
            </a:r>
            <a:r>
              <a:rPr sz="3733" spc="-33" dirty="0">
                <a:solidFill>
                  <a:srgbClr val="0000FF"/>
                </a:solidFill>
                <a:latin typeface="Times New Roman"/>
                <a:cs typeface="Times New Roman"/>
              </a:rPr>
              <a:t> </a:t>
            </a:r>
            <a:r>
              <a:rPr sz="3733" dirty="0">
                <a:latin typeface="Times New Roman"/>
                <a:cs typeface="Times New Roman"/>
              </a:rPr>
              <a:t>=</a:t>
            </a:r>
            <a:endParaRPr sz="3733">
              <a:latin typeface="Times New Roman"/>
              <a:cs typeface="Times New Roman"/>
            </a:endParaRPr>
          </a:p>
        </p:txBody>
      </p:sp>
      <p:sp>
        <p:nvSpPr>
          <p:cNvPr id="5" name="object 5"/>
          <p:cNvSpPr txBox="1"/>
          <p:nvPr/>
        </p:nvSpPr>
        <p:spPr>
          <a:xfrm>
            <a:off x="477520" y="4138995"/>
            <a:ext cx="7752080" cy="1254126"/>
          </a:xfrm>
          <a:prstGeom prst="rect">
            <a:avLst/>
          </a:prstGeom>
        </p:spPr>
        <p:txBody>
          <a:bodyPr vert="horz" wrap="square" lIns="0" tIns="193040" rIns="0" bIns="0" rtlCol="0">
            <a:spAutoFit/>
          </a:bodyPr>
          <a:lstStyle/>
          <a:p>
            <a:pPr marL="507987" indent="-457189">
              <a:spcBef>
                <a:spcPts val="1520"/>
              </a:spcBef>
              <a:buClr>
                <a:srgbClr val="CC0000"/>
              </a:buClr>
              <a:buChar char="•"/>
              <a:tabLst>
                <a:tab pos="507141" algn="l"/>
                <a:tab pos="507987" algn="l"/>
                <a:tab pos="4291646" algn="l"/>
                <a:tab pos="5793595" algn="l"/>
              </a:tabLst>
            </a:pPr>
            <a:r>
              <a:rPr sz="3733" dirty="0">
                <a:solidFill>
                  <a:srgbClr val="0000FF"/>
                </a:solidFill>
                <a:latin typeface="Times New Roman"/>
                <a:cs typeface="Times New Roman"/>
              </a:rPr>
              <a:t>wordsim</a:t>
            </a:r>
            <a:r>
              <a:rPr sz="3733" i="1" dirty="0">
                <a:solidFill>
                  <a:srgbClr val="0000FF"/>
                </a:solidFill>
                <a:latin typeface="Times New Roman"/>
                <a:cs typeface="Times New Roman"/>
              </a:rPr>
              <a:t>(w</a:t>
            </a:r>
            <a:r>
              <a:rPr sz="3700" i="1" baseline="-21021" dirty="0">
                <a:solidFill>
                  <a:srgbClr val="0433FF"/>
                </a:solidFill>
                <a:latin typeface="Times New Roman"/>
                <a:cs typeface="Times New Roman"/>
              </a:rPr>
              <a:t>1</a:t>
            </a:r>
            <a:r>
              <a:rPr sz="3733" i="1" dirty="0">
                <a:solidFill>
                  <a:srgbClr val="0000FF"/>
                </a:solidFill>
                <a:latin typeface="Times New Roman"/>
                <a:cs typeface="Times New Roman"/>
              </a:rPr>
              <a:t>,w</a:t>
            </a:r>
            <a:r>
              <a:rPr sz="3700" i="1" baseline="-21021" dirty="0">
                <a:solidFill>
                  <a:srgbClr val="0433FF"/>
                </a:solidFill>
                <a:latin typeface="Times New Roman"/>
                <a:cs typeface="Times New Roman"/>
              </a:rPr>
              <a:t>2</a:t>
            </a:r>
            <a:r>
              <a:rPr sz="3733" dirty="0">
                <a:latin typeface="Times New Roman"/>
                <a:cs typeface="Times New Roman"/>
              </a:rPr>
              <a:t>) =	</a:t>
            </a:r>
            <a:r>
              <a:rPr sz="3733" spc="-7" dirty="0">
                <a:latin typeface="Times New Roman"/>
                <a:cs typeface="Times New Roman"/>
              </a:rPr>
              <a:t>max	</a:t>
            </a:r>
            <a:r>
              <a:rPr sz="3733" dirty="0">
                <a:latin typeface="Times New Roman"/>
                <a:cs typeface="Times New Roman"/>
              </a:rPr>
              <a:t>sim(</a:t>
            </a:r>
            <a:r>
              <a:rPr sz="3733" i="1" dirty="0">
                <a:latin typeface="Times New Roman"/>
                <a:cs typeface="Times New Roman"/>
              </a:rPr>
              <a:t>c</a:t>
            </a:r>
            <a:r>
              <a:rPr sz="3700" i="1" baseline="-21021" dirty="0">
                <a:latin typeface="Times New Roman"/>
                <a:cs typeface="Times New Roman"/>
              </a:rPr>
              <a:t>1</a:t>
            </a:r>
            <a:r>
              <a:rPr sz="3733" i="1" dirty="0">
                <a:latin typeface="Times New Roman"/>
                <a:cs typeface="Times New Roman"/>
              </a:rPr>
              <a:t>,c</a:t>
            </a:r>
            <a:r>
              <a:rPr sz="3700" i="1" baseline="-21021" dirty="0">
                <a:latin typeface="Times New Roman"/>
                <a:cs typeface="Times New Roman"/>
              </a:rPr>
              <a:t>2</a:t>
            </a:r>
            <a:r>
              <a:rPr sz="3733" dirty="0">
                <a:latin typeface="Times New Roman"/>
                <a:cs typeface="Times New Roman"/>
              </a:rPr>
              <a:t>)</a:t>
            </a:r>
            <a:endParaRPr sz="3733">
              <a:latin typeface="Times New Roman"/>
              <a:cs typeface="Times New Roman"/>
            </a:endParaRPr>
          </a:p>
          <a:p>
            <a:pPr marL="3606710">
              <a:spcBef>
                <a:spcPts val="887"/>
              </a:spcBef>
            </a:pPr>
            <a:r>
              <a:rPr sz="2400" spc="-7" dirty="0">
                <a:latin typeface="Times New Roman"/>
                <a:cs typeface="Times New Roman"/>
              </a:rPr>
              <a:t>c</a:t>
            </a:r>
            <a:r>
              <a:rPr sz="2400" spc="-9" baseline="-20833" dirty="0">
                <a:latin typeface="Times New Roman"/>
                <a:cs typeface="Times New Roman"/>
              </a:rPr>
              <a:t>1</a:t>
            </a:r>
            <a:r>
              <a:rPr sz="2400" spc="-7" dirty="0">
                <a:latin typeface="Symbol"/>
                <a:cs typeface="Symbol"/>
              </a:rPr>
              <a:t></a:t>
            </a:r>
            <a:r>
              <a:rPr sz="2400" spc="-7" dirty="0">
                <a:latin typeface="Times New Roman"/>
                <a:cs typeface="Times New Roman"/>
              </a:rPr>
              <a:t>senses(w</a:t>
            </a:r>
            <a:r>
              <a:rPr sz="2400" spc="-9" baseline="-20833" dirty="0">
                <a:latin typeface="Times New Roman"/>
                <a:cs typeface="Times New Roman"/>
              </a:rPr>
              <a:t>1</a:t>
            </a:r>
            <a:r>
              <a:rPr sz="2400" spc="-7" dirty="0">
                <a:latin typeface="Times New Roman"/>
                <a:cs typeface="Times New Roman"/>
              </a:rPr>
              <a:t>),c</a:t>
            </a:r>
            <a:r>
              <a:rPr sz="2400" spc="-9" baseline="-20833" dirty="0">
                <a:latin typeface="Times New Roman"/>
                <a:cs typeface="Times New Roman"/>
              </a:rPr>
              <a:t>2</a:t>
            </a:r>
            <a:r>
              <a:rPr sz="2400" spc="-7" dirty="0">
                <a:latin typeface="Symbol"/>
                <a:cs typeface="Symbol"/>
              </a:rPr>
              <a:t></a:t>
            </a:r>
            <a:r>
              <a:rPr sz="2400" spc="-7" dirty="0">
                <a:latin typeface="Times New Roman"/>
                <a:cs typeface="Times New Roman"/>
              </a:rPr>
              <a:t>senses(w</a:t>
            </a:r>
            <a:r>
              <a:rPr sz="2400" spc="-9" baseline="-20833" dirty="0">
                <a:latin typeface="Times New Roman"/>
                <a:cs typeface="Times New Roman"/>
              </a:rPr>
              <a:t>2</a:t>
            </a:r>
            <a:r>
              <a:rPr sz="2400" spc="-7" dirty="0">
                <a:latin typeface="Times New Roman"/>
                <a:cs typeface="Times New Roman"/>
              </a:rPr>
              <a:t>)</a:t>
            </a:r>
            <a:endParaRPr sz="2400">
              <a:latin typeface="Times New Roman"/>
              <a:cs typeface="Times New Roman"/>
            </a:endParaRPr>
          </a:p>
        </p:txBody>
      </p:sp>
      <p:sp>
        <p:nvSpPr>
          <p:cNvPr id="6" name="object 6"/>
          <p:cNvSpPr txBox="1"/>
          <p:nvPr/>
        </p:nvSpPr>
        <p:spPr>
          <a:xfrm>
            <a:off x="5509791" y="2590878"/>
            <a:ext cx="264160" cy="573660"/>
          </a:xfrm>
          <a:prstGeom prst="rect">
            <a:avLst/>
          </a:prstGeom>
        </p:spPr>
        <p:txBody>
          <a:bodyPr vert="horz" wrap="square" lIns="0" tIns="19472" rIns="0" bIns="0" rtlCol="0">
            <a:spAutoFit/>
          </a:bodyPr>
          <a:lstStyle/>
          <a:p>
            <a:pPr marL="16933">
              <a:spcBef>
                <a:spcPts val="152"/>
              </a:spcBef>
            </a:pPr>
            <a:r>
              <a:rPr sz="3600" spc="7" dirty="0">
                <a:latin typeface="Times New Roman"/>
                <a:cs typeface="Times New Roman"/>
              </a:rPr>
              <a:t>1</a:t>
            </a:r>
            <a:endParaRPr sz="3600">
              <a:latin typeface="Times New Roman"/>
              <a:cs typeface="Times New Roman"/>
            </a:endParaRPr>
          </a:p>
        </p:txBody>
      </p:sp>
      <p:sp>
        <p:nvSpPr>
          <p:cNvPr id="7" name="object 7"/>
          <p:cNvSpPr txBox="1"/>
          <p:nvPr/>
        </p:nvSpPr>
        <p:spPr>
          <a:xfrm>
            <a:off x="6033495" y="3496874"/>
            <a:ext cx="712047" cy="395900"/>
          </a:xfrm>
          <a:prstGeom prst="rect">
            <a:avLst/>
          </a:prstGeom>
        </p:spPr>
        <p:txBody>
          <a:bodyPr vert="horz" wrap="square" lIns="0" tIns="16087" rIns="0" bIns="0" rtlCol="0">
            <a:spAutoFit/>
          </a:bodyPr>
          <a:lstStyle/>
          <a:p>
            <a:pPr marL="16933">
              <a:spcBef>
                <a:spcPts val="127"/>
              </a:spcBef>
              <a:tabLst>
                <a:tab pos="537620" algn="l"/>
              </a:tabLst>
            </a:pPr>
            <a:r>
              <a:rPr sz="2467" spc="-7" dirty="0">
                <a:latin typeface="Times New Roman"/>
                <a:cs typeface="Times New Roman"/>
              </a:rPr>
              <a:t>1	2</a:t>
            </a:r>
            <a:endParaRPr sz="2467">
              <a:latin typeface="Times New Roman"/>
              <a:cs typeface="Times New Roman"/>
            </a:endParaRPr>
          </a:p>
        </p:txBody>
      </p:sp>
      <p:sp>
        <p:nvSpPr>
          <p:cNvPr id="8" name="object 8"/>
          <p:cNvSpPr txBox="1"/>
          <p:nvPr/>
        </p:nvSpPr>
        <p:spPr>
          <a:xfrm>
            <a:off x="4356925" y="3234423"/>
            <a:ext cx="2595033" cy="573660"/>
          </a:xfrm>
          <a:prstGeom prst="rect">
            <a:avLst/>
          </a:prstGeom>
        </p:spPr>
        <p:txBody>
          <a:bodyPr vert="horz" wrap="square" lIns="0" tIns="19472" rIns="0" bIns="0" rtlCol="0">
            <a:spAutoFit/>
          </a:bodyPr>
          <a:lstStyle/>
          <a:p>
            <a:pPr marL="16933">
              <a:spcBef>
                <a:spcPts val="152"/>
              </a:spcBef>
              <a:tabLst>
                <a:tab pos="2423946" algn="l"/>
              </a:tabLst>
            </a:pPr>
            <a:r>
              <a:rPr sz="3600" spc="7" dirty="0">
                <a:latin typeface="Times New Roman"/>
                <a:cs typeface="Times New Roman"/>
              </a:rPr>
              <a:t>p</a:t>
            </a:r>
            <a:r>
              <a:rPr sz="3600" spc="-20" dirty="0">
                <a:latin typeface="Times New Roman"/>
                <a:cs typeface="Times New Roman"/>
              </a:rPr>
              <a:t>a</a:t>
            </a:r>
            <a:r>
              <a:rPr sz="3600" spc="-7" dirty="0">
                <a:latin typeface="Times New Roman"/>
                <a:cs typeface="Times New Roman"/>
              </a:rPr>
              <a:t>t</a:t>
            </a:r>
            <a:r>
              <a:rPr sz="3600" spc="7" dirty="0">
                <a:latin typeface="Times New Roman"/>
                <a:cs typeface="Times New Roman"/>
              </a:rPr>
              <a:t>h</a:t>
            </a:r>
            <a:r>
              <a:rPr sz="3600" spc="-7" dirty="0">
                <a:latin typeface="Times New Roman"/>
                <a:cs typeface="Times New Roman"/>
              </a:rPr>
              <a:t>l</a:t>
            </a:r>
            <a:r>
              <a:rPr sz="3600" spc="-20" dirty="0">
                <a:latin typeface="Times New Roman"/>
                <a:cs typeface="Times New Roman"/>
              </a:rPr>
              <a:t>e</a:t>
            </a:r>
            <a:r>
              <a:rPr sz="3600" spc="7" dirty="0">
                <a:latin typeface="Times New Roman"/>
                <a:cs typeface="Times New Roman"/>
              </a:rPr>
              <a:t>n</a:t>
            </a:r>
            <a:r>
              <a:rPr sz="3600" spc="40" dirty="0">
                <a:latin typeface="Times New Roman"/>
                <a:cs typeface="Times New Roman"/>
              </a:rPr>
              <a:t>(</a:t>
            </a:r>
            <a:r>
              <a:rPr sz="3600" i="1" spc="7" dirty="0">
                <a:latin typeface="Times New Roman"/>
                <a:cs typeface="Times New Roman"/>
              </a:rPr>
              <a:t>c</a:t>
            </a:r>
            <a:r>
              <a:rPr sz="3600" i="1" dirty="0">
                <a:latin typeface="Times New Roman"/>
                <a:cs typeface="Times New Roman"/>
              </a:rPr>
              <a:t> </a:t>
            </a:r>
            <a:r>
              <a:rPr sz="3600" dirty="0">
                <a:latin typeface="Times New Roman"/>
                <a:cs typeface="Times New Roman"/>
              </a:rPr>
              <a:t>,</a:t>
            </a:r>
            <a:r>
              <a:rPr sz="3600" spc="-453" dirty="0">
                <a:latin typeface="Times New Roman"/>
                <a:cs typeface="Times New Roman"/>
              </a:rPr>
              <a:t> </a:t>
            </a:r>
            <a:r>
              <a:rPr sz="3600" i="1" spc="7" dirty="0">
                <a:latin typeface="Times New Roman"/>
                <a:cs typeface="Times New Roman"/>
              </a:rPr>
              <a:t>c</a:t>
            </a:r>
            <a:r>
              <a:rPr sz="3600" i="1" dirty="0">
                <a:latin typeface="Times New Roman"/>
                <a:cs typeface="Times New Roman"/>
              </a:rPr>
              <a:t>	</a:t>
            </a:r>
            <a:r>
              <a:rPr sz="3600" spc="7" dirty="0">
                <a:latin typeface="Times New Roman"/>
                <a:cs typeface="Times New Roman"/>
              </a:rPr>
              <a:t>)</a:t>
            </a:r>
            <a:endParaRPr sz="3600">
              <a:latin typeface="Times New Roman"/>
              <a:cs typeface="Times New Roman"/>
            </a:endParaRPr>
          </a:p>
        </p:txBody>
      </p:sp>
      <p:sp>
        <p:nvSpPr>
          <p:cNvPr id="9" name="object 9"/>
          <p:cNvSpPr/>
          <p:nvPr/>
        </p:nvSpPr>
        <p:spPr>
          <a:xfrm>
            <a:off x="4343897" y="3245964"/>
            <a:ext cx="2600960" cy="0"/>
          </a:xfrm>
          <a:custGeom>
            <a:avLst/>
            <a:gdLst/>
            <a:ahLst/>
            <a:cxnLst/>
            <a:rect l="l" t="t" r="r" b="b"/>
            <a:pathLst>
              <a:path w="1950720">
                <a:moveTo>
                  <a:pt x="0" y="0"/>
                </a:moveTo>
                <a:lnTo>
                  <a:pt x="1950407" y="0"/>
                </a:lnTo>
              </a:path>
            </a:pathLst>
          </a:custGeom>
          <a:ln w="17077">
            <a:solidFill>
              <a:srgbClr val="000000"/>
            </a:solidFill>
          </a:ln>
        </p:spPr>
        <p:txBody>
          <a:bodyPr wrap="square" lIns="0" tIns="0" rIns="0" bIns="0" rtlCol="0"/>
          <a:lstStyle/>
          <a:p>
            <a:endParaRPr sz="2400"/>
          </a:p>
        </p:txBody>
      </p:sp>
      <p:sp>
        <p:nvSpPr>
          <p:cNvPr id="10" name="object 10"/>
          <p:cNvSpPr txBox="1"/>
          <p:nvPr/>
        </p:nvSpPr>
        <p:spPr>
          <a:xfrm>
            <a:off x="7416800" y="2717801"/>
            <a:ext cx="3454400" cy="800219"/>
          </a:xfrm>
          <a:prstGeom prst="rect">
            <a:avLst/>
          </a:prstGeom>
          <a:ln w="9524">
            <a:solidFill>
              <a:srgbClr val="FF4A66"/>
            </a:solidFill>
          </a:ln>
        </p:spPr>
        <p:txBody>
          <a:bodyPr vert="horz" wrap="square" lIns="0" tIns="81280" rIns="0" bIns="0" rtlCol="0">
            <a:spAutoFit/>
          </a:bodyPr>
          <a:lstStyle/>
          <a:p>
            <a:pPr marL="121917" marR="219281">
              <a:lnSpc>
                <a:spcPts val="2800"/>
              </a:lnSpc>
              <a:spcBef>
                <a:spcPts val="640"/>
              </a:spcBef>
            </a:pPr>
            <a:r>
              <a:rPr sz="2400" spc="-7" dirty="0">
                <a:latin typeface="Calibri"/>
                <a:cs typeface="Calibri"/>
              </a:rPr>
              <a:t>Sense similarity metric: </a:t>
            </a:r>
            <a:r>
              <a:rPr sz="2400" dirty="0">
                <a:latin typeface="Calibri"/>
                <a:cs typeface="Calibri"/>
              </a:rPr>
              <a:t>1 </a:t>
            </a:r>
            <a:r>
              <a:rPr sz="2400" spc="-527" dirty="0">
                <a:latin typeface="Calibri"/>
                <a:cs typeface="Calibri"/>
              </a:rPr>
              <a:t> </a:t>
            </a:r>
            <a:r>
              <a:rPr sz="2400" spc="-7" dirty="0">
                <a:latin typeface="Calibri"/>
                <a:cs typeface="Calibri"/>
              </a:rPr>
              <a:t>over </a:t>
            </a:r>
            <a:r>
              <a:rPr sz="2400" dirty="0">
                <a:latin typeface="Calibri"/>
                <a:cs typeface="Calibri"/>
              </a:rPr>
              <a:t>the</a:t>
            </a:r>
            <a:r>
              <a:rPr sz="2400" spc="-13" dirty="0">
                <a:latin typeface="Calibri"/>
                <a:cs typeface="Calibri"/>
              </a:rPr>
              <a:t> </a:t>
            </a:r>
            <a:r>
              <a:rPr sz="2400" spc="-7" dirty="0">
                <a:latin typeface="Calibri"/>
                <a:cs typeface="Calibri"/>
              </a:rPr>
              <a:t>distance!</a:t>
            </a:r>
            <a:endParaRPr sz="2400">
              <a:latin typeface="Calibri"/>
              <a:cs typeface="Calibri"/>
            </a:endParaRPr>
          </a:p>
        </p:txBody>
      </p:sp>
      <p:sp>
        <p:nvSpPr>
          <p:cNvPr id="11" name="object 11"/>
          <p:cNvSpPr txBox="1"/>
          <p:nvPr/>
        </p:nvSpPr>
        <p:spPr>
          <a:xfrm>
            <a:off x="8432797" y="4241800"/>
            <a:ext cx="3454400" cy="1171260"/>
          </a:xfrm>
          <a:prstGeom prst="rect">
            <a:avLst/>
          </a:prstGeom>
          <a:ln w="9524">
            <a:solidFill>
              <a:srgbClr val="FF4A66"/>
            </a:solidFill>
          </a:ln>
        </p:spPr>
        <p:txBody>
          <a:bodyPr vert="horz" wrap="square" lIns="0" tIns="62653" rIns="0" bIns="0" rtlCol="0">
            <a:spAutoFit/>
          </a:bodyPr>
          <a:lstStyle/>
          <a:p>
            <a:pPr marL="121917" marR="467348">
              <a:lnSpc>
                <a:spcPct val="99500"/>
              </a:lnSpc>
              <a:spcBef>
                <a:spcPts val="493"/>
              </a:spcBef>
            </a:pPr>
            <a:r>
              <a:rPr sz="2400" spc="-7" dirty="0">
                <a:latin typeface="Calibri"/>
                <a:cs typeface="Calibri"/>
              </a:rPr>
              <a:t>Word similarity metric: </a:t>
            </a:r>
            <a:r>
              <a:rPr sz="2400" spc="-527" dirty="0">
                <a:latin typeface="Calibri"/>
                <a:cs typeface="Calibri"/>
              </a:rPr>
              <a:t> </a:t>
            </a:r>
            <a:r>
              <a:rPr sz="2400" spc="-7" dirty="0">
                <a:latin typeface="Calibri"/>
                <a:cs typeface="Calibri"/>
              </a:rPr>
              <a:t>max similarity among </a:t>
            </a:r>
            <a:r>
              <a:rPr sz="2400" dirty="0">
                <a:latin typeface="Calibri"/>
                <a:cs typeface="Calibri"/>
              </a:rPr>
              <a:t> </a:t>
            </a:r>
            <a:r>
              <a:rPr sz="2400" spc="-7" dirty="0">
                <a:latin typeface="Calibri"/>
                <a:cs typeface="Calibri"/>
              </a:rPr>
              <a:t>pairs</a:t>
            </a:r>
            <a:r>
              <a:rPr sz="2400" spc="-13" dirty="0">
                <a:latin typeface="Calibri"/>
                <a:cs typeface="Calibri"/>
              </a:rPr>
              <a:t> </a:t>
            </a:r>
            <a:r>
              <a:rPr sz="2400" spc="-7" dirty="0">
                <a:latin typeface="Calibri"/>
                <a:cs typeface="Calibri"/>
              </a:rPr>
              <a:t>of senses.</a:t>
            </a:r>
            <a:endParaRPr sz="2400">
              <a:latin typeface="Calibri"/>
              <a:cs typeface="Calibri"/>
            </a:endParaRPr>
          </a:p>
        </p:txBody>
      </p:sp>
      <p:sp>
        <p:nvSpPr>
          <p:cNvPr id="12" name="object 12"/>
          <p:cNvSpPr txBox="1"/>
          <p:nvPr/>
        </p:nvSpPr>
        <p:spPr>
          <a:xfrm>
            <a:off x="199013" y="5809827"/>
            <a:ext cx="11557000" cy="755762"/>
          </a:xfrm>
          <a:prstGeom prst="rect">
            <a:avLst/>
          </a:prstGeom>
        </p:spPr>
        <p:txBody>
          <a:bodyPr vert="horz" wrap="square" lIns="0" tIns="37253" rIns="0" bIns="0" rtlCol="0">
            <a:spAutoFit/>
          </a:bodyPr>
          <a:lstStyle/>
          <a:p>
            <a:pPr marL="16933" marR="6773">
              <a:lnSpc>
                <a:spcPts val="2800"/>
              </a:lnSpc>
              <a:spcBef>
                <a:spcPts val="293"/>
              </a:spcBef>
            </a:pPr>
            <a:r>
              <a:rPr sz="2400" i="1" dirty="0">
                <a:latin typeface="Calibri"/>
                <a:cs typeface="Calibri"/>
              </a:rPr>
              <a:t>For all </a:t>
            </a:r>
            <a:r>
              <a:rPr sz="2400" i="1" spc="-7" dirty="0">
                <a:latin typeface="Calibri"/>
                <a:cs typeface="Calibri"/>
              </a:rPr>
              <a:t>senses </a:t>
            </a:r>
            <a:r>
              <a:rPr sz="2400" i="1" dirty="0">
                <a:latin typeface="Calibri"/>
                <a:cs typeface="Calibri"/>
              </a:rPr>
              <a:t>of w1 </a:t>
            </a:r>
            <a:r>
              <a:rPr sz="2400" i="1" spc="-7" dirty="0">
                <a:latin typeface="Calibri"/>
                <a:cs typeface="Calibri"/>
              </a:rPr>
              <a:t>and all senses </a:t>
            </a:r>
            <a:r>
              <a:rPr sz="2400" i="1" dirty="0">
                <a:latin typeface="Calibri"/>
                <a:cs typeface="Calibri"/>
              </a:rPr>
              <a:t>of w2, take the similarity </a:t>
            </a:r>
            <a:r>
              <a:rPr sz="2400" i="1" spc="-7" dirty="0">
                <a:latin typeface="Calibri"/>
                <a:cs typeface="Calibri"/>
              </a:rPr>
              <a:t>between each </a:t>
            </a:r>
            <a:r>
              <a:rPr sz="2400" i="1" dirty="0">
                <a:latin typeface="Calibri"/>
                <a:cs typeface="Calibri"/>
              </a:rPr>
              <a:t>of the </a:t>
            </a:r>
            <a:r>
              <a:rPr sz="2400" i="1" spc="-7" dirty="0">
                <a:latin typeface="Calibri"/>
                <a:cs typeface="Calibri"/>
              </a:rPr>
              <a:t>senses </a:t>
            </a:r>
            <a:r>
              <a:rPr sz="2400" i="1" dirty="0">
                <a:latin typeface="Calibri"/>
                <a:cs typeface="Calibri"/>
              </a:rPr>
              <a:t>of w1 </a:t>
            </a:r>
            <a:r>
              <a:rPr sz="2400" i="1" spc="-527" dirty="0">
                <a:latin typeface="Calibri"/>
                <a:cs typeface="Calibri"/>
              </a:rPr>
              <a:t> </a:t>
            </a:r>
            <a:r>
              <a:rPr sz="2400" i="1" spc="-7" dirty="0">
                <a:latin typeface="Calibri"/>
                <a:cs typeface="Calibri"/>
              </a:rPr>
              <a:t>and each</a:t>
            </a:r>
            <a:r>
              <a:rPr sz="2400" i="1" dirty="0">
                <a:latin typeface="Calibri"/>
                <a:cs typeface="Calibri"/>
              </a:rPr>
              <a:t> of the</a:t>
            </a:r>
            <a:r>
              <a:rPr sz="2400" i="1" spc="-7" dirty="0">
                <a:latin typeface="Calibri"/>
                <a:cs typeface="Calibri"/>
              </a:rPr>
              <a:t> senses </a:t>
            </a:r>
            <a:r>
              <a:rPr sz="2400" i="1" dirty="0">
                <a:latin typeface="Calibri"/>
                <a:cs typeface="Calibri"/>
              </a:rPr>
              <a:t>of w2 </a:t>
            </a:r>
            <a:r>
              <a:rPr sz="2400" i="1" spc="-7" dirty="0">
                <a:latin typeface="Calibri"/>
                <a:cs typeface="Calibri"/>
              </a:rPr>
              <a:t>and then </a:t>
            </a:r>
            <a:r>
              <a:rPr sz="2400" i="1" dirty="0">
                <a:latin typeface="Calibri"/>
                <a:cs typeface="Calibri"/>
              </a:rPr>
              <a:t>take</a:t>
            </a:r>
            <a:r>
              <a:rPr sz="2400" i="1" spc="-13" dirty="0">
                <a:latin typeface="Calibri"/>
                <a:cs typeface="Calibri"/>
              </a:rPr>
              <a:t> </a:t>
            </a:r>
            <a:r>
              <a:rPr sz="2400" i="1" dirty="0">
                <a:latin typeface="Calibri"/>
                <a:cs typeface="Calibri"/>
              </a:rPr>
              <a:t>the maximum</a:t>
            </a:r>
            <a:r>
              <a:rPr sz="2400" i="1" spc="-7" dirty="0">
                <a:latin typeface="Calibri"/>
                <a:cs typeface="Calibri"/>
              </a:rPr>
              <a:t> </a:t>
            </a:r>
            <a:r>
              <a:rPr sz="2400" i="1" dirty="0">
                <a:latin typeface="Calibri"/>
                <a:cs typeface="Calibri"/>
              </a:rPr>
              <a:t>similarity</a:t>
            </a:r>
            <a:r>
              <a:rPr sz="2400" i="1" spc="-7" dirty="0">
                <a:latin typeface="Calibri"/>
                <a:cs typeface="Calibri"/>
              </a:rPr>
              <a:t> between</a:t>
            </a:r>
            <a:r>
              <a:rPr sz="2400" i="1" dirty="0">
                <a:latin typeface="Calibri"/>
                <a:cs typeface="Calibri"/>
              </a:rPr>
              <a:t> those</a:t>
            </a:r>
            <a:r>
              <a:rPr sz="2400" i="1" spc="-13" dirty="0">
                <a:latin typeface="Calibri"/>
                <a:cs typeface="Calibri"/>
              </a:rPr>
              <a:t> </a:t>
            </a:r>
            <a:r>
              <a:rPr sz="2400" i="1" spc="-7" dirty="0">
                <a:latin typeface="Calibri"/>
                <a:cs typeface="Calibri"/>
              </a:rPr>
              <a:t>pairs.</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80294" y="1498602"/>
            <a:ext cx="6023127" cy="3620372"/>
          </a:xfrm>
          <a:prstGeom prst="rect">
            <a:avLst/>
          </a:prstGeom>
        </p:spPr>
      </p:pic>
      <p:sp>
        <p:nvSpPr>
          <p:cNvPr id="3" name="object 3"/>
          <p:cNvSpPr txBox="1">
            <a:spLocks noGrp="1"/>
          </p:cNvSpPr>
          <p:nvPr>
            <p:ph type="title"/>
          </p:nvPr>
        </p:nvSpPr>
        <p:spPr>
          <a:xfrm>
            <a:off x="1899920" y="216582"/>
            <a:ext cx="7055273" cy="1216145"/>
          </a:xfrm>
          <a:prstGeom prst="rect">
            <a:avLst/>
          </a:prstGeom>
        </p:spPr>
        <p:txBody>
          <a:bodyPr vert="horz" wrap="square" lIns="0" tIns="16933" rIns="0" bIns="0" rtlCol="0" anchor="ctr">
            <a:spAutoFit/>
          </a:bodyPr>
          <a:lstStyle/>
          <a:p>
            <a:pPr marL="50799">
              <a:lnSpc>
                <a:spcPts val="5093"/>
              </a:lnSpc>
              <a:spcBef>
                <a:spcPts val="133"/>
              </a:spcBef>
            </a:pPr>
            <a:r>
              <a:rPr dirty="0"/>
              <a:t>Example:</a:t>
            </a:r>
            <a:r>
              <a:rPr spc="-7" dirty="0"/>
              <a:t> </a:t>
            </a:r>
            <a:r>
              <a:rPr spc="-240" dirty="0"/>
              <a:t>path-­‐base</a:t>
            </a:r>
            <a:r>
              <a:rPr dirty="0"/>
              <a:t>d </a:t>
            </a:r>
            <a:r>
              <a:rPr spc="-7" dirty="0"/>
              <a:t>si</a:t>
            </a:r>
            <a:r>
              <a:rPr dirty="0"/>
              <a:t>milarity</a:t>
            </a:r>
          </a:p>
          <a:p>
            <a:pPr marL="50799">
              <a:lnSpc>
                <a:spcPts val="4453"/>
              </a:lnSpc>
            </a:pPr>
            <a:r>
              <a:rPr sz="3733" spc="-7" dirty="0">
                <a:latin typeface="Times New Roman"/>
                <a:cs typeface="Times New Roman"/>
              </a:rPr>
              <a:t>simpath(</a:t>
            </a:r>
            <a:r>
              <a:rPr sz="3733" i="1" spc="-7" dirty="0">
                <a:latin typeface="Times New Roman"/>
                <a:cs typeface="Times New Roman"/>
              </a:rPr>
              <a:t>c</a:t>
            </a:r>
            <a:r>
              <a:rPr sz="3700" i="1" spc="-9" baseline="-21021" dirty="0">
                <a:latin typeface="Times New Roman"/>
                <a:cs typeface="Times New Roman"/>
              </a:rPr>
              <a:t>1</a:t>
            </a:r>
            <a:r>
              <a:rPr sz="3733" i="1" spc="-7" dirty="0">
                <a:latin typeface="Times New Roman"/>
                <a:cs typeface="Times New Roman"/>
              </a:rPr>
              <a:t>,c</a:t>
            </a:r>
            <a:r>
              <a:rPr sz="3700" i="1" spc="-9" baseline="-21021" dirty="0">
                <a:latin typeface="Times New Roman"/>
                <a:cs typeface="Times New Roman"/>
              </a:rPr>
              <a:t>2</a:t>
            </a:r>
            <a:r>
              <a:rPr sz="3733" spc="-7" dirty="0">
                <a:latin typeface="Times New Roman"/>
                <a:cs typeface="Times New Roman"/>
              </a:rPr>
              <a:t>)</a:t>
            </a:r>
            <a:r>
              <a:rPr sz="3733" spc="13" dirty="0">
                <a:latin typeface="Times New Roman"/>
                <a:cs typeface="Times New Roman"/>
              </a:rPr>
              <a:t> </a:t>
            </a:r>
            <a:r>
              <a:rPr sz="3733" dirty="0">
                <a:latin typeface="Times New Roman"/>
                <a:cs typeface="Times New Roman"/>
              </a:rPr>
              <a:t>=</a:t>
            </a:r>
            <a:r>
              <a:rPr sz="3733" spc="13" dirty="0">
                <a:latin typeface="Times New Roman"/>
                <a:cs typeface="Times New Roman"/>
              </a:rPr>
              <a:t> </a:t>
            </a:r>
            <a:r>
              <a:rPr sz="3733" spc="-7" dirty="0">
                <a:latin typeface="Times New Roman"/>
                <a:cs typeface="Times New Roman"/>
              </a:rPr>
              <a:t>1/pathlen(</a:t>
            </a:r>
            <a:r>
              <a:rPr sz="3733" i="1" spc="-7" dirty="0">
                <a:latin typeface="Times New Roman"/>
                <a:cs typeface="Times New Roman"/>
              </a:rPr>
              <a:t>c</a:t>
            </a:r>
            <a:r>
              <a:rPr sz="3700" i="1" spc="-9" baseline="-21021" dirty="0">
                <a:latin typeface="Times New Roman"/>
                <a:cs typeface="Times New Roman"/>
              </a:rPr>
              <a:t>1</a:t>
            </a:r>
            <a:r>
              <a:rPr sz="3733" i="1" spc="-7" dirty="0">
                <a:latin typeface="Times New Roman"/>
                <a:cs typeface="Times New Roman"/>
              </a:rPr>
              <a:t>,c</a:t>
            </a:r>
            <a:r>
              <a:rPr sz="3700" i="1" spc="-9" baseline="-21021" dirty="0">
                <a:latin typeface="Times New Roman"/>
                <a:cs typeface="Times New Roman"/>
              </a:rPr>
              <a:t>2</a:t>
            </a:r>
            <a:r>
              <a:rPr sz="3733" spc="-7" dirty="0">
                <a:latin typeface="Times New Roman"/>
                <a:cs typeface="Times New Roman"/>
              </a:rPr>
              <a:t>)</a:t>
            </a:r>
            <a:endParaRPr sz="3733">
              <a:latin typeface="Times New Roman"/>
              <a:cs typeface="Times New Roman"/>
            </a:endParaRPr>
          </a:p>
        </p:txBody>
      </p:sp>
      <p:sp>
        <p:nvSpPr>
          <p:cNvPr id="4" name="object 4"/>
          <p:cNvSpPr txBox="1"/>
          <p:nvPr/>
        </p:nvSpPr>
        <p:spPr>
          <a:xfrm>
            <a:off x="308187" y="3898392"/>
            <a:ext cx="6356773" cy="2681610"/>
          </a:xfrm>
          <a:prstGeom prst="rect">
            <a:avLst/>
          </a:prstGeom>
        </p:spPr>
        <p:txBody>
          <a:bodyPr vert="horz" wrap="square" lIns="0" tIns="11853" rIns="0" bIns="0" rtlCol="0">
            <a:spAutoFit/>
          </a:bodyPr>
          <a:lstStyle/>
          <a:p>
            <a:pPr marL="16933" marR="6773">
              <a:lnSpc>
                <a:spcPct val="119600"/>
              </a:lnSpc>
              <a:spcBef>
                <a:spcPts val="93"/>
              </a:spcBef>
            </a:pPr>
            <a:r>
              <a:rPr sz="2933" spc="-7" dirty="0">
                <a:solidFill>
                  <a:srgbClr val="0000FF"/>
                </a:solidFill>
                <a:latin typeface="Calibri"/>
                <a:cs typeface="Calibri"/>
              </a:rPr>
              <a:t>simpath(</a:t>
            </a:r>
            <a:r>
              <a:rPr sz="2933" i="1" spc="-7" dirty="0">
                <a:solidFill>
                  <a:srgbClr val="0000FF"/>
                </a:solidFill>
                <a:latin typeface="Calibri"/>
                <a:cs typeface="Calibri"/>
              </a:rPr>
              <a:t>nickel,coin</a:t>
            </a:r>
            <a:r>
              <a:rPr sz="2933" spc="-7" dirty="0">
                <a:solidFill>
                  <a:srgbClr val="0000FF"/>
                </a:solidFill>
                <a:latin typeface="Calibri"/>
                <a:cs typeface="Calibri"/>
              </a:rPr>
              <a:t>) </a:t>
            </a:r>
            <a:r>
              <a:rPr sz="2933" dirty="0">
                <a:latin typeface="Calibri"/>
                <a:cs typeface="Calibri"/>
              </a:rPr>
              <a:t>= </a:t>
            </a:r>
            <a:r>
              <a:rPr sz="2933" spc="-7" dirty="0">
                <a:latin typeface="Times New Roman"/>
                <a:cs typeface="Times New Roman"/>
              </a:rPr>
              <a:t>1/2</a:t>
            </a:r>
            <a:r>
              <a:rPr sz="2933" dirty="0">
                <a:latin typeface="Times New Roman"/>
                <a:cs typeface="Times New Roman"/>
              </a:rPr>
              <a:t> = .5 </a:t>
            </a:r>
            <a:r>
              <a:rPr sz="2933" spc="7" dirty="0">
                <a:latin typeface="Times New Roman"/>
                <a:cs typeface="Times New Roman"/>
              </a:rPr>
              <a:t> </a:t>
            </a:r>
            <a:r>
              <a:rPr sz="2933" spc="-7" dirty="0">
                <a:solidFill>
                  <a:srgbClr val="0000FF"/>
                </a:solidFill>
                <a:latin typeface="Calibri"/>
                <a:cs typeface="Calibri"/>
              </a:rPr>
              <a:t>simpath(</a:t>
            </a:r>
            <a:r>
              <a:rPr sz="2933" i="1" spc="-7" dirty="0">
                <a:solidFill>
                  <a:srgbClr val="0000FF"/>
                </a:solidFill>
                <a:latin typeface="Calibri"/>
                <a:cs typeface="Calibri"/>
              </a:rPr>
              <a:t>fund,budget</a:t>
            </a:r>
            <a:r>
              <a:rPr sz="2933" spc="-7" dirty="0">
                <a:solidFill>
                  <a:srgbClr val="0000FF"/>
                </a:solidFill>
                <a:latin typeface="Calibri"/>
                <a:cs typeface="Calibri"/>
              </a:rPr>
              <a:t>) </a:t>
            </a:r>
            <a:r>
              <a:rPr sz="2933" dirty="0">
                <a:latin typeface="Calibri"/>
                <a:cs typeface="Calibri"/>
              </a:rPr>
              <a:t>= </a:t>
            </a:r>
            <a:r>
              <a:rPr sz="2933" spc="-7" dirty="0">
                <a:latin typeface="Times New Roman"/>
                <a:cs typeface="Times New Roman"/>
              </a:rPr>
              <a:t>1/2</a:t>
            </a:r>
            <a:r>
              <a:rPr sz="2933" dirty="0">
                <a:latin typeface="Times New Roman"/>
                <a:cs typeface="Times New Roman"/>
              </a:rPr>
              <a:t> = .5 </a:t>
            </a:r>
            <a:r>
              <a:rPr sz="2933" spc="7" dirty="0">
                <a:latin typeface="Times New Roman"/>
                <a:cs typeface="Times New Roman"/>
              </a:rPr>
              <a:t> </a:t>
            </a:r>
            <a:r>
              <a:rPr sz="2933" spc="-7" dirty="0">
                <a:solidFill>
                  <a:srgbClr val="0000FF"/>
                </a:solidFill>
                <a:latin typeface="Calibri"/>
                <a:cs typeface="Calibri"/>
              </a:rPr>
              <a:t>simpath(</a:t>
            </a:r>
            <a:r>
              <a:rPr sz="2933" i="1" spc="-7" dirty="0">
                <a:solidFill>
                  <a:srgbClr val="0000FF"/>
                </a:solidFill>
                <a:latin typeface="Calibri"/>
                <a:cs typeface="Calibri"/>
              </a:rPr>
              <a:t>nickel,currency</a:t>
            </a:r>
            <a:r>
              <a:rPr sz="2933" spc="-7" dirty="0">
                <a:solidFill>
                  <a:srgbClr val="0000FF"/>
                </a:solidFill>
                <a:latin typeface="Calibri"/>
                <a:cs typeface="Calibri"/>
              </a:rPr>
              <a:t>)</a:t>
            </a:r>
            <a:r>
              <a:rPr sz="2933" dirty="0">
                <a:solidFill>
                  <a:srgbClr val="0000FF"/>
                </a:solidFill>
                <a:latin typeface="Calibri"/>
                <a:cs typeface="Calibri"/>
              </a:rPr>
              <a:t> </a:t>
            </a:r>
            <a:r>
              <a:rPr sz="2933" dirty="0">
                <a:latin typeface="Calibri"/>
                <a:cs typeface="Calibri"/>
              </a:rPr>
              <a:t>= </a:t>
            </a:r>
            <a:r>
              <a:rPr sz="2933" spc="-7" dirty="0">
                <a:latin typeface="Times New Roman"/>
                <a:cs typeface="Times New Roman"/>
              </a:rPr>
              <a:t>1/4</a:t>
            </a:r>
            <a:r>
              <a:rPr sz="2933" dirty="0">
                <a:latin typeface="Times New Roman"/>
                <a:cs typeface="Times New Roman"/>
              </a:rPr>
              <a:t> = .25 </a:t>
            </a:r>
            <a:r>
              <a:rPr sz="2933" spc="7" dirty="0">
                <a:latin typeface="Times New Roman"/>
                <a:cs typeface="Times New Roman"/>
              </a:rPr>
              <a:t> </a:t>
            </a:r>
            <a:r>
              <a:rPr sz="2933" spc="-7" dirty="0">
                <a:solidFill>
                  <a:srgbClr val="0000FF"/>
                </a:solidFill>
                <a:latin typeface="Calibri"/>
                <a:cs typeface="Calibri"/>
              </a:rPr>
              <a:t>simpath(</a:t>
            </a:r>
            <a:r>
              <a:rPr sz="2933" i="1" spc="-7" dirty="0">
                <a:solidFill>
                  <a:srgbClr val="0000FF"/>
                </a:solidFill>
                <a:latin typeface="Calibri"/>
                <a:cs typeface="Calibri"/>
              </a:rPr>
              <a:t>nickel,money</a:t>
            </a:r>
            <a:r>
              <a:rPr sz="2933" spc="-7" dirty="0">
                <a:solidFill>
                  <a:srgbClr val="0000FF"/>
                </a:solidFill>
                <a:latin typeface="Calibri"/>
                <a:cs typeface="Calibri"/>
              </a:rPr>
              <a:t>) </a:t>
            </a:r>
            <a:r>
              <a:rPr sz="2933" dirty="0">
                <a:latin typeface="Calibri"/>
                <a:cs typeface="Calibri"/>
              </a:rPr>
              <a:t>= </a:t>
            </a:r>
            <a:r>
              <a:rPr sz="2933" spc="-7" dirty="0">
                <a:latin typeface="Times New Roman"/>
                <a:cs typeface="Times New Roman"/>
              </a:rPr>
              <a:t>1/6</a:t>
            </a:r>
            <a:r>
              <a:rPr sz="2933" dirty="0">
                <a:latin typeface="Times New Roman"/>
                <a:cs typeface="Times New Roman"/>
              </a:rPr>
              <a:t> = .17 </a:t>
            </a:r>
            <a:r>
              <a:rPr sz="2933" spc="7" dirty="0">
                <a:latin typeface="Times New Roman"/>
                <a:cs typeface="Times New Roman"/>
              </a:rPr>
              <a:t> </a:t>
            </a:r>
            <a:r>
              <a:rPr sz="2933" spc="-7" dirty="0">
                <a:solidFill>
                  <a:srgbClr val="0000FF"/>
                </a:solidFill>
                <a:latin typeface="Calibri"/>
                <a:cs typeface="Calibri"/>
              </a:rPr>
              <a:t>simpath(</a:t>
            </a:r>
            <a:r>
              <a:rPr sz="2933" i="1" spc="-7" dirty="0">
                <a:solidFill>
                  <a:srgbClr val="0000FF"/>
                </a:solidFill>
                <a:latin typeface="Calibri"/>
                <a:cs typeface="Calibri"/>
              </a:rPr>
              <a:t>coinage,Richter</a:t>
            </a:r>
            <a:r>
              <a:rPr sz="2933" i="1" dirty="0">
                <a:solidFill>
                  <a:srgbClr val="0000FF"/>
                </a:solidFill>
                <a:latin typeface="Calibri"/>
                <a:cs typeface="Calibri"/>
              </a:rPr>
              <a:t> </a:t>
            </a:r>
            <a:r>
              <a:rPr sz="2933" i="1" spc="-7" dirty="0">
                <a:solidFill>
                  <a:srgbClr val="0000FF"/>
                </a:solidFill>
                <a:latin typeface="Calibri"/>
                <a:cs typeface="Calibri"/>
              </a:rPr>
              <a:t>scale</a:t>
            </a:r>
            <a:r>
              <a:rPr sz="2933" spc="-7" dirty="0">
                <a:solidFill>
                  <a:srgbClr val="0000FF"/>
                </a:solidFill>
                <a:latin typeface="Calibri"/>
                <a:cs typeface="Calibri"/>
              </a:rPr>
              <a:t>)</a:t>
            </a:r>
            <a:r>
              <a:rPr sz="2933" spc="7" dirty="0">
                <a:solidFill>
                  <a:srgbClr val="0000FF"/>
                </a:solidFill>
                <a:latin typeface="Calibri"/>
                <a:cs typeface="Calibri"/>
              </a:rPr>
              <a:t> </a:t>
            </a:r>
            <a:r>
              <a:rPr sz="2933" dirty="0">
                <a:latin typeface="Calibri"/>
                <a:cs typeface="Calibri"/>
              </a:rPr>
              <a:t>=</a:t>
            </a:r>
            <a:r>
              <a:rPr sz="2933" spc="7" dirty="0">
                <a:latin typeface="Calibri"/>
                <a:cs typeface="Calibri"/>
              </a:rPr>
              <a:t> </a:t>
            </a:r>
            <a:r>
              <a:rPr sz="2933" spc="-7" dirty="0">
                <a:latin typeface="Times New Roman"/>
                <a:cs typeface="Times New Roman"/>
              </a:rPr>
              <a:t>1/6</a:t>
            </a:r>
            <a:r>
              <a:rPr sz="2933" spc="13" dirty="0">
                <a:latin typeface="Times New Roman"/>
                <a:cs typeface="Times New Roman"/>
              </a:rPr>
              <a:t> </a:t>
            </a:r>
            <a:r>
              <a:rPr sz="2933" dirty="0">
                <a:latin typeface="Times New Roman"/>
                <a:cs typeface="Times New Roman"/>
              </a:rPr>
              <a:t>=</a:t>
            </a:r>
            <a:r>
              <a:rPr sz="2933" spc="7" dirty="0">
                <a:latin typeface="Times New Roman"/>
                <a:cs typeface="Times New Roman"/>
              </a:rPr>
              <a:t> </a:t>
            </a:r>
            <a:r>
              <a:rPr sz="2933" dirty="0">
                <a:latin typeface="Times New Roman"/>
                <a:cs typeface="Times New Roman"/>
              </a:rPr>
              <a:t>.17</a:t>
            </a:r>
            <a:endParaRPr sz="2933">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9210887" cy="694207"/>
          </a:xfrm>
          <a:prstGeom prst="rect">
            <a:avLst/>
          </a:prstGeom>
        </p:spPr>
        <p:txBody>
          <a:bodyPr vert="horz" wrap="square" lIns="0" tIns="16933" rIns="0" bIns="0" rtlCol="0" anchor="ctr">
            <a:spAutoFit/>
          </a:bodyPr>
          <a:lstStyle/>
          <a:p>
            <a:pPr marL="16933">
              <a:lnSpc>
                <a:spcPct val="100000"/>
              </a:lnSpc>
              <a:spcBef>
                <a:spcPts val="133"/>
              </a:spcBef>
            </a:pPr>
            <a:r>
              <a:rPr spc="-7" dirty="0"/>
              <a:t>Problem</a:t>
            </a:r>
            <a:r>
              <a:rPr spc="-13" dirty="0"/>
              <a:t> </a:t>
            </a:r>
            <a:r>
              <a:rPr spc="-7" dirty="0"/>
              <a:t>with</a:t>
            </a:r>
            <a:r>
              <a:rPr spc="-13" dirty="0"/>
              <a:t> </a:t>
            </a:r>
            <a:r>
              <a:rPr spc="-7" dirty="0"/>
              <a:t>basic</a:t>
            </a:r>
            <a:r>
              <a:rPr spc="-13" dirty="0"/>
              <a:t> </a:t>
            </a:r>
            <a:r>
              <a:rPr spc="-227" dirty="0"/>
              <a:t>path-­‐based</a:t>
            </a:r>
            <a:r>
              <a:rPr spc="-7" dirty="0"/>
              <a:t> similarity</a:t>
            </a:r>
          </a:p>
        </p:txBody>
      </p:sp>
      <p:sp>
        <p:nvSpPr>
          <p:cNvPr id="3" name="object 3"/>
          <p:cNvSpPr txBox="1"/>
          <p:nvPr/>
        </p:nvSpPr>
        <p:spPr>
          <a:xfrm>
            <a:off x="511387" y="1745489"/>
            <a:ext cx="10600267" cy="4554302"/>
          </a:xfrm>
          <a:prstGeom prst="rect">
            <a:avLst/>
          </a:prstGeom>
        </p:spPr>
        <p:txBody>
          <a:bodyPr vert="horz" wrap="square" lIns="0" tIns="118533" rIns="0" bIns="0" rtlCol="0">
            <a:spAutoFit/>
          </a:bodyPr>
          <a:lstStyle/>
          <a:p>
            <a:pPr marL="474121" indent="-457189">
              <a:spcBef>
                <a:spcPts val="933"/>
              </a:spcBef>
              <a:buClr>
                <a:srgbClr val="CC0000"/>
              </a:buClr>
              <a:buFont typeface="Times New Roman"/>
              <a:buChar char="•"/>
              <a:tabLst>
                <a:tab pos="473275" algn="l"/>
                <a:tab pos="474121" algn="l"/>
              </a:tabLst>
            </a:pPr>
            <a:r>
              <a:rPr sz="3733" spc="-7" dirty="0">
                <a:latin typeface="Calibri"/>
                <a:cs typeface="Calibri"/>
              </a:rPr>
              <a:t>Assumes</a:t>
            </a:r>
            <a:r>
              <a:rPr sz="3733" dirty="0">
                <a:latin typeface="Calibri"/>
                <a:cs typeface="Calibri"/>
              </a:rPr>
              <a:t> </a:t>
            </a:r>
            <a:r>
              <a:rPr sz="3733" spc="-7" dirty="0">
                <a:latin typeface="Calibri"/>
                <a:cs typeface="Calibri"/>
              </a:rPr>
              <a:t>each</a:t>
            </a:r>
            <a:r>
              <a:rPr sz="3733" dirty="0">
                <a:latin typeface="Calibri"/>
                <a:cs typeface="Calibri"/>
              </a:rPr>
              <a:t> link </a:t>
            </a:r>
            <a:r>
              <a:rPr sz="3733" spc="-7" dirty="0">
                <a:latin typeface="Calibri"/>
                <a:cs typeface="Calibri"/>
              </a:rPr>
              <a:t>represents</a:t>
            </a:r>
            <a:r>
              <a:rPr sz="3733" spc="7" dirty="0">
                <a:latin typeface="Calibri"/>
                <a:cs typeface="Calibri"/>
              </a:rPr>
              <a:t> </a:t>
            </a:r>
            <a:r>
              <a:rPr sz="3733" dirty="0">
                <a:latin typeface="Calibri"/>
                <a:cs typeface="Calibri"/>
              </a:rPr>
              <a:t>a </a:t>
            </a:r>
            <a:r>
              <a:rPr sz="3733" spc="-7" dirty="0">
                <a:latin typeface="Calibri"/>
                <a:cs typeface="Calibri"/>
              </a:rPr>
              <a:t>uniform</a:t>
            </a:r>
            <a:r>
              <a:rPr sz="3733" dirty="0">
                <a:latin typeface="Calibri"/>
                <a:cs typeface="Calibri"/>
              </a:rPr>
              <a:t> distance</a:t>
            </a:r>
            <a:endParaRPr sz="3733">
              <a:latin typeface="Calibri"/>
              <a:cs typeface="Calibri"/>
            </a:endParaRPr>
          </a:p>
          <a:p>
            <a:pPr marL="931310" lvl="1" indent="-305639">
              <a:spcBef>
                <a:spcPts val="687"/>
              </a:spcBef>
              <a:buFont typeface="Times New Roman"/>
              <a:buChar char="•"/>
              <a:tabLst>
                <a:tab pos="931310" algn="l"/>
              </a:tabLst>
            </a:pPr>
            <a:r>
              <a:rPr sz="3200" spc="-7" dirty="0">
                <a:latin typeface="Calibri"/>
                <a:cs typeface="Calibri"/>
              </a:rPr>
              <a:t>But</a:t>
            </a:r>
            <a:r>
              <a:rPr sz="3200" dirty="0">
                <a:latin typeface="Calibri"/>
                <a:cs typeface="Calibri"/>
              </a:rPr>
              <a:t> </a:t>
            </a:r>
            <a:r>
              <a:rPr sz="3200" i="1" spc="-7" dirty="0">
                <a:latin typeface="Calibri"/>
                <a:cs typeface="Calibri"/>
              </a:rPr>
              <a:t>nickel</a:t>
            </a:r>
            <a:r>
              <a:rPr sz="3200" i="1" dirty="0">
                <a:latin typeface="Calibri"/>
                <a:cs typeface="Calibri"/>
              </a:rPr>
              <a:t> </a:t>
            </a:r>
            <a:r>
              <a:rPr sz="3200" dirty="0">
                <a:latin typeface="Calibri"/>
                <a:cs typeface="Calibri"/>
              </a:rPr>
              <a:t>to</a:t>
            </a:r>
            <a:r>
              <a:rPr sz="3200" spc="-7" dirty="0">
                <a:latin typeface="Calibri"/>
                <a:cs typeface="Calibri"/>
              </a:rPr>
              <a:t> </a:t>
            </a:r>
            <a:r>
              <a:rPr sz="3200" i="1" spc="-7" dirty="0">
                <a:latin typeface="Calibri"/>
                <a:cs typeface="Calibri"/>
              </a:rPr>
              <a:t>money </a:t>
            </a:r>
            <a:r>
              <a:rPr sz="3200" spc="-7" dirty="0">
                <a:latin typeface="Calibri"/>
                <a:cs typeface="Calibri"/>
              </a:rPr>
              <a:t>seems</a:t>
            </a:r>
            <a:r>
              <a:rPr sz="3200" spc="7" dirty="0">
                <a:latin typeface="Calibri"/>
                <a:cs typeface="Calibri"/>
              </a:rPr>
              <a:t> </a:t>
            </a:r>
            <a:r>
              <a:rPr sz="3200" dirty="0">
                <a:latin typeface="Calibri"/>
                <a:cs typeface="Calibri"/>
              </a:rPr>
              <a:t>to us to be</a:t>
            </a:r>
            <a:r>
              <a:rPr sz="3200" spc="7" dirty="0">
                <a:latin typeface="Calibri"/>
                <a:cs typeface="Calibri"/>
              </a:rPr>
              <a:t> </a:t>
            </a:r>
            <a:r>
              <a:rPr sz="3200" spc="-7" dirty="0">
                <a:latin typeface="Calibri"/>
                <a:cs typeface="Calibri"/>
              </a:rPr>
              <a:t>closer</a:t>
            </a:r>
            <a:r>
              <a:rPr sz="3200" dirty="0">
                <a:latin typeface="Calibri"/>
                <a:cs typeface="Calibri"/>
              </a:rPr>
              <a:t> than</a:t>
            </a:r>
            <a:r>
              <a:rPr sz="3200" spc="-7" dirty="0">
                <a:latin typeface="Calibri"/>
                <a:cs typeface="Calibri"/>
              </a:rPr>
              <a:t> </a:t>
            </a:r>
            <a:r>
              <a:rPr sz="3200" i="1" spc="-7" dirty="0">
                <a:latin typeface="Calibri"/>
                <a:cs typeface="Calibri"/>
              </a:rPr>
              <a:t>nickel</a:t>
            </a:r>
            <a:r>
              <a:rPr sz="3200" i="1" dirty="0">
                <a:latin typeface="Calibri"/>
                <a:cs typeface="Calibri"/>
              </a:rPr>
              <a:t> </a:t>
            </a:r>
            <a:r>
              <a:rPr sz="3200" dirty="0">
                <a:latin typeface="Calibri"/>
                <a:cs typeface="Calibri"/>
              </a:rPr>
              <a:t>to</a:t>
            </a:r>
            <a:endParaRPr sz="3200">
              <a:latin typeface="Calibri"/>
              <a:cs typeface="Calibri"/>
            </a:endParaRPr>
          </a:p>
          <a:p>
            <a:pPr marL="930463">
              <a:spcBef>
                <a:spcPts val="60"/>
              </a:spcBef>
            </a:pPr>
            <a:r>
              <a:rPr sz="3200" i="1" dirty="0">
                <a:latin typeface="Calibri"/>
                <a:cs typeface="Calibri"/>
              </a:rPr>
              <a:t>standard</a:t>
            </a:r>
            <a:endParaRPr sz="3200">
              <a:latin typeface="Calibri"/>
              <a:cs typeface="Calibri"/>
            </a:endParaRPr>
          </a:p>
          <a:p>
            <a:pPr marL="931310" lvl="1" indent="-305639">
              <a:spcBef>
                <a:spcPts val="660"/>
              </a:spcBef>
              <a:buFont typeface="Times New Roman"/>
              <a:buChar char="•"/>
              <a:tabLst>
                <a:tab pos="931310" algn="l"/>
              </a:tabLst>
            </a:pPr>
            <a:r>
              <a:rPr sz="3200" spc="-7" dirty="0">
                <a:latin typeface="Calibri"/>
                <a:cs typeface="Calibri"/>
              </a:rPr>
              <a:t>Nodes</a:t>
            </a:r>
            <a:r>
              <a:rPr sz="3200" dirty="0">
                <a:latin typeface="Calibri"/>
                <a:cs typeface="Calibri"/>
              </a:rPr>
              <a:t> high in the </a:t>
            </a:r>
            <a:r>
              <a:rPr sz="3200" spc="-7" dirty="0">
                <a:latin typeface="Calibri"/>
                <a:cs typeface="Calibri"/>
              </a:rPr>
              <a:t>hierarchy</a:t>
            </a:r>
            <a:r>
              <a:rPr sz="3200" spc="7" dirty="0">
                <a:latin typeface="Calibri"/>
                <a:cs typeface="Calibri"/>
              </a:rPr>
              <a:t> </a:t>
            </a:r>
            <a:r>
              <a:rPr sz="3200" spc="-7" dirty="0">
                <a:latin typeface="Calibri"/>
                <a:cs typeface="Calibri"/>
              </a:rPr>
              <a:t>are</a:t>
            </a:r>
            <a:r>
              <a:rPr sz="3200" dirty="0">
                <a:latin typeface="Calibri"/>
                <a:cs typeface="Calibri"/>
              </a:rPr>
              <a:t> </a:t>
            </a:r>
            <a:r>
              <a:rPr sz="3200" spc="-7" dirty="0">
                <a:latin typeface="Calibri"/>
                <a:cs typeface="Calibri"/>
              </a:rPr>
              <a:t>very</a:t>
            </a:r>
            <a:r>
              <a:rPr sz="3200" dirty="0">
                <a:latin typeface="Calibri"/>
                <a:cs typeface="Calibri"/>
              </a:rPr>
              <a:t> </a:t>
            </a:r>
            <a:r>
              <a:rPr sz="3200" spc="-7" dirty="0">
                <a:latin typeface="Calibri"/>
                <a:cs typeface="Calibri"/>
              </a:rPr>
              <a:t>abstract</a:t>
            </a:r>
            <a:endParaRPr sz="3200">
              <a:latin typeface="Calibri"/>
              <a:cs typeface="Calibri"/>
            </a:endParaRPr>
          </a:p>
          <a:p>
            <a:pPr marL="474121" indent="-457189">
              <a:spcBef>
                <a:spcPts val="953"/>
              </a:spcBef>
              <a:buClr>
                <a:srgbClr val="CC0000"/>
              </a:buClr>
              <a:buFont typeface="Times New Roman"/>
              <a:buChar char="•"/>
              <a:tabLst>
                <a:tab pos="473275" algn="l"/>
                <a:tab pos="474121" algn="l"/>
              </a:tabLst>
            </a:pPr>
            <a:r>
              <a:rPr sz="3733" spc="-7" dirty="0">
                <a:latin typeface="Calibri"/>
                <a:cs typeface="Calibri"/>
              </a:rPr>
              <a:t>We instead want </a:t>
            </a:r>
            <a:r>
              <a:rPr sz="3733" dirty="0">
                <a:latin typeface="Calibri"/>
                <a:cs typeface="Calibri"/>
              </a:rPr>
              <a:t>a</a:t>
            </a:r>
            <a:r>
              <a:rPr sz="3733" spc="-7" dirty="0">
                <a:latin typeface="Calibri"/>
                <a:cs typeface="Calibri"/>
              </a:rPr>
              <a:t> metric </a:t>
            </a:r>
            <a:r>
              <a:rPr sz="3733" dirty="0">
                <a:latin typeface="Calibri"/>
                <a:cs typeface="Calibri"/>
              </a:rPr>
              <a:t>that</a:t>
            </a:r>
            <a:endParaRPr sz="3733">
              <a:latin typeface="Calibri"/>
              <a:cs typeface="Calibri"/>
            </a:endParaRPr>
          </a:p>
          <a:p>
            <a:pPr marL="931310" lvl="1" indent="-305639">
              <a:spcBef>
                <a:spcPts val="600"/>
              </a:spcBef>
              <a:buFont typeface="Times New Roman"/>
              <a:buChar char="•"/>
              <a:tabLst>
                <a:tab pos="930463" algn="l"/>
                <a:tab pos="931310" algn="l"/>
              </a:tabLst>
            </a:pPr>
            <a:r>
              <a:rPr sz="2667" spc="-7" dirty="0">
                <a:latin typeface="Calibri"/>
                <a:cs typeface="Calibri"/>
              </a:rPr>
              <a:t>Represents </a:t>
            </a:r>
            <a:r>
              <a:rPr sz="2667" dirty="0">
                <a:latin typeface="Calibri"/>
                <a:cs typeface="Calibri"/>
              </a:rPr>
              <a:t>the</a:t>
            </a:r>
            <a:r>
              <a:rPr sz="2667" spc="-7" dirty="0">
                <a:latin typeface="Calibri"/>
                <a:cs typeface="Calibri"/>
              </a:rPr>
              <a:t> cost</a:t>
            </a:r>
            <a:r>
              <a:rPr sz="2667" dirty="0">
                <a:latin typeface="Calibri"/>
                <a:cs typeface="Calibri"/>
              </a:rPr>
              <a:t> </a:t>
            </a:r>
            <a:r>
              <a:rPr sz="2667" spc="-7" dirty="0">
                <a:latin typeface="Calibri"/>
                <a:cs typeface="Calibri"/>
              </a:rPr>
              <a:t>of each </a:t>
            </a:r>
            <a:r>
              <a:rPr sz="2667" dirty="0">
                <a:latin typeface="Calibri"/>
                <a:cs typeface="Calibri"/>
              </a:rPr>
              <a:t>edge</a:t>
            </a:r>
            <a:r>
              <a:rPr sz="2667" spc="-7" dirty="0">
                <a:latin typeface="Calibri"/>
                <a:cs typeface="Calibri"/>
              </a:rPr>
              <a:t> </a:t>
            </a:r>
            <a:r>
              <a:rPr sz="2667" dirty="0">
                <a:latin typeface="Calibri"/>
                <a:cs typeface="Calibri"/>
              </a:rPr>
              <a:t>independently</a:t>
            </a:r>
            <a:endParaRPr sz="2667">
              <a:latin typeface="Calibri"/>
              <a:cs typeface="Calibri"/>
            </a:endParaRPr>
          </a:p>
          <a:p>
            <a:pPr marL="931310" lvl="1" indent="-305639">
              <a:spcBef>
                <a:spcPts val="667"/>
              </a:spcBef>
              <a:buFont typeface="Times New Roman"/>
              <a:buChar char="•"/>
              <a:tabLst>
                <a:tab pos="930463" algn="l"/>
                <a:tab pos="931310" algn="l"/>
              </a:tabLst>
            </a:pPr>
            <a:r>
              <a:rPr sz="2667" spc="-7" dirty="0">
                <a:latin typeface="Calibri"/>
                <a:cs typeface="Calibri"/>
              </a:rPr>
              <a:t>Words</a:t>
            </a:r>
            <a:r>
              <a:rPr sz="2667" spc="7" dirty="0">
                <a:latin typeface="Calibri"/>
                <a:cs typeface="Calibri"/>
              </a:rPr>
              <a:t> </a:t>
            </a:r>
            <a:r>
              <a:rPr sz="2667" spc="-7" dirty="0">
                <a:latin typeface="Calibri"/>
                <a:cs typeface="Calibri"/>
              </a:rPr>
              <a:t>connected</a:t>
            </a:r>
            <a:r>
              <a:rPr sz="2667" spc="7" dirty="0">
                <a:latin typeface="Calibri"/>
                <a:cs typeface="Calibri"/>
              </a:rPr>
              <a:t> </a:t>
            </a:r>
            <a:r>
              <a:rPr sz="2667" spc="-7" dirty="0">
                <a:latin typeface="Calibri"/>
                <a:cs typeface="Calibri"/>
              </a:rPr>
              <a:t>only</a:t>
            </a:r>
            <a:r>
              <a:rPr sz="2667" spc="7" dirty="0">
                <a:latin typeface="Calibri"/>
                <a:cs typeface="Calibri"/>
              </a:rPr>
              <a:t> </a:t>
            </a:r>
            <a:r>
              <a:rPr sz="2667" spc="-7" dirty="0">
                <a:latin typeface="Calibri"/>
                <a:cs typeface="Calibri"/>
              </a:rPr>
              <a:t>through</a:t>
            </a:r>
            <a:r>
              <a:rPr sz="2667" spc="7" dirty="0">
                <a:latin typeface="Calibri"/>
                <a:cs typeface="Calibri"/>
              </a:rPr>
              <a:t> </a:t>
            </a:r>
            <a:r>
              <a:rPr sz="2667" spc="-7" dirty="0">
                <a:latin typeface="Calibri"/>
                <a:cs typeface="Calibri"/>
              </a:rPr>
              <a:t>abstract</a:t>
            </a:r>
            <a:r>
              <a:rPr sz="2667" spc="7" dirty="0">
                <a:latin typeface="Calibri"/>
                <a:cs typeface="Calibri"/>
              </a:rPr>
              <a:t> </a:t>
            </a:r>
            <a:r>
              <a:rPr sz="2667" spc="-7" dirty="0">
                <a:latin typeface="Calibri"/>
                <a:cs typeface="Calibri"/>
              </a:rPr>
              <a:t>nodes</a:t>
            </a:r>
            <a:endParaRPr sz="2667">
              <a:latin typeface="Calibri"/>
              <a:cs typeface="Calibri"/>
            </a:endParaRPr>
          </a:p>
          <a:p>
            <a:pPr marL="1388499" lvl="2" indent="-305639">
              <a:spcBef>
                <a:spcPts val="667"/>
              </a:spcBef>
              <a:buClr>
                <a:srgbClr val="CC0000"/>
              </a:buClr>
              <a:buFont typeface="Times New Roman"/>
              <a:buChar char="•"/>
              <a:tabLst>
                <a:tab pos="1387652" algn="l"/>
                <a:tab pos="1388499" algn="l"/>
              </a:tabLst>
            </a:pPr>
            <a:r>
              <a:rPr sz="2667" spc="-7" dirty="0">
                <a:latin typeface="Calibri"/>
                <a:cs typeface="Calibri"/>
              </a:rPr>
              <a:t>are</a:t>
            </a:r>
            <a:r>
              <a:rPr sz="2667" spc="-27" dirty="0">
                <a:latin typeface="Calibri"/>
                <a:cs typeface="Calibri"/>
              </a:rPr>
              <a:t> </a:t>
            </a:r>
            <a:r>
              <a:rPr sz="2667" dirty="0">
                <a:latin typeface="Calibri"/>
                <a:cs typeface="Calibri"/>
              </a:rPr>
              <a:t>less</a:t>
            </a:r>
            <a:r>
              <a:rPr sz="2667" spc="-20" dirty="0">
                <a:latin typeface="Calibri"/>
                <a:cs typeface="Calibri"/>
              </a:rPr>
              <a:t> </a:t>
            </a:r>
            <a:r>
              <a:rPr sz="2667" spc="-7" dirty="0">
                <a:latin typeface="Calibri"/>
                <a:cs typeface="Calibri"/>
              </a:rPr>
              <a:t>similar</a:t>
            </a:r>
            <a:endParaRPr sz="2667">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435219"/>
            <a:ext cx="8618220" cy="694207"/>
          </a:xfrm>
          <a:prstGeom prst="rect">
            <a:avLst/>
          </a:prstGeom>
        </p:spPr>
        <p:txBody>
          <a:bodyPr vert="horz" wrap="square" lIns="0" tIns="16933" rIns="0" bIns="0" rtlCol="0" anchor="ctr">
            <a:spAutoFit/>
          </a:bodyPr>
          <a:lstStyle/>
          <a:p>
            <a:pPr marL="16933">
              <a:lnSpc>
                <a:spcPct val="100000"/>
              </a:lnSpc>
              <a:spcBef>
                <a:spcPts val="133"/>
              </a:spcBef>
            </a:pPr>
            <a:r>
              <a:rPr spc="-7" dirty="0"/>
              <a:t>Information </a:t>
            </a:r>
            <a:r>
              <a:rPr dirty="0"/>
              <a:t>content </a:t>
            </a:r>
            <a:r>
              <a:rPr spc="-7" dirty="0"/>
              <a:t>similarity metrics</a:t>
            </a:r>
          </a:p>
        </p:txBody>
      </p:sp>
      <p:sp>
        <p:nvSpPr>
          <p:cNvPr id="3" name="object 3"/>
          <p:cNvSpPr txBox="1"/>
          <p:nvPr/>
        </p:nvSpPr>
        <p:spPr>
          <a:xfrm>
            <a:off x="511388" y="1745827"/>
            <a:ext cx="3204633" cy="509541"/>
          </a:xfrm>
          <a:prstGeom prst="rect">
            <a:avLst/>
          </a:prstGeom>
        </p:spPr>
        <p:txBody>
          <a:bodyPr vert="horz" wrap="square" lIns="0" tIns="16933" rIns="0" bIns="0" rtlCol="0">
            <a:spAutoFit/>
          </a:bodyPr>
          <a:lstStyle/>
          <a:p>
            <a:pPr marL="474121" indent="-457189">
              <a:spcBef>
                <a:spcPts val="133"/>
              </a:spcBef>
              <a:buClr>
                <a:srgbClr val="CC0000"/>
              </a:buClr>
              <a:buFont typeface="Times New Roman"/>
              <a:buChar char="•"/>
              <a:tabLst>
                <a:tab pos="473275" algn="l"/>
                <a:tab pos="474121" algn="l"/>
              </a:tabLst>
            </a:pPr>
            <a:r>
              <a:rPr sz="3200" dirty="0">
                <a:latin typeface="Calibri"/>
                <a:cs typeface="Calibri"/>
              </a:rPr>
              <a:t>In</a:t>
            </a:r>
            <a:r>
              <a:rPr sz="3200" spc="-40" dirty="0">
                <a:latin typeface="Calibri"/>
                <a:cs typeface="Calibri"/>
              </a:rPr>
              <a:t> </a:t>
            </a:r>
            <a:r>
              <a:rPr sz="3200" spc="-7" dirty="0">
                <a:latin typeface="Calibri"/>
                <a:cs typeface="Calibri"/>
              </a:rPr>
              <a:t>simple</a:t>
            </a:r>
            <a:r>
              <a:rPr sz="3200" spc="-33" dirty="0">
                <a:latin typeface="Calibri"/>
                <a:cs typeface="Calibri"/>
              </a:rPr>
              <a:t> </a:t>
            </a:r>
            <a:r>
              <a:rPr sz="3200" spc="-7" dirty="0">
                <a:latin typeface="Calibri"/>
                <a:cs typeface="Calibri"/>
              </a:rPr>
              <a:t>words:</a:t>
            </a:r>
            <a:endParaRPr sz="3200">
              <a:latin typeface="Calibri"/>
              <a:cs typeface="Calibri"/>
            </a:endParaRPr>
          </a:p>
        </p:txBody>
      </p:sp>
      <p:sp>
        <p:nvSpPr>
          <p:cNvPr id="4" name="object 4"/>
          <p:cNvSpPr txBox="1"/>
          <p:nvPr/>
        </p:nvSpPr>
        <p:spPr>
          <a:xfrm>
            <a:off x="1120986" y="2301240"/>
            <a:ext cx="10382673" cy="2222810"/>
          </a:xfrm>
          <a:prstGeom prst="rect">
            <a:avLst/>
          </a:prstGeom>
        </p:spPr>
        <p:txBody>
          <a:bodyPr vert="horz" wrap="square" lIns="0" tIns="13547" rIns="0" bIns="0" rtlCol="0">
            <a:spAutoFit/>
          </a:bodyPr>
          <a:lstStyle/>
          <a:p>
            <a:pPr marL="321725" marR="937237" indent="-304792">
              <a:lnSpc>
                <a:spcPct val="100800"/>
              </a:lnSpc>
              <a:spcBef>
                <a:spcPts val="107"/>
              </a:spcBef>
              <a:buFont typeface="Times New Roman"/>
              <a:buChar char="•"/>
              <a:tabLst>
                <a:tab pos="320879" algn="l"/>
                <a:tab pos="321725" algn="l"/>
              </a:tabLst>
            </a:pPr>
            <a:r>
              <a:rPr sz="2667" spc="-7" dirty="0">
                <a:latin typeface="Calibri"/>
                <a:cs typeface="Calibri"/>
              </a:rPr>
              <a:t>We</a:t>
            </a:r>
            <a:r>
              <a:rPr sz="2667" dirty="0">
                <a:latin typeface="Calibri"/>
                <a:cs typeface="Calibri"/>
              </a:rPr>
              <a:t> </a:t>
            </a:r>
            <a:r>
              <a:rPr sz="2667" spc="-7" dirty="0">
                <a:latin typeface="Calibri"/>
                <a:cs typeface="Calibri"/>
              </a:rPr>
              <a:t>define</a:t>
            </a:r>
            <a:r>
              <a:rPr sz="2667" spc="7" dirty="0">
                <a:latin typeface="Calibri"/>
                <a:cs typeface="Calibri"/>
              </a:rPr>
              <a:t> </a:t>
            </a:r>
            <a:r>
              <a:rPr sz="2667" dirty="0">
                <a:latin typeface="Calibri"/>
                <a:cs typeface="Calibri"/>
              </a:rPr>
              <a:t>the</a:t>
            </a:r>
            <a:r>
              <a:rPr sz="2667" spc="7" dirty="0">
                <a:latin typeface="Calibri"/>
                <a:cs typeface="Calibri"/>
              </a:rPr>
              <a:t> </a:t>
            </a:r>
            <a:r>
              <a:rPr sz="2667" spc="-7" dirty="0">
                <a:latin typeface="Calibri"/>
                <a:cs typeface="Calibri"/>
              </a:rPr>
              <a:t>probability of</a:t>
            </a:r>
            <a:r>
              <a:rPr sz="2667" spc="7" dirty="0">
                <a:latin typeface="Calibri"/>
                <a:cs typeface="Calibri"/>
              </a:rPr>
              <a:t> </a:t>
            </a:r>
            <a:r>
              <a:rPr sz="2667" dirty="0">
                <a:latin typeface="Calibri"/>
                <a:cs typeface="Calibri"/>
              </a:rPr>
              <a:t>a</a:t>
            </a:r>
            <a:r>
              <a:rPr sz="2667" spc="7" dirty="0">
                <a:latin typeface="Calibri"/>
                <a:cs typeface="Calibri"/>
              </a:rPr>
              <a:t> </a:t>
            </a:r>
            <a:r>
              <a:rPr sz="2667" spc="-7" dirty="0">
                <a:latin typeface="Calibri"/>
                <a:cs typeface="Calibri"/>
              </a:rPr>
              <a:t>concept</a:t>
            </a:r>
            <a:r>
              <a:rPr sz="2667" dirty="0">
                <a:latin typeface="Calibri"/>
                <a:cs typeface="Calibri"/>
              </a:rPr>
              <a:t> C</a:t>
            </a:r>
            <a:r>
              <a:rPr sz="2667" spc="7" dirty="0">
                <a:latin typeface="Calibri"/>
                <a:cs typeface="Calibri"/>
              </a:rPr>
              <a:t> </a:t>
            </a:r>
            <a:r>
              <a:rPr sz="2667" dirty="0">
                <a:latin typeface="Calibri"/>
                <a:cs typeface="Calibri"/>
              </a:rPr>
              <a:t>as</a:t>
            </a:r>
            <a:r>
              <a:rPr sz="2667" spc="7" dirty="0">
                <a:latin typeface="Calibri"/>
                <a:cs typeface="Calibri"/>
              </a:rPr>
              <a:t> </a:t>
            </a:r>
            <a:r>
              <a:rPr sz="2667" dirty="0">
                <a:latin typeface="Calibri"/>
                <a:cs typeface="Calibri"/>
              </a:rPr>
              <a:t>the </a:t>
            </a:r>
            <a:r>
              <a:rPr sz="2667" spc="-7" dirty="0">
                <a:latin typeface="Calibri"/>
                <a:cs typeface="Calibri"/>
              </a:rPr>
              <a:t>probability</a:t>
            </a:r>
            <a:r>
              <a:rPr sz="2667" dirty="0">
                <a:latin typeface="Calibri"/>
                <a:cs typeface="Calibri"/>
              </a:rPr>
              <a:t> that</a:t>
            </a:r>
            <a:r>
              <a:rPr sz="2667" spc="7" dirty="0">
                <a:latin typeface="Calibri"/>
                <a:cs typeface="Calibri"/>
              </a:rPr>
              <a:t> </a:t>
            </a:r>
            <a:r>
              <a:rPr sz="2667" dirty="0">
                <a:latin typeface="Calibri"/>
                <a:cs typeface="Calibri"/>
              </a:rPr>
              <a:t>a </a:t>
            </a:r>
            <a:r>
              <a:rPr sz="2667" spc="7" dirty="0">
                <a:latin typeface="Calibri"/>
                <a:cs typeface="Calibri"/>
              </a:rPr>
              <a:t> </a:t>
            </a:r>
            <a:r>
              <a:rPr sz="2667" spc="-7" dirty="0">
                <a:latin typeface="Calibri"/>
                <a:cs typeface="Calibri"/>
              </a:rPr>
              <a:t>randomly</a:t>
            </a:r>
            <a:r>
              <a:rPr sz="2667" dirty="0">
                <a:latin typeface="Calibri"/>
                <a:cs typeface="Calibri"/>
              </a:rPr>
              <a:t> </a:t>
            </a:r>
            <a:r>
              <a:rPr sz="2667" spc="-7" dirty="0">
                <a:latin typeface="Calibri"/>
                <a:cs typeface="Calibri"/>
              </a:rPr>
              <a:t>selected</a:t>
            </a:r>
            <a:r>
              <a:rPr sz="2667" dirty="0">
                <a:latin typeface="Calibri"/>
                <a:cs typeface="Calibri"/>
              </a:rPr>
              <a:t> </a:t>
            </a:r>
            <a:r>
              <a:rPr sz="2667" spc="-7" dirty="0">
                <a:latin typeface="Calibri"/>
                <a:cs typeface="Calibri"/>
              </a:rPr>
              <a:t>word</a:t>
            </a:r>
            <a:r>
              <a:rPr sz="2667" spc="7" dirty="0">
                <a:latin typeface="Calibri"/>
                <a:cs typeface="Calibri"/>
              </a:rPr>
              <a:t> </a:t>
            </a:r>
            <a:r>
              <a:rPr sz="2667" dirty="0">
                <a:latin typeface="Calibri"/>
                <a:cs typeface="Calibri"/>
              </a:rPr>
              <a:t>in a</a:t>
            </a:r>
            <a:r>
              <a:rPr sz="2667" spc="7" dirty="0">
                <a:latin typeface="Calibri"/>
                <a:cs typeface="Calibri"/>
              </a:rPr>
              <a:t> </a:t>
            </a:r>
            <a:r>
              <a:rPr sz="2667" spc="-7" dirty="0">
                <a:latin typeface="Calibri"/>
                <a:cs typeface="Calibri"/>
              </a:rPr>
              <a:t>corpus</a:t>
            </a:r>
            <a:r>
              <a:rPr sz="2667" dirty="0">
                <a:latin typeface="Calibri"/>
                <a:cs typeface="Calibri"/>
              </a:rPr>
              <a:t> is</a:t>
            </a:r>
            <a:r>
              <a:rPr sz="2667" spc="7" dirty="0">
                <a:latin typeface="Calibri"/>
                <a:cs typeface="Calibri"/>
              </a:rPr>
              <a:t> </a:t>
            </a:r>
            <a:r>
              <a:rPr sz="2667" dirty="0">
                <a:latin typeface="Calibri"/>
                <a:cs typeface="Calibri"/>
              </a:rPr>
              <a:t>an instance</a:t>
            </a:r>
            <a:r>
              <a:rPr sz="2667" spc="7" dirty="0">
                <a:latin typeface="Calibri"/>
                <a:cs typeface="Calibri"/>
              </a:rPr>
              <a:t> </a:t>
            </a:r>
            <a:r>
              <a:rPr sz="2667" spc="-7" dirty="0">
                <a:latin typeface="Calibri"/>
                <a:cs typeface="Calibri"/>
              </a:rPr>
              <a:t>of</a:t>
            </a:r>
            <a:r>
              <a:rPr sz="2667" dirty="0">
                <a:latin typeface="Calibri"/>
                <a:cs typeface="Calibri"/>
              </a:rPr>
              <a:t> that </a:t>
            </a:r>
            <a:r>
              <a:rPr sz="2667" spc="-7" dirty="0">
                <a:latin typeface="Calibri"/>
                <a:cs typeface="Calibri"/>
              </a:rPr>
              <a:t>concept.</a:t>
            </a:r>
            <a:endParaRPr sz="2667">
              <a:latin typeface="Calibri"/>
              <a:cs typeface="Calibri"/>
            </a:endParaRPr>
          </a:p>
          <a:p>
            <a:pPr>
              <a:lnSpc>
                <a:spcPct val="100000"/>
              </a:lnSpc>
              <a:buFont typeface="Times New Roman"/>
              <a:buChar char="•"/>
            </a:pPr>
            <a:endParaRPr sz="3667">
              <a:latin typeface="Calibri"/>
              <a:cs typeface="Calibri"/>
            </a:endParaRPr>
          </a:p>
          <a:p>
            <a:pPr marL="321725" marR="6773" indent="-304792">
              <a:lnSpc>
                <a:spcPct val="100800"/>
              </a:lnSpc>
              <a:spcBef>
                <a:spcPts val="7"/>
              </a:spcBef>
              <a:buFont typeface="Times New Roman"/>
              <a:buChar char="•"/>
              <a:tabLst>
                <a:tab pos="320879" algn="l"/>
                <a:tab pos="321725" algn="l"/>
              </a:tabLst>
            </a:pPr>
            <a:r>
              <a:rPr sz="2667" spc="-7" dirty="0">
                <a:latin typeface="Calibri"/>
                <a:cs typeface="Calibri"/>
              </a:rPr>
              <a:t>Basically,</a:t>
            </a:r>
            <a:r>
              <a:rPr sz="2667" spc="7" dirty="0">
                <a:latin typeface="Calibri"/>
                <a:cs typeface="Calibri"/>
              </a:rPr>
              <a:t> </a:t>
            </a:r>
            <a:r>
              <a:rPr sz="2667" spc="-7" dirty="0">
                <a:latin typeface="Calibri"/>
                <a:cs typeface="Calibri"/>
              </a:rPr>
              <a:t>for</a:t>
            </a:r>
            <a:r>
              <a:rPr sz="2667" spc="7" dirty="0">
                <a:latin typeface="Calibri"/>
                <a:cs typeface="Calibri"/>
              </a:rPr>
              <a:t> </a:t>
            </a:r>
            <a:r>
              <a:rPr sz="2667" spc="-7" dirty="0">
                <a:latin typeface="Calibri"/>
                <a:cs typeface="Calibri"/>
              </a:rPr>
              <a:t>each</a:t>
            </a:r>
            <a:r>
              <a:rPr sz="2667" spc="7" dirty="0">
                <a:latin typeface="Calibri"/>
                <a:cs typeface="Calibri"/>
              </a:rPr>
              <a:t> </a:t>
            </a:r>
            <a:r>
              <a:rPr sz="2667" spc="-7" dirty="0">
                <a:latin typeface="Calibri"/>
                <a:cs typeface="Calibri"/>
              </a:rPr>
              <a:t>random</a:t>
            </a:r>
            <a:r>
              <a:rPr sz="2667" spc="13" dirty="0">
                <a:latin typeface="Calibri"/>
                <a:cs typeface="Calibri"/>
              </a:rPr>
              <a:t> </a:t>
            </a:r>
            <a:r>
              <a:rPr sz="2667" spc="-7" dirty="0">
                <a:latin typeface="Calibri"/>
                <a:cs typeface="Calibri"/>
              </a:rPr>
              <a:t>word</a:t>
            </a:r>
            <a:r>
              <a:rPr sz="2667" spc="7" dirty="0">
                <a:latin typeface="Calibri"/>
                <a:cs typeface="Calibri"/>
              </a:rPr>
              <a:t> </a:t>
            </a:r>
            <a:r>
              <a:rPr sz="2667" dirty="0">
                <a:latin typeface="Calibri"/>
                <a:cs typeface="Calibri"/>
              </a:rPr>
              <a:t>in</a:t>
            </a:r>
            <a:r>
              <a:rPr sz="2667" spc="7" dirty="0">
                <a:latin typeface="Calibri"/>
                <a:cs typeface="Calibri"/>
              </a:rPr>
              <a:t> </a:t>
            </a:r>
            <a:r>
              <a:rPr sz="2667" dirty="0">
                <a:latin typeface="Calibri"/>
                <a:cs typeface="Calibri"/>
              </a:rPr>
              <a:t>a</a:t>
            </a:r>
            <a:r>
              <a:rPr sz="2667" spc="13" dirty="0">
                <a:latin typeface="Calibri"/>
                <a:cs typeface="Calibri"/>
              </a:rPr>
              <a:t> </a:t>
            </a:r>
            <a:r>
              <a:rPr sz="2667" spc="-7" dirty="0">
                <a:latin typeface="Calibri"/>
                <a:cs typeface="Calibri"/>
              </a:rPr>
              <a:t>corpus</a:t>
            </a:r>
            <a:r>
              <a:rPr sz="2667" spc="7" dirty="0">
                <a:latin typeface="Calibri"/>
                <a:cs typeface="Calibri"/>
              </a:rPr>
              <a:t> </a:t>
            </a:r>
            <a:r>
              <a:rPr sz="2667" spc="-7" dirty="0">
                <a:latin typeface="Calibri"/>
                <a:cs typeface="Calibri"/>
              </a:rPr>
              <a:t>we</a:t>
            </a:r>
            <a:r>
              <a:rPr sz="2667" spc="7" dirty="0">
                <a:latin typeface="Calibri"/>
                <a:cs typeface="Calibri"/>
              </a:rPr>
              <a:t> </a:t>
            </a:r>
            <a:r>
              <a:rPr sz="2667" spc="-7" dirty="0">
                <a:latin typeface="Calibri"/>
                <a:cs typeface="Calibri"/>
              </a:rPr>
              <a:t>compute</a:t>
            </a:r>
            <a:r>
              <a:rPr sz="2667" spc="7" dirty="0">
                <a:latin typeface="Calibri"/>
                <a:cs typeface="Calibri"/>
              </a:rPr>
              <a:t> </a:t>
            </a:r>
            <a:r>
              <a:rPr sz="2667" spc="-7" dirty="0">
                <a:latin typeface="Calibri"/>
                <a:cs typeface="Calibri"/>
              </a:rPr>
              <a:t>how</a:t>
            </a:r>
            <a:r>
              <a:rPr sz="2667" spc="7" dirty="0">
                <a:latin typeface="Calibri"/>
                <a:cs typeface="Calibri"/>
              </a:rPr>
              <a:t> </a:t>
            </a:r>
            <a:r>
              <a:rPr sz="2667" spc="-7" dirty="0">
                <a:latin typeface="Calibri"/>
                <a:cs typeface="Calibri"/>
              </a:rPr>
              <a:t>probable</a:t>
            </a:r>
            <a:r>
              <a:rPr sz="2667" spc="7" dirty="0">
                <a:latin typeface="Calibri"/>
                <a:cs typeface="Calibri"/>
              </a:rPr>
              <a:t> </a:t>
            </a:r>
            <a:r>
              <a:rPr sz="2667" dirty="0">
                <a:latin typeface="Calibri"/>
                <a:cs typeface="Calibri"/>
              </a:rPr>
              <a:t>it </a:t>
            </a:r>
            <a:r>
              <a:rPr sz="2667" spc="-579" dirty="0">
                <a:latin typeface="Calibri"/>
                <a:cs typeface="Calibri"/>
              </a:rPr>
              <a:t> </a:t>
            </a:r>
            <a:r>
              <a:rPr sz="2667" dirty="0">
                <a:latin typeface="Calibri"/>
                <a:cs typeface="Calibri"/>
              </a:rPr>
              <a:t>is that it </a:t>
            </a:r>
            <a:r>
              <a:rPr sz="2667" spc="-7" dirty="0">
                <a:latin typeface="Calibri"/>
                <a:cs typeface="Calibri"/>
              </a:rPr>
              <a:t>belongs</a:t>
            </a:r>
            <a:r>
              <a:rPr sz="2667" dirty="0">
                <a:latin typeface="Calibri"/>
                <a:cs typeface="Calibri"/>
              </a:rPr>
              <a:t> to a </a:t>
            </a:r>
            <a:r>
              <a:rPr sz="2667" spc="-7" dirty="0">
                <a:latin typeface="Calibri"/>
                <a:cs typeface="Calibri"/>
              </a:rPr>
              <a:t>certain</a:t>
            </a:r>
            <a:r>
              <a:rPr sz="2667" dirty="0">
                <a:latin typeface="Calibri"/>
                <a:cs typeface="Calibri"/>
              </a:rPr>
              <a:t> </a:t>
            </a:r>
            <a:r>
              <a:rPr sz="2667" spc="-7" dirty="0">
                <a:latin typeface="Calibri"/>
                <a:cs typeface="Calibri"/>
              </a:rPr>
              <a:t>concepts.</a:t>
            </a:r>
            <a:endParaRPr sz="2667">
              <a:latin typeface="Calibri"/>
              <a:cs typeface="Calibri"/>
            </a:endParaRPr>
          </a:p>
        </p:txBody>
      </p:sp>
      <p:sp>
        <p:nvSpPr>
          <p:cNvPr id="5" name="object 5"/>
          <p:cNvSpPr txBox="1"/>
          <p:nvPr/>
        </p:nvSpPr>
        <p:spPr>
          <a:xfrm>
            <a:off x="5184987" y="1380723"/>
            <a:ext cx="5909733" cy="304421"/>
          </a:xfrm>
          <a:prstGeom prst="rect">
            <a:avLst/>
          </a:prstGeom>
        </p:spPr>
        <p:txBody>
          <a:bodyPr vert="horz" wrap="square" lIns="0" tIns="16933" rIns="0" bIns="0" rtlCol="0">
            <a:spAutoFit/>
          </a:bodyPr>
          <a:lstStyle/>
          <a:p>
            <a:pPr marL="16933">
              <a:spcBef>
                <a:spcPts val="133"/>
              </a:spcBef>
            </a:pPr>
            <a:r>
              <a:rPr sz="1867" spc="-7" dirty="0">
                <a:latin typeface="Calibri"/>
                <a:cs typeface="Calibri"/>
              </a:rPr>
              <a:t>Resnik</a:t>
            </a:r>
            <a:r>
              <a:rPr sz="1867" dirty="0">
                <a:latin typeface="Calibri"/>
                <a:cs typeface="Calibri"/>
              </a:rPr>
              <a:t> </a:t>
            </a:r>
            <a:r>
              <a:rPr sz="1867" spc="-7" dirty="0">
                <a:latin typeface="Calibri"/>
                <a:cs typeface="Calibri"/>
              </a:rPr>
              <a:t>1995.</a:t>
            </a:r>
            <a:r>
              <a:rPr sz="1867" spc="7" dirty="0">
                <a:latin typeface="Calibri"/>
                <a:cs typeface="Calibri"/>
              </a:rPr>
              <a:t> </a:t>
            </a:r>
            <a:r>
              <a:rPr sz="1867" dirty="0">
                <a:latin typeface="Calibri"/>
                <a:cs typeface="Calibri"/>
              </a:rPr>
              <a:t>Using </a:t>
            </a:r>
            <a:r>
              <a:rPr sz="1867" spc="-7" dirty="0">
                <a:latin typeface="Calibri"/>
                <a:cs typeface="Calibri"/>
              </a:rPr>
              <a:t>information</a:t>
            </a:r>
            <a:r>
              <a:rPr sz="1867" spc="7" dirty="0">
                <a:latin typeface="Calibri"/>
                <a:cs typeface="Calibri"/>
              </a:rPr>
              <a:t> </a:t>
            </a:r>
            <a:r>
              <a:rPr sz="1867" spc="-7" dirty="0">
                <a:latin typeface="Calibri"/>
                <a:cs typeface="Calibri"/>
              </a:rPr>
              <a:t>content</a:t>
            </a:r>
            <a:r>
              <a:rPr sz="1867" dirty="0">
                <a:latin typeface="Calibri"/>
                <a:cs typeface="Calibri"/>
              </a:rPr>
              <a:t> to</a:t>
            </a:r>
            <a:r>
              <a:rPr sz="1867" spc="7" dirty="0">
                <a:latin typeface="Calibri"/>
                <a:cs typeface="Calibri"/>
              </a:rPr>
              <a:t> </a:t>
            </a:r>
            <a:r>
              <a:rPr sz="1867" dirty="0">
                <a:latin typeface="Calibri"/>
                <a:cs typeface="Calibri"/>
              </a:rPr>
              <a:t>evaluate</a:t>
            </a:r>
            <a:r>
              <a:rPr sz="1867" spc="-7" dirty="0">
                <a:latin typeface="Calibri"/>
                <a:cs typeface="Calibri"/>
              </a:rPr>
              <a:t> semantic</a:t>
            </a:r>
            <a:endParaRPr sz="1867">
              <a:latin typeface="Calibri"/>
              <a:cs typeface="Calibri"/>
            </a:endParaRPr>
          </a:p>
        </p:txBody>
      </p:sp>
      <p:sp>
        <p:nvSpPr>
          <p:cNvPr id="6" name="object 6"/>
          <p:cNvSpPr txBox="1"/>
          <p:nvPr/>
        </p:nvSpPr>
        <p:spPr>
          <a:xfrm>
            <a:off x="5184987" y="1651657"/>
            <a:ext cx="2909147" cy="304421"/>
          </a:xfrm>
          <a:prstGeom prst="rect">
            <a:avLst/>
          </a:prstGeom>
        </p:spPr>
        <p:txBody>
          <a:bodyPr vert="horz" wrap="square" lIns="0" tIns="16933" rIns="0" bIns="0" rtlCol="0">
            <a:spAutoFit/>
          </a:bodyPr>
          <a:lstStyle/>
          <a:p>
            <a:pPr marL="16933">
              <a:spcBef>
                <a:spcPts val="133"/>
              </a:spcBef>
            </a:pPr>
            <a:r>
              <a:rPr sz="1867" spc="-7" dirty="0">
                <a:latin typeface="Calibri"/>
                <a:cs typeface="Calibri"/>
              </a:rPr>
              <a:t>similarity</a:t>
            </a:r>
            <a:r>
              <a:rPr sz="1867" spc="-13" dirty="0">
                <a:latin typeface="Calibri"/>
                <a:cs typeface="Calibri"/>
              </a:rPr>
              <a:t> </a:t>
            </a:r>
            <a:r>
              <a:rPr sz="1867" dirty="0">
                <a:latin typeface="Calibri"/>
                <a:cs typeface="Calibri"/>
              </a:rPr>
              <a:t>in a </a:t>
            </a:r>
            <a:r>
              <a:rPr sz="1867" spc="-7" dirty="0">
                <a:latin typeface="Calibri"/>
                <a:cs typeface="Calibri"/>
              </a:rPr>
              <a:t>taxonomy.</a:t>
            </a:r>
            <a:r>
              <a:rPr sz="1867" dirty="0">
                <a:latin typeface="Calibri"/>
                <a:cs typeface="Calibri"/>
              </a:rPr>
              <a:t> </a:t>
            </a:r>
            <a:r>
              <a:rPr sz="1867" spc="-7" dirty="0">
                <a:latin typeface="Calibri"/>
                <a:cs typeface="Calibri"/>
              </a:rPr>
              <a:t>IJCAI</a:t>
            </a:r>
            <a:endParaRPr sz="1867">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9787" y="435219"/>
            <a:ext cx="10847493" cy="694207"/>
          </a:xfrm>
          <a:prstGeom prst="rect">
            <a:avLst/>
          </a:prstGeom>
        </p:spPr>
        <p:txBody>
          <a:bodyPr vert="horz" wrap="square" lIns="0" tIns="16933" rIns="0" bIns="0" rtlCol="0" anchor="ctr">
            <a:spAutoFit/>
          </a:bodyPr>
          <a:lstStyle/>
          <a:p>
            <a:pPr marL="16933">
              <a:lnSpc>
                <a:spcPct val="100000"/>
              </a:lnSpc>
              <a:spcBef>
                <a:spcPts val="133"/>
              </a:spcBef>
            </a:pPr>
            <a:r>
              <a:rPr spc="-7" dirty="0"/>
              <a:t>Formally:</a:t>
            </a:r>
            <a:r>
              <a:rPr spc="13" dirty="0"/>
              <a:t> </a:t>
            </a:r>
            <a:r>
              <a:rPr spc="-7" dirty="0"/>
              <a:t>Information</a:t>
            </a:r>
            <a:r>
              <a:rPr spc="20" dirty="0"/>
              <a:t> </a:t>
            </a:r>
            <a:r>
              <a:rPr spc="-7" dirty="0"/>
              <a:t>content</a:t>
            </a:r>
            <a:r>
              <a:rPr spc="13" dirty="0"/>
              <a:t> </a:t>
            </a:r>
            <a:r>
              <a:rPr spc="-7" dirty="0"/>
              <a:t>similarity</a:t>
            </a:r>
            <a:r>
              <a:rPr spc="20" dirty="0"/>
              <a:t> </a:t>
            </a:r>
            <a:r>
              <a:rPr spc="-7" dirty="0"/>
              <a:t>metrics</a:t>
            </a:r>
          </a:p>
        </p:txBody>
      </p:sp>
      <p:sp>
        <p:nvSpPr>
          <p:cNvPr id="3" name="object 3"/>
          <p:cNvSpPr txBox="1"/>
          <p:nvPr/>
        </p:nvSpPr>
        <p:spPr>
          <a:xfrm>
            <a:off x="511387" y="1745827"/>
            <a:ext cx="3732107" cy="509541"/>
          </a:xfrm>
          <a:prstGeom prst="rect">
            <a:avLst/>
          </a:prstGeom>
        </p:spPr>
        <p:txBody>
          <a:bodyPr vert="horz" wrap="square" lIns="0" tIns="16933" rIns="0" bIns="0" rtlCol="0">
            <a:spAutoFit/>
          </a:bodyPr>
          <a:lstStyle/>
          <a:p>
            <a:pPr marL="474121" indent="-457189">
              <a:spcBef>
                <a:spcPts val="133"/>
              </a:spcBef>
              <a:buClr>
                <a:srgbClr val="CC0000"/>
              </a:buClr>
              <a:buFont typeface="Times New Roman"/>
              <a:buChar char="•"/>
              <a:tabLst>
                <a:tab pos="473275" algn="l"/>
                <a:tab pos="474121" algn="l"/>
              </a:tabLst>
            </a:pPr>
            <a:r>
              <a:rPr sz="3200" spc="-7" dirty="0">
                <a:latin typeface="Calibri"/>
                <a:cs typeface="Calibri"/>
              </a:rPr>
              <a:t>Let’s</a:t>
            </a:r>
            <a:r>
              <a:rPr sz="3200" spc="-20" dirty="0">
                <a:latin typeface="Calibri"/>
                <a:cs typeface="Calibri"/>
              </a:rPr>
              <a:t> </a:t>
            </a:r>
            <a:r>
              <a:rPr sz="3200" spc="-7" dirty="0">
                <a:latin typeface="Calibri"/>
                <a:cs typeface="Calibri"/>
              </a:rPr>
              <a:t>define</a:t>
            </a:r>
            <a:r>
              <a:rPr sz="3200" spc="-20" dirty="0">
                <a:latin typeface="Calibri"/>
                <a:cs typeface="Calibri"/>
              </a:rPr>
              <a:t> </a:t>
            </a:r>
            <a:r>
              <a:rPr sz="3200" spc="-7" dirty="0">
                <a:latin typeface="Times New Roman"/>
                <a:cs typeface="Times New Roman"/>
              </a:rPr>
              <a:t>P(c)</a:t>
            </a:r>
            <a:r>
              <a:rPr sz="3200" spc="-20" dirty="0">
                <a:latin typeface="Times New Roman"/>
                <a:cs typeface="Times New Roman"/>
              </a:rPr>
              <a:t> </a:t>
            </a:r>
            <a:r>
              <a:rPr sz="3200" dirty="0">
                <a:latin typeface="Calibri"/>
                <a:cs typeface="Calibri"/>
              </a:rPr>
              <a:t>as:</a:t>
            </a:r>
            <a:endParaRPr sz="3200">
              <a:latin typeface="Calibri"/>
              <a:cs typeface="Calibri"/>
            </a:endParaRPr>
          </a:p>
        </p:txBody>
      </p:sp>
      <p:sp>
        <p:nvSpPr>
          <p:cNvPr id="4" name="object 4"/>
          <p:cNvSpPr txBox="1"/>
          <p:nvPr/>
        </p:nvSpPr>
        <p:spPr>
          <a:xfrm>
            <a:off x="1120986" y="2301239"/>
            <a:ext cx="10225193" cy="4603654"/>
          </a:xfrm>
          <a:prstGeom prst="rect">
            <a:avLst/>
          </a:prstGeom>
        </p:spPr>
        <p:txBody>
          <a:bodyPr vert="horz" wrap="square" lIns="0" tIns="13547" rIns="0" bIns="0" rtlCol="0">
            <a:spAutoFit/>
          </a:bodyPr>
          <a:lstStyle/>
          <a:p>
            <a:pPr marL="321725" marR="6773" indent="-304792">
              <a:lnSpc>
                <a:spcPct val="100800"/>
              </a:lnSpc>
              <a:spcBef>
                <a:spcPts val="107"/>
              </a:spcBef>
              <a:buFont typeface="Times New Roman"/>
              <a:buChar char="•"/>
              <a:tabLst>
                <a:tab pos="320879" algn="l"/>
                <a:tab pos="321725" algn="l"/>
              </a:tabLst>
            </a:pPr>
            <a:r>
              <a:rPr sz="2667" dirty="0">
                <a:latin typeface="Calibri"/>
                <a:cs typeface="Calibri"/>
              </a:rPr>
              <a:t>The </a:t>
            </a:r>
            <a:r>
              <a:rPr sz="2667" spc="-7" dirty="0">
                <a:latin typeface="Calibri"/>
                <a:cs typeface="Calibri"/>
              </a:rPr>
              <a:t>probability </a:t>
            </a:r>
            <a:r>
              <a:rPr sz="2667" dirty="0">
                <a:latin typeface="Calibri"/>
                <a:cs typeface="Calibri"/>
              </a:rPr>
              <a:t>that</a:t>
            </a:r>
            <a:r>
              <a:rPr sz="2667" spc="7" dirty="0">
                <a:latin typeface="Calibri"/>
                <a:cs typeface="Calibri"/>
              </a:rPr>
              <a:t> </a:t>
            </a:r>
            <a:r>
              <a:rPr sz="2667" dirty="0">
                <a:latin typeface="Calibri"/>
                <a:cs typeface="Calibri"/>
              </a:rPr>
              <a:t>a </a:t>
            </a:r>
            <a:r>
              <a:rPr sz="2667" spc="-7" dirty="0">
                <a:latin typeface="Calibri"/>
                <a:cs typeface="Calibri"/>
              </a:rPr>
              <a:t>randomly</a:t>
            </a:r>
            <a:r>
              <a:rPr sz="2667" spc="7" dirty="0">
                <a:latin typeface="Calibri"/>
                <a:cs typeface="Calibri"/>
              </a:rPr>
              <a:t> </a:t>
            </a:r>
            <a:r>
              <a:rPr sz="2667" spc="-7" dirty="0">
                <a:latin typeface="Calibri"/>
                <a:cs typeface="Calibri"/>
              </a:rPr>
              <a:t>selected</a:t>
            </a:r>
            <a:r>
              <a:rPr sz="2667" dirty="0">
                <a:latin typeface="Calibri"/>
                <a:cs typeface="Calibri"/>
              </a:rPr>
              <a:t> </a:t>
            </a:r>
            <a:r>
              <a:rPr sz="2667" spc="-7" dirty="0">
                <a:latin typeface="Calibri"/>
                <a:cs typeface="Calibri"/>
              </a:rPr>
              <a:t>word</a:t>
            </a:r>
            <a:r>
              <a:rPr sz="2667" spc="7" dirty="0">
                <a:latin typeface="Calibri"/>
                <a:cs typeface="Calibri"/>
              </a:rPr>
              <a:t> </a:t>
            </a:r>
            <a:r>
              <a:rPr sz="2667" dirty="0">
                <a:latin typeface="Calibri"/>
                <a:cs typeface="Calibri"/>
              </a:rPr>
              <a:t>in a</a:t>
            </a:r>
            <a:r>
              <a:rPr sz="2667" spc="7" dirty="0">
                <a:latin typeface="Calibri"/>
                <a:cs typeface="Calibri"/>
              </a:rPr>
              <a:t> </a:t>
            </a:r>
            <a:r>
              <a:rPr sz="2667" spc="-7" dirty="0">
                <a:latin typeface="Calibri"/>
                <a:cs typeface="Calibri"/>
              </a:rPr>
              <a:t>corpus</a:t>
            </a:r>
            <a:r>
              <a:rPr sz="2667" dirty="0">
                <a:latin typeface="Calibri"/>
                <a:cs typeface="Calibri"/>
              </a:rPr>
              <a:t> is</a:t>
            </a:r>
            <a:r>
              <a:rPr sz="2667" spc="7" dirty="0">
                <a:latin typeface="Calibri"/>
                <a:cs typeface="Calibri"/>
              </a:rPr>
              <a:t> </a:t>
            </a:r>
            <a:r>
              <a:rPr sz="2667" dirty="0">
                <a:latin typeface="Calibri"/>
                <a:cs typeface="Calibri"/>
              </a:rPr>
              <a:t>an instance </a:t>
            </a:r>
            <a:r>
              <a:rPr sz="2667" spc="-579" dirty="0">
                <a:latin typeface="Calibri"/>
                <a:cs typeface="Calibri"/>
              </a:rPr>
              <a:t> </a:t>
            </a:r>
            <a:r>
              <a:rPr sz="2667" spc="-7" dirty="0">
                <a:latin typeface="Calibri"/>
                <a:cs typeface="Calibri"/>
              </a:rPr>
              <a:t>of concept </a:t>
            </a:r>
            <a:r>
              <a:rPr sz="2667" i="1" dirty="0">
                <a:latin typeface="Times New Roman"/>
                <a:cs typeface="Times New Roman"/>
              </a:rPr>
              <a:t>c</a:t>
            </a:r>
            <a:endParaRPr sz="2667">
              <a:latin typeface="Times New Roman"/>
              <a:cs typeface="Times New Roman"/>
            </a:endParaRPr>
          </a:p>
          <a:p>
            <a:pPr marL="321725" marR="936390" indent="-304792">
              <a:lnSpc>
                <a:spcPct val="100800"/>
              </a:lnSpc>
              <a:spcBef>
                <a:spcPts val="612"/>
              </a:spcBef>
              <a:buFont typeface="Times New Roman"/>
              <a:buChar char="•"/>
              <a:tabLst>
                <a:tab pos="320879" algn="l"/>
                <a:tab pos="321725" algn="l"/>
              </a:tabLst>
            </a:pPr>
            <a:r>
              <a:rPr sz="2667" spc="-7" dirty="0">
                <a:latin typeface="Calibri"/>
                <a:cs typeface="Calibri"/>
              </a:rPr>
              <a:t>Formally:</a:t>
            </a:r>
            <a:r>
              <a:rPr sz="2667" spc="7" dirty="0">
                <a:latin typeface="Calibri"/>
                <a:cs typeface="Calibri"/>
              </a:rPr>
              <a:t> </a:t>
            </a:r>
            <a:r>
              <a:rPr sz="2667" spc="-7" dirty="0">
                <a:latin typeface="Calibri"/>
                <a:cs typeface="Calibri"/>
              </a:rPr>
              <a:t>there</a:t>
            </a:r>
            <a:r>
              <a:rPr sz="2667" spc="13" dirty="0">
                <a:latin typeface="Calibri"/>
                <a:cs typeface="Calibri"/>
              </a:rPr>
              <a:t> </a:t>
            </a:r>
            <a:r>
              <a:rPr sz="2667" dirty="0">
                <a:latin typeface="Calibri"/>
                <a:cs typeface="Calibri"/>
              </a:rPr>
              <a:t>is</a:t>
            </a:r>
            <a:r>
              <a:rPr sz="2667" spc="13" dirty="0">
                <a:latin typeface="Calibri"/>
                <a:cs typeface="Calibri"/>
              </a:rPr>
              <a:t> </a:t>
            </a:r>
            <a:r>
              <a:rPr sz="2667" dirty="0">
                <a:latin typeface="Calibri"/>
                <a:cs typeface="Calibri"/>
              </a:rPr>
              <a:t>a</a:t>
            </a:r>
            <a:r>
              <a:rPr sz="2667" spc="13" dirty="0">
                <a:latin typeface="Calibri"/>
                <a:cs typeface="Calibri"/>
              </a:rPr>
              <a:t> </a:t>
            </a:r>
            <a:r>
              <a:rPr sz="2667" spc="-7" dirty="0">
                <a:latin typeface="Calibri"/>
                <a:cs typeface="Calibri"/>
              </a:rPr>
              <a:t>distinct</a:t>
            </a:r>
            <a:r>
              <a:rPr sz="2667" spc="13" dirty="0">
                <a:latin typeface="Calibri"/>
                <a:cs typeface="Calibri"/>
              </a:rPr>
              <a:t> </a:t>
            </a:r>
            <a:r>
              <a:rPr sz="2667" spc="-7" dirty="0">
                <a:latin typeface="Calibri"/>
                <a:cs typeface="Calibri"/>
              </a:rPr>
              <a:t>random</a:t>
            </a:r>
            <a:r>
              <a:rPr sz="2667" spc="13" dirty="0">
                <a:latin typeface="Calibri"/>
                <a:cs typeface="Calibri"/>
              </a:rPr>
              <a:t> </a:t>
            </a:r>
            <a:r>
              <a:rPr sz="2667" spc="-7" dirty="0">
                <a:latin typeface="Calibri"/>
                <a:cs typeface="Calibri"/>
              </a:rPr>
              <a:t>variable,</a:t>
            </a:r>
            <a:r>
              <a:rPr sz="2667" spc="13" dirty="0">
                <a:latin typeface="Calibri"/>
                <a:cs typeface="Calibri"/>
              </a:rPr>
              <a:t> </a:t>
            </a:r>
            <a:r>
              <a:rPr sz="2667" spc="-7" dirty="0">
                <a:latin typeface="Calibri"/>
                <a:cs typeface="Calibri"/>
              </a:rPr>
              <a:t>ranging</a:t>
            </a:r>
            <a:r>
              <a:rPr sz="2667" spc="7" dirty="0">
                <a:latin typeface="Calibri"/>
                <a:cs typeface="Calibri"/>
              </a:rPr>
              <a:t> </a:t>
            </a:r>
            <a:r>
              <a:rPr sz="2667" spc="-7" dirty="0">
                <a:latin typeface="Calibri"/>
                <a:cs typeface="Calibri"/>
              </a:rPr>
              <a:t>over</a:t>
            </a:r>
            <a:r>
              <a:rPr sz="2667" spc="13" dirty="0">
                <a:latin typeface="Calibri"/>
                <a:cs typeface="Calibri"/>
              </a:rPr>
              <a:t> </a:t>
            </a:r>
            <a:r>
              <a:rPr sz="2667" spc="-7" dirty="0">
                <a:latin typeface="Calibri"/>
                <a:cs typeface="Calibri"/>
              </a:rPr>
              <a:t>words, </a:t>
            </a:r>
            <a:r>
              <a:rPr sz="2667" spc="-579" dirty="0">
                <a:latin typeface="Calibri"/>
                <a:cs typeface="Calibri"/>
              </a:rPr>
              <a:t> </a:t>
            </a:r>
            <a:r>
              <a:rPr sz="2667" spc="-7" dirty="0">
                <a:latin typeface="Calibri"/>
                <a:cs typeface="Calibri"/>
              </a:rPr>
              <a:t>associated</a:t>
            </a:r>
            <a:r>
              <a:rPr sz="2667" dirty="0">
                <a:latin typeface="Calibri"/>
                <a:cs typeface="Calibri"/>
              </a:rPr>
              <a:t> </a:t>
            </a:r>
            <a:r>
              <a:rPr sz="2667" spc="-7" dirty="0">
                <a:latin typeface="Calibri"/>
                <a:cs typeface="Calibri"/>
              </a:rPr>
              <a:t>with</a:t>
            </a:r>
            <a:r>
              <a:rPr sz="2667" dirty="0">
                <a:latin typeface="Calibri"/>
                <a:cs typeface="Calibri"/>
              </a:rPr>
              <a:t> </a:t>
            </a:r>
            <a:r>
              <a:rPr sz="2667" spc="-7" dirty="0">
                <a:latin typeface="Calibri"/>
                <a:cs typeface="Calibri"/>
              </a:rPr>
              <a:t>each</a:t>
            </a:r>
            <a:r>
              <a:rPr sz="2667" dirty="0">
                <a:latin typeface="Calibri"/>
                <a:cs typeface="Calibri"/>
              </a:rPr>
              <a:t> </a:t>
            </a:r>
            <a:r>
              <a:rPr sz="2667" spc="-7" dirty="0">
                <a:latin typeface="Calibri"/>
                <a:cs typeface="Calibri"/>
              </a:rPr>
              <a:t>concept</a:t>
            </a:r>
            <a:r>
              <a:rPr sz="2667" dirty="0">
                <a:latin typeface="Calibri"/>
                <a:cs typeface="Calibri"/>
              </a:rPr>
              <a:t> in the</a:t>
            </a:r>
            <a:r>
              <a:rPr sz="2667" spc="7" dirty="0">
                <a:latin typeface="Calibri"/>
                <a:cs typeface="Calibri"/>
              </a:rPr>
              <a:t> </a:t>
            </a:r>
            <a:r>
              <a:rPr sz="2667" spc="-7" dirty="0">
                <a:latin typeface="Calibri"/>
                <a:cs typeface="Calibri"/>
              </a:rPr>
              <a:t>hierarchy</a:t>
            </a:r>
            <a:endParaRPr sz="2667">
              <a:latin typeface="Calibri"/>
              <a:cs typeface="Calibri"/>
            </a:endParaRPr>
          </a:p>
          <a:p>
            <a:pPr marL="778914" lvl="1" indent="-305639">
              <a:spcBef>
                <a:spcPts val="640"/>
              </a:spcBef>
              <a:buClr>
                <a:srgbClr val="CC0000"/>
              </a:buClr>
              <a:buFont typeface="Times New Roman"/>
              <a:buChar char="•"/>
              <a:tabLst>
                <a:tab pos="778067" algn="l"/>
                <a:tab pos="778914" algn="l"/>
              </a:tabLst>
            </a:pPr>
            <a:r>
              <a:rPr sz="2667" spc="-7" dirty="0">
                <a:latin typeface="Calibri"/>
                <a:cs typeface="Calibri"/>
              </a:rPr>
              <a:t>for</a:t>
            </a:r>
            <a:r>
              <a:rPr sz="2667" dirty="0">
                <a:latin typeface="Calibri"/>
                <a:cs typeface="Calibri"/>
              </a:rPr>
              <a:t> a given </a:t>
            </a:r>
            <a:r>
              <a:rPr sz="2667" spc="-7" dirty="0">
                <a:latin typeface="Calibri"/>
                <a:cs typeface="Calibri"/>
              </a:rPr>
              <a:t>concept, each</a:t>
            </a:r>
            <a:r>
              <a:rPr sz="2667" dirty="0">
                <a:latin typeface="Calibri"/>
                <a:cs typeface="Calibri"/>
              </a:rPr>
              <a:t> </a:t>
            </a:r>
            <a:r>
              <a:rPr sz="2667" spc="-7" dirty="0">
                <a:latin typeface="Calibri"/>
                <a:cs typeface="Calibri"/>
              </a:rPr>
              <a:t>observed</a:t>
            </a:r>
            <a:r>
              <a:rPr sz="2667" dirty="0">
                <a:latin typeface="Calibri"/>
                <a:cs typeface="Calibri"/>
              </a:rPr>
              <a:t> </a:t>
            </a:r>
            <a:r>
              <a:rPr sz="2667" spc="-7" dirty="0">
                <a:latin typeface="Calibri"/>
                <a:cs typeface="Calibri"/>
              </a:rPr>
              <a:t>noun</a:t>
            </a:r>
            <a:r>
              <a:rPr sz="2667" dirty="0">
                <a:latin typeface="Calibri"/>
                <a:cs typeface="Calibri"/>
              </a:rPr>
              <a:t> is either</a:t>
            </a:r>
            <a:endParaRPr sz="2667">
              <a:latin typeface="Calibri"/>
              <a:cs typeface="Calibri"/>
            </a:endParaRPr>
          </a:p>
          <a:p>
            <a:pPr marL="1304681" lvl="2" indent="-374217">
              <a:spcBef>
                <a:spcPts val="600"/>
              </a:spcBef>
              <a:buFont typeface="Times New Roman"/>
              <a:buChar char="•"/>
              <a:tabLst>
                <a:tab pos="1304681" algn="l"/>
                <a:tab pos="1305526" algn="l"/>
              </a:tabLst>
            </a:pPr>
            <a:r>
              <a:rPr sz="2400" dirty="0">
                <a:latin typeface="Calibri"/>
                <a:cs typeface="Calibri"/>
              </a:rPr>
              <a:t>a </a:t>
            </a:r>
            <a:r>
              <a:rPr sz="2400" spc="-7" dirty="0">
                <a:latin typeface="Calibri"/>
                <a:cs typeface="Calibri"/>
              </a:rPr>
              <a:t>member</a:t>
            </a:r>
            <a:r>
              <a:rPr sz="2400" spc="7" dirty="0">
                <a:latin typeface="Calibri"/>
                <a:cs typeface="Calibri"/>
              </a:rPr>
              <a:t> </a:t>
            </a:r>
            <a:r>
              <a:rPr sz="2400" spc="-7" dirty="0">
                <a:latin typeface="Calibri"/>
                <a:cs typeface="Calibri"/>
              </a:rPr>
              <a:t>of</a:t>
            </a:r>
            <a:r>
              <a:rPr sz="2400" dirty="0">
                <a:latin typeface="Calibri"/>
                <a:cs typeface="Calibri"/>
              </a:rPr>
              <a:t> that</a:t>
            </a:r>
            <a:r>
              <a:rPr sz="2400" spc="7" dirty="0">
                <a:latin typeface="Calibri"/>
                <a:cs typeface="Calibri"/>
              </a:rPr>
              <a:t> </a:t>
            </a:r>
            <a:r>
              <a:rPr sz="2400" spc="-7" dirty="0">
                <a:latin typeface="Calibri"/>
                <a:cs typeface="Calibri"/>
              </a:rPr>
              <a:t>concept</a:t>
            </a:r>
            <a:r>
              <a:rPr sz="2400" spc="27" dirty="0">
                <a:latin typeface="Calibri"/>
                <a:cs typeface="Calibri"/>
              </a:rPr>
              <a:t> </a:t>
            </a:r>
            <a:r>
              <a:rPr sz="2400" spc="-7" dirty="0">
                <a:latin typeface="Calibri"/>
                <a:cs typeface="Calibri"/>
              </a:rPr>
              <a:t>with</a:t>
            </a:r>
            <a:r>
              <a:rPr sz="2400" spc="7" dirty="0">
                <a:latin typeface="Calibri"/>
                <a:cs typeface="Calibri"/>
              </a:rPr>
              <a:t> </a:t>
            </a:r>
            <a:r>
              <a:rPr sz="2400" spc="-7" dirty="0">
                <a:latin typeface="Calibri"/>
                <a:cs typeface="Calibri"/>
              </a:rPr>
              <a:t>probability </a:t>
            </a:r>
            <a:r>
              <a:rPr sz="2400" spc="-7" dirty="0">
                <a:latin typeface="Times New Roman"/>
                <a:cs typeface="Times New Roman"/>
              </a:rPr>
              <a:t>P(c)</a:t>
            </a:r>
            <a:endParaRPr sz="2400">
              <a:latin typeface="Times New Roman"/>
              <a:cs typeface="Times New Roman"/>
            </a:endParaRPr>
          </a:p>
          <a:p>
            <a:pPr marL="1236102" lvl="2" indent="-304792">
              <a:spcBef>
                <a:spcPts val="587"/>
              </a:spcBef>
              <a:buFont typeface="Times New Roman"/>
              <a:buChar char="•"/>
              <a:tabLst>
                <a:tab pos="1235256" algn="l"/>
                <a:tab pos="1236102" algn="l"/>
              </a:tabLst>
            </a:pPr>
            <a:r>
              <a:rPr sz="2400" spc="-7" dirty="0">
                <a:latin typeface="Calibri"/>
                <a:cs typeface="Calibri"/>
              </a:rPr>
              <a:t>not</a:t>
            </a:r>
            <a:r>
              <a:rPr sz="2400" spc="7" dirty="0">
                <a:latin typeface="Calibri"/>
                <a:cs typeface="Calibri"/>
              </a:rPr>
              <a:t> </a:t>
            </a:r>
            <a:r>
              <a:rPr sz="2400" dirty="0">
                <a:latin typeface="Calibri"/>
                <a:cs typeface="Calibri"/>
              </a:rPr>
              <a:t>a</a:t>
            </a:r>
            <a:r>
              <a:rPr sz="2400" spc="7" dirty="0">
                <a:latin typeface="Calibri"/>
                <a:cs typeface="Calibri"/>
              </a:rPr>
              <a:t> </a:t>
            </a:r>
            <a:r>
              <a:rPr sz="2400" spc="-7" dirty="0">
                <a:latin typeface="Calibri"/>
                <a:cs typeface="Calibri"/>
              </a:rPr>
              <a:t>member</a:t>
            </a:r>
            <a:r>
              <a:rPr sz="2400" spc="7" dirty="0">
                <a:latin typeface="Calibri"/>
                <a:cs typeface="Calibri"/>
              </a:rPr>
              <a:t> </a:t>
            </a:r>
            <a:r>
              <a:rPr sz="2400" spc="-7" dirty="0">
                <a:latin typeface="Calibri"/>
                <a:cs typeface="Calibri"/>
              </a:rPr>
              <a:t>of</a:t>
            </a:r>
            <a:r>
              <a:rPr sz="2400" spc="7" dirty="0">
                <a:latin typeface="Calibri"/>
                <a:cs typeface="Calibri"/>
              </a:rPr>
              <a:t> </a:t>
            </a:r>
            <a:r>
              <a:rPr sz="2400" dirty="0">
                <a:latin typeface="Calibri"/>
                <a:cs typeface="Calibri"/>
              </a:rPr>
              <a:t>that</a:t>
            </a:r>
            <a:r>
              <a:rPr sz="2400" spc="7" dirty="0">
                <a:latin typeface="Calibri"/>
                <a:cs typeface="Calibri"/>
              </a:rPr>
              <a:t> </a:t>
            </a:r>
            <a:r>
              <a:rPr sz="2400" spc="-7" dirty="0">
                <a:latin typeface="Calibri"/>
                <a:cs typeface="Calibri"/>
              </a:rPr>
              <a:t>concept</a:t>
            </a:r>
            <a:r>
              <a:rPr sz="2400" spc="7" dirty="0">
                <a:latin typeface="Calibri"/>
                <a:cs typeface="Calibri"/>
              </a:rPr>
              <a:t> </a:t>
            </a:r>
            <a:r>
              <a:rPr sz="2400" spc="-7" dirty="0">
                <a:latin typeface="Calibri"/>
                <a:cs typeface="Calibri"/>
              </a:rPr>
              <a:t>with</a:t>
            </a:r>
            <a:r>
              <a:rPr sz="2400" spc="7" dirty="0">
                <a:latin typeface="Calibri"/>
                <a:cs typeface="Calibri"/>
              </a:rPr>
              <a:t> </a:t>
            </a:r>
            <a:r>
              <a:rPr sz="2400" spc="-7" dirty="0">
                <a:latin typeface="Calibri"/>
                <a:cs typeface="Calibri"/>
              </a:rPr>
              <a:t>probability</a:t>
            </a:r>
            <a:r>
              <a:rPr sz="2400" dirty="0">
                <a:latin typeface="Calibri"/>
                <a:cs typeface="Calibri"/>
              </a:rPr>
              <a:t> </a:t>
            </a:r>
            <a:r>
              <a:rPr sz="2400" spc="-7" dirty="0">
                <a:latin typeface="Times New Roman"/>
                <a:cs typeface="Times New Roman"/>
              </a:rPr>
              <a:t>1-P(c)</a:t>
            </a:r>
            <a:endParaRPr sz="2400">
              <a:latin typeface="Times New Roman"/>
              <a:cs typeface="Times New Roman"/>
            </a:endParaRPr>
          </a:p>
          <a:p>
            <a:pPr marL="321725" indent="-304792">
              <a:spcBef>
                <a:spcPts val="653"/>
              </a:spcBef>
              <a:buFont typeface="Times New Roman"/>
              <a:buChar char="•"/>
              <a:tabLst>
                <a:tab pos="320879" algn="l"/>
                <a:tab pos="321725" algn="l"/>
              </a:tabLst>
            </a:pPr>
            <a:r>
              <a:rPr sz="2667" dirty="0">
                <a:latin typeface="Calibri"/>
                <a:cs typeface="Calibri"/>
              </a:rPr>
              <a:t>All</a:t>
            </a:r>
            <a:r>
              <a:rPr sz="2667" spc="-7" dirty="0">
                <a:latin typeface="Calibri"/>
                <a:cs typeface="Calibri"/>
              </a:rPr>
              <a:t> words</a:t>
            </a:r>
            <a:r>
              <a:rPr sz="2667" dirty="0">
                <a:latin typeface="Calibri"/>
                <a:cs typeface="Calibri"/>
              </a:rPr>
              <a:t> </a:t>
            </a:r>
            <a:r>
              <a:rPr sz="2667" spc="-7" dirty="0">
                <a:latin typeface="Calibri"/>
                <a:cs typeface="Calibri"/>
              </a:rPr>
              <a:t>are members</a:t>
            </a:r>
            <a:r>
              <a:rPr sz="2667" dirty="0">
                <a:latin typeface="Calibri"/>
                <a:cs typeface="Calibri"/>
              </a:rPr>
              <a:t> </a:t>
            </a:r>
            <a:r>
              <a:rPr sz="2667" spc="-7" dirty="0">
                <a:latin typeface="Calibri"/>
                <a:cs typeface="Calibri"/>
              </a:rPr>
              <a:t>of </a:t>
            </a:r>
            <a:r>
              <a:rPr sz="2667" dirty="0">
                <a:latin typeface="Calibri"/>
                <a:cs typeface="Calibri"/>
              </a:rPr>
              <a:t>the </a:t>
            </a:r>
            <a:r>
              <a:rPr sz="2667" spc="-7" dirty="0">
                <a:latin typeface="Calibri"/>
                <a:cs typeface="Calibri"/>
              </a:rPr>
              <a:t>root</a:t>
            </a:r>
            <a:r>
              <a:rPr sz="2667" dirty="0">
                <a:latin typeface="Calibri"/>
                <a:cs typeface="Calibri"/>
              </a:rPr>
              <a:t> </a:t>
            </a:r>
            <a:r>
              <a:rPr sz="2667" spc="-7" dirty="0">
                <a:latin typeface="Calibri"/>
                <a:cs typeface="Calibri"/>
              </a:rPr>
              <a:t>node (Entity)</a:t>
            </a:r>
            <a:endParaRPr sz="2667">
              <a:latin typeface="Calibri"/>
              <a:cs typeface="Calibri"/>
            </a:endParaRPr>
          </a:p>
          <a:p>
            <a:pPr marL="778914" lvl="1" indent="-305639">
              <a:spcBef>
                <a:spcPts val="533"/>
              </a:spcBef>
              <a:buClr>
                <a:srgbClr val="CC0000"/>
              </a:buClr>
              <a:buChar char="•"/>
              <a:tabLst>
                <a:tab pos="778067" algn="l"/>
                <a:tab pos="778914" algn="l"/>
              </a:tabLst>
            </a:pPr>
            <a:r>
              <a:rPr sz="2667" spc="-7" dirty="0">
                <a:latin typeface="Times New Roman"/>
                <a:cs typeface="Times New Roman"/>
              </a:rPr>
              <a:t>P(root)=1</a:t>
            </a:r>
            <a:endParaRPr sz="2667">
              <a:latin typeface="Times New Roman"/>
              <a:cs typeface="Times New Roman"/>
            </a:endParaRPr>
          </a:p>
          <a:p>
            <a:pPr marL="321725" indent="-304792">
              <a:spcBef>
                <a:spcPts val="667"/>
              </a:spcBef>
              <a:buFont typeface="Times New Roman"/>
              <a:buChar char="•"/>
              <a:tabLst>
                <a:tab pos="320879" algn="l"/>
                <a:tab pos="321725" algn="l"/>
              </a:tabLst>
            </a:pPr>
            <a:r>
              <a:rPr sz="2667" dirty="0">
                <a:latin typeface="Calibri"/>
                <a:cs typeface="Calibri"/>
              </a:rPr>
              <a:t>The </a:t>
            </a:r>
            <a:r>
              <a:rPr sz="2667" spc="-7" dirty="0">
                <a:latin typeface="Calibri"/>
                <a:cs typeface="Calibri"/>
              </a:rPr>
              <a:t>lower</a:t>
            </a:r>
            <a:r>
              <a:rPr sz="2667" dirty="0">
                <a:latin typeface="Calibri"/>
                <a:cs typeface="Calibri"/>
              </a:rPr>
              <a:t> a</a:t>
            </a:r>
            <a:r>
              <a:rPr sz="2667" spc="7" dirty="0">
                <a:latin typeface="Calibri"/>
                <a:cs typeface="Calibri"/>
              </a:rPr>
              <a:t> </a:t>
            </a:r>
            <a:r>
              <a:rPr sz="2667" spc="-7" dirty="0">
                <a:latin typeface="Calibri"/>
                <a:cs typeface="Calibri"/>
              </a:rPr>
              <a:t>node</a:t>
            </a:r>
            <a:r>
              <a:rPr sz="2667" dirty="0">
                <a:latin typeface="Calibri"/>
                <a:cs typeface="Calibri"/>
              </a:rPr>
              <a:t> in</a:t>
            </a:r>
            <a:r>
              <a:rPr sz="2667" spc="7" dirty="0">
                <a:latin typeface="Calibri"/>
                <a:cs typeface="Calibri"/>
              </a:rPr>
              <a:t> </a:t>
            </a:r>
            <a:r>
              <a:rPr sz="2667" spc="-7" dirty="0">
                <a:latin typeface="Calibri"/>
                <a:cs typeface="Calibri"/>
              </a:rPr>
              <a:t>hierarchy,</a:t>
            </a:r>
            <a:r>
              <a:rPr sz="2667" dirty="0">
                <a:latin typeface="Calibri"/>
                <a:cs typeface="Calibri"/>
              </a:rPr>
              <a:t> the</a:t>
            </a:r>
            <a:r>
              <a:rPr sz="2667" spc="7" dirty="0">
                <a:latin typeface="Calibri"/>
                <a:cs typeface="Calibri"/>
              </a:rPr>
              <a:t> </a:t>
            </a:r>
            <a:r>
              <a:rPr sz="2667" spc="-7" dirty="0">
                <a:latin typeface="Calibri"/>
                <a:cs typeface="Calibri"/>
              </a:rPr>
              <a:t>lower</a:t>
            </a:r>
            <a:r>
              <a:rPr sz="2667" dirty="0">
                <a:latin typeface="Calibri"/>
                <a:cs typeface="Calibri"/>
              </a:rPr>
              <a:t> its</a:t>
            </a:r>
            <a:r>
              <a:rPr sz="2667" spc="7" dirty="0">
                <a:latin typeface="Calibri"/>
                <a:cs typeface="Calibri"/>
              </a:rPr>
              <a:t> </a:t>
            </a:r>
            <a:r>
              <a:rPr sz="2667" spc="-7" dirty="0">
                <a:latin typeface="Calibri"/>
                <a:cs typeface="Calibri"/>
              </a:rPr>
              <a:t>probability</a:t>
            </a:r>
            <a:endParaRPr sz="2667">
              <a:latin typeface="Calibri"/>
              <a:cs typeface="Calibri"/>
            </a:endParaRPr>
          </a:p>
        </p:txBody>
      </p:sp>
      <p:sp>
        <p:nvSpPr>
          <p:cNvPr id="5" name="object 5"/>
          <p:cNvSpPr txBox="1"/>
          <p:nvPr/>
        </p:nvSpPr>
        <p:spPr>
          <a:xfrm>
            <a:off x="5184987" y="1380723"/>
            <a:ext cx="5909733" cy="304421"/>
          </a:xfrm>
          <a:prstGeom prst="rect">
            <a:avLst/>
          </a:prstGeom>
        </p:spPr>
        <p:txBody>
          <a:bodyPr vert="horz" wrap="square" lIns="0" tIns="16933" rIns="0" bIns="0" rtlCol="0">
            <a:spAutoFit/>
          </a:bodyPr>
          <a:lstStyle/>
          <a:p>
            <a:pPr marL="16933">
              <a:spcBef>
                <a:spcPts val="133"/>
              </a:spcBef>
            </a:pPr>
            <a:r>
              <a:rPr sz="1867" spc="-7" dirty="0">
                <a:latin typeface="Calibri"/>
                <a:cs typeface="Calibri"/>
              </a:rPr>
              <a:t>Resnik</a:t>
            </a:r>
            <a:r>
              <a:rPr sz="1867" dirty="0">
                <a:latin typeface="Calibri"/>
                <a:cs typeface="Calibri"/>
              </a:rPr>
              <a:t> </a:t>
            </a:r>
            <a:r>
              <a:rPr sz="1867" spc="-7" dirty="0">
                <a:latin typeface="Calibri"/>
                <a:cs typeface="Calibri"/>
              </a:rPr>
              <a:t>1995.</a:t>
            </a:r>
            <a:r>
              <a:rPr sz="1867" spc="7" dirty="0">
                <a:latin typeface="Calibri"/>
                <a:cs typeface="Calibri"/>
              </a:rPr>
              <a:t> </a:t>
            </a:r>
            <a:r>
              <a:rPr sz="1867" dirty="0">
                <a:latin typeface="Calibri"/>
                <a:cs typeface="Calibri"/>
              </a:rPr>
              <a:t>Using </a:t>
            </a:r>
            <a:r>
              <a:rPr sz="1867" spc="-7" dirty="0">
                <a:latin typeface="Calibri"/>
                <a:cs typeface="Calibri"/>
              </a:rPr>
              <a:t>information</a:t>
            </a:r>
            <a:r>
              <a:rPr sz="1867" spc="7" dirty="0">
                <a:latin typeface="Calibri"/>
                <a:cs typeface="Calibri"/>
              </a:rPr>
              <a:t> </a:t>
            </a:r>
            <a:r>
              <a:rPr sz="1867" spc="-7" dirty="0">
                <a:latin typeface="Calibri"/>
                <a:cs typeface="Calibri"/>
              </a:rPr>
              <a:t>content</a:t>
            </a:r>
            <a:r>
              <a:rPr sz="1867" dirty="0">
                <a:latin typeface="Calibri"/>
                <a:cs typeface="Calibri"/>
              </a:rPr>
              <a:t> to</a:t>
            </a:r>
            <a:r>
              <a:rPr sz="1867" spc="7" dirty="0">
                <a:latin typeface="Calibri"/>
                <a:cs typeface="Calibri"/>
              </a:rPr>
              <a:t> </a:t>
            </a:r>
            <a:r>
              <a:rPr sz="1867" dirty="0">
                <a:latin typeface="Calibri"/>
                <a:cs typeface="Calibri"/>
              </a:rPr>
              <a:t>evaluate</a:t>
            </a:r>
            <a:r>
              <a:rPr sz="1867" spc="-7" dirty="0">
                <a:latin typeface="Calibri"/>
                <a:cs typeface="Calibri"/>
              </a:rPr>
              <a:t> semantic</a:t>
            </a:r>
            <a:endParaRPr sz="1867">
              <a:latin typeface="Calibri"/>
              <a:cs typeface="Calibri"/>
            </a:endParaRPr>
          </a:p>
        </p:txBody>
      </p:sp>
      <p:sp>
        <p:nvSpPr>
          <p:cNvPr id="6" name="object 6"/>
          <p:cNvSpPr txBox="1"/>
          <p:nvPr/>
        </p:nvSpPr>
        <p:spPr>
          <a:xfrm>
            <a:off x="5184987" y="1651657"/>
            <a:ext cx="2909147" cy="304421"/>
          </a:xfrm>
          <a:prstGeom prst="rect">
            <a:avLst/>
          </a:prstGeom>
        </p:spPr>
        <p:txBody>
          <a:bodyPr vert="horz" wrap="square" lIns="0" tIns="16933" rIns="0" bIns="0" rtlCol="0">
            <a:spAutoFit/>
          </a:bodyPr>
          <a:lstStyle/>
          <a:p>
            <a:pPr marL="16933">
              <a:spcBef>
                <a:spcPts val="133"/>
              </a:spcBef>
            </a:pPr>
            <a:r>
              <a:rPr sz="1867" spc="-7" dirty="0">
                <a:latin typeface="Calibri"/>
                <a:cs typeface="Calibri"/>
              </a:rPr>
              <a:t>similarity</a:t>
            </a:r>
            <a:r>
              <a:rPr sz="1867" spc="-13" dirty="0">
                <a:latin typeface="Calibri"/>
                <a:cs typeface="Calibri"/>
              </a:rPr>
              <a:t> </a:t>
            </a:r>
            <a:r>
              <a:rPr sz="1867" dirty="0">
                <a:latin typeface="Calibri"/>
                <a:cs typeface="Calibri"/>
              </a:rPr>
              <a:t>in a </a:t>
            </a:r>
            <a:r>
              <a:rPr sz="1867" spc="-7" dirty="0">
                <a:latin typeface="Calibri"/>
                <a:cs typeface="Calibri"/>
              </a:rPr>
              <a:t>taxonomy.</a:t>
            </a:r>
            <a:r>
              <a:rPr sz="1867" dirty="0">
                <a:latin typeface="Calibri"/>
                <a:cs typeface="Calibri"/>
              </a:rPr>
              <a:t> </a:t>
            </a:r>
            <a:r>
              <a:rPr sz="1867" spc="-7" dirty="0">
                <a:latin typeface="Calibri"/>
                <a:cs typeface="Calibri"/>
              </a:rPr>
              <a:t>IJCAI</a:t>
            </a:r>
            <a:endParaRPr sz="1867">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2186" y="536819"/>
            <a:ext cx="6824133" cy="694207"/>
          </a:xfrm>
          <a:prstGeom prst="rect">
            <a:avLst/>
          </a:prstGeom>
        </p:spPr>
        <p:txBody>
          <a:bodyPr vert="horz" wrap="square" lIns="0" tIns="16933" rIns="0" bIns="0" rtlCol="0" anchor="ctr">
            <a:spAutoFit/>
          </a:bodyPr>
          <a:lstStyle/>
          <a:p>
            <a:pPr marL="16933">
              <a:lnSpc>
                <a:spcPct val="100000"/>
              </a:lnSpc>
              <a:spcBef>
                <a:spcPts val="133"/>
              </a:spcBef>
            </a:pPr>
            <a:r>
              <a:rPr spc="-7" dirty="0"/>
              <a:t>Information</a:t>
            </a:r>
            <a:r>
              <a:rPr spc="-27" dirty="0"/>
              <a:t> </a:t>
            </a:r>
            <a:r>
              <a:rPr dirty="0"/>
              <a:t>content</a:t>
            </a:r>
            <a:r>
              <a:rPr spc="-20" dirty="0"/>
              <a:t> </a:t>
            </a:r>
            <a:r>
              <a:rPr spc="-7" dirty="0"/>
              <a:t>similarity</a:t>
            </a:r>
          </a:p>
        </p:txBody>
      </p:sp>
      <p:sp>
        <p:nvSpPr>
          <p:cNvPr id="3" name="object 3"/>
          <p:cNvSpPr txBox="1"/>
          <p:nvPr/>
        </p:nvSpPr>
        <p:spPr>
          <a:xfrm>
            <a:off x="612988" y="2050627"/>
            <a:ext cx="6293273" cy="2955275"/>
          </a:xfrm>
          <a:prstGeom prst="rect">
            <a:avLst/>
          </a:prstGeom>
        </p:spPr>
        <p:txBody>
          <a:bodyPr vert="horz" wrap="square" lIns="0" tIns="16933" rIns="0" bIns="0" rtlCol="0">
            <a:spAutoFit/>
          </a:bodyPr>
          <a:lstStyle/>
          <a:p>
            <a:pPr marL="320879" marR="6773" indent="-304792">
              <a:spcBef>
                <a:spcPts val="133"/>
              </a:spcBef>
              <a:buFont typeface="Times New Roman"/>
              <a:buChar char="•"/>
              <a:tabLst>
                <a:tab pos="320879" algn="l"/>
                <a:tab pos="321725" algn="l"/>
              </a:tabLst>
            </a:pPr>
            <a:r>
              <a:rPr sz="2667" spc="-7" dirty="0">
                <a:latin typeface="Calibri"/>
                <a:cs typeface="Calibri"/>
              </a:rPr>
              <a:t>For</a:t>
            </a:r>
            <a:r>
              <a:rPr sz="2667" dirty="0">
                <a:latin typeface="Calibri"/>
                <a:cs typeface="Calibri"/>
              </a:rPr>
              <a:t> </a:t>
            </a:r>
            <a:r>
              <a:rPr sz="2667" spc="-7" dirty="0">
                <a:latin typeface="Calibri"/>
                <a:cs typeface="Calibri"/>
              </a:rPr>
              <a:t>every</a:t>
            </a:r>
            <a:r>
              <a:rPr sz="2667" spc="7" dirty="0">
                <a:latin typeface="Calibri"/>
                <a:cs typeface="Calibri"/>
              </a:rPr>
              <a:t> </a:t>
            </a:r>
            <a:r>
              <a:rPr sz="2667" spc="-7" dirty="0">
                <a:latin typeface="Calibri"/>
                <a:cs typeface="Calibri"/>
              </a:rPr>
              <a:t>word</a:t>
            </a:r>
            <a:r>
              <a:rPr sz="2667" dirty="0">
                <a:latin typeface="Calibri"/>
                <a:cs typeface="Calibri"/>
              </a:rPr>
              <a:t> (ex</a:t>
            </a:r>
            <a:r>
              <a:rPr sz="2667" spc="7" dirty="0">
                <a:latin typeface="Calibri"/>
                <a:cs typeface="Calibri"/>
              </a:rPr>
              <a:t> </a:t>
            </a:r>
            <a:r>
              <a:rPr sz="2667" spc="-7" dirty="0">
                <a:latin typeface="Calibri"/>
                <a:cs typeface="Calibri"/>
              </a:rPr>
              <a:t>“natural</a:t>
            </a:r>
            <a:r>
              <a:rPr sz="2667" dirty="0">
                <a:latin typeface="Calibri"/>
                <a:cs typeface="Calibri"/>
              </a:rPr>
              <a:t> </a:t>
            </a:r>
            <a:r>
              <a:rPr sz="2667" spc="-7" dirty="0">
                <a:latin typeface="Calibri"/>
                <a:cs typeface="Calibri"/>
              </a:rPr>
              <a:t>elevation”),</a:t>
            </a:r>
            <a:r>
              <a:rPr sz="2667" spc="7" dirty="0">
                <a:latin typeface="Calibri"/>
                <a:cs typeface="Calibri"/>
              </a:rPr>
              <a:t> </a:t>
            </a:r>
            <a:r>
              <a:rPr sz="2667" spc="-7" dirty="0">
                <a:latin typeface="Calibri"/>
                <a:cs typeface="Calibri"/>
              </a:rPr>
              <a:t>we </a:t>
            </a:r>
            <a:r>
              <a:rPr sz="2667" spc="-587" dirty="0">
                <a:latin typeface="Calibri"/>
                <a:cs typeface="Calibri"/>
              </a:rPr>
              <a:t> </a:t>
            </a:r>
            <a:r>
              <a:rPr sz="2667" spc="-7" dirty="0">
                <a:latin typeface="Calibri"/>
                <a:cs typeface="Calibri"/>
              </a:rPr>
              <a:t>count </a:t>
            </a:r>
            <a:r>
              <a:rPr sz="2667" dirty="0">
                <a:latin typeface="Calibri"/>
                <a:cs typeface="Calibri"/>
              </a:rPr>
              <a:t>all the </a:t>
            </a:r>
            <a:r>
              <a:rPr sz="2667" spc="-7" dirty="0">
                <a:latin typeface="Calibri"/>
                <a:cs typeface="Calibri"/>
              </a:rPr>
              <a:t>words </a:t>
            </a:r>
            <a:r>
              <a:rPr sz="2667" dirty="0">
                <a:latin typeface="Calibri"/>
                <a:cs typeface="Calibri"/>
              </a:rPr>
              <a:t>in that </a:t>
            </a:r>
            <a:r>
              <a:rPr sz="2667" spc="-7" dirty="0">
                <a:latin typeface="Calibri"/>
                <a:cs typeface="Calibri"/>
              </a:rPr>
              <a:t>concepts, </a:t>
            </a:r>
            <a:r>
              <a:rPr sz="2667" dirty="0">
                <a:latin typeface="Calibri"/>
                <a:cs typeface="Calibri"/>
              </a:rPr>
              <a:t>and </a:t>
            </a:r>
            <a:r>
              <a:rPr sz="2667" spc="7" dirty="0">
                <a:latin typeface="Calibri"/>
                <a:cs typeface="Calibri"/>
              </a:rPr>
              <a:t> </a:t>
            </a:r>
            <a:r>
              <a:rPr sz="2667" dirty="0">
                <a:latin typeface="Calibri"/>
                <a:cs typeface="Calibri"/>
              </a:rPr>
              <a:t>then </a:t>
            </a:r>
            <a:r>
              <a:rPr sz="2667" spc="-7" dirty="0">
                <a:latin typeface="Calibri"/>
                <a:cs typeface="Calibri"/>
              </a:rPr>
              <a:t>we normalize </a:t>
            </a:r>
            <a:r>
              <a:rPr sz="2667" dirty="0">
                <a:latin typeface="Calibri"/>
                <a:cs typeface="Calibri"/>
              </a:rPr>
              <a:t>by the total </a:t>
            </a:r>
            <a:r>
              <a:rPr sz="2667" spc="-7" dirty="0">
                <a:latin typeface="Calibri"/>
                <a:cs typeface="Calibri"/>
              </a:rPr>
              <a:t>number of </a:t>
            </a:r>
            <a:r>
              <a:rPr sz="2667" dirty="0">
                <a:latin typeface="Calibri"/>
                <a:cs typeface="Calibri"/>
              </a:rPr>
              <a:t> </a:t>
            </a:r>
            <a:r>
              <a:rPr sz="2667" spc="-7" dirty="0">
                <a:latin typeface="Calibri"/>
                <a:cs typeface="Calibri"/>
              </a:rPr>
              <a:t>words </a:t>
            </a:r>
            <a:r>
              <a:rPr sz="2667" dirty="0">
                <a:latin typeface="Calibri"/>
                <a:cs typeface="Calibri"/>
              </a:rPr>
              <a:t>in the </a:t>
            </a:r>
            <a:r>
              <a:rPr sz="2667" spc="-7" dirty="0">
                <a:latin typeface="Calibri"/>
                <a:cs typeface="Calibri"/>
              </a:rPr>
              <a:t>corpus.</a:t>
            </a:r>
            <a:endParaRPr sz="2667">
              <a:latin typeface="Calibri"/>
              <a:cs typeface="Calibri"/>
            </a:endParaRPr>
          </a:p>
          <a:p>
            <a:pPr marL="320879" marR="55032" indent="-304792">
              <a:lnSpc>
                <a:spcPct val="98300"/>
              </a:lnSpc>
              <a:spcBef>
                <a:spcPts val="693"/>
              </a:spcBef>
              <a:buFont typeface="Times New Roman"/>
              <a:buChar char="•"/>
              <a:tabLst>
                <a:tab pos="320879" algn="l"/>
                <a:tab pos="321725" algn="l"/>
              </a:tabLst>
            </a:pPr>
            <a:r>
              <a:rPr sz="2667" spc="-7" dirty="0">
                <a:latin typeface="Calibri"/>
                <a:cs typeface="Calibri"/>
              </a:rPr>
              <a:t>we </a:t>
            </a:r>
            <a:r>
              <a:rPr sz="2667" dirty="0">
                <a:latin typeface="Calibri"/>
                <a:cs typeface="Calibri"/>
              </a:rPr>
              <a:t>get a </a:t>
            </a:r>
            <a:r>
              <a:rPr sz="2667" spc="-7" dirty="0">
                <a:latin typeface="Calibri"/>
                <a:cs typeface="Calibri"/>
              </a:rPr>
              <a:t>probability </a:t>
            </a:r>
            <a:r>
              <a:rPr sz="2667" dirty="0">
                <a:latin typeface="Calibri"/>
                <a:cs typeface="Calibri"/>
              </a:rPr>
              <a:t>value that </a:t>
            </a:r>
            <a:r>
              <a:rPr sz="2667" spc="-7" dirty="0">
                <a:latin typeface="Calibri"/>
                <a:cs typeface="Calibri"/>
              </a:rPr>
              <a:t>tells </a:t>
            </a:r>
            <a:r>
              <a:rPr sz="2667" dirty="0">
                <a:latin typeface="Calibri"/>
                <a:cs typeface="Calibri"/>
              </a:rPr>
              <a:t>us </a:t>
            </a:r>
            <a:r>
              <a:rPr sz="2667" spc="-7" dirty="0">
                <a:latin typeface="Calibri"/>
                <a:cs typeface="Calibri"/>
              </a:rPr>
              <a:t>how </a:t>
            </a:r>
            <a:r>
              <a:rPr sz="2667" spc="-587" dirty="0">
                <a:latin typeface="Calibri"/>
                <a:cs typeface="Calibri"/>
              </a:rPr>
              <a:t> </a:t>
            </a:r>
            <a:r>
              <a:rPr sz="2667" spc="-7" dirty="0">
                <a:latin typeface="Calibri"/>
                <a:cs typeface="Calibri"/>
              </a:rPr>
              <a:t>probable </a:t>
            </a:r>
            <a:r>
              <a:rPr sz="2667" dirty="0">
                <a:latin typeface="Calibri"/>
                <a:cs typeface="Calibri"/>
              </a:rPr>
              <a:t>it is that a </a:t>
            </a:r>
            <a:r>
              <a:rPr sz="2667" spc="-7" dirty="0">
                <a:latin typeface="Calibri"/>
                <a:cs typeface="Calibri"/>
              </a:rPr>
              <a:t>random word </a:t>
            </a:r>
            <a:r>
              <a:rPr sz="2667" dirty="0">
                <a:latin typeface="Calibri"/>
                <a:cs typeface="Calibri"/>
              </a:rPr>
              <a:t>is a an </a:t>
            </a:r>
            <a:r>
              <a:rPr sz="2667" spc="7" dirty="0">
                <a:latin typeface="Calibri"/>
                <a:cs typeface="Calibri"/>
              </a:rPr>
              <a:t> </a:t>
            </a:r>
            <a:r>
              <a:rPr sz="2667" dirty="0">
                <a:latin typeface="Calibri"/>
                <a:cs typeface="Calibri"/>
              </a:rPr>
              <a:t>instance</a:t>
            </a:r>
            <a:r>
              <a:rPr sz="2667" spc="-7" dirty="0">
                <a:latin typeface="Calibri"/>
                <a:cs typeface="Calibri"/>
              </a:rPr>
              <a:t> of</a:t>
            </a:r>
            <a:r>
              <a:rPr sz="2667" dirty="0">
                <a:latin typeface="Calibri"/>
                <a:cs typeface="Calibri"/>
              </a:rPr>
              <a:t> that</a:t>
            </a:r>
            <a:r>
              <a:rPr sz="2667" spc="-7" dirty="0">
                <a:latin typeface="Calibri"/>
                <a:cs typeface="Calibri"/>
              </a:rPr>
              <a:t> concept</a:t>
            </a:r>
            <a:endParaRPr sz="2667">
              <a:latin typeface="Calibri"/>
              <a:cs typeface="Calibri"/>
            </a:endParaRPr>
          </a:p>
        </p:txBody>
      </p:sp>
      <p:sp>
        <p:nvSpPr>
          <p:cNvPr id="4" name="object 4"/>
          <p:cNvSpPr txBox="1"/>
          <p:nvPr/>
        </p:nvSpPr>
        <p:spPr>
          <a:xfrm>
            <a:off x="4049555" y="5290276"/>
            <a:ext cx="1447800" cy="484748"/>
          </a:xfrm>
          <a:prstGeom prst="rect">
            <a:avLst/>
          </a:prstGeom>
        </p:spPr>
        <p:txBody>
          <a:bodyPr vert="horz" wrap="square" lIns="0" tIns="22860" rIns="0" bIns="0" rtlCol="0">
            <a:spAutoFit/>
          </a:bodyPr>
          <a:lstStyle/>
          <a:p>
            <a:pPr marL="16933">
              <a:spcBef>
                <a:spcPts val="180"/>
              </a:spcBef>
            </a:pPr>
            <a:r>
              <a:rPr sz="3000" i="1" dirty="0">
                <a:latin typeface="Times New Roman"/>
                <a:cs typeface="Times New Roman"/>
              </a:rPr>
              <a:t>c</a:t>
            </a:r>
            <a:r>
              <a:rPr sz="3000" i="1" spc="20" dirty="0">
                <a:latin typeface="Times New Roman"/>
                <a:cs typeface="Times New Roman"/>
              </a:rPr>
              <a:t>oun</a:t>
            </a:r>
            <a:r>
              <a:rPr sz="3000" i="1" spc="152" dirty="0">
                <a:latin typeface="Times New Roman"/>
                <a:cs typeface="Times New Roman"/>
              </a:rPr>
              <a:t>t</a:t>
            </a:r>
            <a:r>
              <a:rPr sz="3000" spc="80" dirty="0">
                <a:latin typeface="Times New Roman"/>
                <a:cs typeface="Times New Roman"/>
              </a:rPr>
              <a:t>(</a:t>
            </a:r>
            <a:r>
              <a:rPr sz="3000" i="1" spc="120" dirty="0">
                <a:latin typeface="Times New Roman"/>
                <a:cs typeface="Times New Roman"/>
              </a:rPr>
              <a:t>w</a:t>
            </a:r>
            <a:r>
              <a:rPr sz="3000" spc="13" dirty="0">
                <a:latin typeface="Times New Roman"/>
                <a:cs typeface="Times New Roman"/>
              </a:rPr>
              <a:t>)</a:t>
            </a:r>
            <a:endParaRPr sz="3000">
              <a:latin typeface="Times New Roman"/>
              <a:cs typeface="Times New Roman"/>
            </a:endParaRPr>
          </a:p>
        </p:txBody>
      </p:sp>
      <p:sp>
        <p:nvSpPr>
          <p:cNvPr id="5" name="object 5"/>
          <p:cNvSpPr txBox="1"/>
          <p:nvPr/>
        </p:nvSpPr>
        <p:spPr>
          <a:xfrm>
            <a:off x="3126845" y="5161207"/>
            <a:ext cx="447887" cy="719791"/>
          </a:xfrm>
          <a:prstGeom prst="rect">
            <a:avLst/>
          </a:prstGeom>
        </p:spPr>
        <p:txBody>
          <a:bodyPr vert="horz" wrap="square" lIns="0" tIns="22013" rIns="0" bIns="0" rtlCol="0">
            <a:spAutoFit/>
          </a:bodyPr>
          <a:lstStyle/>
          <a:p>
            <a:pPr marL="16933">
              <a:spcBef>
                <a:spcPts val="173"/>
              </a:spcBef>
            </a:pPr>
            <a:r>
              <a:rPr sz="4533" spc="20" dirty="0">
                <a:latin typeface="Symbol"/>
                <a:cs typeface="Symbol"/>
              </a:rPr>
              <a:t></a:t>
            </a:r>
            <a:endParaRPr sz="4533">
              <a:latin typeface="Symbol"/>
              <a:cs typeface="Symbol"/>
            </a:endParaRPr>
          </a:p>
        </p:txBody>
      </p:sp>
      <p:sp>
        <p:nvSpPr>
          <p:cNvPr id="6" name="object 6"/>
          <p:cNvSpPr txBox="1"/>
          <p:nvPr/>
        </p:nvSpPr>
        <p:spPr>
          <a:xfrm>
            <a:off x="1537668" y="5743028"/>
            <a:ext cx="4001347" cy="972061"/>
          </a:xfrm>
          <a:prstGeom prst="rect">
            <a:avLst/>
          </a:prstGeom>
        </p:spPr>
        <p:txBody>
          <a:bodyPr vert="horz" wrap="square" lIns="0" tIns="22860" rIns="0" bIns="0" rtlCol="0">
            <a:spAutoFit/>
          </a:bodyPr>
          <a:lstStyle/>
          <a:p>
            <a:pPr marL="50799">
              <a:spcBef>
                <a:spcPts val="180"/>
              </a:spcBef>
              <a:tabLst>
                <a:tab pos="3949601" algn="l"/>
              </a:tabLst>
            </a:pPr>
            <a:r>
              <a:rPr sz="4500" i="1" spc="169" baseline="-25925" dirty="0">
                <a:latin typeface="Times New Roman"/>
                <a:cs typeface="Times New Roman"/>
              </a:rPr>
              <a:t>P</a:t>
            </a:r>
            <a:r>
              <a:rPr sz="4500" spc="59" baseline="-25925" dirty="0">
                <a:latin typeface="Times New Roman"/>
                <a:cs typeface="Times New Roman"/>
              </a:rPr>
              <a:t>(</a:t>
            </a:r>
            <a:r>
              <a:rPr sz="4500" i="1" spc="160" baseline="-25925" dirty="0">
                <a:latin typeface="Times New Roman"/>
                <a:cs typeface="Times New Roman"/>
              </a:rPr>
              <a:t>c</a:t>
            </a:r>
            <a:r>
              <a:rPr sz="4500" spc="20" baseline="-25925" dirty="0">
                <a:latin typeface="Times New Roman"/>
                <a:cs typeface="Times New Roman"/>
              </a:rPr>
              <a:t>)</a:t>
            </a:r>
            <a:r>
              <a:rPr sz="4500" spc="-360" baseline="-25925" dirty="0">
                <a:latin typeface="Times New Roman"/>
                <a:cs typeface="Times New Roman"/>
              </a:rPr>
              <a:t> </a:t>
            </a:r>
            <a:r>
              <a:rPr sz="4500" spc="29" baseline="-25925" dirty="0">
                <a:latin typeface="Symbol"/>
                <a:cs typeface="Symbol"/>
              </a:rPr>
              <a:t></a:t>
            </a:r>
            <a:r>
              <a:rPr sz="4500" spc="220" baseline="-25925" dirty="0">
                <a:latin typeface="Times New Roman"/>
                <a:cs typeface="Times New Roman"/>
              </a:rPr>
              <a:t> </a:t>
            </a:r>
            <a:r>
              <a:rPr sz="2067" i="1" u="heavy" spc="53" dirty="0">
                <a:uFill>
                  <a:solidFill>
                    <a:srgbClr val="000000"/>
                  </a:solidFill>
                </a:uFill>
                <a:latin typeface="Times New Roman"/>
                <a:cs typeface="Times New Roman"/>
              </a:rPr>
              <a:t>w</a:t>
            </a:r>
            <a:r>
              <a:rPr sz="2067" u="heavy" spc="73" dirty="0">
                <a:uFill>
                  <a:solidFill>
                    <a:srgbClr val="000000"/>
                  </a:solidFill>
                </a:uFill>
                <a:latin typeface="Symbol"/>
                <a:cs typeface="Symbol"/>
              </a:rPr>
              <a:t></a:t>
            </a:r>
            <a:r>
              <a:rPr sz="2067" i="1" u="heavy" spc="-7" dirty="0">
                <a:uFill>
                  <a:solidFill>
                    <a:srgbClr val="000000"/>
                  </a:solidFill>
                </a:uFill>
                <a:latin typeface="Times New Roman"/>
                <a:cs typeface="Times New Roman"/>
              </a:rPr>
              <a:t>word</a:t>
            </a:r>
            <a:r>
              <a:rPr sz="2067" i="1" u="heavy" spc="113" dirty="0">
                <a:uFill>
                  <a:solidFill>
                    <a:srgbClr val="000000"/>
                  </a:solidFill>
                </a:uFill>
                <a:latin typeface="Times New Roman"/>
                <a:cs typeface="Times New Roman"/>
              </a:rPr>
              <a:t>s</a:t>
            </a:r>
            <a:r>
              <a:rPr sz="2067" u="heavy" spc="93" dirty="0">
                <a:uFill>
                  <a:solidFill>
                    <a:srgbClr val="000000"/>
                  </a:solidFill>
                </a:uFill>
                <a:latin typeface="Times New Roman"/>
                <a:cs typeface="Times New Roman"/>
              </a:rPr>
              <a:t>(</a:t>
            </a:r>
            <a:r>
              <a:rPr sz="2067" i="1" u="heavy" spc="133" dirty="0">
                <a:uFill>
                  <a:solidFill>
                    <a:srgbClr val="000000"/>
                  </a:solidFill>
                </a:uFill>
                <a:latin typeface="Times New Roman"/>
                <a:cs typeface="Times New Roman"/>
              </a:rPr>
              <a:t>c</a:t>
            </a:r>
            <a:r>
              <a:rPr sz="2067" u="heavy" dirty="0">
                <a:uFill>
                  <a:solidFill>
                    <a:srgbClr val="000000"/>
                  </a:solidFill>
                </a:uFill>
                <a:latin typeface="Times New Roman"/>
                <a:cs typeface="Times New Roman"/>
              </a:rPr>
              <a:t>)	</a:t>
            </a:r>
            <a:endParaRPr sz="2067">
              <a:latin typeface="Times New Roman"/>
              <a:cs typeface="Times New Roman"/>
            </a:endParaRPr>
          </a:p>
          <a:p>
            <a:pPr marL="1042221" algn="ctr">
              <a:spcBef>
                <a:spcPts val="213"/>
              </a:spcBef>
            </a:pPr>
            <a:r>
              <a:rPr sz="3000" i="1" spc="27" dirty="0">
                <a:latin typeface="Times New Roman"/>
                <a:cs typeface="Times New Roman"/>
              </a:rPr>
              <a:t>N</a:t>
            </a:r>
            <a:endParaRPr sz="3000">
              <a:latin typeface="Times New Roman"/>
              <a:cs typeface="Times New Roman"/>
            </a:endParaRPr>
          </a:p>
        </p:txBody>
      </p:sp>
      <p:sp>
        <p:nvSpPr>
          <p:cNvPr id="7" name="object 7"/>
          <p:cNvSpPr txBox="1"/>
          <p:nvPr/>
        </p:nvSpPr>
        <p:spPr>
          <a:xfrm>
            <a:off x="7993145" y="1425470"/>
            <a:ext cx="4085167" cy="1902551"/>
          </a:xfrm>
          <a:prstGeom prst="rect">
            <a:avLst/>
          </a:prstGeom>
        </p:spPr>
        <p:txBody>
          <a:bodyPr vert="horz" wrap="square" lIns="0" tIns="16933" rIns="0" bIns="0" rtlCol="0">
            <a:spAutoFit/>
          </a:bodyPr>
          <a:lstStyle/>
          <a:p>
            <a:pPr marL="931310">
              <a:spcBef>
                <a:spcPts val="133"/>
              </a:spcBef>
            </a:pPr>
            <a:r>
              <a:rPr sz="2400" spc="-73" dirty="0">
                <a:solidFill>
                  <a:srgbClr val="008000"/>
                </a:solidFill>
                <a:latin typeface="Calibri"/>
                <a:cs typeface="Calibri"/>
              </a:rPr>
              <a:t>geological-­‐formation</a:t>
            </a:r>
            <a:endParaRPr sz="2400">
              <a:latin typeface="Calibri"/>
              <a:cs typeface="Calibri"/>
            </a:endParaRPr>
          </a:p>
          <a:p>
            <a:pPr marL="321725" marR="6773" indent="-304792">
              <a:lnSpc>
                <a:spcPct val="222200"/>
              </a:lnSpc>
              <a:tabLst>
                <a:tab pos="1235256" algn="l"/>
                <a:tab pos="2251229" algn="l"/>
                <a:tab pos="2352827" algn="l"/>
                <a:tab pos="3368802" algn="l"/>
              </a:tabLst>
            </a:pPr>
            <a:r>
              <a:rPr sz="2400" dirty="0">
                <a:solidFill>
                  <a:srgbClr val="008000"/>
                </a:solidFill>
                <a:latin typeface="Calibri"/>
                <a:cs typeface="Calibri"/>
              </a:rPr>
              <a:t>natu</a:t>
            </a:r>
            <a:r>
              <a:rPr sz="2400" spc="-7" dirty="0">
                <a:solidFill>
                  <a:srgbClr val="008000"/>
                </a:solidFill>
                <a:latin typeface="Calibri"/>
                <a:cs typeface="Calibri"/>
              </a:rPr>
              <a:t>r</a:t>
            </a:r>
            <a:r>
              <a:rPr sz="2400" dirty="0">
                <a:solidFill>
                  <a:srgbClr val="008000"/>
                </a:solidFill>
                <a:latin typeface="Calibri"/>
                <a:cs typeface="Calibri"/>
              </a:rPr>
              <a:t>al elev</a:t>
            </a:r>
            <a:r>
              <a:rPr sz="2400" spc="-7" dirty="0">
                <a:solidFill>
                  <a:srgbClr val="008000"/>
                </a:solidFill>
                <a:latin typeface="Calibri"/>
                <a:cs typeface="Calibri"/>
              </a:rPr>
              <a:t>atio</a:t>
            </a:r>
            <a:r>
              <a:rPr sz="2400" dirty="0">
                <a:solidFill>
                  <a:srgbClr val="008000"/>
                </a:solidFill>
                <a:latin typeface="Calibri"/>
                <a:cs typeface="Calibri"/>
              </a:rPr>
              <a:t>n		ca</a:t>
            </a:r>
            <a:r>
              <a:rPr sz="2400" spc="-7" dirty="0">
                <a:solidFill>
                  <a:srgbClr val="008000"/>
                </a:solidFill>
                <a:latin typeface="Calibri"/>
                <a:cs typeface="Calibri"/>
              </a:rPr>
              <a:t>v</a:t>
            </a:r>
            <a:r>
              <a:rPr sz="2400" dirty="0">
                <a:solidFill>
                  <a:srgbClr val="008000"/>
                </a:solidFill>
                <a:latin typeface="Calibri"/>
                <a:cs typeface="Calibri"/>
              </a:rPr>
              <a:t>e	sho</a:t>
            </a:r>
            <a:r>
              <a:rPr sz="2400" spc="-7" dirty="0">
                <a:solidFill>
                  <a:srgbClr val="008000"/>
                </a:solidFill>
                <a:latin typeface="Calibri"/>
                <a:cs typeface="Calibri"/>
              </a:rPr>
              <a:t>r</a:t>
            </a:r>
            <a:r>
              <a:rPr sz="2400" dirty="0">
                <a:solidFill>
                  <a:srgbClr val="008000"/>
                </a:solidFill>
                <a:latin typeface="Calibri"/>
                <a:cs typeface="Calibri"/>
              </a:rPr>
              <a:t>e  </a:t>
            </a:r>
            <a:r>
              <a:rPr sz="2400" spc="-7" dirty="0">
                <a:solidFill>
                  <a:srgbClr val="008000"/>
                </a:solidFill>
                <a:latin typeface="Calibri"/>
                <a:cs typeface="Calibri"/>
              </a:rPr>
              <a:t>hill	ridge	</a:t>
            </a:r>
            <a:r>
              <a:rPr sz="2400" spc="-20" dirty="0">
                <a:solidFill>
                  <a:srgbClr val="008000"/>
                </a:solidFill>
                <a:latin typeface="Calibri"/>
                <a:cs typeface="Calibri"/>
              </a:rPr>
              <a:t>grotto	</a:t>
            </a:r>
            <a:r>
              <a:rPr sz="2400" spc="-7" dirty="0">
                <a:solidFill>
                  <a:srgbClr val="008000"/>
                </a:solidFill>
                <a:latin typeface="Calibri"/>
                <a:cs typeface="Calibri"/>
              </a:rPr>
              <a:t>coast</a:t>
            </a:r>
            <a:endParaRPr sz="2400">
              <a:latin typeface="Calibri"/>
              <a:cs typeface="Calibri"/>
            </a:endParaRPr>
          </a:p>
        </p:txBody>
      </p:sp>
      <p:sp>
        <p:nvSpPr>
          <p:cNvPr id="8" name="object 8"/>
          <p:cNvSpPr/>
          <p:nvPr/>
        </p:nvSpPr>
        <p:spPr>
          <a:xfrm>
            <a:off x="8738335" y="1873887"/>
            <a:ext cx="1489287" cy="320887"/>
          </a:xfrm>
          <a:custGeom>
            <a:avLst/>
            <a:gdLst/>
            <a:ahLst/>
            <a:cxnLst/>
            <a:rect l="l" t="t" r="r" b="b"/>
            <a:pathLst>
              <a:path w="1116965" h="240664">
                <a:moveTo>
                  <a:pt x="1116803" y="0"/>
                </a:moveTo>
                <a:lnTo>
                  <a:pt x="252581" y="240267"/>
                </a:lnTo>
              </a:path>
              <a:path w="1116965" h="240664">
                <a:moveTo>
                  <a:pt x="1116803" y="0"/>
                </a:moveTo>
                <a:lnTo>
                  <a:pt x="0" y="240267"/>
                </a:lnTo>
              </a:path>
              <a:path w="1116965" h="240664">
                <a:moveTo>
                  <a:pt x="1116803" y="0"/>
                </a:moveTo>
                <a:lnTo>
                  <a:pt x="812664" y="240267"/>
                </a:lnTo>
              </a:path>
            </a:pathLst>
          </a:custGeom>
          <a:ln w="9524">
            <a:solidFill>
              <a:srgbClr val="000000"/>
            </a:solidFill>
          </a:ln>
        </p:spPr>
        <p:txBody>
          <a:bodyPr wrap="square" lIns="0" tIns="0" rIns="0" bIns="0" rtlCol="0"/>
          <a:lstStyle/>
          <a:p>
            <a:endParaRPr sz="2400"/>
          </a:p>
        </p:txBody>
      </p:sp>
      <p:sp>
        <p:nvSpPr>
          <p:cNvPr id="9" name="object 9"/>
          <p:cNvSpPr/>
          <p:nvPr/>
        </p:nvSpPr>
        <p:spPr>
          <a:xfrm>
            <a:off x="8502869" y="2686687"/>
            <a:ext cx="572345" cy="320887"/>
          </a:xfrm>
          <a:custGeom>
            <a:avLst/>
            <a:gdLst/>
            <a:ahLst/>
            <a:cxnLst/>
            <a:rect l="l" t="t" r="r" b="b"/>
            <a:pathLst>
              <a:path w="429259" h="240664">
                <a:moveTo>
                  <a:pt x="429181" y="0"/>
                </a:moveTo>
                <a:lnTo>
                  <a:pt x="0" y="240267"/>
                </a:lnTo>
              </a:path>
              <a:path w="429259" h="240664">
                <a:moveTo>
                  <a:pt x="429182" y="0"/>
                </a:moveTo>
                <a:lnTo>
                  <a:pt x="73547" y="240267"/>
                </a:lnTo>
              </a:path>
            </a:pathLst>
          </a:custGeom>
          <a:ln w="9524">
            <a:solidFill>
              <a:srgbClr val="000000"/>
            </a:solidFill>
          </a:ln>
        </p:spPr>
        <p:txBody>
          <a:bodyPr wrap="square" lIns="0" tIns="0" rIns="0" bIns="0" rtlCol="0"/>
          <a:lstStyle/>
          <a:p>
            <a:endParaRPr sz="2400"/>
          </a:p>
        </p:txBody>
      </p:sp>
      <p:sp>
        <p:nvSpPr>
          <p:cNvPr id="10" name="object 10"/>
          <p:cNvSpPr/>
          <p:nvPr/>
        </p:nvSpPr>
        <p:spPr>
          <a:xfrm>
            <a:off x="10632466" y="2686687"/>
            <a:ext cx="847" cy="320887"/>
          </a:xfrm>
          <a:custGeom>
            <a:avLst/>
            <a:gdLst/>
            <a:ahLst/>
            <a:cxnLst/>
            <a:rect l="l" t="t" r="r" b="b"/>
            <a:pathLst>
              <a:path w="634" h="240664">
                <a:moveTo>
                  <a:pt x="344" y="0"/>
                </a:moveTo>
                <a:lnTo>
                  <a:pt x="0" y="240267"/>
                </a:lnTo>
              </a:path>
            </a:pathLst>
          </a:custGeom>
          <a:ln w="9524">
            <a:solidFill>
              <a:srgbClr val="000000"/>
            </a:solidFill>
          </a:ln>
        </p:spPr>
        <p:txBody>
          <a:bodyPr wrap="square" lIns="0" tIns="0" rIns="0" bIns="0" rtlCol="0"/>
          <a:lstStyle/>
          <a:p>
            <a:endParaRPr sz="2400"/>
          </a:p>
        </p:txBody>
      </p:sp>
      <p:sp>
        <p:nvSpPr>
          <p:cNvPr id="11" name="object 11"/>
          <p:cNvSpPr/>
          <p:nvPr/>
        </p:nvSpPr>
        <p:spPr>
          <a:xfrm>
            <a:off x="11713619" y="2686687"/>
            <a:ext cx="3387" cy="320887"/>
          </a:xfrm>
          <a:custGeom>
            <a:avLst/>
            <a:gdLst/>
            <a:ahLst/>
            <a:cxnLst/>
            <a:rect l="l" t="t" r="r" b="b"/>
            <a:pathLst>
              <a:path w="2540" h="240664">
                <a:moveTo>
                  <a:pt x="2144" y="0"/>
                </a:moveTo>
                <a:lnTo>
                  <a:pt x="0" y="240267"/>
                </a:lnTo>
              </a:path>
            </a:pathLst>
          </a:custGeom>
          <a:ln w="9524">
            <a:solidFill>
              <a:srgbClr val="000000"/>
            </a:solidFill>
          </a:ln>
        </p:spPr>
        <p:txBody>
          <a:bodyPr wrap="square" lIns="0" tIns="0" rIns="0" bIns="0" rtlCol="0"/>
          <a:lstStyle/>
          <a:p>
            <a:endParaRPr sz="2400"/>
          </a:p>
        </p:txBody>
      </p:sp>
      <p:sp>
        <p:nvSpPr>
          <p:cNvPr id="12" name="object 12"/>
          <p:cNvSpPr txBox="1"/>
          <p:nvPr/>
        </p:nvSpPr>
        <p:spPr>
          <a:xfrm>
            <a:off x="9865861" y="120228"/>
            <a:ext cx="756073" cy="986595"/>
          </a:xfrm>
          <a:prstGeom prst="rect">
            <a:avLst/>
          </a:prstGeom>
        </p:spPr>
        <p:txBody>
          <a:bodyPr vert="horz" wrap="square" lIns="0" tIns="16933" rIns="0" bIns="0" rtlCol="0">
            <a:spAutoFit/>
          </a:bodyPr>
          <a:lstStyle/>
          <a:p>
            <a:pPr algn="ctr">
              <a:spcBef>
                <a:spcPts val="133"/>
              </a:spcBef>
            </a:pPr>
            <a:r>
              <a:rPr sz="2400" spc="-7" dirty="0">
                <a:solidFill>
                  <a:srgbClr val="008000"/>
                </a:solidFill>
                <a:latin typeface="Calibri"/>
                <a:cs typeface="Calibri"/>
              </a:rPr>
              <a:t>entity</a:t>
            </a:r>
            <a:endParaRPr sz="2400">
              <a:latin typeface="Calibri"/>
              <a:cs typeface="Calibri"/>
            </a:endParaRPr>
          </a:p>
          <a:p>
            <a:pPr marL="10160" algn="ctr">
              <a:spcBef>
                <a:spcPts val="1793"/>
              </a:spcBef>
            </a:pPr>
            <a:r>
              <a:rPr sz="2400" dirty="0">
                <a:solidFill>
                  <a:srgbClr val="008000"/>
                </a:solidFill>
                <a:latin typeface="Calibri"/>
                <a:cs typeface="Calibri"/>
              </a:rPr>
              <a:t>…</a:t>
            </a:r>
            <a:endParaRPr sz="2400">
              <a:latin typeface="Calibri"/>
              <a:cs typeface="Calibri"/>
            </a:endParaRPr>
          </a:p>
        </p:txBody>
      </p:sp>
      <p:sp>
        <p:nvSpPr>
          <p:cNvPr id="13" name="object 13"/>
          <p:cNvSpPr/>
          <p:nvPr/>
        </p:nvSpPr>
        <p:spPr>
          <a:xfrm>
            <a:off x="10227407" y="1162686"/>
            <a:ext cx="23707" cy="219287"/>
          </a:xfrm>
          <a:custGeom>
            <a:avLst/>
            <a:gdLst/>
            <a:ahLst/>
            <a:cxnLst/>
            <a:rect l="l" t="t" r="r" b="b"/>
            <a:pathLst>
              <a:path w="17779" h="164465">
                <a:moveTo>
                  <a:pt x="17782" y="0"/>
                </a:moveTo>
                <a:lnTo>
                  <a:pt x="0" y="164067"/>
                </a:lnTo>
              </a:path>
            </a:pathLst>
          </a:custGeom>
          <a:ln w="9524">
            <a:solidFill>
              <a:srgbClr val="000000"/>
            </a:solidFill>
          </a:ln>
        </p:spPr>
        <p:txBody>
          <a:bodyPr wrap="square" lIns="0" tIns="0" rIns="0" bIns="0" rtlCol="0"/>
          <a:lstStyle/>
          <a:p>
            <a:endParaRPr sz="2400"/>
          </a:p>
        </p:txBody>
      </p:sp>
      <p:sp>
        <p:nvSpPr>
          <p:cNvPr id="14" name="object 14"/>
          <p:cNvSpPr/>
          <p:nvPr/>
        </p:nvSpPr>
        <p:spPr>
          <a:xfrm>
            <a:off x="10248343" y="568643"/>
            <a:ext cx="3387" cy="101600"/>
          </a:xfrm>
          <a:custGeom>
            <a:avLst/>
            <a:gdLst/>
            <a:ahLst/>
            <a:cxnLst/>
            <a:rect l="l" t="t" r="r" b="b"/>
            <a:pathLst>
              <a:path w="2540" h="76200">
                <a:moveTo>
                  <a:pt x="1039" y="-4762"/>
                </a:moveTo>
                <a:lnTo>
                  <a:pt x="1039" y="80962"/>
                </a:lnTo>
              </a:path>
            </a:pathLst>
          </a:custGeom>
          <a:ln w="11604">
            <a:solidFill>
              <a:srgbClr val="000000"/>
            </a:solidFill>
          </a:ln>
        </p:spPr>
        <p:txBody>
          <a:bodyPr wrap="square" lIns="0" tIns="0" rIns="0" bIns="0" rtlCol="0"/>
          <a:lstStyle/>
          <a:p>
            <a:endParaRPr sz="2400"/>
          </a:p>
        </p:txBody>
      </p:sp>
      <p:sp>
        <p:nvSpPr>
          <p:cNvPr id="15" name="object 15"/>
          <p:cNvSpPr txBox="1"/>
          <p:nvPr/>
        </p:nvSpPr>
        <p:spPr>
          <a:xfrm>
            <a:off x="7823197" y="4749800"/>
            <a:ext cx="3556000" cy="1909924"/>
          </a:xfrm>
          <a:prstGeom prst="rect">
            <a:avLst/>
          </a:prstGeom>
          <a:ln w="9524">
            <a:solidFill>
              <a:srgbClr val="FF4A66"/>
            </a:solidFill>
          </a:ln>
        </p:spPr>
        <p:txBody>
          <a:bodyPr vert="horz" wrap="square" lIns="0" tIns="62653" rIns="0" bIns="0" rtlCol="0">
            <a:spAutoFit/>
          </a:bodyPr>
          <a:lstStyle/>
          <a:p>
            <a:pPr marL="121070" marR="489361" algn="just">
              <a:lnSpc>
                <a:spcPct val="99500"/>
              </a:lnSpc>
              <a:spcBef>
                <a:spcPts val="493"/>
              </a:spcBef>
            </a:pPr>
            <a:r>
              <a:rPr sz="2400" dirty="0">
                <a:latin typeface="Calibri"/>
                <a:cs typeface="Calibri"/>
              </a:rPr>
              <a:t>In </a:t>
            </a:r>
            <a:r>
              <a:rPr sz="2400" spc="-7" dirty="0">
                <a:latin typeface="Calibri"/>
                <a:cs typeface="Calibri"/>
              </a:rPr>
              <a:t>order </a:t>
            </a:r>
            <a:r>
              <a:rPr sz="2400" dirty="0">
                <a:latin typeface="Calibri"/>
                <a:cs typeface="Calibri"/>
              </a:rPr>
              <a:t>o </a:t>
            </a:r>
            <a:r>
              <a:rPr sz="2400" spc="-7" dirty="0">
                <a:latin typeface="Calibri"/>
                <a:cs typeface="Calibri"/>
              </a:rPr>
              <a:t>compute </a:t>
            </a:r>
            <a:r>
              <a:rPr sz="2400" dirty="0">
                <a:latin typeface="Calibri"/>
                <a:cs typeface="Calibri"/>
              </a:rPr>
              <a:t>the </a:t>
            </a:r>
            <a:r>
              <a:rPr sz="2400" spc="-527" dirty="0">
                <a:latin typeface="Calibri"/>
                <a:cs typeface="Calibri"/>
              </a:rPr>
              <a:t> </a:t>
            </a:r>
            <a:r>
              <a:rPr sz="2400" spc="-7" dirty="0">
                <a:latin typeface="Calibri"/>
                <a:cs typeface="Calibri"/>
              </a:rPr>
              <a:t>probability of </a:t>
            </a:r>
            <a:r>
              <a:rPr sz="2400" dirty="0">
                <a:latin typeface="Calibri"/>
                <a:cs typeface="Calibri"/>
              </a:rPr>
              <a:t>the </a:t>
            </a:r>
            <a:r>
              <a:rPr sz="2400" spc="-7" dirty="0">
                <a:latin typeface="Calibri"/>
                <a:cs typeface="Calibri"/>
              </a:rPr>
              <a:t>term </a:t>
            </a:r>
            <a:r>
              <a:rPr sz="2400" dirty="0">
                <a:latin typeface="Calibri"/>
                <a:cs typeface="Calibri"/>
              </a:rPr>
              <a:t> </a:t>
            </a:r>
            <a:r>
              <a:rPr sz="2400" spc="-7" dirty="0">
                <a:latin typeface="Calibri"/>
                <a:cs typeface="Calibri"/>
              </a:rPr>
              <a:t>"natural elevation", we </a:t>
            </a:r>
            <a:r>
              <a:rPr sz="2400" dirty="0">
                <a:latin typeface="Calibri"/>
                <a:cs typeface="Calibri"/>
              </a:rPr>
              <a:t> </a:t>
            </a:r>
            <a:r>
              <a:rPr sz="2400" spc="-7" dirty="0">
                <a:latin typeface="Calibri"/>
                <a:cs typeface="Calibri"/>
              </a:rPr>
              <a:t>take ridge, </a:t>
            </a:r>
            <a:r>
              <a:rPr sz="2400" dirty="0">
                <a:latin typeface="Calibri"/>
                <a:cs typeface="Calibri"/>
              </a:rPr>
              <a:t>hill + </a:t>
            </a:r>
            <a:r>
              <a:rPr sz="2400" spc="-7" dirty="0">
                <a:latin typeface="Calibri"/>
                <a:cs typeface="Calibri"/>
              </a:rPr>
              <a:t>natural </a:t>
            </a:r>
            <a:r>
              <a:rPr sz="2400" spc="-533" dirty="0">
                <a:latin typeface="Calibri"/>
                <a:cs typeface="Calibri"/>
              </a:rPr>
              <a:t> </a:t>
            </a:r>
            <a:r>
              <a:rPr sz="2400" spc="-7" dirty="0">
                <a:latin typeface="Calibri"/>
                <a:cs typeface="Calibri"/>
              </a:rPr>
              <a:t>elevation</a:t>
            </a:r>
            <a:r>
              <a:rPr sz="2400" spc="-13" dirty="0">
                <a:latin typeface="Calibri"/>
                <a:cs typeface="Calibri"/>
              </a:rPr>
              <a:t> </a:t>
            </a:r>
            <a:r>
              <a:rPr sz="2400" dirty="0">
                <a:latin typeface="Calibri"/>
                <a:cs typeface="Calibri"/>
              </a:rPr>
              <a:t>itself</a:t>
            </a:r>
            <a:endParaRPr sz="2400">
              <a:latin typeface="Calibri"/>
              <a:cs typeface="Calibri"/>
            </a:endParaRPr>
          </a:p>
        </p:txBody>
      </p:sp>
      <p:grpSp>
        <p:nvGrpSpPr>
          <p:cNvPr id="16" name="object 16"/>
          <p:cNvGrpSpPr/>
          <p:nvPr/>
        </p:nvGrpSpPr>
        <p:grpSpPr>
          <a:xfrm>
            <a:off x="1517650" y="2711449"/>
            <a:ext cx="6915573" cy="2076027"/>
            <a:chOff x="1138237" y="2033587"/>
            <a:chExt cx="5186680" cy="1557020"/>
          </a:xfrm>
        </p:grpSpPr>
        <p:sp>
          <p:nvSpPr>
            <p:cNvPr id="17" name="object 17"/>
            <p:cNvSpPr/>
            <p:nvPr/>
          </p:nvSpPr>
          <p:spPr>
            <a:xfrm>
              <a:off x="1142999" y="2038350"/>
              <a:ext cx="5157470" cy="1517015"/>
            </a:xfrm>
            <a:custGeom>
              <a:avLst/>
              <a:gdLst/>
              <a:ahLst/>
              <a:cxnLst/>
              <a:rect l="l" t="t" r="r" b="b"/>
              <a:pathLst>
                <a:path w="5157470" h="1517014">
                  <a:moveTo>
                    <a:pt x="0" y="0"/>
                  </a:moveTo>
                  <a:lnTo>
                    <a:pt x="5157418" y="1516887"/>
                  </a:lnTo>
                </a:path>
              </a:pathLst>
            </a:custGeom>
            <a:ln w="9524">
              <a:solidFill>
                <a:srgbClr val="000000"/>
              </a:solidFill>
            </a:ln>
          </p:spPr>
          <p:txBody>
            <a:bodyPr wrap="square" lIns="0" tIns="0" rIns="0" bIns="0" rtlCol="0"/>
            <a:lstStyle/>
            <a:p>
              <a:endParaRPr sz="2400"/>
            </a:p>
          </p:txBody>
        </p:sp>
        <p:pic>
          <p:nvPicPr>
            <p:cNvPr id="18" name="object 18"/>
            <p:cNvPicPr/>
            <p:nvPr/>
          </p:nvPicPr>
          <p:blipFill>
            <a:blip r:embed="rId2" cstate="print"/>
            <a:stretch>
              <a:fillRect/>
            </a:stretch>
          </p:blipFill>
          <p:spPr>
            <a:xfrm>
              <a:off x="6200762" y="3477044"/>
              <a:ext cx="123837" cy="113347"/>
            </a:xfrm>
            <a:prstGeom prst="rect">
              <a:avLst/>
            </a:prstGeom>
          </p:spPr>
        </p:pic>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435219"/>
            <a:ext cx="6824133" cy="694207"/>
          </a:xfrm>
          <a:prstGeom prst="rect">
            <a:avLst/>
          </a:prstGeom>
        </p:spPr>
        <p:txBody>
          <a:bodyPr vert="horz" wrap="square" lIns="0" tIns="16933" rIns="0" bIns="0" rtlCol="0" anchor="ctr">
            <a:spAutoFit/>
          </a:bodyPr>
          <a:lstStyle/>
          <a:p>
            <a:pPr marL="16933">
              <a:lnSpc>
                <a:spcPct val="100000"/>
              </a:lnSpc>
              <a:spcBef>
                <a:spcPts val="133"/>
              </a:spcBef>
            </a:pPr>
            <a:r>
              <a:rPr spc="-7" dirty="0"/>
              <a:t>Information</a:t>
            </a:r>
            <a:r>
              <a:rPr spc="-27" dirty="0"/>
              <a:t> </a:t>
            </a:r>
            <a:r>
              <a:rPr dirty="0"/>
              <a:t>content</a:t>
            </a:r>
            <a:r>
              <a:rPr spc="-20" dirty="0"/>
              <a:t> </a:t>
            </a:r>
            <a:r>
              <a:rPr spc="-7" dirty="0"/>
              <a:t>similarity</a:t>
            </a:r>
          </a:p>
        </p:txBody>
      </p:sp>
      <p:sp>
        <p:nvSpPr>
          <p:cNvPr id="3" name="object 3"/>
          <p:cNvSpPr txBox="1"/>
          <p:nvPr/>
        </p:nvSpPr>
        <p:spPr>
          <a:xfrm>
            <a:off x="1628986" y="825624"/>
            <a:ext cx="9717193" cy="1136273"/>
          </a:xfrm>
          <a:prstGeom prst="rect">
            <a:avLst/>
          </a:prstGeom>
        </p:spPr>
        <p:txBody>
          <a:bodyPr vert="horz" wrap="square" lIns="0" tIns="226060" rIns="0" bIns="0" rtlCol="0">
            <a:spAutoFit/>
          </a:bodyPr>
          <a:lstStyle/>
          <a:p>
            <a:pPr marL="474121" indent="-457189">
              <a:spcBef>
                <a:spcPts val="1780"/>
              </a:spcBef>
              <a:buClr>
                <a:srgbClr val="CC0000"/>
              </a:buClr>
              <a:buFont typeface="Times New Roman"/>
              <a:buChar char="•"/>
              <a:tabLst>
                <a:tab pos="473275" algn="l"/>
                <a:tab pos="474121" algn="l"/>
              </a:tabLst>
            </a:pPr>
            <a:r>
              <a:rPr sz="3200" spc="-7" dirty="0">
                <a:latin typeface="Calibri"/>
                <a:cs typeface="Calibri"/>
              </a:rPr>
              <a:t>WordNet</a:t>
            </a:r>
            <a:r>
              <a:rPr sz="3200" dirty="0">
                <a:latin typeface="Calibri"/>
                <a:cs typeface="Calibri"/>
              </a:rPr>
              <a:t> </a:t>
            </a:r>
            <a:r>
              <a:rPr sz="3200" spc="-7" dirty="0">
                <a:latin typeface="Calibri"/>
                <a:cs typeface="Calibri"/>
              </a:rPr>
              <a:t>hierarchy</a:t>
            </a:r>
            <a:r>
              <a:rPr sz="3200" spc="13" dirty="0">
                <a:latin typeface="Calibri"/>
                <a:cs typeface="Calibri"/>
              </a:rPr>
              <a:t> </a:t>
            </a:r>
            <a:r>
              <a:rPr sz="3200" spc="-7" dirty="0">
                <a:latin typeface="Calibri"/>
                <a:cs typeface="Calibri"/>
              </a:rPr>
              <a:t>augmented</a:t>
            </a:r>
            <a:r>
              <a:rPr sz="3200" spc="13" dirty="0">
                <a:latin typeface="Calibri"/>
                <a:cs typeface="Calibri"/>
              </a:rPr>
              <a:t> </a:t>
            </a:r>
            <a:r>
              <a:rPr sz="3200" spc="-7" dirty="0">
                <a:latin typeface="Calibri"/>
                <a:cs typeface="Calibri"/>
              </a:rPr>
              <a:t>with</a:t>
            </a:r>
            <a:r>
              <a:rPr sz="3200" spc="13" dirty="0">
                <a:latin typeface="Calibri"/>
                <a:cs typeface="Calibri"/>
              </a:rPr>
              <a:t> </a:t>
            </a:r>
            <a:r>
              <a:rPr sz="3200" spc="-7" dirty="0">
                <a:latin typeface="Calibri"/>
                <a:cs typeface="Calibri"/>
              </a:rPr>
              <a:t>probabilities</a:t>
            </a:r>
            <a:r>
              <a:rPr sz="3200" spc="7" dirty="0">
                <a:latin typeface="Calibri"/>
                <a:cs typeface="Calibri"/>
              </a:rPr>
              <a:t> </a:t>
            </a:r>
            <a:r>
              <a:rPr sz="3200" spc="-7" dirty="0">
                <a:latin typeface="Calibri"/>
                <a:cs typeface="Calibri"/>
              </a:rPr>
              <a:t>P(c)</a:t>
            </a:r>
            <a:endParaRPr sz="3200">
              <a:latin typeface="Calibri"/>
              <a:cs typeface="Calibri"/>
            </a:endParaRPr>
          </a:p>
          <a:p>
            <a:pPr marL="2658467">
              <a:spcBef>
                <a:spcPts val="960"/>
              </a:spcBef>
            </a:pPr>
            <a:r>
              <a:rPr sz="1867" dirty="0">
                <a:latin typeface="Calibri"/>
                <a:cs typeface="Calibri"/>
              </a:rPr>
              <a:t>D. Lin. </a:t>
            </a:r>
            <a:r>
              <a:rPr sz="1867" spc="-7" dirty="0">
                <a:latin typeface="Calibri"/>
                <a:cs typeface="Calibri"/>
              </a:rPr>
              <a:t>1998.</a:t>
            </a:r>
            <a:r>
              <a:rPr sz="1867" dirty="0">
                <a:latin typeface="Calibri"/>
                <a:cs typeface="Calibri"/>
              </a:rPr>
              <a:t> An</a:t>
            </a:r>
            <a:r>
              <a:rPr sz="1867" spc="7" dirty="0">
                <a:latin typeface="Calibri"/>
                <a:cs typeface="Calibri"/>
              </a:rPr>
              <a:t> </a:t>
            </a:r>
            <a:r>
              <a:rPr sz="1867" spc="-53" dirty="0">
                <a:latin typeface="Calibri"/>
                <a:cs typeface="Calibri"/>
              </a:rPr>
              <a:t>Information-­‐Theoretic</a:t>
            </a:r>
            <a:r>
              <a:rPr sz="1867" dirty="0">
                <a:latin typeface="Calibri"/>
                <a:cs typeface="Calibri"/>
              </a:rPr>
              <a:t> </a:t>
            </a:r>
            <a:r>
              <a:rPr sz="1867" spc="-7" dirty="0">
                <a:latin typeface="Calibri"/>
                <a:cs typeface="Calibri"/>
              </a:rPr>
              <a:t>Definition</a:t>
            </a:r>
            <a:r>
              <a:rPr sz="1867" dirty="0">
                <a:latin typeface="Calibri"/>
                <a:cs typeface="Calibri"/>
              </a:rPr>
              <a:t> </a:t>
            </a:r>
            <a:r>
              <a:rPr sz="1867" spc="-7" dirty="0">
                <a:latin typeface="Calibri"/>
                <a:cs typeface="Calibri"/>
              </a:rPr>
              <a:t>of</a:t>
            </a:r>
            <a:r>
              <a:rPr sz="1867" spc="7" dirty="0">
                <a:latin typeface="Calibri"/>
                <a:cs typeface="Calibri"/>
              </a:rPr>
              <a:t> </a:t>
            </a:r>
            <a:r>
              <a:rPr sz="1867" spc="-7" dirty="0">
                <a:latin typeface="Calibri"/>
                <a:cs typeface="Calibri"/>
              </a:rPr>
              <a:t>Similarity.</a:t>
            </a:r>
            <a:r>
              <a:rPr sz="1867" dirty="0">
                <a:latin typeface="Calibri"/>
                <a:cs typeface="Calibri"/>
              </a:rPr>
              <a:t> ICML </a:t>
            </a:r>
            <a:r>
              <a:rPr sz="1867" spc="-7" dirty="0">
                <a:latin typeface="Calibri"/>
                <a:cs typeface="Calibri"/>
              </a:rPr>
              <a:t>1998</a:t>
            </a:r>
            <a:endParaRPr sz="1867">
              <a:latin typeface="Calibri"/>
              <a:cs typeface="Calibri"/>
            </a:endParaRPr>
          </a:p>
        </p:txBody>
      </p:sp>
      <p:pic>
        <p:nvPicPr>
          <p:cNvPr id="4" name="object 4"/>
          <p:cNvPicPr/>
          <p:nvPr/>
        </p:nvPicPr>
        <p:blipFill>
          <a:blip r:embed="rId2" cstate="print"/>
          <a:stretch>
            <a:fillRect/>
          </a:stretch>
        </p:blipFill>
        <p:spPr>
          <a:xfrm>
            <a:off x="2460921" y="2506092"/>
            <a:ext cx="6133712" cy="392019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23130" y="1266111"/>
            <a:ext cx="4765039" cy="3389207"/>
            <a:chOff x="5492347" y="949583"/>
            <a:chExt cx="3573779" cy="2541905"/>
          </a:xfrm>
        </p:grpSpPr>
        <p:pic>
          <p:nvPicPr>
            <p:cNvPr id="3" name="object 3"/>
            <p:cNvPicPr/>
            <p:nvPr/>
          </p:nvPicPr>
          <p:blipFill>
            <a:blip r:embed="rId2" cstate="print"/>
            <a:stretch>
              <a:fillRect/>
            </a:stretch>
          </p:blipFill>
          <p:spPr>
            <a:xfrm>
              <a:off x="5492347" y="949583"/>
              <a:ext cx="3573315" cy="2283789"/>
            </a:xfrm>
            <a:prstGeom prst="rect">
              <a:avLst/>
            </a:prstGeom>
          </p:spPr>
        </p:pic>
        <p:sp>
          <p:nvSpPr>
            <p:cNvPr id="4" name="object 4"/>
            <p:cNvSpPr/>
            <p:nvPr/>
          </p:nvSpPr>
          <p:spPr>
            <a:xfrm>
              <a:off x="6781798" y="2114550"/>
              <a:ext cx="1371600" cy="457200"/>
            </a:xfrm>
            <a:custGeom>
              <a:avLst/>
              <a:gdLst/>
              <a:ahLst/>
              <a:cxnLst/>
              <a:rect l="l" t="t" r="r" b="b"/>
              <a:pathLst>
                <a:path w="1371600" h="457200">
                  <a:moveTo>
                    <a:pt x="0" y="228600"/>
                  </a:moveTo>
                  <a:lnTo>
                    <a:pt x="13933" y="182529"/>
                  </a:lnTo>
                  <a:lnTo>
                    <a:pt x="53893" y="139618"/>
                  </a:lnTo>
                  <a:lnTo>
                    <a:pt x="117123" y="100787"/>
                  </a:lnTo>
                  <a:lnTo>
                    <a:pt x="156603" y="83189"/>
                  </a:lnTo>
                  <a:lnTo>
                    <a:pt x="200866" y="66955"/>
                  </a:lnTo>
                  <a:lnTo>
                    <a:pt x="249567" y="52201"/>
                  </a:lnTo>
                  <a:lnTo>
                    <a:pt x="302362" y="39041"/>
                  </a:lnTo>
                  <a:lnTo>
                    <a:pt x="358907" y="27590"/>
                  </a:lnTo>
                  <a:lnTo>
                    <a:pt x="418855" y="17964"/>
                  </a:lnTo>
                  <a:lnTo>
                    <a:pt x="481864" y="10277"/>
                  </a:lnTo>
                  <a:lnTo>
                    <a:pt x="547587" y="4644"/>
                  </a:lnTo>
                  <a:lnTo>
                    <a:pt x="615680" y="1180"/>
                  </a:lnTo>
                  <a:lnTo>
                    <a:pt x="685799" y="0"/>
                  </a:lnTo>
                  <a:lnTo>
                    <a:pt x="755919" y="1180"/>
                  </a:lnTo>
                  <a:lnTo>
                    <a:pt x="824012" y="4644"/>
                  </a:lnTo>
                  <a:lnTo>
                    <a:pt x="889735" y="10277"/>
                  </a:lnTo>
                  <a:lnTo>
                    <a:pt x="952744" y="17964"/>
                  </a:lnTo>
                  <a:lnTo>
                    <a:pt x="1012692" y="27590"/>
                  </a:lnTo>
                  <a:lnTo>
                    <a:pt x="1069237" y="39041"/>
                  </a:lnTo>
                  <a:lnTo>
                    <a:pt x="1122032" y="52201"/>
                  </a:lnTo>
                  <a:lnTo>
                    <a:pt x="1170733" y="66955"/>
                  </a:lnTo>
                  <a:lnTo>
                    <a:pt x="1214996" y="83189"/>
                  </a:lnTo>
                  <a:lnTo>
                    <a:pt x="1254476" y="100787"/>
                  </a:lnTo>
                  <a:lnTo>
                    <a:pt x="1288827" y="119635"/>
                  </a:lnTo>
                  <a:lnTo>
                    <a:pt x="1340767" y="160621"/>
                  </a:lnTo>
                  <a:lnTo>
                    <a:pt x="1368059" y="205226"/>
                  </a:lnTo>
                  <a:lnTo>
                    <a:pt x="1371599" y="228600"/>
                  </a:lnTo>
                  <a:lnTo>
                    <a:pt x="1368059" y="251973"/>
                  </a:lnTo>
                  <a:lnTo>
                    <a:pt x="1340767" y="296578"/>
                  </a:lnTo>
                  <a:lnTo>
                    <a:pt x="1288827" y="337564"/>
                  </a:lnTo>
                  <a:lnTo>
                    <a:pt x="1254476" y="356412"/>
                  </a:lnTo>
                  <a:lnTo>
                    <a:pt x="1214996" y="374010"/>
                  </a:lnTo>
                  <a:lnTo>
                    <a:pt x="1170733" y="390244"/>
                  </a:lnTo>
                  <a:lnTo>
                    <a:pt x="1122032" y="404998"/>
                  </a:lnTo>
                  <a:lnTo>
                    <a:pt x="1069237" y="418158"/>
                  </a:lnTo>
                  <a:lnTo>
                    <a:pt x="1012692" y="429609"/>
                  </a:lnTo>
                  <a:lnTo>
                    <a:pt x="952744" y="439235"/>
                  </a:lnTo>
                  <a:lnTo>
                    <a:pt x="889735" y="446922"/>
                  </a:lnTo>
                  <a:lnTo>
                    <a:pt x="824012" y="452555"/>
                  </a:lnTo>
                  <a:lnTo>
                    <a:pt x="755919" y="456019"/>
                  </a:lnTo>
                  <a:lnTo>
                    <a:pt x="685799" y="457199"/>
                  </a:lnTo>
                  <a:lnTo>
                    <a:pt x="615680" y="456019"/>
                  </a:lnTo>
                  <a:lnTo>
                    <a:pt x="547587" y="452555"/>
                  </a:lnTo>
                  <a:lnTo>
                    <a:pt x="481864" y="446922"/>
                  </a:lnTo>
                  <a:lnTo>
                    <a:pt x="418855" y="439235"/>
                  </a:lnTo>
                  <a:lnTo>
                    <a:pt x="358907" y="429609"/>
                  </a:lnTo>
                  <a:lnTo>
                    <a:pt x="302362" y="418158"/>
                  </a:lnTo>
                  <a:lnTo>
                    <a:pt x="249567" y="404998"/>
                  </a:lnTo>
                  <a:lnTo>
                    <a:pt x="200866" y="390244"/>
                  </a:lnTo>
                  <a:lnTo>
                    <a:pt x="156603" y="374010"/>
                  </a:lnTo>
                  <a:lnTo>
                    <a:pt x="117123" y="356412"/>
                  </a:lnTo>
                  <a:lnTo>
                    <a:pt x="82772" y="337564"/>
                  </a:lnTo>
                  <a:lnTo>
                    <a:pt x="30832" y="296578"/>
                  </a:lnTo>
                  <a:lnTo>
                    <a:pt x="3540" y="251973"/>
                  </a:lnTo>
                  <a:lnTo>
                    <a:pt x="0" y="228600"/>
                  </a:lnTo>
                  <a:close/>
                </a:path>
              </a:pathLst>
            </a:custGeom>
            <a:ln w="9524">
              <a:solidFill>
                <a:srgbClr val="FF4A66"/>
              </a:solidFill>
            </a:ln>
          </p:spPr>
          <p:txBody>
            <a:bodyPr wrap="square" lIns="0" tIns="0" rIns="0" bIns="0" rtlCol="0"/>
            <a:lstStyle/>
            <a:p>
              <a:endParaRPr sz="2400"/>
            </a:p>
          </p:txBody>
        </p:sp>
        <p:sp>
          <p:nvSpPr>
            <p:cNvPr id="5" name="object 5"/>
            <p:cNvSpPr/>
            <p:nvPr/>
          </p:nvSpPr>
          <p:spPr>
            <a:xfrm>
              <a:off x="6400798" y="2952750"/>
              <a:ext cx="762000" cy="457200"/>
            </a:xfrm>
            <a:custGeom>
              <a:avLst/>
              <a:gdLst/>
              <a:ahLst/>
              <a:cxnLst/>
              <a:rect l="l" t="t" r="r" b="b"/>
              <a:pathLst>
                <a:path w="762000" h="457200">
                  <a:moveTo>
                    <a:pt x="0" y="228599"/>
                  </a:moveTo>
                  <a:lnTo>
                    <a:pt x="16131" y="162577"/>
                  </a:lnTo>
                  <a:lnTo>
                    <a:pt x="61381" y="104124"/>
                  </a:lnTo>
                  <a:lnTo>
                    <a:pt x="93452" y="78621"/>
                  </a:lnTo>
                  <a:lnTo>
                    <a:pt x="131035" y="56071"/>
                  </a:lnTo>
                  <a:lnTo>
                    <a:pt x="173541" y="36828"/>
                  </a:lnTo>
                  <a:lnTo>
                    <a:pt x="220379" y="21246"/>
                  </a:lnTo>
                  <a:lnTo>
                    <a:pt x="270962" y="9678"/>
                  </a:lnTo>
                  <a:lnTo>
                    <a:pt x="324698" y="2478"/>
                  </a:lnTo>
                  <a:lnTo>
                    <a:pt x="380999" y="0"/>
                  </a:lnTo>
                  <a:lnTo>
                    <a:pt x="437301" y="2478"/>
                  </a:lnTo>
                  <a:lnTo>
                    <a:pt x="491037" y="9678"/>
                  </a:lnTo>
                  <a:lnTo>
                    <a:pt x="541619" y="21246"/>
                  </a:lnTo>
                  <a:lnTo>
                    <a:pt x="588458" y="36828"/>
                  </a:lnTo>
                  <a:lnTo>
                    <a:pt x="630963" y="56071"/>
                  </a:lnTo>
                  <a:lnTo>
                    <a:pt x="668547" y="78621"/>
                  </a:lnTo>
                  <a:lnTo>
                    <a:pt x="700618" y="104124"/>
                  </a:lnTo>
                  <a:lnTo>
                    <a:pt x="726588" y="132227"/>
                  </a:lnTo>
                  <a:lnTo>
                    <a:pt x="757868" y="194819"/>
                  </a:lnTo>
                  <a:lnTo>
                    <a:pt x="761999" y="228599"/>
                  </a:lnTo>
                  <a:lnTo>
                    <a:pt x="757868" y="262380"/>
                  </a:lnTo>
                  <a:lnTo>
                    <a:pt x="726588" y="324971"/>
                  </a:lnTo>
                  <a:lnTo>
                    <a:pt x="700618" y="353075"/>
                  </a:lnTo>
                  <a:lnTo>
                    <a:pt x="668547" y="378578"/>
                  </a:lnTo>
                  <a:lnTo>
                    <a:pt x="630963" y="401128"/>
                  </a:lnTo>
                  <a:lnTo>
                    <a:pt x="588458" y="420371"/>
                  </a:lnTo>
                  <a:lnTo>
                    <a:pt x="541619" y="435953"/>
                  </a:lnTo>
                  <a:lnTo>
                    <a:pt x="491037" y="447521"/>
                  </a:lnTo>
                  <a:lnTo>
                    <a:pt x="437301" y="454721"/>
                  </a:lnTo>
                  <a:lnTo>
                    <a:pt x="380999" y="457199"/>
                  </a:lnTo>
                  <a:lnTo>
                    <a:pt x="324698" y="454721"/>
                  </a:lnTo>
                  <a:lnTo>
                    <a:pt x="270962" y="447521"/>
                  </a:lnTo>
                  <a:lnTo>
                    <a:pt x="220379" y="435953"/>
                  </a:lnTo>
                  <a:lnTo>
                    <a:pt x="173541" y="420371"/>
                  </a:lnTo>
                  <a:lnTo>
                    <a:pt x="131035" y="401128"/>
                  </a:lnTo>
                  <a:lnTo>
                    <a:pt x="93452" y="378578"/>
                  </a:lnTo>
                  <a:lnTo>
                    <a:pt x="61381" y="353075"/>
                  </a:lnTo>
                  <a:lnTo>
                    <a:pt x="35411" y="324971"/>
                  </a:lnTo>
                  <a:lnTo>
                    <a:pt x="4131" y="262380"/>
                  </a:lnTo>
                  <a:lnTo>
                    <a:pt x="0" y="228599"/>
                  </a:lnTo>
                  <a:close/>
                </a:path>
              </a:pathLst>
            </a:custGeom>
            <a:ln w="9524">
              <a:solidFill>
                <a:srgbClr val="FF4A66"/>
              </a:solidFill>
            </a:ln>
          </p:spPr>
          <p:txBody>
            <a:bodyPr wrap="square" lIns="0" tIns="0" rIns="0" bIns="0" rtlCol="0"/>
            <a:lstStyle/>
            <a:p>
              <a:endParaRPr sz="2400"/>
            </a:p>
          </p:txBody>
        </p:sp>
        <p:sp>
          <p:nvSpPr>
            <p:cNvPr id="6" name="object 6"/>
            <p:cNvSpPr/>
            <p:nvPr/>
          </p:nvSpPr>
          <p:spPr>
            <a:xfrm>
              <a:off x="7543798" y="3028950"/>
              <a:ext cx="762000" cy="457200"/>
            </a:xfrm>
            <a:custGeom>
              <a:avLst/>
              <a:gdLst/>
              <a:ahLst/>
              <a:cxnLst/>
              <a:rect l="l" t="t" r="r" b="b"/>
              <a:pathLst>
                <a:path w="762000" h="457200">
                  <a:moveTo>
                    <a:pt x="0" y="228599"/>
                  </a:moveTo>
                  <a:lnTo>
                    <a:pt x="16131" y="162577"/>
                  </a:lnTo>
                  <a:lnTo>
                    <a:pt x="61381" y="104124"/>
                  </a:lnTo>
                  <a:lnTo>
                    <a:pt x="93452" y="78621"/>
                  </a:lnTo>
                  <a:lnTo>
                    <a:pt x="131035" y="56071"/>
                  </a:lnTo>
                  <a:lnTo>
                    <a:pt x="173541" y="36828"/>
                  </a:lnTo>
                  <a:lnTo>
                    <a:pt x="220379" y="21246"/>
                  </a:lnTo>
                  <a:lnTo>
                    <a:pt x="270962" y="9678"/>
                  </a:lnTo>
                  <a:lnTo>
                    <a:pt x="324698" y="2478"/>
                  </a:lnTo>
                  <a:lnTo>
                    <a:pt x="380999" y="0"/>
                  </a:lnTo>
                  <a:lnTo>
                    <a:pt x="437301" y="2478"/>
                  </a:lnTo>
                  <a:lnTo>
                    <a:pt x="491037" y="9678"/>
                  </a:lnTo>
                  <a:lnTo>
                    <a:pt x="541619" y="21246"/>
                  </a:lnTo>
                  <a:lnTo>
                    <a:pt x="588458" y="36828"/>
                  </a:lnTo>
                  <a:lnTo>
                    <a:pt x="630963" y="56071"/>
                  </a:lnTo>
                  <a:lnTo>
                    <a:pt x="668547" y="78621"/>
                  </a:lnTo>
                  <a:lnTo>
                    <a:pt x="700618" y="104124"/>
                  </a:lnTo>
                  <a:lnTo>
                    <a:pt x="726588" y="132227"/>
                  </a:lnTo>
                  <a:lnTo>
                    <a:pt x="757868" y="194819"/>
                  </a:lnTo>
                  <a:lnTo>
                    <a:pt x="761999" y="228599"/>
                  </a:lnTo>
                  <a:lnTo>
                    <a:pt x="757868" y="262380"/>
                  </a:lnTo>
                  <a:lnTo>
                    <a:pt x="726588" y="324971"/>
                  </a:lnTo>
                  <a:lnTo>
                    <a:pt x="700618" y="353074"/>
                  </a:lnTo>
                  <a:lnTo>
                    <a:pt x="668547" y="378578"/>
                  </a:lnTo>
                  <a:lnTo>
                    <a:pt x="630963" y="401128"/>
                  </a:lnTo>
                  <a:lnTo>
                    <a:pt x="588458" y="420371"/>
                  </a:lnTo>
                  <a:lnTo>
                    <a:pt x="541619" y="435953"/>
                  </a:lnTo>
                  <a:lnTo>
                    <a:pt x="491037" y="447521"/>
                  </a:lnTo>
                  <a:lnTo>
                    <a:pt x="437301" y="454721"/>
                  </a:lnTo>
                  <a:lnTo>
                    <a:pt x="380999" y="457199"/>
                  </a:lnTo>
                  <a:lnTo>
                    <a:pt x="324698" y="454721"/>
                  </a:lnTo>
                  <a:lnTo>
                    <a:pt x="270962" y="447521"/>
                  </a:lnTo>
                  <a:lnTo>
                    <a:pt x="220379" y="435953"/>
                  </a:lnTo>
                  <a:lnTo>
                    <a:pt x="173541" y="420371"/>
                  </a:lnTo>
                  <a:lnTo>
                    <a:pt x="131035" y="401128"/>
                  </a:lnTo>
                  <a:lnTo>
                    <a:pt x="93452" y="378578"/>
                  </a:lnTo>
                  <a:lnTo>
                    <a:pt x="61381" y="353074"/>
                  </a:lnTo>
                  <a:lnTo>
                    <a:pt x="35411" y="324971"/>
                  </a:lnTo>
                  <a:lnTo>
                    <a:pt x="4131" y="262380"/>
                  </a:lnTo>
                  <a:lnTo>
                    <a:pt x="0" y="228599"/>
                  </a:lnTo>
                  <a:close/>
                </a:path>
              </a:pathLst>
            </a:custGeom>
            <a:ln w="9524">
              <a:solidFill>
                <a:srgbClr val="FF4A66"/>
              </a:solidFill>
            </a:ln>
          </p:spPr>
          <p:txBody>
            <a:bodyPr wrap="square" lIns="0" tIns="0" rIns="0" bIns="0" rtlCol="0"/>
            <a:lstStyle/>
            <a:p>
              <a:endParaRPr sz="2400"/>
            </a:p>
          </p:txBody>
        </p:sp>
      </p:grpSp>
      <p:sp>
        <p:nvSpPr>
          <p:cNvPr id="7" name="object 7"/>
          <p:cNvSpPr txBox="1">
            <a:spLocks noGrp="1"/>
          </p:cNvSpPr>
          <p:nvPr>
            <p:ph type="title"/>
          </p:nvPr>
        </p:nvSpPr>
        <p:spPr>
          <a:xfrm>
            <a:off x="1933786" y="536819"/>
            <a:ext cx="7283873" cy="694207"/>
          </a:xfrm>
          <a:prstGeom prst="rect">
            <a:avLst/>
          </a:prstGeom>
        </p:spPr>
        <p:txBody>
          <a:bodyPr vert="horz" wrap="square" lIns="0" tIns="16933" rIns="0" bIns="0" rtlCol="0" anchor="ctr">
            <a:spAutoFit/>
          </a:bodyPr>
          <a:lstStyle/>
          <a:p>
            <a:pPr marL="16933">
              <a:lnSpc>
                <a:spcPct val="100000"/>
              </a:lnSpc>
              <a:spcBef>
                <a:spcPts val="133"/>
              </a:spcBef>
            </a:pPr>
            <a:r>
              <a:rPr spc="-7" dirty="0"/>
              <a:t>Information</a:t>
            </a:r>
            <a:r>
              <a:rPr spc="-47" dirty="0"/>
              <a:t> </a:t>
            </a:r>
            <a:r>
              <a:rPr dirty="0"/>
              <a:t>content:</a:t>
            </a:r>
            <a:r>
              <a:rPr spc="-40" dirty="0"/>
              <a:t> </a:t>
            </a:r>
            <a:r>
              <a:rPr spc="-7" dirty="0"/>
              <a:t>deﬁnitions</a:t>
            </a:r>
          </a:p>
        </p:txBody>
      </p:sp>
      <p:sp>
        <p:nvSpPr>
          <p:cNvPr id="8" name="object 8"/>
          <p:cNvSpPr txBox="1"/>
          <p:nvPr/>
        </p:nvSpPr>
        <p:spPr>
          <a:xfrm>
            <a:off x="358987" y="1740600"/>
            <a:ext cx="6935893" cy="4893090"/>
          </a:xfrm>
          <a:prstGeom prst="rect">
            <a:avLst/>
          </a:prstGeom>
        </p:spPr>
        <p:txBody>
          <a:bodyPr vert="horz" wrap="square" lIns="0" tIns="69425" rIns="0" bIns="0" rtlCol="0">
            <a:spAutoFit/>
          </a:bodyPr>
          <a:lstStyle/>
          <a:p>
            <a:pPr marL="753514" indent="-685783">
              <a:spcBef>
                <a:spcPts val="545"/>
              </a:spcBef>
              <a:buClr>
                <a:srgbClr val="CC0000"/>
              </a:buClr>
              <a:buAutoNum type="arabicPeriod"/>
              <a:tabLst>
                <a:tab pos="752668" algn="l"/>
                <a:tab pos="753514" algn="l"/>
              </a:tabLst>
            </a:pPr>
            <a:r>
              <a:rPr sz="4267" spc="-7" dirty="0">
                <a:latin typeface="Calibri"/>
                <a:cs typeface="Calibri"/>
              </a:rPr>
              <a:t>Information</a:t>
            </a:r>
            <a:r>
              <a:rPr sz="4267" spc="-33" dirty="0">
                <a:latin typeface="Calibri"/>
                <a:cs typeface="Calibri"/>
              </a:rPr>
              <a:t> </a:t>
            </a:r>
            <a:r>
              <a:rPr sz="4267" spc="-7" dirty="0">
                <a:latin typeface="Calibri"/>
                <a:cs typeface="Calibri"/>
              </a:rPr>
              <a:t>content:</a:t>
            </a:r>
            <a:endParaRPr sz="4267">
              <a:latin typeface="Calibri"/>
              <a:cs typeface="Calibri"/>
            </a:endParaRPr>
          </a:p>
          <a:p>
            <a:pPr marL="1363099" lvl="1" indent="-686628">
              <a:spcBef>
                <a:spcPts val="360"/>
              </a:spcBef>
              <a:buClr>
                <a:srgbClr val="000000"/>
              </a:buClr>
              <a:buAutoNum type="arabicPeriod"/>
              <a:tabLst>
                <a:tab pos="1362253" algn="l"/>
                <a:tab pos="1363099" algn="l"/>
              </a:tabLst>
            </a:pPr>
            <a:r>
              <a:rPr sz="3733" spc="-7" dirty="0">
                <a:solidFill>
                  <a:srgbClr val="0000FF"/>
                </a:solidFill>
                <a:latin typeface="Times New Roman"/>
                <a:cs typeface="Times New Roman"/>
              </a:rPr>
              <a:t>IC(c)</a:t>
            </a:r>
            <a:r>
              <a:rPr sz="3733" spc="-20" dirty="0">
                <a:solidFill>
                  <a:srgbClr val="0000FF"/>
                </a:solidFill>
                <a:latin typeface="Times New Roman"/>
                <a:cs typeface="Times New Roman"/>
              </a:rPr>
              <a:t> </a:t>
            </a:r>
            <a:r>
              <a:rPr sz="3733" dirty="0">
                <a:latin typeface="Times New Roman"/>
                <a:cs typeface="Times New Roman"/>
              </a:rPr>
              <a:t>=</a:t>
            </a:r>
            <a:r>
              <a:rPr sz="3733" spc="-20" dirty="0">
                <a:latin typeface="Times New Roman"/>
                <a:cs typeface="Times New Roman"/>
              </a:rPr>
              <a:t> </a:t>
            </a:r>
            <a:r>
              <a:rPr sz="3733" b="1" spc="-7" dirty="0">
                <a:solidFill>
                  <a:srgbClr val="FF2F54"/>
                </a:solidFill>
                <a:latin typeface="Times New Roman"/>
                <a:cs typeface="Times New Roman"/>
              </a:rPr>
              <a:t>-log</a:t>
            </a:r>
            <a:r>
              <a:rPr sz="3733" b="1" spc="-13" dirty="0">
                <a:solidFill>
                  <a:srgbClr val="FF2F54"/>
                </a:solidFill>
                <a:latin typeface="Times New Roman"/>
                <a:cs typeface="Times New Roman"/>
              </a:rPr>
              <a:t> </a:t>
            </a:r>
            <a:r>
              <a:rPr sz="3733" b="1" spc="-7" dirty="0">
                <a:solidFill>
                  <a:srgbClr val="FF2F54"/>
                </a:solidFill>
                <a:latin typeface="Times New Roman"/>
                <a:cs typeface="Times New Roman"/>
              </a:rPr>
              <a:t>P(c)</a:t>
            </a:r>
            <a:endParaRPr sz="3733">
              <a:latin typeface="Times New Roman"/>
              <a:cs typeface="Times New Roman"/>
            </a:endParaRPr>
          </a:p>
          <a:p>
            <a:pPr marL="684936" lvl="1" indent="-684936">
              <a:lnSpc>
                <a:spcPts val="4872"/>
              </a:lnSpc>
              <a:spcBef>
                <a:spcPts val="527"/>
              </a:spcBef>
              <a:buClr>
                <a:srgbClr val="CC0000"/>
              </a:buClr>
              <a:buAutoNum type="arabicPeriod"/>
              <a:tabLst>
                <a:tab pos="684936" algn="l"/>
                <a:tab pos="753514" algn="l"/>
              </a:tabLst>
            </a:pPr>
            <a:r>
              <a:rPr sz="4267" dirty="0">
                <a:latin typeface="Calibri"/>
                <a:cs typeface="Calibri"/>
              </a:rPr>
              <a:t>Most</a:t>
            </a:r>
            <a:r>
              <a:rPr sz="4267" spc="-27" dirty="0">
                <a:latin typeface="Calibri"/>
                <a:cs typeface="Calibri"/>
              </a:rPr>
              <a:t> </a:t>
            </a:r>
            <a:r>
              <a:rPr sz="4267" spc="-7" dirty="0">
                <a:latin typeface="Calibri"/>
                <a:cs typeface="Calibri"/>
              </a:rPr>
              <a:t>informative</a:t>
            </a:r>
            <a:r>
              <a:rPr sz="4267" spc="-33" dirty="0">
                <a:latin typeface="Calibri"/>
                <a:cs typeface="Calibri"/>
              </a:rPr>
              <a:t> </a:t>
            </a:r>
            <a:r>
              <a:rPr sz="4267" spc="-7" dirty="0">
                <a:latin typeface="Calibri"/>
                <a:cs typeface="Calibri"/>
              </a:rPr>
              <a:t>subsumer</a:t>
            </a:r>
            <a:endParaRPr sz="4267">
              <a:latin typeface="Calibri"/>
              <a:cs typeface="Calibri"/>
            </a:endParaRPr>
          </a:p>
          <a:p>
            <a:pPr marL="30479" algn="ctr">
              <a:lnSpc>
                <a:spcPts val="4233"/>
              </a:lnSpc>
            </a:pPr>
            <a:r>
              <a:rPr sz="3733" spc="-7" dirty="0">
                <a:latin typeface="Calibri"/>
                <a:cs typeface="Calibri"/>
              </a:rPr>
              <a:t>(Lowest</a:t>
            </a:r>
            <a:r>
              <a:rPr sz="3733" spc="-13" dirty="0">
                <a:latin typeface="Calibri"/>
                <a:cs typeface="Calibri"/>
              </a:rPr>
              <a:t> </a:t>
            </a:r>
            <a:r>
              <a:rPr sz="3733" spc="-7" dirty="0">
                <a:latin typeface="Calibri"/>
                <a:cs typeface="Calibri"/>
              </a:rPr>
              <a:t>common</a:t>
            </a:r>
            <a:r>
              <a:rPr sz="3733" spc="-13" dirty="0">
                <a:latin typeface="Calibri"/>
                <a:cs typeface="Calibri"/>
              </a:rPr>
              <a:t> </a:t>
            </a:r>
            <a:r>
              <a:rPr sz="3733" spc="-7" dirty="0">
                <a:latin typeface="Calibri"/>
                <a:cs typeface="Calibri"/>
              </a:rPr>
              <a:t>subsumer)</a:t>
            </a:r>
            <a:endParaRPr sz="3733">
              <a:latin typeface="Calibri"/>
              <a:cs typeface="Calibri"/>
            </a:endParaRPr>
          </a:p>
          <a:p>
            <a:pPr marL="676470">
              <a:spcBef>
                <a:spcPts val="553"/>
              </a:spcBef>
            </a:pPr>
            <a:r>
              <a:rPr sz="3733" dirty="0">
                <a:solidFill>
                  <a:srgbClr val="0000FF"/>
                </a:solidFill>
                <a:latin typeface="Times New Roman"/>
                <a:cs typeface="Times New Roman"/>
              </a:rPr>
              <a:t>LCS(c</a:t>
            </a:r>
            <a:r>
              <a:rPr sz="3700" baseline="-21021" dirty="0">
                <a:solidFill>
                  <a:srgbClr val="0433FF"/>
                </a:solidFill>
                <a:latin typeface="Times New Roman"/>
                <a:cs typeface="Times New Roman"/>
              </a:rPr>
              <a:t>1</a:t>
            </a:r>
            <a:r>
              <a:rPr sz="3733" dirty="0">
                <a:solidFill>
                  <a:srgbClr val="0000FF"/>
                </a:solidFill>
                <a:latin typeface="Times New Roman"/>
                <a:cs typeface="Times New Roman"/>
              </a:rPr>
              <a:t>,c</a:t>
            </a:r>
            <a:r>
              <a:rPr sz="3700" baseline="-21021" dirty="0">
                <a:solidFill>
                  <a:srgbClr val="0433FF"/>
                </a:solidFill>
                <a:latin typeface="Times New Roman"/>
                <a:cs typeface="Times New Roman"/>
              </a:rPr>
              <a:t>2</a:t>
            </a:r>
            <a:r>
              <a:rPr sz="3733" dirty="0">
                <a:solidFill>
                  <a:srgbClr val="0000FF"/>
                </a:solidFill>
                <a:latin typeface="Times New Roman"/>
                <a:cs typeface="Times New Roman"/>
              </a:rPr>
              <a:t>)</a:t>
            </a:r>
            <a:r>
              <a:rPr sz="3733" spc="-53" dirty="0">
                <a:solidFill>
                  <a:srgbClr val="0000FF"/>
                </a:solidFill>
                <a:latin typeface="Times New Roman"/>
                <a:cs typeface="Times New Roman"/>
              </a:rPr>
              <a:t> </a:t>
            </a:r>
            <a:r>
              <a:rPr sz="3733" dirty="0">
                <a:solidFill>
                  <a:srgbClr val="0000FF"/>
                </a:solidFill>
                <a:latin typeface="Times New Roman"/>
                <a:cs typeface="Times New Roman"/>
              </a:rPr>
              <a:t>=</a:t>
            </a:r>
            <a:endParaRPr sz="3733">
              <a:latin typeface="Times New Roman"/>
              <a:cs typeface="Times New Roman"/>
            </a:endParaRPr>
          </a:p>
          <a:p>
            <a:pPr marL="676470" marR="432636">
              <a:lnSpc>
                <a:spcPct val="91200"/>
              </a:lnSpc>
              <a:spcBef>
                <a:spcPts val="713"/>
              </a:spcBef>
            </a:pPr>
            <a:r>
              <a:rPr sz="3733" dirty="0">
                <a:latin typeface="Calibri"/>
                <a:cs typeface="Calibri"/>
              </a:rPr>
              <a:t>The </a:t>
            </a:r>
            <a:r>
              <a:rPr sz="3733" spc="-7" dirty="0">
                <a:latin typeface="Calibri"/>
                <a:cs typeface="Calibri"/>
              </a:rPr>
              <a:t>most informative (lowest) </a:t>
            </a:r>
            <a:r>
              <a:rPr sz="3733" spc="-827" dirty="0">
                <a:latin typeface="Calibri"/>
                <a:cs typeface="Calibri"/>
              </a:rPr>
              <a:t> </a:t>
            </a:r>
            <a:r>
              <a:rPr sz="3733" spc="-7" dirty="0">
                <a:latin typeface="Calibri"/>
                <a:cs typeface="Calibri"/>
              </a:rPr>
              <a:t>node </a:t>
            </a:r>
            <a:r>
              <a:rPr sz="3733" dirty="0">
                <a:latin typeface="Calibri"/>
                <a:cs typeface="Calibri"/>
              </a:rPr>
              <a:t>in the </a:t>
            </a:r>
            <a:r>
              <a:rPr sz="3733" spc="-7" dirty="0">
                <a:latin typeface="Calibri"/>
                <a:cs typeface="Calibri"/>
              </a:rPr>
              <a:t>hierarchy </a:t>
            </a:r>
            <a:r>
              <a:rPr sz="3733" dirty="0">
                <a:latin typeface="Calibri"/>
                <a:cs typeface="Calibri"/>
              </a:rPr>
              <a:t> </a:t>
            </a:r>
            <a:r>
              <a:rPr sz="3733" spc="-7" dirty="0">
                <a:latin typeface="Calibri"/>
                <a:cs typeface="Calibri"/>
              </a:rPr>
              <a:t>subsuming both </a:t>
            </a:r>
            <a:r>
              <a:rPr sz="3733" dirty="0">
                <a:latin typeface="Calibri"/>
                <a:cs typeface="Calibri"/>
              </a:rPr>
              <a:t>c</a:t>
            </a:r>
            <a:r>
              <a:rPr sz="3700" baseline="-21021" dirty="0">
                <a:latin typeface="Calibri"/>
                <a:cs typeface="Calibri"/>
              </a:rPr>
              <a:t>1</a:t>
            </a:r>
            <a:r>
              <a:rPr sz="3700" spc="420" baseline="-21021" dirty="0">
                <a:latin typeface="Calibri"/>
                <a:cs typeface="Calibri"/>
              </a:rPr>
              <a:t> </a:t>
            </a:r>
            <a:r>
              <a:rPr sz="3733" dirty="0">
                <a:latin typeface="Calibri"/>
                <a:cs typeface="Calibri"/>
              </a:rPr>
              <a:t>and c</a:t>
            </a:r>
            <a:r>
              <a:rPr sz="3700" baseline="-21021" dirty="0">
                <a:latin typeface="Calibri"/>
                <a:cs typeface="Calibri"/>
              </a:rPr>
              <a:t>2</a:t>
            </a:r>
            <a:endParaRPr sz="3700" baseline="-21021">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11387" y="1847427"/>
            <a:ext cx="10507133" cy="4791526"/>
          </a:xfrm>
          <a:prstGeom prst="rect">
            <a:avLst/>
          </a:prstGeom>
        </p:spPr>
        <p:txBody>
          <a:bodyPr vert="horz" wrap="square" lIns="0" tIns="44027" rIns="0" bIns="0" rtlCol="0">
            <a:spAutoFit/>
          </a:bodyPr>
          <a:lstStyle/>
          <a:p>
            <a:pPr marL="473275" marR="6773" indent="-457189">
              <a:lnSpc>
                <a:spcPts val="3733"/>
              </a:lnSpc>
              <a:spcBef>
                <a:spcPts val="347"/>
              </a:spcBef>
              <a:buClr>
                <a:srgbClr val="CC0000"/>
              </a:buClr>
              <a:buFont typeface="Times New Roman"/>
              <a:buChar char="•"/>
              <a:tabLst>
                <a:tab pos="473275" algn="l"/>
                <a:tab pos="474121" algn="l"/>
              </a:tabLst>
            </a:pPr>
            <a:r>
              <a:rPr sz="3200" dirty="0">
                <a:latin typeface="Calibri"/>
                <a:cs typeface="Calibri"/>
              </a:rPr>
              <a:t>A lot </a:t>
            </a:r>
            <a:r>
              <a:rPr sz="3200" spc="-7" dirty="0">
                <a:latin typeface="Calibri"/>
                <a:cs typeface="Calibri"/>
              </a:rPr>
              <a:t>of</a:t>
            </a:r>
            <a:r>
              <a:rPr sz="3200" dirty="0">
                <a:latin typeface="Calibri"/>
                <a:cs typeface="Calibri"/>
              </a:rPr>
              <a:t> </a:t>
            </a:r>
            <a:r>
              <a:rPr sz="3200" spc="-7" dirty="0">
                <a:latin typeface="Calibri"/>
                <a:cs typeface="Calibri"/>
              </a:rPr>
              <a:t>people</a:t>
            </a:r>
            <a:r>
              <a:rPr sz="3200" dirty="0">
                <a:latin typeface="Calibri"/>
                <a:cs typeface="Calibri"/>
              </a:rPr>
              <a:t> </a:t>
            </a:r>
            <a:r>
              <a:rPr sz="3200" spc="-7" dirty="0">
                <a:latin typeface="Calibri"/>
                <a:cs typeface="Calibri"/>
              </a:rPr>
              <a:t>prefer</a:t>
            </a:r>
            <a:r>
              <a:rPr sz="3200" spc="7" dirty="0">
                <a:latin typeface="Calibri"/>
                <a:cs typeface="Calibri"/>
              </a:rPr>
              <a:t> </a:t>
            </a:r>
            <a:r>
              <a:rPr sz="3200" dirty="0">
                <a:latin typeface="Calibri"/>
                <a:cs typeface="Calibri"/>
              </a:rPr>
              <a:t>the </a:t>
            </a:r>
            <a:r>
              <a:rPr sz="3200" spc="-7" dirty="0">
                <a:latin typeface="Calibri"/>
                <a:cs typeface="Calibri"/>
              </a:rPr>
              <a:t>term </a:t>
            </a:r>
            <a:r>
              <a:rPr sz="3200" b="1" spc="-7" dirty="0">
                <a:latin typeface="Calibri"/>
                <a:cs typeface="Calibri"/>
              </a:rPr>
              <a:t>surprisal</a:t>
            </a:r>
            <a:r>
              <a:rPr sz="3200" b="1" spc="-13" dirty="0">
                <a:latin typeface="Calibri"/>
                <a:cs typeface="Calibri"/>
              </a:rPr>
              <a:t> </a:t>
            </a:r>
            <a:r>
              <a:rPr sz="3200" dirty="0">
                <a:latin typeface="Calibri"/>
                <a:cs typeface="Calibri"/>
              </a:rPr>
              <a:t>to</a:t>
            </a:r>
            <a:r>
              <a:rPr sz="3200" spc="7" dirty="0">
                <a:latin typeface="Calibri"/>
                <a:cs typeface="Calibri"/>
              </a:rPr>
              <a:t> </a:t>
            </a:r>
            <a:r>
              <a:rPr sz="3200" spc="-7" dirty="0">
                <a:latin typeface="Calibri"/>
                <a:cs typeface="Calibri"/>
              </a:rPr>
              <a:t>information</a:t>
            </a:r>
            <a:r>
              <a:rPr sz="3200" dirty="0">
                <a:latin typeface="Calibri"/>
                <a:cs typeface="Calibri"/>
              </a:rPr>
              <a:t> </a:t>
            </a:r>
            <a:r>
              <a:rPr sz="3200" spc="-7" dirty="0">
                <a:latin typeface="Calibri"/>
                <a:cs typeface="Calibri"/>
              </a:rPr>
              <a:t>or</a:t>
            </a:r>
            <a:r>
              <a:rPr sz="3200" dirty="0">
                <a:latin typeface="Calibri"/>
                <a:cs typeface="Calibri"/>
              </a:rPr>
              <a:t> to </a:t>
            </a:r>
            <a:r>
              <a:rPr sz="3200" spc="-707" dirty="0">
                <a:latin typeface="Calibri"/>
                <a:cs typeface="Calibri"/>
              </a:rPr>
              <a:t> </a:t>
            </a:r>
            <a:r>
              <a:rPr sz="3200" spc="-7" dirty="0">
                <a:latin typeface="Calibri"/>
                <a:cs typeface="Calibri"/>
              </a:rPr>
              <a:t>information content.</a:t>
            </a:r>
            <a:endParaRPr sz="3200" dirty="0">
              <a:latin typeface="Calibri"/>
              <a:cs typeface="Calibri"/>
            </a:endParaRPr>
          </a:p>
          <a:p>
            <a:pPr marL="4894458">
              <a:spcBef>
                <a:spcPts val="687"/>
              </a:spcBef>
            </a:pPr>
            <a:r>
              <a:rPr sz="3200" b="1" spc="-520" dirty="0">
                <a:solidFill>
                  <a:srgbClr val="FF2F54"/>
                </a:solidFill>
                <a:latin typeface="Calibri"/>
                <a:cs typeface="Calibri"/>
              </a:rPr>
              <a:t>-­‐</a:t>
            </a:r>
            <a:r>
              <a:rPr sz="3200" b="1" spc="-427" dirty="0">
                <a:solidFill>
                  <a:srgbClr val="FF2F54"/>
                </a:solidFill>
                <a:latin typeface="Calibri"/>
                <a:cs typeface="Calibri"/>
              </a:rPr>
              <a:t>l</a:t>
            </a:r>
            <a:r>
              <a:rPr sz="3200" b="1" spc="-7" dirty="0">
                <a:solidFill>
                  <a:srgbClr val="FF2F54"/>
                </a:solidFill>
                <a:latin typeface="Calibri"/>
                <a:cs typeface="Calibri"/>
              </a:rPr>
              <a:t>o</a:t>
            </a:r>
            <a:r>
              <a:rPr sz="3200" b="1" dirty="0">
                <a:solidFill>
                  <a:srgbClr val="FF2F54"/>
                </a:solidFill>
                <a:latin typeface="Calibri"/>
                <a:cs typeface="Calibri"/>
              </a:rPr>
              <a:t>g </a:t>
            </a:r>
            <a:r>
              <a:rPr sz="3200" b="1" spc="-7" dirty="0">
                <a:solidFill>
                  <a:srgbClr val="FF2F54"/>
                </a:solidFill>
                <a:latin typeface="Calibri"/>
                <a:cs typeface="Calibri"/>
              </a:rPr>
              <a:t>p(x)</a:t>
            </a:r>
            <a:endParaRPr sz="3200" dirty="0">
              <a:latin typeface="Calibri"/>
              <a:cs typeface="Calibri"/>
            </a:endParaRPr>
          </a:p>
          <a:p>
            <a:pPr marL="16933">
              <a:spcBef>
                <a:spcPts val="827"/>
              </a:spcBef>
            </a:pPr>
            <a:r>
              <a:rPr sz="3200" dirty="0">
                <a:latin typeface="Calibri"/>
                <a:cs typeface="Calibri"/>
              </a:rPr>
              <a:t>It</a:t>
            </a:r>
            <a:r>
              <a:rPr sz="3200" spc="-7" dirty="0">
                <a:latin typeface="Calibri"/>
                <a:cs typeface="Calibri"/>
              </a:rPr>
              <a:t> measures </a:t>
            </a:r>
            <a:r>
              <a:rPr sz="3200" dirty="0">
                <a:latin typeface="Calibri"/>
                <a:cs typeface="Calibri"/>
              </a:rPr>
              <a:t>the</a:t>
            </a:r>
            <a:r>
              <a:rPr sz="3200" spc="-7" dirty="0">
                <a:latin typeface="Calibri"/>
                <a:cs typeface="Calibri"/>
              </a:rPr>
              <a:t> amount</a:t>
            </a:r>
            <a:r>
              <a:rPr sz="3200" dirty="0">
                <a:latin typeface="Calibri"/>
                <a:cs typeface="Calibri"/>
              </a:rPr>
              <a:t> </a:t>
            </a:r>
            <a:r>
              <a:rPr sz="3200" spc="-7" dirty="0">
                <a:latin typeface="Calibri"/>
                <a:cs typeface="Calibri"/>
              </a:rPr>
              <a:t>of</a:t>
            </a:r>
            <a:r>
              <a:rPr sz="3200" dirty="0">
                <a:latin typeface="Calibri"/>
                <a:cs typeface="Calibri"/>
              </a:rPr>
              <a:t> </a:t>
            </a:r>
            <a:r>
              <a:rPr sz="3200" spc="-7" dirty="0">
                <a:latin typeface="Calibri"/>
                <a:cs typeface="Calibri"/>
              </a:rPr>
              <a:t>surprise</a:t>
            </a:r>
            <a:r>
              <a:rPr sz="3200" spc="7" dirty="0">
                <a:latin typeface="Calibri"/>
                <a:cs typeface="Calibri"/>
              </a:rPr>
              <a:t> </a:t>
            </a:r>
            <a:r>
              <a:rPr sz="3200" spc="-7" dirty="0">
                <a:latin typeface="Calibri"/>
                <a:cs typeface="Calibri"/>
              </a:rPr>
              <a:t>generated</a:t>
            </a:r>
            <a:r>
              <a:rPr sz="3200" dirty="0">
                <a:latin typeface="Calibri"/>
                <a:cs typeface="Calibri"/>
              </a:rPr>
              <a:t> by the event x.</a:t>
            </a:r>
          </a:p>
          <a:p>
            <a:pPr marL="16933">
              <a:spcBef>
                <a:spcPts val="693"/>
              </a:spcBef>
            </a:pPr>
            <a:r>
              <a:rPr sz="3200" i="1" dirty="0">
                <a:latin typeface="Calibri"/>
                <a:cs typeface="Calibri"/>
              </a:rPr>
              <a:t>The</a:t>
            </a:r>
            <a:r>
              <a:rPr sz="3200" i="1" spc="-7" dirty="0">
                <a:latin typeface="Calibri"/>
                <a:cs typeface="Calibri"/>
              </a:rPr>
              <a:t> smaller</a:t>
            </a:r>
            <a:r>
              <a:rPr sz="3200" i="1" spc="-13" dirty="0">
                <a:latin typeface="Calibri"/>
                <a:cs typeface="Calibri"/>
              </a:rPr>
              <a:t> </a:t>
            </a:r>
            <a:r>
              <a:rPr sz="3200" i="1" dirty="0">
                <a:latin typeface="Calibri"/>
                <a:cs typeface="Calibri"/>
              </a:rPr>
              <a:t>the</a:t>
            </a:r>
            <a:r>
              <a:rPr sz="3200" i="1" spc="-7" dirty="0">
                <a:latin typeface="Calibri"/>
                <a:cs typeface="Calibri"/>
              </a:rPr>
              <a:t> </a:t>
            </a:r>
            <a:r>
              <a:rPr sz="3200" i="1" dirty="0">
                <a:latin typeface="Calibri"/>
                <a:cs typeface="Calibri"/>
              </a:rPr>
              <a:t>probability</a:t>
            </a:r>
            <a:r>
              <a:rPr sz="3200" i="1" spc="-13" dirty="0">
                <a:latin typeface="Calibri"/>
                <a:cs typeface="Calibri"/>
              </a:rPr>
              <a:t> </a:t>
            </a:r>
            <a:r>
              <a:rPr sz="3200" i="1" dirty="0">
                <a:latin typeface="Calibri"/>
                <a:cs typeface="Calibri"/>
              </a:rPr>
              <a:t>of</a:t>
            </a:r>
            <a:r>
              <a:rPr sz="3200" i="1" spc="-7" dirty="0">
                <a:latin typeface="Calibri"/>
                <a:cs typeface="Calibri"/>
              </a:rPr>
              <a:t> </a:t>
            </a:r>
            <a:r>
              <a:rPr sz="3200" i="1" dirty="0">
                <a:latin typeface="Calibri"/>
                <a:cs typeface="Calibri"/>
              </a:rPr>
              <a:t>x, the</a:t>
            </a:r>
            <a:r>
              <a:rPr sz="3200" i="1" spc="-13" dirty="0">
                <a:latin typeface="Calibri"/>
                <a:cs typeface="Calibri"/>
              </a:rPr>
              <a:t> </a:t>
            </a:r>
            <a:r>
              <a:rPr sz="3200" i="1" spc="-7" dirty="0">
                <a:latin typeface="Calibri"/>
                <a:cs typeface="Calibri"/>
              </a:rPr>
              <a:t>bigger</a:t>
            </a:r>
            <a:r>
              <a:rPr sz="3200" i="1" dirty="0">
                <a:latin typeface="Calibri"/>
                <a:cs typeface="Calibri"/>
              </a:rPr>
              <a:t> the</a:t>
            </a:r>
            <a:r>
              <a:rPr sz="3200" i="1" spc="-13" dirty="0">
                <a:latin typeface="Calibri"/>
                <a:cs typeface="Calibri"/>
              </a:rPr>
              <a:t> </a:t>
            </a:r>
            <a:r>
              <a:rPr sz="3200" i="1" dirty="0">
                <a:latin typeface="Calibri"/>
                <a:cs typeface="Calibri"/>
              </a:rPr>
              <a:t>surprisal</a:t>
            </a:r>
            <a:r>
              <a:rPr sz="3200" i="1" spc="-13" dirty="0">
                <a:latin typeface="Calibri"/>
                <a:cs typeface="Calibri"/>
              </a:rPr>
              <a:t> </a:t>
            </a:r>
            <a:r>
              <a:rPr sz="3200" i="1" spc="-7" dirty="0">
                <a:latin typeface="Calibri"/>
                <a:cs typeface="Calibri"/>
              </a:rPr>
              <a:t>is</a:t>
            </a:r>
            <a:r>
              <a:rPr sz="3200" spc="-7" dirty="0">
                <a:latin typeface="Calibri"/>
                <a:cs typeface="Calibri"/>
              </a:rPr>
              <a:t>.</a:t>
            </a:r>
            <a:endParaRPr sz="3200" dirty="0">
              <a:latin typeface="Calibri"/>
              <a:cs typeface="Calibri"/>
            </a:endParaRPr>
          </a:p>
          <a:p>
            <a:pPr>
              <a:spcBef>
                <a:spcPts val="13"/>
              </a:spcBef>
            </a:pPr>
            <a:endParaRPr sz="4333" dirty="0">
              <a:latin typeface="Calibri"/>
              <a:cs typeface="Calibri"/>
            </a:endParaRPr>
          </a:p>
          <a:p>
            <a:pPr marL="16933" marR="192189">
              <a:lnSpc>
                <a:spcPct val="101499"/>
              </a:lnSpc>
            </a:pPr>
            <a:r>
              <a:rPr sz="3200" spc="-7" dirty="0">
                <a:latin typeface="Calibri"/>
                <a:cs typeface="Calibri"/>
              </a:rPr>
              <a:t>It's</a:t>
            </a:r>
            <a:r>
              <a:rPr sz="3200" dirty="0">
                <a:latin typeface="Calibri"/>
                <a:cs typeface="Calibri"/>
              </a:rPr>
              <a:t> </a:t>
            </a:r>
            <a:r>
              <a:rPr sz="3200" spc="-7" dirty="0">
                <a:latin typeface="Calibri"/>
                <a:cs typeface="Calibri"/>
              </a:rPr>
              <a:t>helpful</a:t>
            </a:r>
            <a:r>
              <a:rPr sz="3200" dirty="0">
                <a:latin typeface="Calibri"/>
                <a:cs typeface="Calibri"/>
              </a:rPr>
              <a:t> to think</a:t>
            </a:r>
            <a:r>
              <a:rPr sz="3200" spc="-7" dirty="0">
                <a:latin typeface="Calibri"/>
                <a:cs typeface="Calibri"/>
              </a:rPr>
              <a:t> about </a:t>
            </a:r>
            <a:r>
              <a:rPr sz="3200" dirty="0">
                <a:latin typeface="Calibri"/>
                <a:cs typeface="Calibri"/>
              </a:rPr>
              <a:t>it this</a:t>
            </a:r>
            <a:r>
              <a:rPr sz="3200" spc="-7" dirty="0">
                <a:latin typeface="Calibri"/>
                <a:cs typeface="Calibri"/>
              </a:rPr>
              <a:t> way,</a:t>
            </a:r>
            <a:r>
              <a:rPr sz="3200" spc="7" dirty="0">
                <a:latin typeface="Calibri"/>
                <a:cs typeface="Calibri"/>
              </a:rPr>
              <a:t> </a:t>
            </a:r>
            <a:r>
              <a:rPr sz="3200" spc="-7" dirty="0">
                <a:latin typeface="Calibri"/>
                <a:cs typeface="Calibri"/>
              </a:rPr>
              <a:t>particularly</a:t>
            </a:r>
            <a:r>
              <a:rPr sz="3200" dirty="0">
                <a:latin typeface="Calibri"/>
                <a:cs typeface="Calibri"/>
              </a:rPr>
              <a:t> </a:t>
            </a:r>
            <a:r>
              <a:rPr sz="3200" spc="-7" dirty="0">
                <a:latin typeface="Calibri"/>
                <a:cs typeface="Calibri"/>
              </a:rPr>
              <a:t>for</a:t>
            </a:r>
            <a:r>
              <a:rPr sz="3200" dirty="0">
                <a:latin typeface="Calibri"/>
                <a:cs typeface="Calibri"/>
              </a:rPr>
              <a:t> </a:t>
            </a:r>
            <a:r>
              <a:rPr sz="3200" spc="-7" dirty="0">
                <a:latin typeface="Calibri"/>
                <a:cs typeface="Calibri"/>
              </a:rPr>
              <a:t>linguistics </a:t>
            </a:r>
            <a:r>
              <a:rPr sz="3200" spc="-700" dirty="0">
                <a:latin typeface="Calibri"/>
                <a:cs typeface="Calibri"/>
              </a:rPr>
              <a:t> </a:t>
            </a:r>
            <a:r>
              <a:rPr sz="3200" spc="-7" dirty="0">
                <a:latin typeface="Calibri"/>
                <a:cs typeface="Calibri"/>
              </a:rPr>
              <a:t>examples.</a:t>
            </a:r>
            <a:endParaRPr sz="3200" dirty="0">
              <a:latin typeface="Calibri"/>
              <a:cs typeface="Calibri"/>
            </a:endParaRPr>
          </a:p>
          <a:p>
            <a:pPr marL="16933">
              <a:spcBef>
                <a:spcPts val="693"/>
              </a:spcBef>
            </a:pPr>
            <a:endParaRPr sz="1867" dirty="0">
              <a:latin typeface="Calibri"/>
              <a:cs typeface="Calibri"/>
            </a:endParaRPr>
          </a:p>
        </p:txBody>
      </p:sp>
      <p:sp>
        <p:nvSpPr>
          <p:cNvPr id="5" name="Title 4">
            <a:extLst>
              <a:ext uri="{FF2B5EF4-FFF2-40B4-BE49-F238E27FC236}">
                <a16:creationId xmlns:a16="http://schemas.microsoft.com/office/drawing/2014/main" id="{D283D078-F28E-840B-DFC9-9BBEC6FFE77D}"/>
              </a:ext>
            </a:extLst>
          </p:cNvPr>
          <p:cNvSpPr>
            <a:spLocks noGrp="1"/>
          </p:cNvSpPr>
          <p:nvPr>
            <p:ph type="title"/>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1385"/>
            <a:ext cx="9685020" cy="1337119"/>
          </a:xfrm>
          <a:prstGeom prst="rect">
            <a:avLst/>
          </a:prstGeom>
        </p:spPr>
        <p:txBody>
          <a:bodyPr vert="horz" wrap="square" lIns="0" tIns="104987" rIns="0" bIns="0" rtlCol="0" anchor="ctr">
            <a:spAutoFit/>
          </a:bodyPr>
          <a:lstStyle/>
          <a:p>
            <a:pPr marL="16933" marR="6773">
              <a:lnSpc>
                <a:spcPts val="4800"/>
              </a:lnSpc>
              <a:spcBef>
                <a:spcPts val="827"/>
              </a:spcBef>
            </a:pPr>
            <a:r>
              <a:rPr sz="4533" dirty="0"/>
              <a:t>Using </a:t>
            </a:r>
            <a:r>
              <a:rPr sz="4533" spc="-7" dirty="0"/>
              <a:t>information </a:t>
            </a:r>
            <a:r>
              <a:rPr sz="4533" dirty="0"/>
              <a:t>content for </a:t>
            </a:r>
            <a:r>
              <a:rPr sz="4533" spc="-7" dirty="0"/>
              <a:t>similarity: </a:t>
            </a:r>
            <a:r>
              <a:rPr sz="4533" spc="-1007" dirty="0"/>
              <a:t> </a:t>
            </a:r>
            <a:r>
              <a:rPr sz="4533" dirty="0"/>
              <a:t>the</a:t>
            </a:r>
            <a:r>
              <a:rPr sz="4533" spc="-13" dirty="0"/>
              <a:t> </a:t>
            </a:r>
            <a:r>
              <a:rPr sz="4533" spc="-7" dirty="0"/>
              <a:t>Resnik method</a:t>
            </a:r>
            <a:endParaRPr sz="4533"/>
          </a:p>
        </p:txBody>
      </p:sp>
      <p:sp>
        <p:nvSpPr>
          <p:cNvPr id="3" name="object 3"/>
          <p:cNvSpPr txBox="1"/>
          <p:nvPr/>
        </p:nvSpPr>
        <p:spPr>
          <a:xfrm>
            <a:off x="342053" y="1290454"/>
            <a:ext cx="11668760" cy="5501378"/>
          </a:xfrm>
          <a:prstGeom prst="rect">
            <a:avLst/>
          </a:prstGeom>
        </p:spPr>
        <p:txBody>
          <a:bodyPr vert="horz" wrap="square" lIns="0" tIns="30480" rIns="0" bIns="0" rtlCol="0">
            <a:spAutoFit/>
          </a:bodyPr>
          <a:lstStyle/>
          <a:p>
            <a:pPr marL="2827796" marR="91438" algn="just">
              <a:lnSpc>
                <a:spcPts val="1867"/>
              </a:lnSpc>
              <a:spcBef>
                <a:spcPts val="240"/>
              </a:spcBef>
            </a:pPr>
            <a:r>
              <a:rPr sz="1600" dirty="0">
                <a:latin typeface="Calibri"/>
                <a:cs typeface="Calibri"/>
              </a:rPr>
              <a:t>Philip </a:t>
            </a:r>
            <a:r>
              <a:rPr sz="1600" spc="-7" dirty="0">
                <a:latin typeface="Calibri"/>
                <a:cs typeface="Calibri"/>
              </a:rPr>
              <a:t>Resnik. </a:t>
            </a:r>
            <a:r>
              <a:rPr sz="1600" dirty="0">
                <a:latin typeface="Calibri"/>
                <a:cs typeface="Calibri"/>
              </a:rPr>
              <a:t>1995. Using </a:t>
            </a:r>
            <a:r>
              <a:rPr sz="1600" spc="-7" dirty="0">
                <a:latin typeface="Calibri"/>
                <a:cs typeface="Calibri"/>
              </a:rPr>
              <a:t>Information Content </a:t>
            </a:r>
            <a:r>
              <a:rPr sz="1600" dirty="0">
                <a:latin typeface="Calibri"/>
                <a:cs typeface="Calibri"/>
              </a:rPr>
              <a:t>to Evaluate </a:t>
            </a:r>
            <a:r>
              <a:rPr sz="1600" spc="-7" dirty="0">
                <a:latin typeface="Calibri"/>
                <a:cs typeface="Calibri"/>
              </a:rPr>
              <a:t>Semantic Similarity </a:t>
            </a:r>
            <a:r>
              <a:rPr sz="1600" dirty="0">
                <a:latin typeface="Calibri"/>
                <a:cs typeface="Calibri"/>
              </a:rPr>
              <a:t>in a </a:t>
            </a:r>
            <a:r>
              <a:rPr sz="1600" spc="-7" dirty="0">
                <a:latin typeface="Calibri"/>
                <a:cs typeface="Calibri"/>
              </a:rPr>
              <a:t>Taxonomy. IJCAI </a:t>
            </a:r>
            <a:r>
              <a:rPr sz="1600" dirty="0">
                <a:latin typeface="Calibri"/>
                <a:cs typeface="Calibri"/>
              </a:rPr>
              <a:t>1995. </a:t>
            </a:r>
            <a:r>
              <a:rPr sz="1600" spc="7" dirty="0">
                <a:latin typeface="Calibri"/>
                <a:cs typeface="Calibri"/>
              </a:rPr>
              <a:t> </a:t>
            </a:r>
            <a:r>
              <a:rPr sz="1600" dirty="0">
                <a:latin typeface="Calibri"/>
                <a:cs typeface="Calibri"/>
              </a:rPr>
              <a:t>Philip </a:t>
            </a:r>
            <a:r>
              <a:rPr sz="1600" spc="-7" dirty="0">
                <a:latin typeface="Calibri"/>
                <a:cs typeface="Calibri"/>
              </a:rPr>
              <a:t>Resnik. </a:t>
            </a:r>
            <a:r>
              <a:rPr sz="1600" dirty="0">
                <a:latin typeface="Calibri"/>
                <a:cs typeface="Calibri"/>
              </a:rPr>
              <a:t>1999. </a:t>
            </a:r>
            <a:r>
              <a:rPr sz="1600" spc="-7" dirty="0">
                <a:latin typeface="Calibri"/>
                <a:cs typeface="Calibri"/>
              </a:rPr>
              <a:t>Semantic Similarity </a:t>
            </a:r>
            <a:r>
              <a:rPr sz="1600" dirty="0">
                <a:latin typeface="Calibri"/>
                <a:cs typeface="Calibri"/>
              </a:rPr>
              <a:t>in a </a:t>
            </a:r>
            <a:r>
              <a:rPr sz="1600" spc="-7" dirty="0">
                <a:latin typeface="Calibri"/>
                <a:cs typeface="Calibri"/>
              </a:rPr>
              <a:t>Taxonomy: </a:t>
            </a:r>
            <a:r>
              <a:rPr sz="1600" dirty="0">
                <a:latin typeface="Calibri"/>
                <a:cs typeface="Calibri"/>
              </a:rPr>
              <a:t>An </a:t>
            </a:r>
            <a:r>
              <a:rPr sz="1600" spc="-53" dirty="0">
                <a:latin typeface="Calibri"/>
                <a:cs typeface="Calibri"/>
              </a:rPr>
              <a:t>Information-­‐Based </a:t>
            </a:r>
            <a:r>
              <a:rPr sz="1600" spc="-7" dirty="0">
                <a:latin typeface="Calibri"/>
                <a:cs typeface="Calibri"/>
              </a:rPr>
              <a:t>Measure </a:t>
            </a:r>
            <a:r>
              <a:rPr sz="1600" dirty="0">
                <a:latin typeface="Calibri"/>
                <a:cs typeface="Calibri"/>
              </a:rPr>
              <a:t>and its </a:t>
            </a:r>
            <a:r>
              <a:rPr sz="1600" spc="-7" dirty="0">
                <a:latin typeface="Calibri"/>
                <a:cs typeface="Calibri"/>
              </a:rPr>
              <a:t>Application </a:t>
            </a:r>
            <a:r>
              <a:rPr sz="1600" spc="-347" dirty="0">
                <a:latin typeface="Calibri"/>
                <a:cs typeface="Calibri"/>
              </a:rPr>
              <a:t> </a:t>
            </a:r>
            <a:r>
              <a:rPr sz="1600" dirty="0">
                <a:latin typeface="Calibri"/>
                <a:cs typeface="Calibri"/>
              </a:rPr>
              <a:t>to </a:t>
            </a:r>
            <a:r>
              <a:rPr sz="1600" spc="-7" dirty="0">
                <a:latin typeface="Calibri"/>
                <a:cs typeface="Calibri"/>
              </a:rPr>
              <a:t>Problems</a:t>
            </a:r>
            <a:r>
              <a:rPr sz="1600" dirty="0">
                <a:latin typeface="Calibri"/>
                <a:cs typeface="Calibri"/>
              </a:rPr>
              <a:t> </a:t>
            </a:r>
            <a:r>
              <a:rPr sz="1600" spc="-7" dirty="0">
                <a:latin typeface="Calibri"/>
                <a:cs typeface="Calibri"/>
              </a:rPr>
              <a:t>of</a:t>
            </a:r>
            <a:r>
              <a:rPr sz="1600" dirty="0">
                <a:latin typeface="Calibri"/>
                <a:cs typeface="Calibri"/>
              </a:rPr>
              <a:t> Ambiguity</a:t>
            </a:r>
            <a:r>
              <a:rPr sz="1600" spc="-7" dirty="0">
                <a:latin typeface="Calibri"/>
                <a:cs typeface="Calibri"/>
              </a:rPr>
              <a:t> </a:t>
            </a:r>
            <a:r>
              <a:rPr sz="1600" dirty="0">
                <a:latin typeface="Calibri"/>
                <a:cs typeface="Calibri"/>
              </a:rPr>
              <a:t>in Natural </a:t>
            </a:r>
            <a:r>
              <a:rPr sz="1600" spc="-7" dirty="0">
                <a:latin typeface="Calibri"/>
                <a:cs typeface="Calibri"/>
              </a:rPr>
              <a:t>Language.</a:t>
            </a:r>
            <a:r>
              <a:rPr sz="1600" dirty="0">
                <a:latin typeface="Calibri"/>
                <a:cs typeface="Calibri"/>
              </a:rPr>
              <a:t> </a:t>
            </a:r>
            <a:r>
              <a:rPr sz="1600" spc="-7" dirty="0">
                <a:latin typeface="Calibri"/>
                <a:cs typeface="Calibri"/>
              </a:rPr>
              <a:t>JAIR</a:t>
            </a:r>
            <a:r>
              <a:rPr sz="1600" dirty="0">
                <a:latin typeface="Calibri"/>
                <a:cs typeface="Calibri"/>
              </a:rPr>
              <a:t> 11, </a:t>
            </a:r>
            <a:r>
              <a:rPr sz="1600" spc="-113" dirty="0">
                <a:latin typeface="Calibri"/>
                <a:cs typeface="Calibri"/>
              </a:rPr>
              <a:t>95-­‐130.</a:t>
            </a:r>
            <a:endParaRPr sz="1600">
              <a:latin typeface="Calibri"/>
              <a:cs typeface="Calibri"/>
            </a:endParaRPr>
          </a:p>
          <a:p>
            <a:pPr marL="541006" marR="1134505" indent="-457189">
              <a:lnSpc>
                <a:spcPts val="4000"/>
              </a:lnSpc>
              <a:spcBef>
                <a:spcPts val="1240"/>
              </a:spcBef>
              <a:buClr>
                <a:srgbClr val="CC0000"/>
              </a:buClr>
              <a:buFont typeface="Times New Roman"/>
              <a:buChar char="•"/>
              <a:tabLst>
                <a:tab pos="541006" algn="l"/>
                <a:tab pos="541853" algn="l"/>
              </a:tabLst>
            </a:pPr>
            <a:r>
              <a:rPr sz="3733" dirty="0">
                <a:latin typeface="Calibri"/>
                <a:cs typeface="Calibri"/>
              </a:rPr>
              <a:t>The </a:t>
            </a:r>
            <a:r>
              <a:rPr sz="3733" spc="-7" dirty="0">
                <a:latin typeface="Calibri"/>
                <a:cs typeface="Calibri"/>
              </a:rPr>
              <a:t>similarity between</a:t>
            </a:r>
            <a:r>
              <a:rPr sz="3733" spc="7" dirty="0">
                <a:latin typeface="Calibri"/>
                <a:cs typeface="Calibri"/>
              </a:rPr>
              <a:t> </a:t>
            </a:r>
            <a:r>
              <a:rPr sz="3733" spc="-7" dirty="0">
                <a:latin typeface="Calibri"/>
                <a:cs typeface="Calibri"/>
              </a:rPr>
              <a:t>two</a:t>
            </a:r>
            <a:r>
              <a:rPr sz="3733" dirty="0">
                <a:latin typeface="Calibri"/>
                <a:cs typeface="Calibri"/>
              </a:rPr>
              <a:t> </a:t>
            </a:r>
            <a:r>
              <a:rPr sz="3733" spc="-7" dirty="0">
                <a:latin typeface="Calibri"/>
                <a:cs typeface="Calibri"/>
              </a:rPr>
              <a:t>words</a:t>
            </a:r>
            <a:r>
              <a:rPr sz="3733" dirty="0">
                <a:latin typeface="Calibri"/>
                <a:cs typeface="Calibri"/>
              </a:rPr>
              <a:t> is</a:t>
            </a:r>
            <a:r>
              <a:rPr sz="3733" spc="7" dirty="0">
                <a:latin typeface="Calibri"/>
                <a:cs typeface="Calibri"/>
              </a:rPr>
              <a:t> </a:t>
            </a:r>
            <a:r>
              <a:rPr sz="3733" spc="-7" dirty="0">
                <a:latin typeface="Calibri"/>
                <a:cs typeface="Calibri"/>
              </a:rPr>
              <a:t>related</a:t>
            </a:r>
            <a:r>
              <a:rPr sz="3733" dirty="0">
                <a:latin typeface="Calibri"/>
                <a:cs typeface="Calibri"/>
              </a:rPr>
              <a:t> to their </a:t>
            </a:r>
            <a:r>
              <a:rPr sz="3733" spc="-820" dirty="0">
                <a:latin typeface="Calibri"/>
                <a:cs typeface="Calibri"/>
              </a:rPr>
              <a:t> </a:t>
            </a:r>
            <a:r>
              <a:rPr sz="3733" spc="-7" dirty="0">
                <a:latin typeface="Calibri"/>
                <a:cs typeface="Calibri"/>
              </a:rPr>
              <a:t>common information</a:t>
            </a:r>
            <a:endParaRPr sz="3733">
              <a:latin typeface="Calibri"/>
              <a:cs typeface="Calibri"/>
            </a:endParaRPr>
          </a:p>
          <a:p>
            <a:pPr marL="541006" marR="1792349" indent="-457189">
              <a:lnSpc>
                <a:spcPts val="4040"/>
              </a:lnSpc>
              <a:spcBef>
                <a:spcPts val="860"/>
              </a:spcBef>
              <a:buClr>
                <a:srgbClr val="CC0000"/>
              </a:buClr>
              <a:buFont typeface="Times New Roman"/>
              <a:buChar char="•"/>
              <a:tabLst>
                <a:tab pos="541006" algn="l"/>
                <a:tab pos="541853" algn="l"/>
              </a:tabLst>
            </a:pPr>
            <a:r>
              <a:rPr sz="3733" dirty="0">
                <a:latin typeface="Calibri"/>
                <a:cs typeface="Calibri"/>
              </a:rPr>
              <a:t>The </a:t>
            </a:r>
            <a:r>
              <a:rPr sz="3733" spc="-7" dirty="0">
                <a:latin typeface="Calibri"/>
                <a:cs typeface="Calibri"/>
              </a:rPr>
              <a:t>more two words have </a:t>
            </a:r>
            <a:r>
              <a:rPr sz="3733" dirty="0">
                <a:latin typeface="Calibri"/>
                <a:cs typeface="Calibri"/>
              </a:rPr>
              <a:t>in </a:t>
            </a:r>
            <a:r>
              <a:rPr sz="3733" spc="-7" dirty="0">
                <a:latin typeface="Calibri"/>
                <a:cs typeface="Calibri"/>
              </a:rPr>
              <a:t>common, </a:t>
            </a:r>
            <a:r>
              <a:rPr sz="3733" dirty="0">
                <a:latin typeface="Calibri"/>
                <a:cs typeface="Calibri"/>
              </a:rPr>
              <a:t>the </a:t>
            </a:r>
            <a:r>
              <a:rPr sz="3733" spc="-7" dirty="0">
                <a:latin typeface="Calibri"/>
                <a:cs typeface="Calibri"/>
              </a:rPr>
              <a:t>more </a:t>
            </a:r>
            <a:r>
              <a:rPr sz="3733" spc="-827" dirty="0">
                <a:latin typeface="Calibri"/>
                <a:cs typeface="Calibri"/>
              </a:rPr>
              <a:t> </a:t>
            </a:r>
            <a:r>
              <a:rPr sz="3733" spc="-7" dirty="0">
                <a:latin typeface="Calibri"/>
                <a:cs typeface="Calibri"/>
              </a:rPr>
              <a:t>similar</a:t>
            </a:r>
            <a:r>
              <a:rPr sz="3733" spc="-13" dirty="0">
                <a:latin typeface="Calibri"/>
                <a:cs typeface="Calibri"/>
              </a:rPr>
              <a:t> </a:t>
            </a:r>
            <a:r>
              <a:rPr sz="3733" dirty="0">
                <a:latin typeface="Calibri"/>
                <a:cs typeface="Calibri"/>
              </a:rPr>
              <a:t>they </a:t>
            </a:r>
            <a:r>
              <a:rPr sz="3733" spc="-7" dirty="0">
                <a:latin typeface="Calibri"/>
                <a:cs typeface="Calibri"/>
              </a:rPr>
              <a:t>are</a:t>
            </a:r>
            <a:endParaRPr sz="3733">
              <a:latin typeface="Calibri"/>
              <a:cs typeface="Calibri"/>
            </a:endParaRPr>
          </a:p>
          <a:p>
            <a:pPr marL="541853" indent="-457189">
              <a:spcBef>
                <a:spcPts val="353"/>
              </a:spcBef>
              <a:buClr>
                <a:srgbClr val="CC0000"/>
              </a:buClr>
              <a:buFont typeface="Times New Roman"/>
              <a:buChar char="•"/>
              <a:tabLst>
                <a:tab pos="541006" algn="l"/>
                <a:tab pos="541853" algn="l"/>
              </a:tabLst>
            </a:pPr>
            <a:r>
              <a:rPr sz="3733" spc="-7" dirty="0">
                <a:latin typeface="Calibri"/>
                <a:cs typeface="Calibri"/>
              </a:rPr>
              <a:t>Resnik: measure common information</a:t>
            </a:r>
            <a:r>
              <a:rPr sz="3733" dirty="0">
                <a:latin typeface="Calibri"/>
                <a:cs typeface="Calibri"/>
              </a:rPr>
              <a:t> as:</a:t>
            </a:r>
            <a:endParaRPr sz="3733">
              <a:latin typeface="Calibri"/>
              <a:cs typeface="Calibri"/>
            </a:endParaRPr>
          </a:p>
          <a:p>
            <a:pPr marL="785687" marR="2602587" lvl="1" indent="-92284">
              <a:lnSpc>
                <a:spcPts val="4267"/>
              </a:lnSpc>
              <a:spcBef>
                <a:spcPts val="167"/>
              </a:spcBef>
              <a:buFont typeface="Times New Roman"/>
              <a:buChar char="•"/>
              <a:tabLst>
                <a:tab pos="999042" algn="l"/>
              </a:tabLst>
            </a:pPr>
            <a:r>
              <a:rPr sz="3200" dirty="0">
                <a:latin typeface="Calibri"/>
                <a:cs typeface="Calibri"/>
              </a:rPr>
              <a:t>The</a:t>
            </a:r>
            <a:r>
              <a:rPr sz="3200" spc="-7" dirty="0">
                <a:latin typeface="Calibri"/>
                <a:cs typeface="Calibri"/>
              </a:rPr>
              <a:t> information content</a:t>
            </a:r>
            <a:r>
              <a:rPr sz="3200" dirty="0">
                <a:latin typeface="Calibri"/>
                <a:cs typeface="Calibri"/>
              </a:rPr>
              <a:t> </a:t>
            </a:r>
            <a:r>
              <a:rPr sz="3200" spc="-7" dirty="0">
                <a:latin typeface="Calibri"/>
                <a:cs typeface="Calibri"/>
              </a:rPr>
              <a:t>of </a:t>
            </a:r>
            <a:r>
              <a:rPr sz="3200" dirty="0">
                <a:latin typeface="Calibri"/>
                <a:cs typeface="Calibri"/>
              </a:rPr>
              <a:t>the</a:t>
            </a:r>
            <a:r>
              <a:rPr sz="3200" spc="-7" dirty="0">
                <a:latin typeface="Calibri"/>
                <a:cs typeface="Calibri"/>
              </a:rPr>
              <a:t> most</a:t>
            </a:r>
            <a:r>
              <a:rPr sz="3200" dirty="0">
                <a:latin typeface="Calibri"/>
                <a:cs typeface="Calibri"/>
              </a:rPr>
              <a:t> </a:t>
            </a:r>
            <a:r>
              <a:rPr sz="3200" spc="-7" dirty="0">
                <a:latin typeface="Calibri"/>
                <a:cs typeface="Calibri"/>
              </a:rPr>
              <a:t>informative </a:t>
            </a:r>
            <a:r>
              <a:rPr sz="3200" spc="-707" dirty="0">
                <a:latin typeface="Calibri"/>
                <a:cs typeface="Calibri"/>
              </a:rPr>
              <a:t> </a:t>
            </a:r>
            <a:r>
              <a:rPr sz="3200" spc="-7" dirty="0">
                <a:latin typeface="Calibri"/>
                <a:cs typeface="Calibri"/>
              </a:rPr>
              <a:t>(lowest)</a:t>
            </a:r>
            <a:r>
              <a:rPr sz="3200" dirty="0">
                <a:latin typeface="Calibri"/>
                <a:cs typeface="Calibri"/>
              </a:rPr>
              <a:t> </a:t>
            </a:r>
            <a:r>
              <a:rPr sz="3200" spc="-7" dirty="0">
                <a:latin typeface="Calibri"/>
                <a:cs typeface="Calibri"/>
              </a:rPr>
              <a:t>subsumer</a:t>
            </a:r>
            <a:r>
              <a:rPr sz="3200" dirty="0">
                <a:latin typeface="Calibri"/>
                <a:cs typeface="Calibri"/>
              </a:rPr>
              <a:t> </a:t>
            </a:r>
            <a:r>
              <a:rPr sz="3200" spc="-7" dirty="0">
                <a:latin typeface="Calibri"/>
                <a:cs typeface="Calibri"/>
              </a:rPr>
              <a:t>(MIS/LCS)</a:t>
            </a:r>
            <a:r>
              <a:rPr sz="3200" spc="7" dirty="0">
                <a:latin typeface="Calibri"/>
                <a:cs typeface="Calibri"/>
              </a:rPr>
              <a:t> </a:t>
            </a:r>
            <a:r>
              <a:rPr sz="3200" spc="-7" dirty="0">
                <a:latin typeface="Calibri"/>
                <a:cs typeface="Calibri"/>
              </a:rPr>
              <a:t>of</a:t>
            </a:r>
            <a:r>
              <a:rPr sz="3200" dirty="0">
                <a:latin typeface="Calibri"/>
                <a:cs typeface="Calibri"/>
              </a:rPr>
              <a:t> the</a:t>
            </a:r>
            <a:r>
              <a:rPr sz="3200" spc="7" dirty="0">
                <a:latin typeface="Calibri"/>
                <a:cs typeface="Calibri"/>
              </a:rPr>
              <a:t> </a:t>
            </a:r>
            <a:r>
              <a:rPr sz="3200" spc="-7" dirty="0">
                <a:latin typeface="Calibri"/>
                <a:cs typeface="Calibri"/>
              </a:rPr>
              <a:t>two</a:t>
            </a:r>
            <a:r>
              <a:rPr sz="3200" dirty="0">
                <a:latin typeface="Calibri"/>
                <a:cs typeface="Calibri"/>
              </a:rPr>
              <a:t> </a:t>
            </a:r>
            <a:r>
              <a:rPr sz="3200" spc="-7" dirty="0">
                <a:latin typeface="Calibri"/>
                <a:cs typeface="Calibri"/>
              </a:rPr>
              <a:t>nodes</a:t>
            </a:r>
            <a:endParaRPr sz="3200">
              <a:latin typeface="Calibri"/>
              <a:cs typeface="Calibri"/>
            </a:endParaRPr>
          </a:p>
          <a:p>
            <a:pPr marL="999042" lvl="1" indent="-305639">
              <a:spcBef>
                <a:spcPts val="660"/>
              </a:spcBef>
              <a:buClr>
                <a:srgbClr val="000000"/>
              </a:buClr>
              <a:buChar char="•"/>
              <a:tabLst>
                <a:tab pos="999042" algn="l"/>
              </a:tabLst>
            </a:pPr>
            <a:r>
              <a:rPr sz="3733" dirty="0">
                <a:solidFill>
                  <a:srgbClr val="0000FF"/>
                </a:solidFill>
                <a:latin typeface="Times New Roman"/>
                <a:cs typeface="Times New Roman"/>
              </a:rPr>
              <a:t>sim</a:t>
            </a:r>
            <a:r>
              <a:rPr sz="3700" baseline="-21021" dirty="0">
                <a:solidFill>
                  <a:srgbClr val="0433FF"/>
                </a:solidFill>
                <a:latin typeface="Times New Roman"/>
                <a:cs typeface="Times New Roman"/>
              </a:rPr>
              <a:t>resnik</a:t>
            </a:r>
            <a:r>
              <a:rPr sz="3733" dirty="0">
                <a:solidFill>
                  <a:srgbClr val="0000FF"/>
                </a:solidFill>
                <a:latin typeface="Times New Roman"/>
                <a:cs typeface="Times New Roman"/>
              </a:rPr>
              <a:t>(c</a:t>
            </a:r>
            <a:r>
              <a:rPr sz="3700" baseline="-21021" dirty="0">
                <a:solidFill>
                  <a:srgbClr val="0433FF"/>
                </a:solidFill>
                <a:latin typeface="Times New Roman"/>
                <a:cs typeface="Times New Roman"/>
              </a:rPr>
              <a:t>1</a:t>
            </a:r>
            <a:r>
              <a:rPr sz="3733" dirty="0">
                <a:solidFill>
                  <a:srgbClr val="0000FF"/>
                </a:solidFill>
                <a:latin typeface="Times New Roman"/>
                <a:cs typeface="Times New Roman"/>
              </a:rPr>
              <a:t>,c</a:t>
            </a:r>
            <a:r>
              <a:rPr sz="3700" baseline="-21021" dirty="0">
                <a:solidFill>
                  <a:srgbClr val="0433FF"/>
                </a:solidFill>
                <a:latin typeface="Times New Roman"/>
                <a:cs typeface="Times New Roman"/>
              </a:rPr>
              <a:t>2</a:t>
            </a:r>
            <a:r>
              <a:rPr sz="3733" dirty="0">
                <a:solidFill>
                  <a:srgbClr val="0000FF"/>
                </a:solidFill>
                <a:latin typeface="Times New Roman"/>
                <a:cs typeface="Times New Roman"/>
              </a:rPr>
              <a:t>)</a:t>
            </a:r>
            <a:r>
              <a:rPr sz="3733" spc="-13" dirty="0">
                <a:solidFill>
                  <a:srgbClr val="0000FF"/>
                </a:solidFill>
                <a:latin typeface="Times New Roman"/>
                <a:cs typeface="Times New Roman"/>
              </a:rPr>
              <a:t> </a:t>
            </a:r>
            <a:r>
              <a:rPr sz="3733" dirty="0">
                <a:solidFill>
                  <a:srgbClr val="0000FF"/>
                </a:solidFill>
                <a:latin typeface="Times New Roman"/>
                <a:cs typeface="Times New Roman"/>
              </a:rPr>
              <a:t>=</a:t>
            </a:r>
            <a:r>
              <a:rPr sz="3733" spc="-7" dirty="0">
                <a:solidFill>
                  <a:srgbClr val="0000FF"/>
                </a:solidFill>
                <a:latin typeface="Times New Roman"/>
                <a:cs typeface="Times New Roman"/>
              </a:rPr>
              <a:t> -log </a:t>
            </a:r>
            <a:r>
              <a:rPr sz="3733" dirty="0">
                <a:solidFill>
                  <a:srgbClr val="0000FF"/>
                </a:solidFill>
                <a:latin typeface="Times New Roman"/>
                <a:cs typeface="Times New Roman"/>
              </a:rPr>
              <a:t>P(</a:t>
            </a:r>
            <a:r>
              <a:rPr sz="3733" spc="-7" dirty="0">
                <a:solidFill>
                  <a:srgbClr val="0000FF"/>
                </a:solidFill>
                <a:latin typeface="Times New Roman"/>
                <a:cs typeface="Times New Roman"/>
              </a:rPr>
              <a:t> </a:t>
            </a:r>
            <a:r>
              <a:rPr sz="3733" dirty="0">
                <a:solidFill>
                  <a:srgbClr val="0000FF"/>
                </a:solidFill>
                <a:latin typeface="Times New Roman"/>
                <a:cs typeface="Times New Roman"/>
              </a:rPr>
              <a:t>LCS(c</a:t>
            </a:r>
            <a:r>
              <a:rPr sz="3700" baseline="-21021" dirty="0">
                <a:solidFill>
                  <a:srgbClr val="0433FF"/>
                </a:solidFill>
                <a:latin typeface="Times New Roman"/>
                <a:cs typeface="Times New Roman"/>
              </a:rPr>
              <a:t>1</a:t>
            </a:r>
            <a:r>
              <a:rPr sz="3733" dirty="0">
                <a:solidFill>
                  <a:srgbClr val="0000FF"/>
                </a:solidFill>
                <a:latin typeface="Times New Roman"/>
                <a:cs typeface="Times New Roman"/>
              </a:rPr>
              <a:t>,c</a:t>
            </a:r>
            <a:r>
              <a:rPr sz="3700" baseline="-21021" dirty="0">
                <a:solidFill>
                  <a:srgbClr val="0433FF"/>
                </a:solidFill>
                <a:latin typeface="Times New Roman"/>
                <a:cs typeface="Times New Roman"/>
              </a:rPr>
              <a:t>2</a:t>
            </a:r>
            <a:r>
              <a:rPr sz="3733" dirty="0">
                <a:solidFill>
                  <a:srgbClr val="0000FF"/>
                </a:solidFill>
                <a:latin typeface="Times New Roman"/>
                <a:cs typeface="Times New Roman"/>
              </a:rPr>
              <a:t>)</a:t>
            </a:r>
            <a:r>
              <a:rPr sz="3733" spc="-7" dirty="0">
                <a:solidFill>
                  <a:srgbClr val="0000FF"/>
                </a:solidFill>
                <a:latin typeface="Times New Roman"/>
                <a:cs typeface="Times New Roman"/>
              </a:rPr>
              <a:t> </a:t>
            </a:r>
            <a:r>
              <a:rPr sz="3733" dirty="0">
                <a:solidFill>
                  <a:srgbClr val="0000FF"/>
                </a:solidFill>
                <a:latin typeface="Times New Roman"/>
                <a:cs typeface="Times New Roman"/>
              </a:rPr>
              <a:t>)</a:t>
            </a:r>
            <a:endParaRPr sz="3733">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7D20-6E5E-3C07-F178-F8F8E272E801}"/>
              </a:ext>
            </a:extLst>
          </p:cNvPr>
          <p:cNvSpPr>
            <a:spLocks noGrp="1"/>
          </p:cNvSpPr>
          <p:nvPr>
            <p:ph type="title"/>
          </p:nvPr>
        </p:nvSpPr>
        <p:spPr/>
        <p:txBody>
          <a:bodyPr/>
          <a:lstStyle/>
          <a:p>
            <a:r>
              <a:rPr lang="en-US" b="1" dirty="0"/>
              <a:t>Types of Word Senses</a:t>
            </a:r>
            <a:br>
              <a:rPr lang="en-US" b="1" dirty="0"/>
            </a:br>
            <a:endParaRPr lang="en-US" dirty="0"/>
          </a:p>
        </p:txBody>
      </p:sp>
      <p:sp>
        <p:nvSpPr>
          <p:cNvPr id="3" name="Content Placeholder 2">
            <a:extLst>
              <a:ext uri="{FF2B5EF4-FFF2-40B4-BE49-F238E27FC236}">
                <a16:creationId xmlns:a16="http://schemas.microsoft.com/office/drawing/2014/main" id="{9EC96C00-7E32-0A63-5ACE-2BE7464622A4}"/>
              </a:ext>
            </a:extLst>
          </p:cNvPr>
          <p:cNvSpPr>
            <a:spLocks noGrp="1"/>
          </p:cNvSpPr>
          <p:nvPr>
            <p:ph idx="1"/>
          </p:nvPr>
        </p:nvSpPr>
        <p:spPr/>
        <p:txBody>
          <a:bodyPr>
            <a:normAutofit fontScale="92500" lnSpcReduction="20000"/>
          </a:bodyPr>
          <a:lstStyle/>
          <a:p>
            <a:r>
              <a:rPr lang="en-US" b="1" dirty="0"/>
              <a:t>Synonymy</a:t>
            </a:r>
            <a:r>
              <a:rPr lang="en-US" dirty="0"/>
              <a:t>:</a:t>
            </a:r>
          </a:p>
          <a:p>
            <a:pPr lvl="1"/>
            <a:r>
              <a:rPr lang="en-US" dirty="0"/>
              <a:t>Words with the </a:t>
            </a:r>
            <a:r>
              <a:rPr lang="en-US" b="1" dirty="0"/>
              <a:t>same</a:t>
            </a:r>
            <a:r>
              <a:rPr lang="en-US" dirty="0"/>
              <a:t> or nearly the same meaning.</a:t>
            </a:r>
          </a:p>
          <a:p>
            <a:pPr lvl="1"/>
            <a:r>
              <a:rPr lang="en-US" dirty="0"/>
              <a:t>Example: {car, automobile}</a:t>
            </a:r>
          </a:p>
          <a:p>
            <a:r>
              <a:rPr lang="en-US" b="1" dirty="0"/>
              <a:t>Antonymy</a:t>
            </a:r>
            <a:r>
              <a:rPr lang="en-US" dirty="0"/>
              <a:t>:</a:t>
            </a:r>
          </a:p>
          <a:p>
            <a:pPr lvl="1"/>
            <a:r>
              <a:rPr lang="en-US" dirty="0"/>
              <a:t>Words with </a:t>
            </a:r>
            <a:r>
              <a:rPr lang="en-US" b="1" dirty="0"/>
              <a:t>opposite</a:t>
            </a:r>
            <a:r>
              <a:rPr lang="en-US" dirty="0"/>
              <a:t> meanings.</a:t>
            </a:r>
          </a:p>
          <a:p>
            <a:pPr lvl="1"/>
            <a:r>
              <a:rPr lang="en-US" dirty="0"/>
              <a:t>Example: {hot, cold}</a:t>
            </a:r>
          </a:p>
          <a:p>
            <a:r>
              <a:rPr lang="en-US" b="1" dirty="0"/>
              <a:t>Hyponymy</a:t>
            </a:r>
            <a:r>
              <a:rPr lang="en-US" dirty="0"/>
              <a:t>:</a:t>
            </a:r>
          </a:p>
          <a:p>
            <a:pPr lvl="1"/>
            <a:r>
              <a:rPr lang="en-US" dirty="0"/>
              <a:t>A specific word whose meaning is included in a more </a:t>
            </a:r>
            <a:r>
              <a:rPr lang="en-US" b="1" dirty="0"/>
              <a:t>general</a:t>
            </a:r>
            <a:r>
              <a:rPr lang="en-US" dirty="0"/>
              <a:t> word.</a:t>
            </a:r>
          </a:p>
          <a:p>
            <a:pPr lvl="1"/>
            <a:r>
              <a:rPr lang="en-US" dirty="0"/>
              <a:t>Example: {dog} (hyponym of {animal})</a:t>
            </a:r>
          </a:p>
          <a:p>
            <a:r>
              <a:rPr lang="en-US" b="1" dirty="0"/>
              <a:t>Hypernymy</a:t>
            </a:r>
            <a:r>
              <a:rPr lang="en-US" dirty="0"/>
              <a:t>:</a:t>
            </a:r>
          </a:p>
          <a:p>
            <a:pPr lvl="1"/>
            <a:r>
              <a:rPr lang="en-US" dirty="0"/>
              <a:t>A general word that includes the meanings of more </a:t>
            </a:r>
            <a:r>
              <a:rPr lang="en-US" b="1" dirty="0"/>
              <a:t>specific</a:t>
            </a:r>
            <a:r>
              <a:rPr lang="en-US" dirty="0"/>
              <a:t> words.</a:t>
            </a:r>
          </a:p>
          <a:p>
            <a:pPr lvl="1"/>
            <a:r>
              <a:rPr lang="en-US" dirty="0"/>
              <a:t>Example: {animal} (hypernym of {dog})</a:t>
            </a:r>
          </a:p>
        </p:txBody>
      </p:sp>
    </p:spTree>
    <p:extLst>
      <p:ext uri="{BB962C8B-B14F-4D97-AF65-F5344CB8AC3E}">
        <p14:creationId xmlns:p14="http://schemas.microsoft.com/office/powerpoint/2010/main" val="3563150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232019"/>
            <a:ext cx="4394200" cy="694207"/>
          </a:xfrm>
          <a:prstGeom prst="rect">
            <a:avLst/>
          </a:prstGeom>
        </p:spPr>
        <p:txBody>
          <a:bodyPr vert="horz" wrap="square" lIns="0" tIns="16933" rIns="0" bIns="0" rtlCol="0" anchor="ctr">
            <a:spAutoFit/>
          </a:bodyPr>
          <a:lstStyle/>
          <a:p>
            <a:pPr marL="16933">
              <a:lnSpc>
                <a:spcPct val="100000"/>
              </a:lnSpc>
              <a:spcBef>
                <a:spcPts val="133"/>
              </a:spcBef>
            </a:pPr>
            <a:r>
              <a:rPr spc="-7" dirty="0"/>
              <a:t>Dekang</a:t>
            </a:r>
            <a:r>
              <a:rPr spc="-47" dirty="0"/>
              <a:t> </a:t>
            </a:r>
            <a:r>
              <a:rPr spc="-7" dirty="0"/>
              <a:t>Lin</a:t>
            </a:r>
            <a:r>
              <a:rPr spc="-47" dirty="0"/>
              <a:t> </a:t>
            </a:r>
            <a:r>
              <a:rPr spc="-7" dirty="0"/>
              <a:t>method</a:t>
            </a:r>
          </a:p>
        </p:txBody>
      </p:sp>
      <p:sp>
        <p:nvSpPr>
          <p:cNvPr id="3" name="object 3"/>
          <p:cNvSpPr txBox="1"/>
          <p:nvPr/>
        </p:nvSpPr>
        <p:spPr>
          <a:xfrm>
            <a:off x="409787" y="1237828"/>
            <a:ext cx="11603567" cy="4356748"/>
          </a:xfrm>
          <a:prstGeom prst="rect">
            <a:avLst/>
          </a:prstGeom>
        </p:spPr>
        <p:txBody>
          <a:bodyPr vert="horz" wrap="square" lIns="0" tIns="16933" rIns="0" bIns="0" rtlCol="0">
            <a:spAutoFit/>
          </a:bodyPr>
          <a:lstStyle/>
          <a:p>
            <a:pPr marL="2556869">
              <a:spcBef>
                <a:spcPts val="133"/>
              </a:spcBef>
            </a:pPr>
            <a:r>
              <a:rPr sz="2400" spc="-7" dirty="0">
                <a:latin typeface="Calibri"/>
                <a:cs typeface="Calibri"/>
              </a:rPr>
              <a:t>Dekang</a:t>
            </a:r>
            <a:r>
              <a:rPr sz="2400" spc="7" dirty="0">
                <a:latin typeface="Calibri"/>
                <a:cs typeface="Calibri"/>
              </a:rPr>
              <a:t> </a:t>
            </a:r>
            <a:r>
              <a:rPr sz="2400" dirty="0">
                <a:latin typeface="Calibri"/>
                <a:cs typeface="Calibri"/>
              </a:rPr>
              <a:t>Lin.</a:t>
            </a:r>
            <a:r>
              <a:rPr sz="2400" spc="13" dirty="0">
                <a:latin typeface="Calibri"/>
                <a:cs typeface="Calibri"/>
              </a:rPr>
              <a:t> </a:t>
            </a:r>
            <a:r>
              <a:rPr sz="2400" spc="-7" dirty="0">
                <a:latin typeface="Calibri"/>
                <a:cs typeface="Calibri"/>
              </a:rPr>
              <a:t>1998.</a:t>
            </a:r>
            <a:r>
              <a:rPr sz="2400" spc="13" dirty="0">
                <a:latin typeface="Calibri"/>
                <a:cs typeface="Calibri"/>
              </a:rPr>
              <a:t> </a:t>
            </a:r>
            <a:r>
              <a:rPr sz="2400" dirty="0">
                <a:latin typeface="Calibri"/>
                <a:cs typeface="Calibri"/>
              </a:rPr>
              <a:t>An</a:t>
            </a:r>
            <a:r>
              <a:rPr sz="2400" spc="13" dirty="0">
                <a:latin typeface="Calibri"/>
                <a:cs typeface="Calibri"/>
              </a:rPr>
              <a:t> </a:t>
            </a:r>
            <a:r>
              <a:rPr sz="2400" spc="-73" dirty="0">
                <a:latin typeface="Calibri"/>
                <a:cs typeface="Calibri"/>
              </a:rPr>
              <a:t>Information-­‐Theoretic</a:t>
            </a:r>
            <a:r>
              <a:rPr sz="2400" spc="13" dirty="0">
                <a:latin typeface="Calibri"/>
                <a:cs typeface="Calibri"/>
              </a:rPr>
              <a:t> </a:t>
            </a:r>
            <a:r>
              <a:rPr sz="2400" spc="-7" dirty="0">
                <a:latin typeface="Calibri"/>
                <a:cs typeface="Calibri"/>
              </a:rPr>
              <a:t>Definition</a:t>
            </a:r>
            <a:r>
              <a:rPr sz="2400" spc="13" dirty="0">
                <a:latin typeface="Calibri"/>
                <a:cs typeface="Calibri"/>
              </a:rPr>
              <a:t> </a:t>
            </a:r>
            <a:r>
              <a:rPr sz="2400" spc="-7" dirty="0">
                <a:latin typeface="Calibri"/>
                <a:cs typeface="Calibri"/>
              </a:rPr>
              <a:t>of</a:t>
            </a:r>
            <a:r>
              <a:rPr sz="2400" spc="13" dirty="0">
                <a:latin typeface="Calibri"/>
                <a:cs typeface="Calibri"/>
              </a:rPr>
              <a:t> </a:t>
            </a:r>
            <a:r>
              <a:rPr sz="2400" spc="-7" dirty="0">
                <a:latin typeface="Calibri"/>
                <a:cs typeface="Calibri"/>
              </a:rPr>
              <a:t>Similarity.</a:t>
            </a:r>
            <a:r>
              <a:rPr sz="2400" spc="13" dirty="0">
                <a:latin typeface="Calibri"/>
                <a:cs typeface="Calibri"/>
              </a:rPr>
              <a:t> </a:t>
            </a:r>
            <a:r>
              <a:rPr sz="2400" dirty="0">
                <a:latin typeface="Calibri"/>
                <a:cs typeface="Calibri"/>
              </a:rPr>
              <a:t>ICML</a:t>
            </a:r>
            <a:endParaRPr sz="2400">
              <a:latin typeface="Calibri"/>
              <a:cs typeface="Calibri"/>
            </a:endParaRPr>
          </a:p>
          <a:p>
            <a:pPr>
              <a:lnSpc>
                <a:spcPct val="100000"/>
              </a:lnSpc>
            </a:pPr>
            <a:endParaRPr sz="2400">
              <a:latin typeface="Calibri"/>
              <a:cs typeface="Calibri"/>
            </a:endParaRPr>
          </a:p>
          <a:p>
            <a:pPr marL="473275" marR="719649" indent="-457189">
              <a:lnSpc>
                <a:spcPts val="3733"/>
              </a:lnSpc>
              <a:buClr>
                <a:srgbClr val="CC0000"/>
              </a:buClr>
              <a:buFont typeface="Times New Roman"/>
              <a:buChar char="•"/>
              <a:tabLst>
                <a:tab pos="473275" algn="l"/>
                <a:tab pos="474121" algn="l"/>
              </a:tabLst>
            </a:pPr>
            <a:r>
              <a:rPr sz="3200" spc="-7" dirty="0">
                <a:latin typeface="Calibri"/>
                <a:cs typeface="Calibri"/>
              </a:rPr>
              <a:t>Intuition:</a:t>
            </a:r>
            <a:r>
              <a:rPr sz="3200" dirty="0">
                <a:latin typeface="Calibri"/>
                <a:cs typeface="Calibri"/>
              </a:rPr>
              <a:t> </a:t>
            </a:r>
            <a:r>
              <a:rPr sz="3200" spc="-7" dirty="0">
                <a:latin typeface="Calibri"/>
                <a:cs typeface="Calibri"/>
              </a:rPr>
              <a:t>Similarity</a:t>
            </a:r>
            <a:r>
              <a:rPr sz="3200" dirty="0">
                <a:latin typeface="Calibri"/>
                <a:cs typeface="Calibri"/>
              </a:rPr>
              <a:t> </a:t>
            </a:r>
            <a:r>
              <a:rPr sz="3200" spc="-7" dirty="0">
                <a:latin typeface="Calibri"/>
                <a:cs typeface="Calibri"/>
              </a:rPr>
              <a:t>between</a:t>
            </a:r>
            <a:r>
              <a:rPr sz="3200" dirty="0">
                <a:latin typeface="Calibri"/>
                <a:cs typeface="Calibri"/>
              </a:rPr>
              <a:t> A</a:t>
            </a:r>
            <a:r>
              <a:rPr sz="3200" spc="7" dirty="0">
                <a:latin typeface="Calibri"/>
                <a:cs typeface="Calibri"/>
              </a:rPr>
              <a:t> </a:t>
            </a:r>
            <a:r>
              <a:rPr sz="3200" dirty="0">
                <a:latin typeface="Calibri"/>
                <a:cs typeface="Calibri"/>
              </a:rPr>
              <a:t>and B</a:t>
            </a:r>
            <a:r>
              <a:rPr sz="3200" spc="7" dirty="0">
                <a:latin typeface="Calibri"/>
                <a:cs typeface="Calibri"/>
              </a:rPr>
              <a:t> </a:t>
            </a:r>
            <a:r>
              <a:rPr sz="3200" dirty="0">
                <a:latin typeface="Calibri"/>
                <a:cs typeface="Calibri"/>
              </a:rPr>
              <a:t>is</a:t>
            </a:r>
            <a:r>
              <a:rPr sz="3200" spc="7" dirty="0">
                <a:latin typeface="Calibri"/>
                <a:cs typeface="Calibri"/>
              </a:rPr>
              <a:t> </a:t>
            </a:r>
            <a:r>
              <a:rPr sz="3200" spc="-7" dirty="0">
                <a:latin typeface="Calibri"/>
                <a:cs typeface="Calibri"/>
              </a:rPr>
              <a:t>not</a:t>
            </a:r>
            <a:r>
              <a:rPr sz="3200" dirty="0">
                <a:latin typeface="Calibri"/>
                <a:cs typeface="Calibri"/>
              </a:rPr>
              <a:t> just</a:t>
            </a:r>
            <a:r>
              <a:rPr sz="3200" spc="7" dirty="0">
                <a:latin typeface="Calibri"/>
                <a:cs typeface="Calibri"/>
              </a:rPr>
              <a:t> </a:t>
            </a:r>
            <a:r>
              <a:rPr sz="3200" spc="-7" dirty="0">
                <a:latin typeface="Calibri"/>
                <a:cs typeface="Calibri"/>
              </a:rPr>
              <a:t>what</a:t>
            </a:r>
            <a:r>
              <a:rPr sz="3200" dirty="0">
                <a:latin typeface="Calibri"/>
                <a:cs typeface="Calibri"/>
              </a:rPr>
              <a:t> they</a:t>
            </a:r>
            <a:r>
              <a:rPr sz="3200" spc="7" dirty="0">
                <a:latin typeface="Calibri"/>
                <a:cs typeface="Calibri"/>
              </a:rPr>
              <a:t> </a:t>
            </a:r>
            <a:r>
              <a:rPr sz="3200" spc="-7" dirty="0">
                <a:latin typeface="Calibri"/>
                <a:cs typeface="Calibri"/>
              </a:rPr>
              <a:t>have </a:t>
            </a:r>
            <a:r>
              <a:rPr sz="3200" spc="-707" dirty="0">
                <a:latin typeface="Calibri"/>
                <a:cs typeface="Calibri"/>
              </a:rPr>
              <a:t> </a:t>
            </a:r>
            <a:r>
              <a:rPr sz="3200" spc="-7" dirty="0">
                <a:latin typeface="Calibri"/>
                <a:cs typeface="Calibri"/>
              </a:rPr>
              <a:t>in</a:t>
            </a:r>
            <a:r>
              <a:rPr sz="3200" spc="-13" dirty="0">
                <a:latin typeface="Calibri"/>
                <a:cs typeface="Calibri"/>
              </a:rPr>
              <a:t> </a:t>
            </a:r>
            <a:r>
              <a:rPr sz="3200" spc="-7" dirty="0">
                <a:latin typeface="Calibri"/>
                <a:cs typeface="Calibri"/>
              </a:rPr>
              <a:t>common</a:t>
            </a:r>
            <a:endParaRPr sz="3200">
              <a:latin typeface="Calibri"/>
              <a:cs typeface="Calibri"/>
            </a:endParaRPr>
          </a:p>
          <a:p>
            <a:pPr marL="474121" indent="-457189">
              <a:spcBef>
                <a:spcPts val="687"/>
              </a:spcBef>
              <a:buClr>
                <a:srgbClr val="CC0000"/>
              </a:buClr>
              <a:buFont typeface="Times New Roman"/>
              <a:buChar char="•"/>
              <a:tabLst>
                <a:tab pos="473275" algn="l"/>
                <a:tab pos="474121" algn="l"/>
              </a:tabLst>
            </a:pPr>
            <a:r>
              <a:rPr sz="3200" dirty="0">
                <a:latin typeface="Calibri"/>
                <a:cs typeface="Calibri"/>
              </a:rPr>
              <a:t>The</a:t>
            </a:r>
            <a:r>
              <a:rPr sz="3200" spc="-7" dirty="0">
                <a:latin typeface="Calibri"/>
                <a:cs typeface="Calibri"/>
              </a:rPr>
              <a:t> more</a:t>
            </a:r>
            <a:r>
              <a:rPr sz="3200" spc="7" dirty="0">
                <a:latin typeface="Calibri"/>
                <a:cs typeface="Calibri"/>
              </a:rPr>
              <a:t> </a:t>
            </a:r>
            <a:r>
              <a:rPr sz="3200" b="1" spc="-7" dirty="0">
                <a:latin typeface="Calibri"/>
                <a:cs typeface="Calibri"/>
              </a:rPr>
              <a:t>diﬀerences</a:t>
            </a:r>
            <a:r>
              <a:rPr sz="3200" b="1" spc="-13" dirty="0">
                <a:latin typeface="Calibri"/>
                <a:cs typeface="Calibri"/>
              </a:rPr>
              <a:t> </a:t>
            </a:r>
            <a:r>
              <a:rPr sz="3200" spc="-7" dirty="0">
                <a:latin typeface="Calibri"/>
                <a:cs typeface="Calibri"/>
              </a:rPr>
              <a:t>between</a:t>
            </a:r>
            <a:r>
              <a:rPr sz="3200" dirty="0">
                <a:latin typeface="Calibri"/>
                <a:cs typeface="Calibri"/>
              </a:rPr>
              <a:t> A</a:t>
            </a:r>
            <a:r>
              <a:rPr sz="3200" spc="7" dirty="0">
                <a:latin typeface="Calibri"/>
                <a:cs typeface="Calibri"/>
              </a:rPr>
              <a:t> </a:t>
            </a:r>
            <a:r>
              <a:rPr sz="3200" dirty="0">
                <a:latin typeface="Calibri"/>
                <a:cs typeface="Calibri"/>
              </a:rPr>
              <a:t>and </a:t>
            </a:r>
            <a:r>
              <a:rPr sz="3200" spc="-7" dirty="0">
                <a:latin typeface="Calibri"/>
                <a:cs typeface="Calibri"/>
              </a:rPr>
              <a:t>B,</a:t>
            </a:r>
            <a:r>
              <a:rPr sz="3200" dirty="0">
                <a:latin typeface="Calibri"/>
                <a:cs typeface="Calibri"/>
              </a:rPr>
              <a:t> the less</a:t>
            </a:r>
            <a:r>
              <a:rPr sz="3200" spc="7" dirty="0">
                <a:latin typeface="Calibri"/>
                <a:cs typeface="Calibri"/>
              </a:rPr>
              <a:t> </a:t>
            </a:r>
            <a:r>
              <a:rPr sz="3200" spc="-7" dirty="0">
                <a:latin typeface="Calibri"/>
                <a:cs typeface="Calibri"/>
              </a:rPr>
              <a:t>similar </a:t>
            </a:r>
            <a:r>
              <a:rPr sz="3200" dirty="0">
                <a:latin typeface="Calibri"/>
                <a:cs typeface="Calibri"/>
              </a:rPr>
              <a:t>they </a:t>
            </a:r>
            <a:r>
              <a:rPr sz="3200" spc="-7" dirty="0">
                <a:latin typeface="Calibri"/>
                <a:cs typeface="Calibri"/>
              </a:rPr>
              <a:t>are:</a:t>
            </a:r>
            <a:endParaRPr sz="3200">
              <a:latin typeface="Calibri"/>
              <a:cs typeface="Calibri"/>
            </a:endParaRPr>
          </a:p>
          <a:p>
            <a:pPr marL="931310" lvl="1" indent="-305639">
              <a:spcBef>
                <a:spcPts val="640"/>
              </a:spcBef>
              <a:buFont typeface="Times New Roman"/>
              <a:buChar char="•"/>
              <a:tabLst>
                <a:tab pos="930463" algn="l"/>
                <a:tab pos="931310" algn="l"/>
              </a:tabLst>
            </a:pPr>
            <a:r>
              <a:rPr sz="2400" spc="-7" dirty="0">
                <a:latin typeface="Calibri"/>
                <a:cs typeface="Calibri"/>
              </a:rPr>
              <a:t>Commonality:</a:t>
            </a:r>
            <a:r>
              <a:rPr sz="2400" dirty="0">
                <a:latin typeface="Calibri"/>
                <a:cs typeface="Calibri"/>
              </a:rPr>
              <a:t> the </a:t>
            </a:r>
            <a:r>
              <a:rPr sz="2400" spc="-7" dirty="0">
                <a:latin typeface="Calibri"/>
                <a:cs typeface="Calibri"/>
              </a:rPr>
              <a:t>more</a:t>
            </a:r>
            <a:r>
              <a:rPr sz="2400" dirty="0">
                <a:latin typeface="Calibri"/>
                <a:cs typeface="Calibri"/>
              </a:rPr>
              <a:t> A and</a:t>
            </a:r>
            <a:r>
              <a:rPr sz="2400" spc="7" dirty="0">
                <a:latin typeface="Calibri"/>
                <a:cs typeface="Calibri"/>
              </a:rPr>
              <a:t> </a:t>
            </a:r>
            <a:r>
              <a:rPr sz="2400" dirty="0">
                <a:latin typeface="Calibri"/>
                <a:cs typeface="Calibri"/>
              </a:rPr>
              <a:t>B </a:t>
            </a:r>
            <a:r>
              <a:rPr sz="2400" spc="-7" dirty="0">
                <a:latin typeface="Calibri"/>
                <a:cs typeface="Calibri"/>
              </a:rPr>
              <a:t>have</a:t>
            </a:r>
            <a:r>
              <a:rPr sz="2400" dirty="0">
                <a:latin typeface="Calibri"/>
                <a:cs typeface="Calibri"/>
              </a:rPr>
              <a:t> in </a:t>
            </a:r>
            <a:r>
              <a:rPr sz="2400" spc="-7" dirty="0">
                <a:latin typeface="Calibri"/>
                <a:cs typeface="Calibri"/>
              </a:rPr>
              <a:t>common,</a:t>
            </a:r>
            <a:r>
              <a:rPr sz="2400" dirty="0">
                <a:latin typeface="Calibri"/>
                <a:cs typeface="Calibri"/>
              </a:rPr>
              <a:t> the</a:t>
            </a:r>
            <a:r>
              <a:rPr sz="2400" spc="7" dirty="0">
                <a:latin typeface="Calibri"/>
                <a:cs typeface="Calibri"/>
              </a:rPr>
              <a:t> </a:t>
            </a:r>
            <a:r>
              <a:rPr sz="2400" spc="-7" dirty="0">
                <a:latin typeface="Calibri"/>
                <a:cs typeface="Calibri"/>
              </a:rPr>
              <a:t>more</a:t>
            </a:r>
            <a:r>
              <a:rPr sz="2400" dirty="0">
                <a:latin typeface="Calibri"/>
                <a:cs typeface="Calibri"/>
              </a:rPr>
              <a:t> </a:t>
            </a:r>
            <a:r>
              <a:rPr sz="2400" spc="-7" dirty="0">
                <a:latin typeface="Calibri"/>
                <a:cs typeface="Calibri"/>
              </a:rPr>
              <a:t>similar </a:t>
            </a:r>
            <a:r>
              <a:rPr sz="2400" dirty="0">
                <a:latin typeface="Calibri"/>
                <a:cs typeface="Calibri"/>
              </a:rPr>
              <a:t>they </a:t>
            </a:r>
            <a:r>
              <a:rPr sz="2400" spc="-7" dirty="0">
                <a:latin typeface="Calibri"/>
                <a:cs typeface="Calibri"/>
              </a:rPr>
              <a:t>are</a:t>
            </a:r>
            <a:endParaRPr sz="2400">
              <a:latin typeface="Calibri"/>
              <a:cs typeface="Calibri"/>
            </a:endParaRPr>
          </a:p>
          <a:p>
            <a:pPr marL="931310" lvl="1" indent="-305639">
              <a:spcBef>
                <a:spcPts val="585"/>
              </a:spcBef>
              <a:buFont typeface="Times New Roman"/>
              <a:buChar char="•"/>
              <a:tabLst>
                <a:tab pos="930463" algn="l"/>
                <a:tab pos="931310" algn="l"/>
              </a:tabLst>
            </a:pPr>
            <a:r>
              <a:rPr sz="2400" spc="-7" dirty="0">
                <a:latin typeface="Calibri"/>
                <a:cs typeface="Calibri"/>
              </a:rPr>
              <a:t>Diﬀerence:</a:t>
            </a:r>
            <a:r>
              <a:rPr sz="2400" dirty="0">
                <a:latin typeface="Calibri"/>
                <a:cs typeface="Calibri"/>
              </a:rPr>
              <a:t> the</a:t>
            </a:r>
            <a:r>
              <a:rPr sz="2400" spc="7" dirty="0">
                <a:latin typeface="Calibri"/>
                <a:cs typeface="Calibri"/>
              </a:rPr>
              <a:t> </a:t>
            </a:r>
            <a:r>
              <a:rPr sz="2400" spc="-7" dirty="0">
                <a:latin typeface="Calibri"/>
                <a:cs typeface="Calibri"/>
              </a:rPr>
              <a:t>more</a:t>
            </a:r>
            <a:r>
              <a:rPr sz="2400" spc="7" dirty="0">
                <a:latin typeface="Calibri"/>
                <a:cs typeface="Calibri"/>
              </a:rPr>
              <a:t> </a:t>
            </a:r>
            <a:r>
              <a:rPr sz="2400" spc="-7" dirty="0">
                <a:latin typeface="Calibri"/>
                <a:cs typeface="Calibri"/>
              </a:rPr>
              <a:t>diﬀerences</a:t>
            </a:r>
            <a:r>
              <a:rPr sz="2400" spc="7" dirty="0">
                <a:latin typeface="Calibri"/>
                <a:cs typeface="Calibri"/>
              </a:rPr>
              <a:t> </a:t>
            </a:r>
            <a:r>
              <a:rPr sz="2400" spc="-7" dirty="0">
                <a:latin typeface="Calibri"/>
                <a:cs typeface="Calibri"/>
              </a:rPr>
              <a:t>between</a:t>
            </a:r>
            <a:r>
              <a:rPr sz="2400" spc="7" dirty="0">
                <a:latin typeface="Calibri"/>
                <a:cs typeface="Calibri"/>
              </a:rPr>
              <a:t> </a:t>
            </a:r>
            <a:r>
              <a:rPr sz="2400" dirty="0">
                <a:latin typeface="Calibri"/>
                <a:cs typeface="Calibri"/>
              </a:rPr>
              <a:t>A</a:t>
            </a:r>
            <a:r>
              <a:rPr sz="2400" spc="7" dirty="0">
                <a:latin typeface="Calibri"/>
                <a:cs typeface="Calibri"/>
              </a:rPr>
              <a:t> </a:t>
            </a:r>
            <a:r>
              <a:rPr sz="2400" dirty="0">
                <a:latin typeface="Calibri"/>
                <a:cs typeface="Calibri"/>
              </a:rPr>
              <a:t>and</a:t>
            </a:r>
            <a:r>
              <a:rPr sz="2400" spc="7" dirty="0">
                <a:latin typeface="Calibri"/>
                <a:cs typeface="Calibri"/>
              </a:rPr>
              <a:t> </a:t>
            </a:r>
            <a:r>
              <a:rPr sz="2400" spc="-7" dirty="0">
                <a:latin typeface="Calibri"/>
                <a:cs typeface="Calibri"/>
              </a:rPr>
              <a:t>B,</a:t>
            </a:r>
            <a:r>
              <a:rPr sz="2400" spc="7" dirty="0">
                <a:latin typeface="Calibri"/>
                <a:cs typeface="Calibri"/>
              </a:rPr>
              <a:t> </a:t>
            </a:r>
            <a:r>
              <a:rPr sz="2400" dirty="0">
                <a:latin typeface="Calibri"/>
                <a:cs typeface="Calibri"/>
              </a:rPr>
              <a:t>the</a:t>
            </a:r>
            <a:r>
              <a:rPr sz="2400" spc="7" dirty="0">
                <a:latin typeface="Calibri"/>
                <a:cs typeface="Calibri"/>
              </a:rPr>
              <a:t> </a:t>
            </a:r>
            <a:r>
              <a:rPr sz="2400" dirty="0">
                <a:latin typeface="Calibri"/>
                <a:cs typeface="Calibri"/>
              </a:rPr>
              <a:t>less</a:t>
            </a:r>
            <a:r>
              <a:rPr sz="2400" spc="7" dirty="0">
                <a:latin typeface="Calibri"/>
                <a:cs typeface="Calibri"/>
              </a:rPr>
              <a:t> </a:t>
            </a:r>
            <a:r>
              <a:rPr sz="2400" spc="-7" dirty="0">
                <a:latin typeface="Calibri"/>
                <a:cs typeface="Calibri"/>
              </a:rPr>
              <a:t>similar</a:t>
            </a:r>
            <a:endParaRPr sz="2400">
              <a:latin typeface="Calibri"/>
              <a:cs typeface="Calibri"/>
            </a:endParaRPr>
          </a:p>
          <a:p>
            <a:pPr marL="474121" indent="-457189">
              <a:spcBef>
                <a:spcPts val="773"/>
              </a:spcBef>
              <a:buClr>
                <a:srgbClr val="CC0000"/>
              </a:buClr>
              <a:buFont typeface="Times New Roman"/>
              <a:buChar char="•"/>
              <a:tabLst>
                <a:tab pos="473275" algn="l"/>
                <a:tab pos="474121" algn="l"/>
              </a:tabLst>
            </a:pPr>
            <a:r>
              <a:rPr sz="3200" spc="-7" dirty="0">
                <a:latin typeface="Calibri"/>
                <a:cs typeface="Calibri"/>
              </a:rPr>
              <a:t>Commonality</a:t>
            </a:r>
            <a:r>
              <a:rPr sz="3200" spc="-7" dirty="0">
                <a:solidFill>
                  <a:srgbClr val="0000FF"/>
                </a:solidFill>
                <a:latin typeface="Calibri"/>
                <a:cs typeface="Calibri"/>
              </a:rPr>
              <a:t>:</a:t>
            </a:r>
            <a:r>
              <a:rPr sz="3200" spc="-20" dirty="0">
                <a:solidFill>
                  <a:srgbClr val="0000FF"/>
                </a:solidFill>
                <a:latin typeface="Calibri"/>
                <a:cs typeface="Calibri"/>
              </a:rPr>
              <a:t> </a:t>
            </a:r>
            <a:r>
              <a:rPr sz="3200" spc="-7" dirty="0">
                <a:solidFill>
                  <a:srgbClr val="0000FF"/>
                </a:solidFill>
                <a:latin typeface="Calibri"/>
                <a:cs typeface="Calibri"/>
              </a:rPr>
              <a:t>IC(common(A,B))</a:t>
            </a:r>
            <a:endParaRPr sz="3200">
              <a:latin typeface="Calibri"/>
              <a:cs typeface="Calibri"/>
            </a:endParaRPr>
          </a:p>
          <a:p>
            <a:pPr marL="474121" indent="-457189">
              <a:spcBef>
                <a:spcPts val="693"/>
              </a:spcBef>
              <a:buClr>
                <a:srgbClr val="CC0000"/>
              </a:buClr>
              <a:buFont typeface="Times New Roman"/>
              <a:buChar char="•"/>
              <a:tabLst>
                <a:tab pos="473275" algn="l"/>
                <a:tab pos="474121" algn="l"/>
              </a:tabLst>
            </a:pPr>
            <a:r>
              <a:rPr sz="3200" spc="-7" dirty="0">
                <a:latin typeface="Calibri"/>
                <a:cs typeface="Calibri"/>
              </a:rPr>
              <a:t>Diﬀerence:</a:t>
            </a:r>
            <a:r>
              <a:rPr sz="3200" spc="7" dirty="0">
                <a:latin typeface="Calibri"/>
                <a:cs typeface="Calibri"/>
              </a:rPr>
              <a:t> </a:t>
            </a:r>
            <a:r>
              <a:rPr sz="3200" spc="-60" dirty="0">
                <a:solidFill>
                  <a:srgbClr val="0000FF"/>
                </a:solidFill>
                <a:latin typeface="Calibri"/>
                <a:cs typeface="Calibri"/>
              </a:rPr>
              <a:t>IC(description(A,B)-­‐IC(common(A,B))</a:t>
            </a:r>
            <a:endParaRPr sz="32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6782647" cy="694207"/>
          </a:xfrm>
          <a:prstGeom prst="rect">
            <a:avLst/>
          </a:prstGeom>
        </p:spPr>
        <p:txBody>
          <a:bodyPr vert="horz" wrap="square" lIns="0" tIns="16933" rIns="0" bIns="0" rtlCol="0" anchor="ctr">
            <a:spAutoFit/>
          </a:bodyPr>
          <a:lstStyle/>
          <a:p>
            <a:pPr marL="16933">
              <a:lnSpc>
                <a:spcPct val="100000"/>
              </a:lnSpc>
              <a:spcBef>
                <a:spcPts val="133"/>
              </a:spcBef>
            </a:pPr>
            <a:r>
              <a:rPr spc="-7" dirty="0"/>
              <a:t>Dekang</a:t>
            </a:r>
            <a:r>
              <a:rPr spc="-20" dirty="0"/>
              <a:t> </a:t>
            </a:r>
            <a:r>
              <a:rPr spc="-7" dirty="0"/>
              <a:t>Lin</a:t>
            </a:r>
            <a:r>
              <a:rPr spc="-27" dirty="0"/>
              <a:t> </a:t>
            </a:r>
            <a:r>
              <a:rPr spc="-7" dirty="0"/>
              <a:t>similarity</a:t>
            </a:r>
            <a:r>
              <a:rPr spc="-27" dirty="0"/>
              <a:t> </a:t>
            </a:r>
            <a:r>
              <a:rPr spc="-7" dirty="0"/>
              <a:t>theorem</a:t>
            </a:r>
          </a:p>
        </p:txBody>
      </p:sp>
      <p:sp>
        <p:nvSpPr>
          <p:cNvPr id="3" name="object 3"/>
          <p:cNvSpPr txBox="1"/>
          <p:nvPr/>
        </p:nvSpPr>
        <p:spPr>
          <a:xfrm>
            <a:off x="511387" y="1644227"/>
            <a:ext cx="10431779" cy="1989433"/>
          </a:xfrm>
          <a:prstGeom prst="rect">
            <a:avLst/>
          </a:prstGeom>
        </p:spPr>
        <p:txBody>
          <a:bodyPr vert="horz" wrap="square" lIns="0" tIns="19473" rIns="0" bIns="0" rtlCol="0">
            <a:spAutoFit/>
          </a:bodyPr>
          <a:lstStyle/>
          <a:p>
            <a:pPr marL="473275" marR="6773" indent="-457189">
              <a:lnSpc>
                <a:spcPct val="99500"/>
              </a:lnSpc>
              <a:spcBef>
                <a:spcPts val="153"/>
              </a:spcBef>
              <a:buClr>
                <a:srgbClr val="CC0000"/>
              </a:buClr>
              <a:buFont typeface="Times New Roman"/>
              <a:buChar char="•"/>
              <a:tabLst>
                <a:tab pos="473275" algn="l"/>
                <a:tab pos="474121" algn="l"/>
              </a:tabLst>
            </a:pPr>
            <a:r>
              <a:rPr sz="3200" dirty="0">
                <a:latin typeface="Calibri"/>
                <a:cs typeface="Calibri"/>
              </a:rPr>
              <a:t>The </a:t>
            </a:r>
            <a:r>
              <a:rPr sz="3200" spc="-7" dirty="0">
                <a:latin typeface="Calibri"/>
                <a:cs typeface="Calibri"/>
              </a:rPr>
              <a:t>similarity between</a:t>
            </a:r>
            <a:r>
              <a:rPr sz="3200" dirty="0">
                <a:latin typeface="Calibri"/>
                <a:cs typeface="Calibri"/>
              </a:rPr>
              <a:t> A and B is </a:t>
            </a:r>
            <a:r>
              <a:rPr sz="3200" spc="-7" dirty="0">
                <a:latin typeface="Calibri"/>
                <a:cs typeface="Calibri"/>
              </a:rPr>
              <a:t>measured</a:t>
            </a:r>
            <a:r>
              <a:rPr sz="3200" dirty="0">
                <a:latin typeface="Calibri"/>
                <a:cs typeface="Calibri"/>
              </a:rPr>
              <a:t> by the </a:t>
            </a:r>
            <a:r>
              <a:rPr sz="3200" spc="-7" dirty="0">
                <a:latin typeface="Calibri"/>
                <a:cs typeface="Calibri"/>
              </a:rPr>
              <a:t>ratio </a:t>
            </a:r>
            <a:r>
              <a:rPr sz="3200" dirty="0">
                <a:latin typeface="Calibri"/>
                <a:cs typeface="Calibri"/>
              </a:rPr>
              <a:t> </a:t>
            </a:r>
            <a:r>
              <a:rPr sz="3200" spc="-7" dirty="0">
                <a:latin typeface="Calibri"/>
                <a:cs typeface="Calibri"/>
              </a:rPr>
              <a:t>between </a:t>
            </a:r>
            <a:r>
              <a:rPr sz="3200" dirty="0">
                <a:latin typeface="Calibri"/>
                <a:cs typeface="Calibri"/>
              </a:rPr>
              <a:t>the </a:t>
            </a:r>
            <a:r>
              <a:rPr sz="3200" spc="-7" dirty="0">
                <a:latin typeface="Calibri"/>
                <a:cs typeface="Calibri"/>
              </a:rPr>
              <a:t>amount of</a:t>
            </a:r>
            <a:r>
              <a:rPr sz="3200" dirty="0">
                <a:latin typeface="Calibri"/>
                <a:cs typeface="Calibri"/>
              </a:rPr>
              <a:t> </a:t>
            </a:r>
            <a:r>
              <a:rPr sz="3200" spc="-7" dirty="0">
                <a:latin typeface="Calibri"/>
                <a:cs typeface="Calibri"/>
              </a:rPr>
              <a:t>information</a:t>
            </a:r>
            <a:r>
              <a:rPr sz="3200" dirty="0">
                <a:latin typeface="Calibri"/>
                <a:cs typeface="Calibri"/>
              </a:rPr>
              <a:t> needed</a:t>
            </a:r>
            <a:r>
              <a:rPr sz="3200" spc="-7" dirty="0">
                <a:latin typeface="Calibri"/>
                <a:cs typeface="Calibri"/>
              </a:rPr>
              <a:t> </a:t>
            </a:r>
            <a:r>
              <a:rPr sz="3200" dirty="0">
                <a:latin typeface="Calibri"/>
                <a:cs typeface="Calibri"/>
              </a:rPr>
              <a:t>to state</a:t>
            </a:r>
            <a:r>
              <a:rPr sz="3200" spc="-7" dirty="0">
                <a:latin typeface="Calibri"/>
                <a:cs typeface="Calibri"/>
              </a:rPr>
              <a:t> </a:t>
            </a:r>
            <a:r>
              <a:rPr sz="3200" dirty="0">
                <a:latin typeface="Calibri"/>
                <a:cs typeface="Calibri"/>
              </a:rPr>
              <a:t>the </a:t>
            </a:r>
            <a:r>
              <a:rPr sz="3200" spc="7" dirty="0">
                <a:latin typeface="Calibri"/>
                <a:cs typeface="Calibri"/>
              </a:rPr>
              <a:t> </a:t>
            </a:r>
            <a:r>
              <a:rPr sz="3200" spc="-7" dirty="0">
                <a:latin typeface="Calibri"/>
                <a:cs typeface="Calibri"/>
              </a:rPr>
              <a:t>commonality of </a:t>
            </a:r>
            <a:r>
              <a:rPr sz="3200" dirty="0">
                <a:latin typeface="Calibri"/>
                <a:cs typeface="Calibri"/>
              </a:rPr>
              <a:t>A and B and the </a:t>
            </a:r>
            <a:r>
              <a:rPr sz="3200" spc="-7" dirty="0">
                <a:latin typeface="Calibri"/>
                <a:cs typeface="Calibri"/>
              </a:rPr>
              <a:t>information </a:t>
            </a:r>
            <a:r>
              <a:rPr sz="3200" dirty="0">
                <a:latin typeface="Calibri"/>
                <a:cs typeface="Calibri"/>
              </a:rPr>
              <a:t>needed to fully </a:t>
            </a:r>
            <a:r>
              <a:rPr sz="3200" spc="-707" dirty="0">
                <a:latin typeface="Calibri"/>
                <a:cs typeface="Calibri"/>
              </a:rPr>
              <a:t> </a:t>
            </a:r>
            <a:r>
              <a:rPr sz="3200" spc="-7" dirty="0">
                <a:latin typeface="Calibri"/>
                <a:cs typeface="Calibri"/>
              </a:rPr>
              <a:t>describe what</a:t>
            </a:r>
            <a:r>
              <a:rPr sz="3200" dirty="0">
                <a:latin typeface="Calibri"/>
                <a:cs typeface="Calibri"/>
              </a:rPr>
              <a:t> A and B </a:t>
            </a:r>
            <a:r>
              <a:rPr sz="3200" spc="-7" dirty="0">
                <a:latin typeface="Calibri"/>
                <a:cs typeface="Calibri"/>
              </a:rPr>
              <a:t>are</a:t>
            </a:r>
            <a:endParaRPr sz="3200">
              <a:latin typeface="Calibri"/>
              <a:cs typeface="Calibri"/>
            </a:endParaRPr>
          </a:p>
        </p:txBody>
      </p:sp>
      <p:sp>
        <p:nvSpPr>
          <p:cNvPr id="4" name="object 4"/>
          <p:cNvSpPr txBox="1"/>
          <p:nvPr/>
        </p:nvSpPr>
        <p:spPr>
          <a:xfrm>
            <a:off x="3302091" y="4099361"/>
            <a:ext cx="440267" cy="386430"/>
          </a:xfrm>
          <a:prstGeom prst="rect">
            <a:avLst/>
          </a:prstGeom>
        </p:spPr>
        <p:txBody>
          <a:bodyPr vert="horz" wrap="square" lIns="0" tIns="16933" rIns="0" bIns="0" rtlCol="0">
            <a:spAutoFit/>
          </a:bodyPr>
          <a:lstStyle/>
          <a:p>
            <a:pPr marL="16933">
              <a:spcBef>
                <a:spcPts val="133"/>
              </a:spcBef>
            </a:pPr>
            <a:r>
              <a:rPr sz="2400" i="1" spc="-7" dirty="0">
                <a:latin typeface="Times New Roman"/>
                <a:cs typeface="Times New Roman"/>
              </a:rPr>
              <a:t>Li</a:t>
            </a:r>
            <a:r>
              <a:rPr sz="2400" i="1" dirty="0">
                <a:latin typeface="Times New Roman"/>
                <a:cs typeface="Times New Roman"/>
              </a:rPr>
              <a:t>n</a:t>
            </a:r>
            <a:endParaRPr sz="2400">
              <a:latin typeface="Times New Roman"/>
              <a:cs typeface="Times New Roman"/>
            </a:endParaRPr>
          </a:p>
        </p:txBody>
      </p:sp>
      <p:sp>
        <p:nvSpPr>
          <p:cNvPr id="5" name="object 5"/>
          <p:cNvSpPr txBox="1"/>
          <p:nvPr/>
        </p:nvSpPr>
        <p:spPr>
          <a:xfrm>
            <a:off x="2701373" y="3866279"/>
            <a:ext cx="2446019" cy="538609"/>
          </a:xfrm>
          <a:prstGeom prst="rect">
            <a:avLst/>
          </a:prstGeom>
        </p:spPr>
        <p:txBody>
          <a:bodyPr vert="horz" wrap="square" lIns="0" tIns="15240" rIns="0" bIns="0" rtlCol="0">
            <a:spAutoFit/>
          </a:bodyPr>
          <a:lstStyle/>
          <a:p>
            <a:pPr marL="16933">
              <a:spcBef>
                <a:spcPts val="120"/>
              </a:spcBef>
              <a:tabLst>
                <a:tab pos="1065080" algn="l"/>
              </a:tabLst>
            </a:pPr>
            <a:r>
              <a:rPr sz="3400" i="1" spc="-13" dirty="0">
                <a:latin typeface="Times New Roman"/>
                <a:cs typeface="Times New Roman"/>
              </a:rPr>
              <a:t>sim</a:t>
            </a:r>
            <a:r>
              <a:rPr sz="3400" i="1" dirty="0">
                <a:latin typeface="Times New Roman"/>
                <a:cs typeface="Times New Roman"/>
              </a:rPr>
              <a:t>	</a:t>
            </a:r>
            <a:r>
              <a:rPr sz="3400" spc="200" dirty="0">
                <a:latin typeface="Times New Roman"/>
                <a:cs typeface="Times New Roman"/>
              </a:rPr>
              <a:t>(</a:t>
            </a:r>
            <a:r>
              <a:rPr sz="3400" i="1" spc="-180" dirty="0">
                <a:latin typeface="Times New Roman"/>
                <a:cs typeface="Times New Roman"/>
              </a:rPr>
              <a:t>A</a:t>
            </a:r>
            <a:r>
              <a:rPr sz="3400" spc="-7" dirty="0">
                <a:latin typeface="Times New Roman"/>
                <a:cs typeface="Times New Roman"/>
              </a:rPr>
              <a:t>,</a:t>
            </a:r>
            <a:r>
              <a:rPr sz="3400" spc="-327" dirty="0">
                <a:latin typeface="Times New Roman"/>
                <a:cs typeface="Times New Roman"/>
              </a:rPr>
              <a:t> </a:t>
            </a:r>
            <a:r>
              <a:rPr sz="3400" i="1" spc="87" dirty="0">
                <a:latin typeface="Times New Roman"/>
                <a:cs typeface="Times New Roman"/>
              </a:rPr>
              <a:t>B</a:t>
            </a:r>
            <a:r>
              <a:rPr sz="3400" spc="-7" dirty="0">
                <a:latin typeface="Times New Roman"/>
                <a:cs typeface="Times New Roman"/>
              </a:rPr>
              <a:t>)</a:t>
            </a:r>
            <a:r>
              <a:rPr sz="3400" spc="-467" dirty="0">
                <a:latin typeface="Times New Roman"/>
                <a:cs typeface="Times New Roman"/>
              </a:rPr>
              <a:t> </a:t>
            </a:r>
            <a:r>
              <a:rPr sz="3400" spc="-13" dirty="0">
                <a:latin typeface="Symbol"/>
                <a:cs typeface="Symbol"/>
              </a:rPr>
              <a:t></a:t>
            </a:r>
            <a:endParaRPr sz="3400">
              <a:latin typeface="Symbol"/>
              <a:cs typeface="Symbol"/>
            </a:endParaRPr>
          </a:p>
        </p:txBody>
      </p:sp>
      <p:sp>
        <p:nvSpPr>
          <p:cNvPr id="6" name="object 6"/>
          <p:cNvSpPr txBox="1"/>
          <p:nvPr/>
        </p:nvSpPr>
        <p:spPr>
          <a:xfrm>
            <a:off x="5461762" y="3607423"/>
            <a:ext cx="3228340" cy="538609"/>
          </a:xfrm>
          <a:prstGeom prst="rect">
            <a:avLst/>
          </a:prstGeom>
        </p:spPr>
        <p:txBody>
          <a:bodyPr vert="horz" wrap="square" lIns="0" tIns="15240" rIns="0" bIns="0" rtlCol="0">
            <a:spAutoFit/>
          </a:bodyPr>
          <a:lstStyle/>
          <a:p>
            <a:pPr marL="16933">
              <a:spcBef>
                <a:spcPts val="120"/>
              </a:spcBef>
            </a:pPr>
            <a:r>
              <a:rPr sz="3400" i="1" spc="-33" dirty="0">
                <a:latin typeface="Times New Roman"/>
                <a:cs typeface="Times New Roman"/>
              </a:rPr>
              <a:t>I</a:t>
            </a:r>
            <a:r>
              <a:rPr sz="3400" i="1" spc="127" dirty="0">
                <a:latin typeface="Times New Roman"/>
                <a:cs typeface="Times New Roman"/>
              </a:rPr>
              <a:t>C</a:t>
            </a:r>
            <a:r>
              <a:rPr sz="3400" spc="27" dirty="0">
                <a:latin typeface="Times New Roman"/>
                <a:cs typeface="Times New Roman"/>
              </a:rPr>
              <a:t>(</a:t>
            </a:r>
            <a:r>
              <a:rPr sz="3400" i="1" spc="-33" dirty="0">
                <a:latin typeface="Times New Roman"/>
                <a:cs typeface="Times New Roman"/>
              </a:rPr>
              <a:t>c</a:t>
            </a:r>
            <a:r>
              <a:rPr sz="3400" i="1" spc="-7" dirty="0">
                <a:latin typeface="Times New Roman"/>
                <a:cs typeface="Times New Roman"/>
              </a:rPr>
              <a:t>o</a:t>
            </a:r>
            <a:r>
              <a:rPr sz="3400" i="1" spc="-47" dirty="0">
                <a:latin typeface="Times New Roman"/>
                <a:cs typeface="Times New Roman"/>
              </a:rPr>
              <a:t>mm</a:t>
            </a:r>
            <a:r>
              <a:rPr sz="3400" i="1" spc="-7" dirty="0">
                <a:latin typeface="Times New Roman"/>
                <a:cs typeface="Times New Roman"/>
              </a:rPr>
              <a:t>o</a:t>
            </a:r>
            <a:r>
              <a:rPr sz="3400" i="1" spc="40" dirty="0">
                <a:latin typeface="Times New Roman"/>
                <a:cs typeface="Times New Roman"/>
              </a:rPr>
              <a:t>n</a:t>
            </a:r>
            <a:r>
              <a:rPr sz="3400" spc="200" dirty="0">
                <a:latin typeface="Times New Roman"/>
                <a:cs typeface="Times New Roman"/>
              </a:rPr>
              <a:t>(</a:t>
            </a:r>
            <a:r>
              <a:rPr sz="3400" i="1" spc="-180" dirty="0">
                <a:latin typeface="Times New Roman"/>
                <a:cs typeface="Times New Roman"/>
              </a:rPr>
              <a:t>A</a:t>
            </a:r>
            <a:r>
              <a:rPr sz="3400" spc="-7" dirty="0">
                <a:latin typeface="Times New Roman"/>
                <a:cs typeface="Times New Roman"/>
              </a:rPr>
              <a:t>,</a:t>
            </a:r>
            <a:r>
              <a:rPr sz="3400" spc="-327" dirty="0">
                <a:latin typeface="Times New Roman"/>
                <a:cs typeface="Times New Roman"/>
              </a:rPr>
              <a:t> </a:t>
            </a:r>
            <a:r>
              <a:rPr sz="3400" i="1" spc="87" dirty="0">
                <a:latin typeface="Times New Roman"/>
                <a:cs typeface="Times New Roman"/>
              </a:rPr>
              <a:t>B</a:t>
            </a:r>
            <a:r>
              <a:rPr sz="3400" spc="-33" dirty="0">
                <a:latin typeface="Times New Roman"/>
                <a:cs typeface="Times New Roman"/>
              </a:rPr>
              <a:t>)</a:t>
            </a:r>
            <a:r>
              <a:rPr sz="3400" spc="-7" dirty="0">
                <a:latin typeface="Times New Roman"/>
                <a:cs typeface="Times New Roman"/>
              </a:rPr>
              <a:t>)</a:t>
            </a:r>
            <a:endParaRPr sz="3400">
              <a:latin typeface="Times New Roman"/>
              <a:cs typeface="Times New Roman"/>
            </a:endParaRPr>
          </a:p>
        </p:txBody>
      </p:sp>
      <p:sp>
        <p:nvSpPr>
          <p:cNvPr id="7" name="object 7"/>
          <p:cNvSpPr txBox="1"/>
          <p:nvPr/>
        </p:nvSpPr>
        <p:spPr>
          <a:xfrm>
            <a:off x="5219681" y="4209179"/>
            <a:ext cx="3713480" cy="538609"/>
          </a:xfrm>
          <a:prstGeom prst="rect">
            <a:avLst/>
          </a:prstGeom>
        </p:spPr>
        <p:txBody>
          <a:bodyPr vert="horz" wrap="square" lIns="0" tIns="15240" rIns="0" bIns="0" rtlCol="0">
            <a:spAutoFit/>
          </a:bodyPr>
          <a:lstStyle/>
          <a:p>
            <a:pPr marL="16933">
              <a:spcBef>
                <a:spcPts val="120"/>
              </a:spcBef>
            </a:pPr>
            <a:r>
              <a:rPr sz="3400" i="1" spc="-33" dirty="0">
                <a:latin typeface="Times New Roman"/>
                <a:cs typeface="Times New Roman"/>
              </a:rPr>
              <a:t>I</a:t>
            </a:r>
            <a:r>
              <a:rPr sz="3400" i="1" spc="127" dirty="0">
                <a:latin typeface="Times New Roman"/>
                <a:cs typeface="Times New Roman"/>
              </a:rPr>
              <a:t>C</a:t>
            </a:r>
            <a:r>
              <a:rPr sz="3400" spc="73" dirty="0">
                <a:latin typeface="Times New Roman"/>
                <a:cs typeface="Times New Roman"/>
              </a:rPr>
              <a:t>(</a:t>
            </a:r>
            <a:r>
              <a:rPr sz="3400" i="1" spc="-7" dirty="0">
                <a:latin typeface="Times New Roman"/>
                <a:cs typeface="Times New Roman"/>
              </a:rPr>
              <a:t>d</a:t>
            </a:r>
            <a:r>
              <a:rPr sz="3400" i="1" spc="-33" dirty="0">
                <a:latin typeface="Times New Roman"/>
                <a:cs typeface="Times New Roman"/>
              </a:rPr>
              <a:t>e</a:t>
            </a:r>
            <a:r>
              <a:rPr sz="3400" i="1" spc="-13" dirty="0">
                <a:latin typeface="Times New Roman"/>
                <a:cs typeface="Times New Roman"/>
              </a:rPr>
              <a:t>s</a:t>
            </a:r>
            <a:r>
              <a:rPr sz="3400" i="1" spc="-33" dirty="0">
                <a:latin typeface="Times New Roman"/>
                <a:cs typeface="Times New Roman"/>
              </a:rPr>
              <a:t>c</a:t>
            </a:r>
            <a:r>
              <a:rPr sz="3400" i="1" spc="-13" dirty="0">
                <a:latin typeface="Times New Roman"/>
                <a:cs typeface="Times New Roman"/>
              </a:rPr>
              <a:t>ri</a:t>
            </a:r>
            <a:r>
              <a:rPr sz="3400" i="1" spc="-7" dirty="0">
                <a:latin typeface="Times New Roman"/>
                <a:cs typeface="Times New Roman"/>
              </a:rPr>
              <a:t>p</a:t>
            </a:r>
            <a:r>
              <a:rPr sz="3400" i="1" spc="-13" dirty="0">
                <a:latin typeface="Times New Roman"/>
                <a:cs typeface="Times New Roman"/>
              </a:rPr>
              <a:t>ti</a:t>
            </a:r>
            <a:r>
              <a:rPr sz="3400" i="1" spc="-7" dirty="0">
                <a:latin typeface="Times New Roman"/>
                <a:cs typeface="Times New Roman"/>
              </a:rPr>
              <a:t>o</a:t>
            </a:r>
            <a:r>
              <a:rPr sz="3400" i="1" spc="40" dirty="0">
                <a:latin typeface="Times New Roman"/>
                <a:cs typeface="Times New Roman"/>
              </a:rPr>
              <a:t>n</a:t>
            </a:r>
            <a:r>
              <a:rPr sz="3400" spc="200" dirty="0">
                <a:latin typeface="Times New Roman"/>
                <a:cs typeface="Times New Roman"/>
              </a:rPr>
              <a:t>(</a:t>
            </a:r>
            <a:r>
              <a:rPr sz="3400" i="1" spc="-180" dirty="0">
                <a:latin typeface="Times New Roman"/>
                <a:cs typeface="Times New Roman"/>
              </a:rPr>
              <a:t>A</a:t>
            </a:r>
            <a:r>
              <a:rPr sz="3400" spc="-7" dirty="0">
                <a:latin typeface="Times New Roman"/>
                <a:cs typeface="Times New Roman"/>
              </a:rPr>
              <a:t>,</a:t>
            </a:r>
            <a:r>
              <a:rPr sz="3400" spc="-327" dirty="0">
                <a:latin typeface="Times New Roman"/>
                <a:cs typeface="Times New Roman"/>
              </a:rPr>
              <a:t> </a:t>
            </a:r>
            <a:r>
              <a:rPr sz="3400" i="1" spc="87" dirty="0">
                <a:latin typeface="Times New Roman"/>
                <a:cs typeface="Times New Roman"/>
              </a:rPr>
              <a:t>B</a:t>
            </a:r>
            <a:r>
              <a:rPr sz="3400" spc="-33" dirty="0">
                <a:latin typeface="Times New Roman"/>
                <a:cs typeface="Times New Roman"/>
              </a:rPr>
              <a:t>)</a:t>
            </a:r>
            <a:r>
              <a:rPr sz="3400" spc="-7" dirty="0">
                <a:latin typeface="Times New Roman"/>
                <a:cs typeface="Times New Roman"/>
              </a:rPr>
              <a:t>)</a:t>
            </a:r>
            <a:endParaRPr sz="3400">
              <a:latin typeface="Times New Roman"/>
              <a:cs typeface="Times New Roman"/>
            </a:endParaRPr>
          </a:p>
        </p:txBody>
      </p:sp>
      <p:sp>
        <p:nvSpPr>
          <p:cNvPr id="8" name="object 8"/>
          <p:cNvSpPr/>
          <p:nvPr/>
        </p:nvSpPr>
        <p:spPr>
          <a:xfrm>
            <a:off x="5200751" y="4221068"/>
            <a:ext cx="3724487" cy="0"/>
          </a:xfrm>
          <a:custGeom>
            <a:avLst/>
            <a:gdLst/>
            <a:ahLst/>
            <a:cxnLst/>
            <a:rect l="l" t="t" r="r" b="b"/>
            <a:pathLst>
              <a:path w="2793365">
                <a:moveTo>
                  <a:pt x="0" y="0"/>
                </a:moveTo>
                <a:lnTo>
                  <a:pt x="2793169" y="0"/>
                </a:lnTo>
              </a:path>
            </a:pathLst>
          </a:custGeom>
          <a:ln w="15968">
            <a:solidFill>
              <a:srgbClr val="000000"/>
            </a:solidFill>
          </a:ln>
        </p:spPr>
        <p:txBody>
          <a:bodyPr wrap="square" lIns="0" tIns="0" rIns="0" bIns="0" rtlCol="0"/>
          <a:lstStyle/>
          <a:p>
            <a:endParaRPr sz="2400"/>
          </a:p>
        </p:txBody>
      </p:sp>
      <p:sp>
        <p:nvSpPr>
          <p:cNvPr id="9" name="object 9"/>
          <p:cNvSpPr txBox="1"/>
          <p:nvPr/>
        </p:nvSpPr>
        <p:spPr>
          <a:xfrm>
            <a:off x="511387" y="5022427"/>
            <a:ext cx="10719645" cy="427532"/>
          </a:xfrm>
          <a:prstGeom prst="rect">
            <a:avLst/>
          </a:prstGeom>
        </p:spPr>
        <p:txBody>
          <a:bodyPr vert="horz" wrap="square" lIns="0" tIns="16933" rIns="0" bIns="0" rtlCol="0">
            <a:spAutoFit/>
          </a:bodyPr>
          <a:lstStyle/>
          <a:p>
            <a:pPr marL="474121" indent="-457189">
              <a:spcBef>
                <a:spcPts val="133"/>
              </a:spcBef>
              <a:buClr>
                <a:srgbClr val="CC0000"/>
              </a:buClr>
              <a:buFont typeface="Times New Roman"/>
              <a:buChar char="•"/>
              <a:tabLst>
                <a:tab pos="473275" algn="l"/>
                <a:tab pos="474121" algn="l"/>
              </a:tabLst>
            </a:pPr>
            <a:r>
              <a:rPr sz="2667" dirty="0">
                <a:latin typeface="Calibri"/>
                <a:cs typeface="Calibri"/>
              </a:rPr>
              <a:t>Lin</a:t>
            </a:r>
            <a:r>
              <a:rPr sz="2667" spc="7" dirty="0">
                <a:latin typeface="Calibri"/>
                <a:cs typeface="Calibri"/>
              </a:rPr>
              <a:t> </a:t>
            </a:r>
            <a:r>
              <a:rPr sz="2667" spc="-7" dirty="0">
                <a:latin typeface="Calibri"/>
                <a:cs typeface="Calibri"/>
              </a:rPr>
              <a:t>(altering</a:t>
            </a:r>
            <a:r>
              <a:rPr sz="2667" dirty="0">
                <a:latin typeface="Calibri"/>
                <a:cs typeface="Calibri"/>
              </a:rPr>
              <a:t> </a:t>
            </a:r>
            <a:r>
              <a:rPr sz="2667" spc="-7" dirty="0">
                <a:latin typeface="Calibri"/>
                <a:cs typeface="Calibri"/>
              </a:rPr>
              <a:t>Resnik)</a:t>
            </a:r>
            <a:r>
              <a:rPr sz="2667" spc="7" dirty="0">
                <a:latin typeface="Calibri"/>
                <a:cs typeface="Calibri"/>
              </a:rPr>
              <a:t> </a:t>
            </a:r>
            <a:r>
              <a:rPr sz="2667" spc="-7" dirty="0">
                <a:latin typeface="Calibri"/>
                <a:cs typeface="Calibri"/>
              </a:rPr>
              <a:t>defines</a:t>
            </a:r>
            <a:r>
              <a:rPr sz="2667" spc="7" dirty="0">
                <a:latin typeface="Calibri"/>
                <a:cs typeface="Calibri"/>
              </a:rPr>
              <a:t> </a:t>
            </a:r>
            <a:r>
              <a:rPr sz="2667" spc="-7" dirty="0">
                <a:latin typeface="Calibri"/>
                <a:cs typeface="Calibri"/>
              </a:rPr>
              <a:t>IC(common(A,B))</a:t>
            </a:r>
            <a:r>
              <a:rPr sz="2667" spc="7" dirty="0">
                <a:latin typeface="Calibri"/>
                <a:cs typeface="Calibri"/>
              </a:rPr>
              <a:t> </a:t>
            </a:r>
            <a:r>
              <a:rPr sz="2667" dirty="0">
                <a:latin typeface="Calibri"/>
                <a:cs typeface="Calibri"/>
              </a:rPr>
              <a:t>as</a:t>
            </a:r>
            <a:r>
              <a:rPr sz="2667" spc="7" dirty="0">
                <a:latin typeface="Calibri"/>
                <a:cs typeface="Calibri"/>
              </a:rPr>
              <a:t> </a:t>
            </a:r>
            <a:r>
              <a:rPr sz="2667" dirty="0">
                <a:latin typeface="Calibri"/>
                <a:cs typeface="Calibri"/>
              </a:rPr>
              <a:t>2</a:t>
            </a:r>
            <a:r>
              <a:rPr sz="2667" spc="7" dirty="0">
                <a:latin typeface="Calibri"/>
                <a:cs typeface="Calibri"/>
              </a:rPr>
              <a:t> </a:t>
            </a:r>
            <a:r>
              <a:rPr sz="2667" dirty="0">
                <a:latin typeface="Calibri"/>
                <a:cs typeface="Calibri"/>
              </a:rPr>
              <a:t>x</a:t>
            </a:r>
            <a:r>
              <a:rPr sz="2667" spc="13" dirty="0">
                <a:latin typeface="Calibri"/>
                <a:cs typeface="Calibri"/>
              </a:rPr>
              <a:t> </a:t>
            </a:r>
            <a:r>
              <a:rPr sz="2667" spc="-7" dirty="0">
                <a:latin typeface="Calibri"/>
                <a:cs typeface="Calibri"/>
              </a:rPr>
              <a:t>information</a:t>
            </a:r>
            <a:r>
              <a:rPr sz="2667" spc="7" dirty="0">
                <a:latin typeface="Calibri"/>
                <a:cs typeface="Calibri"/>
              </a:rPr>
              <a:t> </a:t>
            </a:r>
            <a:r>
              <a:rPr sz="2667" spc="-7" dirty="0">
                <a:latin typeface="Calibri"/>
                <a:cs typeface="Calibri"/>
              </a:rPr>
              <a:t>of</a:t>
            </a:r>
            <a:r>
              <a:rPr sz="2667" spc="7" dirty="0">
                <a:latin typeface="Calibri"/>
                <a:cs typeface="Calibri"/>
              </a:rPr>
              <a:t> </a:t>
            </a:r>
            <a:r>
              <a:rPr sz="2667" dirty="0">
                <a:latin typeface="Calibri"/>
                <a:cs typeface="Calibri"/>
              </a:rPr>
              <a:t>the</a:t>
            </a:r>
            <a:r>
              <a:rPr sz="2667" spc="7" dirty="0">
                <a:latin typeface="Calibri"/>
                <a:cs typeface="Calibri"/>
              </a:rPr>
              <a:t> </a:t>
            </a:r>
            <a:r>
              <a:rPr sz="2667" dirty="0">
                <a:latin typeface="Calibri"/>
                <a:cs typeface="Calibri"/>
              </a:rPr>
              <a:t>LCS</a:t>
            </a:r>
            <a:endParaRPr sz="2667">
              <a:latin typeface="Calibri"/>
              <a:cs typeface="Calibri"/>
            </a:endParaRPr>
          </a:p>
        </p:txBody>
      </p:sp>
      <p:sp>
        <p:nvSpPr>
          <p:cNvPr id="10" name="object 10"/>
          <p:cNvSpPr txBox="1"/>
          <p:nvPr/>
        </p:nvSpPr>
        <p:spPr>
          <a:xfrm>
            <a:off x="3355893" y="6050679"/>
            <a:ext cx="1192107" cy="324875"/>
          </a:xfrm>
          <a:prstGeom prst="rect">
            <a:avLst/>
          </a:prstGeom>
        </p:spPr>
        <p:txBody>
          <a:bodyPr vert="horz" wrap="square" lIns="0" tIns="16933" rIns="0" bIns="0" rtlCol="0">
            <a:spAutoFit/>
          </a:bodyPr>
          <a:lstStyle/>
          <a:p>
            <a:pPr marL="16933">
              <a:spcBef>
                <a:spcPts val="133"/>
              </a:spcBef>
              <a:tabLst>
                <a:tab pos="646837" algn="l"/>
                <a:tab pos="1052380" algn="l"/>
              </a:tabLst>
            </a:pPr>
            <a:r>
              <a:rPr sz="2000" i="1" spc="-13" dirty="0">
                <a:latin typeface="Times New Roman"/>
                <a:cs typeface="Times New Roman"/>
              </a:rPr>
              <a:t>Li</a:t>
            </a:r>
            <a:r>
              <a:rPr sz="2000" i="1" spc="-7" dirty="0">
                <a:latin typeface="Times New Roman"/>
                <a:cs typeface="Times New Roman"/>
              </a:rPr>
              <a:t>n</a:t>
            </a:r>
            <a:r>
              <a:rPr sz="2000" i="1" dirty="0">
                <a:latin typeface="Times New Roman"/>
                <a:cs typeface="Times New Roman"/>
              </a:rPr>
              <a:t>	</a:t>
            </a:r>
            <a:r>
              <a:rPr sz="1867" spc="20" dirty="0">
                <a:latin typeface="Times New Roman"/>
                <a:cs typeface="Times New Roman"/>
              </a:rPr>
              <a:t>1</a:t>
            </a:r>
            <a:r>
              <a:rPr sz="1867" dirty="0">
                <a:latin typeface="Times New Roman"/>
                <a:cs typeface="Times New Roman"/>
              </a:rPr>
              <a:t>	</a:t>
            </a:r>
            <a:r>
              <a:rPr sz="1867" spc="20" dirty="0">
                <a:latin typeface="Times New Roman"/>
                <a:cs typeface="Times New Roman"/>
              </a:rPr>
              <a:t>2</a:t>
            </a:r>
            <a:endParaRPr sz="1867">
              <a:latin typeface="Times New Roman"/>
              <a:cs typeface="Times New Roman"/>
            </a:endParaRPr>
          </a:p>
        </p:txBody>
      </p:sp>
      <p:sp>
        <p:nvSpPr>
          <p:cNvPr id="11" name="object 11"/>
          <p:cNvSpPr txBox="1"/>
          <p:nvPr/>
        </p:nvSpPr>
        <p:spPr>
          <a:xfrm>
            <a:off x="2855437" y="5856443"/>
            <a:ext cx="2111587" cy="450549"/>
          </a:xfrm>
          <a:prstGeom prst="rect">
            <a:avLst/>
          </a:prstGeom>
        </p:spPr>
        <p:txBody>
          <a:bodyPr vert="horz" wrap="square" lIns="0" tIns="19472" rIns="0" bIns="0" rtlCol="0">
            <a:spAutoFit/>
          </a:bodyPr>
          <a:lstStyle/>
          <a:p>
            <a:pPr marL="16933">
              <a:spcBef>
                <a:spcPts val="152"/>
              </a:spcBef>
              <a:tabLst>
                <a:tab pos="890671" algn="l"/>
              </a:tabLst>
            </a:pPr>
            <a:r>
              <a:rPr sz="2800" i="1" dirty="0">
                <a:latin typeface="Times New Roman"/>
                <a:cs typeface="Times New Roman"/>
              </a:rPr>
              <a:t>si</a:t>
            </a:r>
            <a:r>
              <a:rPr sz="2800" i="1" spc="13" dirty="0">
                <a:latin typeface="Times New Roman"/>
                <a:cs typeface="Times New Roman"/>
              </a:rPr>
              <a:t>m</a:t>
            </a:r>
            <a:r>
              <a:rPr sz="2800" i="1" dirty="0">
                <a:latin typeface="Times New Roman"/>
                <a:cs typeface="Times New Roman"/>
              </a:rPr>
              <a:t>	</a:t>
            </a:r>
            <a:r>
              <a:rPr sz="2800" spc="33" dirty="0">
                <a:latin typeface="Times New Roman"/>
                <a:cs typeface="Times New Roman"/>
              </a:rPr>
              <a:t>(</a:t>
            </a:r>
            <a:r>
              <a:rPr sz="2800" i="1" spc="7" dirty="0">
                <a:latin typeface="Times New Roman"/>
                <a:cs typeface="Times New Roman"/>
              </a:rPr>
              <a:t>c</a:t>
            </a:r>
            <a:r>
              <a:rPr sz="2800" i="1" dirty="0">
                <a:latin typeface="Times New Roman"/>
                <a:cs typeface="Times New Roman"/>
              </a:rPr>
              <a:t> </a:t>
            </a:r>
            <a:r>
              <a:rPr sz="2800" dirty="0">
                <a:latin typeface="Times New Roman"/>
                <a:cs typeface="Times New Roman"/>
              </a:rPr>
              <a:t>,</a:t>
            </a:r>
            <a:r>
              <a:rPr sz="2800" spc="-353" dirty="0">
                <a:latin typeface="Times New Roman"/>
                <a:cs typeface="Times New Roman"/>
              </a:rPr>
              <a:t> </a:t>
            </a:r>
            <a:r>
              <a:rPr sz="2800" i="1" spc="7" dirty="0">
                <a:latin typeface="Times New Roman"/>
                <a:cs typeface="Times New Roman"/>
              </a:rPr>
              <a:t>c</a:t>
            </a:r>
            <a:r>
              <a:rPr sz="2800" i="1" dirty="0">
                <a:latin typeface="Times New Roman"/>
                <a:cs typeface="Times New Roman"/>
              </a:rPr>
              <a:t> </a:t>
            </a:r>
            <a:r>
              <a:rPr sz="2800" i="1" spc="-133" dirty="0">
                <a:latin typeface="Times New Roman"/>
                <a:cs typeface="Times New Roman"/>
              </a:rPr>
              <a:t> </a:t>
            </a:r>
            <a:r>
              <a:rPr sz="2800" spc="7" dirty="0">
                <a:latin typeface="Times New Roman"/>
                <a:cs typeface="Times New Roman"/>
              </a:rPr>
              <a:t>)</a:t>
            </a:r>
            <a:r>
              <a:rPr sz="2800" spc="-227" dirty="0">
                <a:latin typeface="Times New Roman"/>
                <a:cs typeface="Times New Roman"/>
              </a:rPr>
              <a:t> </a:t>
            </a:r>
            <a:r>
              <a:rPr sz="2800" spc="7" dirty="0">
                <a:latin typeface="Symbol"/>
                <a:cs typeface="Symbol"/>
              </a:rPr>
              <a:t></a:t>
            </a:r>
            <a:endParaRPr sz="2800">
              <a:latin typeface="Symbol"/>
              <a:cs typeface="Symbol"/>
            </a:endParaRPr>
          </a:p>
        </p:txBody>
      </p:sp>
      <p:sp>
        <p:nvSpPr>
          <p:cNvPr id="12" name="object 12"/>
          <p:cNvSpPr txBox="1"/>
          <p:nvPr/>
        </p:nvSpPr>
        <p:spPr>
          <a:xfrm>
            <a:off x="7045831" y="5845238"/>
            <a:ext cx="562187" cy="311261"/>
          </a:xfrm>
          <a:prstGeom prst="rect">
            <a:avLst/>
          </a:prstGeom>
        </p:spPr>
        <p:txBody>
          <a:bodyPr vert="horz" wrap="square" lIns="0" tIns="23707" rIns="0" bIns="0" rtlCol="0">
            <a:spAutoFit/>
          </a:bodyPr>
          <a:lstStyle/>
          <a:p>
            <a:pPr marL="16933">
              <a:spcBef>
                <a:spcPts val="187"/>
              </a:spcBef>
              <a:tabLst>
                <a:tab pos="422476" algn="l"/>
              </a:tabLst>
            </a:pPr>
            <a:r>
              <a:rPr sz="1867" spc="20" dirty="0">
                <a:latin typeface="Times New Roman"/>
                <a:cs typeface="Times New Roman"/>
              </a:rPr>
              <a:t>1	2</a:t>
            </a:r>
            <a:endParaRPr sz="1867">
              <a:latin typeface="Times New Roman"/>
              <a:cs typeface="Times New Roman"/>
            </a:endParaRPr>
          </a:p>
        </p:txBody>
      </p:sp>
      <p:sp>
        <p:nvSpPr>
          <p:cNvPr id="13" name="object 13"/>
          <p:cNvSpPr txBox="1"/>
          <p:nvPr/>
        </p:nvSpPr>
        <p:spPr>
          <a:xfrm>
            <a:off x="5064544" y="5640730"/>
            <a:ext cx="2821093" cy="450549"/>
          </a:xfrm>
          <a:prstGeom prst="rect">
            <a:avLst/>
          </a:prstGeom>
        </p:spPr>
        <p:txBody>
          <a:bodyPr vert="horz" wrap="square" lIns="0" tIns="19472" rIns="0" bIns="0" rtlCol="0">
            <a:spAutoFit/>
          </a:bodyPr>
          <a:lstStyle/>
          <a:p>
            <a:pPr marL="16933">
              <a:spcBef>
                <a:spcPts val="152"/>
              </a:spcBef>
            </a:pPr>
            <a:r>
              <a:rPr sz="2800" spc="7" dirty="0">
                <a:latin typeface="Times New Roman"/>
                <a:cs typeface="Times New Roman"/>
              </a:rPr>
              <a:t>2</a:t>
            </a:r>
            <a:r>
              <a:rPr sz="2800" spc="-353" dirty="0">
                <a:latin typeface="Times New Roman"/>
                <a:cs typeface="Times New Roman"/>
              </a:rPr>
              <a:t> </a:t>
            </a: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120" dirty="0">
                <a:latin typeface="Times New Roman"/>
                <a:cs typeface="Times New Roman"/>
              </a:rPr>
              <a:t>(</a:t>
            </a:r>
            <a:r>
              <a:rPr sz="2800" i="1" spc="7" dirty="0">
                <a:latin typeface="Times New Roman"/>
                <a:cs typeface="Times New Roman"/>
              </a:rPr>
              <a:t>LC</a:t>
            </a:r>
            <a:r>
              <a:rPr sz="2800" i="1" spc="120" dirty="0">
                <a:latin typeface="Times New Roman"/>
                <a:cs typeface="Times New Roman"/>
              </a:rPr>
              <a:t>S</a:t>
            </a:r>
            <a:r>
              <a:rPr sz="2800" spc="33" dirty="0">
                <a:latin typeface="Times New Roman"/>
                <a:cs typeface="Times New Roman"/>
              </a:rPr>
              <a:t>(</a:t>
            </a:r>
            <a:r>
              <a:rPr sz="2800" i="1" spc="7" dirty="0">
                <a:latin typeface="Times New Roman"/>
                <a:cs typeface="Times New Roman"/>
              </a:rPr>
              <a:t>c</a:t>
            </a:r>
            <a:r>
              <a:rPr sz="2800" i="1" dirty="0">
                <a:latin typeface="Times New Roman"/>
                <a:cs typeface="Times New Roman"/>
              </a:rPr>
              <a:t> </a:t>
            </a:r>
            <a:r>
              <a:rPr sz="2800" dirty="0">
                <a:latin typeface="Times New Roman"/>
                <a:cs typeface="Times New Roman"/>
              </a:rPr>
              <a:t>,</a:t>
            </a:r>
            <a:r>
              <a:rPr sz="2800" spc="-353" dirty="0">
                <a:latin typeface="Times New Roman"/>
                <a:cs typeface="Times New Roman"/>
              </a:rPr>
              <a:t> </a:t>
            </a:r>
            <a:r>
              <a:rPr sz="2800" i="1" spc="7" dirty="0">
                <a:latin typeface="Times New Roman"/>
                <a:cs typeface="Times New Roman"/>
              </a:rPr>
              <a:t>c</a:t>
            </a:r>
            <a:r>
              <a:rPr sz="2800" i="1" dirty="0">
                <a:latin typeface="Times New Roman"/>
                <a:cs typeface="Times New Roman"/>
              </a:rPr>
              <a:t> </a:t>
            </a:r>
            <a:r>
              <a:rPr sz="2800" i="1" spc="-133" dirty="0">
                <a:latin typeface="Times New Roman"/>
                <a:cs typeface="Times New Roman"/>
              </a:rPr>
              <a:t> </a:t>
            </a:r>
            <a:r>
              <a:rPr sz="2800" spc="-20" dirty="0">
                <a:latin typeface="Times New Roman"/>
                <a:cs typeface="Times New Roman"/>
              </a:rPr>
              <a:t>)</a:t>
            </a:r>
            <a:r>
              <a:rPr sz="2800" spc="7" dirty="0">
                <a:latin typeface="Times New Roman"/>
                <a:cs typeface="Times New Roman"/>
              </a:rPr>
              <a:t>)</a:t>
            </a:r>
            <a:endParaRPr sz="2800">
              <a:latin typeface="Times New Roman"/>
              <a:cs typeface="Times New Roman"/>
            </a:endParaRPr>
          </a:p>
        </p:txBody>
      </p:sp>
      <p:sp>
        <p:nvSpPr>
          <p:cNvPr id="14" name="object 14"/>
          <p:cNvSpPr txBox="1"/>
          <p:nvPr/>
        </p:nvSpPr>
        <p:spPr>
          <a:xfrm>
            <a:off x="5002667" y="6142193"/>
            <a:ext cx="2948093" cy="450549"/>
          </a:xfrm>
          <a:prstGeom prst="rect">
            <a:avLst/>
          </a:prstGeom>
        </p:spPr>
        <p:txBody>
          <a:bodyPr vert="horz" wrap="square" lIns="0" tIns="19472" rIns="0" bIns="0" rtlCol="0">
            <a:spAutoFit/>
          </a:bodyPr>
          <a:lstStyle/>
          <a:p>
            <a:pPr marL="50799">
              <a:spcBef>
                <a:spcPts val="152"/>
              </a:spcBef>
            </a:pP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33" dirty="0">
                <a:latin typeface="Times New Roman"/>
                <a:cs typeface="Times New Roman"/>
              </a:rPr>
              <a:t>(</a:t>
            </a:r>
            <a:r>
              <a:rPr sz="2800" i="1" spc="-200" dirty="0">
                <a:latin typeface="Times New Roman"/>
                <a:cs typeface="Times New Roman"/>
              </a:rPr>
              <a:t>c</a:t>
            </a:r>
            <a:r>
              <a:rPr sz="2800" spc="269" baseline="-21825" dirty="0">
                <a:latin typeface="Times New Roman"/>
                <a:cs typeface="Times New Roman"/>
              </a:rPr>
              <a:t>1</a:t>
            </a:r>
            <a:r>
              <a:rPr sz="2800" spc="7" dirty="0">
                <a:latin typeface="Times New Roman"/>
                <a:cs typeface="Times New Roman"/>
              </a:rPr>
              <a:t>)</a:t>
            </a:r>
            <a:r>
              <a:rPr sz="2800" spc="-380" dirty="0">
                <a:latin typeface="Times New Roman"/>
                <a:cs typeface="Times New Roman"/>
              </a:rPr>
              <a:t> </a:t>
            </a:r>
            <a:r>
              <a:rPr sz="2800" spc="7" dirty="0">
                <a:latin typeface="Symbol"/>
                <a:cs typeface="Symbol"/>
              </a:rPr>
              <a:t></a:t>
            </a:r>
            <a:r>
              <a:rPr sz="2800" spc="-247" dirty="0">
                <a:latin typeface="Times New Roman"/>
                <a:cs typeface="Times New Roman"/>
              </a:rPr>
              <a:t> </a:t>
            </a: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33" dirty="0">
                <a:latin typeface="Times New Roman"/>
                <a:cs typeface="Times New Roman"/>
              </a:rPr>
              <a:t>(</a:t>
            </a:r>
            <a:r>
              <a:rPr sz="2800" i="1" spc="-13" dirty="0">
                <a:latin typeface="Times New Roman"/>
                <a:cs typeface="Times New Roman"/>
              </a:rPr>
              <a:t>c</a:t>
            </a:r>
            <a:r>
              <a:rPr sz="2800" spc="29" baseline="-21825" dirty="0">
                <a:latin typeface="Times New Roman"/>
                <a:cs typeface="Times New Roman"/>
              </a:rPr>
              <a:t>2</a:t>
            </a:r>
            <a:r>
              <a:rPr sz="2800" spc="-209" baseline="-21825" dirty="0">
                <a:latin typeface="Times New Roman"/>
                <a:cs typeface="Times New Roman"/>
              </a:rPr>
              <a:t> </a:t>
            </a:r>
            <a:r>
              <a:rPr sz="2800" spc="7" dirty="0">
                <a:latin typeface="Times New Roman"/>
                <a:cs typeface="Times New Roman"/>
              </a:rPr>
              <a:t>)</a:t>
            </a:r>
            <a:endParaRPr sz="2800">
              <a:latin typeface="Times New Roman"/>
              <a:cs typeface="Times New Roman"/>
            </a:endParaRPr>
          </a:p>
        </p:txBody>
      </p:sp>
      <p:sp>
        <p:nvSpPr>
          <p:cNvPr id="15" name="object 15"/>
          <p:cNvSpPr/>
          <p:nvPr/>
        </p:nvSpPr>
        <p:spPr>
          <a:xfrm>
            <a:off x="5030126" y="6154924"/>
            <a:ext cx="2876973" cy="0"/>
          </a:xfrm>
          <a:custGeom>
            <a:avLst/>
            <a:gdLst/>
            <a:ahLst/>
            <a:cxnLst/>
            <a:rect l="l" t="t" r="r" b="b"/>
            <a:pathLst>
              <a:path w="2157729">
                <a:moveTo>
                  <a:pt x="0" y="0"/>
                </a:moveTo>
                <a:lnTo>
                  <a:pt x="2157520" y="0"/>
                </a:lnTo>
              </a:path>
            </a:pathLst>
          </a:custGeom>
          <a:ln w="13306">
            <a:solidFill>
              <a:srgbClr val="000000"/>
            </a:solidFill>
          </a:ln>
        </p:spPr>
        <p:txBody>
          <a:bodyPr wrap="square" lIns="0" tIns="0" rIns="0" bIns="0" rtlCol="0"/>
          <a:lstStyle/>
          <a:p>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536819"/>
            <a:ext cx="4910667" cy="694207"/>
          </a:xfrm>
          <a:prstGeom prst="rect">
            <a:avLst/>
          </a:prstGeom>
        </p:spPr>
        <p:txBody>
          <a:bodyPr vert="horz" wrap="square" lIns="0" tIns="16933" rIns="0" bIns="0" rtlCol="0" anchor="ctr">
            <a:spAutoFit/>
          </a:bodyPr>
          <a:lstStyle/>
          <a:p>
            <a:pPr marL="16933">
              <a:lnSpc>
                <a:spcPct val="100000"/>
              </a:lnSpc>
              <a:spcBef>
                <a:spcPts val="133"/>
              </a:spcBef>
            </a:pPr>
            <a:r>
              <a:rPr dirty="0"/>
              <a:t>Lin</a:t>
            </a:r>
            <a:r>
              <a:rPr spc="-27" dirty="0"/>
              <a:t> </a:t>
            </a:r>
            <a:r>
              <a:rPr spc="-7" dirty="0"/>
              <a:t>similarity</a:t>
            </a:r>
            <a:r>
              <a:rPr spc="-27" dirty="0"/>
              <a:t> </a:t>
            </a:r>
            <a:r>
              <a:rPr spc="-7" dirty="0"/>
              <a:t>function</a:t>
            </a:r>
          </a:p>
        </p:txBody>
      </p:sp>
      <p:sp>
        <p:nvSpPr>
          <p:cNvPr id="3" name="object 3"/>
          <p:cNvSpPr txBox="1"/>
          <p:nvPr/>
        </p:nvSpPr>
        <p:spPr>
          <a:xfrm>
            <a:off x="2679742" y="2402043"/>
            <a:ext cx="530860" cy="450549"/>
          </a:xfrm>
          <a:prstGeom prst="rect">
            <a:avLst/>
          </a:prstGeom>
        </p:spPr>
        <p:txBody>
          <a:bodyPr vert="horz" wrap="square" lIns="0" tIns="19472" rIns="0" bIns="0" rtlCol="0">
            <a:spAutoFit/>
          </a:bodyPr>
          <a:lstStyle/>
          <a:p>
            <a:pPr marL="16933">
              <a:spcBef>
                <a:spcPts val="152"/>
              </a:spcBef>
            </a:pPr>
            <a:r>
              <a:rPr sz="2800" i="1" dirty="0">
                <a:latin typeface="Times New Roman"/>
                <a:cs typeface="Times New Roman"/>
              </a:rPr>
              <a:t>si</a:t>
            </a:r>
            <a:r>
              <a:rPr sz="2800" i="1" spc="13" dirty="0">
                <a:latin typeface="Times New Roman"/>
                <a:cs typeface="Times New Roman"/>
              </a:rPr>
              <a:t>m</a:t>
            </a:r>
            <a:endParaRPr sz="2800">
              <a:latin typeface="Times New Roman"/>
              <a:cs typeface="Times New Roman"/>
            </a:endParaRPr>
          </a:p>
        </p:txBody>
      </p:sp>
      <p:sp>
        <p:nvSpPr>
          <p:cNvPr id="4" name="object 4"/>
          <p:cNvSpPr txBox="1"/>
          <p:nvPr/>
        </p:nvSpPr>
        <p:spPr>
          <a:xfrm>
            <a:off x="3180086" y="2596279"/>
            <a:ext cx="372533" cy="324875"/>
          </a:xfrm>
          <a:prstGeom prst="rect">
            <a:avLst/>
          </a:prstGeom>
        </p:spPr>
        <p:txBody>
          <a:bodyPr vert="horz" wrap="square" lIns="0" tIns="16933" rIns="0" bIns="0" rtlCol="0">
            <a:spAutoFit/>
          </a:bodyPr>
          <a:lstStyle/>
          <a:p>
            <a:pPr marL="16933">
              <a:spcBef>
                <a:spcPts val="133"/>
              </a:spcBef>
            </a:pPr>
            <a:r>
              <a:rPr sz="2000" i="1" spc="-13" dirty="0">
                <a:latin typeface="Times New Roman"/>
                <a:cs typeface="Times New Roman"/>
              </a:rPr>
              <a:t>Li</a:t>
            </a:r>
            <a:r>
              <a:rPr sz="2000" i="1" spc="-7" dirty="0">
                <a:latin typeface="Times New Roman"/>
                <a:cs typeface="Times New Roman"/>
              </a:rPr>
              <a:t>n</a:t>
            </a:r>
            <a:endParaRPr sz="2000">
              <a:latin typeface="Times New Roman"/>
              <a:cs typeface="Times New Roman"/>
            </a:endParaRPr>
          </a:p>
        </p:txBody>
      </p:sp>
      <p:sp>
        <p:nvSpPr>
          <p:cNvPr id="5" name="object 5"/>
          <p:cNvSpPr txBox="1"/>
          <p:nvPr/>
        </p:nvSpPr>
        <p:spPr>
          <a:xfrm>
            <a:off x="3519611" y="2186331"/>
            <a:ext cx="4115647" cy="450549"/>
          </a:xfrm>
          <a:prstGeom prst="rect">
            <a:avLst/>
          </a:prstGeom>
        </p:spPr>
        <p:txBody>
          <a:bodyPr vert="horz" wrap="square" lIns="0" tIns="19472" rIns="0" bIns="0" rtlCol="0">
            <a:spAutoFit/>
          </a:bodyPr>
          <a:lstStyle/>
          <a:p>
            <a:pPr marL="50799">
              <a:spcBef>
                <a:spcPts val="152"/>
              </a:spcBef>
            </a:pPr>
            <a:r>
              <a:rPr sz="4200" spc="269" baseline="-33068" dirty="0">
                <a:latin typeface="Times New Roman"/>
                <a:cs typeface="Times New Roman"/>
              </a:rPr>
              <a:t>(</a:t>
            </a:r>
            <a:r>
              <a:rPr sz="4200" i="1" spc="-189" baseline="-33068" dirty="0">
                <a:latin typeface="Times New Roman"/>
                <a:cs typeface="Times New Roman"/>
              </a:rPr>
              <a:t>A</a:t>
            </a:r>
            <a:r>
              <a:rPr sz="4200" baseline="-33068" dirty="0">
                <a:latin typeface="Times New Roman"/>
                <a:cs typeface="Times New Roman"/>
              </a:rPr>
              <a:t>,</a:t>
            </a:r>
            <a:r>
              <a:rPr sz="4200" spc="-389" baseline="-33068" dirty="0">
                <a:latin typeface="Times New Roman"/>
                <a:cs typeface="Times New Roman"/>
              </a:rPr>
              <a:t> </a:t>
            </a:r>
            <a:r>
              <a:rPr sz="4200" i="1" spc="139" baseline="-33068" dirty="0">
                <a:latin typeface="Times New Roman"/>
                <a:cs typeface="Times New Roman"/>
              </a:rPr>
              <a:t>B</a:t>
            </a:r>
            <a:r>
              <a:rPr sz="4200" spc="9" baseline="-33068" dirty="0">
                <a:latin typeface="Times New Roman"/>
                <a:cs typeface="Times New Roman"/>
              </a:rPr>
              <a:t>)</a:t>
            </a:r>
            <a:r>
              <a:rPr sz="4200" spc="-339" baseline="-33068" dirty="0">
                <a:latin typeface="Times New Roman"/>
                <a:cs typeface="Times New Roman"/>
              </a:rPr>
              <a:t> </a:t>
            </a:r>
            <a:r>
              <a:rPr sz="4200" spc="9" baseline="-33068" dirty="0">
                <a:latin typeface="Symbol"/>
                <a:cs typeface="Symbol"/>
              </a:rPr>
              <a:t></a:t>
            </a:r>
            <a:r>
              <a:rPr sz="4200" spc="500" baseline="-33068" dirty="0">
                <a:latin typeface="Times New Roman"/>
                <a:cs typeface="Times New Roman"/>
              </a:rPr>
              <a:t> </a:t>
            </a:r>
            <a:r>
              <a:rPr sz="2800" spc="7" dirty="0">
                <a:latin typeface="Times New Roman"/>
                <a:cs typeface="Times New Roman"/>
              </a:rPr>
              <a:t>2</a:t>
            </a:r>
            <a:r>
              <a:rPr sz="2800" spc="-353" dirty="0">
                <a:latin typeface="Times New Roman"/>
                <a:cs typeface="Times New Roman"/>
              </a:rPr>
              <a:t> </a:t>
            </a: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120" dirty="0">
                <a:latin typeface="Times New Roman"/>
                <a:cs typeface="Times New Roman"/>
              </a:rPr>
              <a:t>(</a:t>
            </a:r>
            <a:r>
              <a:rPr sz="2800" i="1" spc="7" dirty="0">
                <a:latin typeface="Times New Roman"/>
                <a:cs typeface="Times New Roman"/>
              </a:rPr>
              <a:t>LC</a:t>
            </a:r>
            <a:r>
              <a:rPr sz="2800" i="1" spc="120" dirty="0">
                <a:latin typeface="Times New Roman"/>
                <a:cs typeface="Times New Roman"/>
              </a:rPr>
              <a:t>S</a:t>
            </a:r>
            <a:r>
              <a:rPr sz="2800" spc="33" dirty="0">
                <a:latin typeface="Times New Roman"/>
                <a:cs typeface="Times New Roman"/>
              </a:rPr>
              <a:t>(</a:t>
            </a:r>
            <a:r>
              <a:rPr sz="2800" i="1" spc="-200" dirty="0">
                <a:latin typeface="Times New Roman"/>
                <a:cs typeface="Times New Roman"/>
              </a:rPr>
              <a:t>c</a:t>
            </a:r>
            <a:r>
              <a:rPr sz="2800" spc="-59" baseline="-21825" dirty="0">
                <a:latin typeface="Times New Roman"/>
                <a:cs typeface="Times New Roman"/>
              </a:rPr>
              <a:t>1</a:t>
            </a:r>
            <a:r>
              <a:rPr sz="2800" dirty="0">
                <a:latin typeface="Times New Roman"/>
                <a:cs typeface="Times New Roman"/>
              </a:rPr>
              <a:t>,</a:t>
            </a:r>
            <a:r>
              <a:rPr sz="2800" spc="-353" dirty="0">
                <a:latin typeface="Times New Roman"/>
                <a:cs typeface="Times New Roman"/>
              </a:rPr>
              <a:t> </a:t>
            </a:r>
            <a:r>
              <a:rPr sz="2800" i="1" spc="-13" dirty="0">
                <a:latin typeface="Times New Roman"/>
                <a:cs typeface="Times New Roman"/>
              </a:rPr>
              <a:t>c</a:t>
            </a:r>
            <a:r>
              <a:rPr sz="2800" spc="29" baseline="-21825" dirty="0">
                <a:latin typeface="Times New Roman"/>
                <a:cs typeface="Times New Roman"/>
              </a:rPr>
              <a:t>2</a:t>
            </a:r>
            <a:r>
              <a:rPr sz="2800" spc="-209" baseline="-21825" dirty="0">
                <a:latin typeface="Times New Roman"/>
                <a:cs typeface="Times New Roman"/>
              </a:rPr>
              <a:t> </a:t>
            </a:r>
            <a:r>
              <a:rPr sz="2800" spc="-20" dirty="0">
                <a:latin typeface="Times New Roman"/>
                <a:cs typeface="Times New Roman"/>
              </a:rPr>
              <a:t>)</a:t>
            </a:r>
            <a:r>
              <a:rPr sz="2800" spc="7" dirty="0">
                <a:latin typeface="Times New Roman"/>
                <a:cs typeface="Times New Roman"/>
              </a:rPr>
              <a:t>)</a:t>
            </a:r>
            <a:endParaRPr sz="2800">
              <a:latin typeface="Times New Roman"/>
              <a:cs typeface="Times New Roman"/>
            </a:endParaRPr>
          </a:p>
        </p:txBody>
      </p:sp>
      <p:sp>
        <p:nvSpPr>
          <p:cNvPr id="6" name="object 6"/>
          <p:cNvSpPr txBox="1"/>
          <p:nvPr/>
        </p:nvSpPr>
        <p:spPr>
          <a:xfrm>
            <a:off x="4719130" y="2687793"/>
            <a:ext cx="2947247" cy="450549"/>
          </a:xfrm>
          <a:prstGeom prst="rect">
            <a:avLst/>
          </a:prstGeom>
        </p:spPr>
        <p:txBody>
          <a:bodyPr vert="horz" wrap="square" lIns="0" tIns="19472" rIns="0" bIns="0" rtlCol="0">
            <a:spAutoFit/>
          </a:bodyPr>
          <a:lstStyle/>
          <a:p>
            <a:pPr marL="50799">
              <a:spcBef>
                <a:spcPts val="152"/>
              </a:spcBef>
            </a:pP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33" dirty="0">
                <a:latin typeface="Times New Roman"/>
                <a:cs typeface="Times New Roman"/>
              </a:rPr>
              <a:t>(</a:t>
            </a:r>
            <a:r>
              <a:rPr sz="2800" i="1" spc="-200" dirty="0">
                <a:latin typeface="Times New Roman"/>
                <a:cs typeface="Times New Roman"/>
              </a:rPr>
              <a:t>c</a:t>
            </a:r>
            <a:r>
              <a:rPr sz="2800" spc="269" baseline="-21825" dirty="0">
                <a:latin typeface="Times New Roman"/>
                <a:cs typeface="Times New Roman"/>
              </a:rPr>
              <a:t>1</a:t>
            </a:r>
            <a:r>
              <a:rPr sz="2800" spc="7" dirty="0">
                <a:latin typeface="Times New Roman"/>
                <a:cs typeface="Times New Roman"/>
              </a:rPr>
              <a:t>)</a:t>
            </a:r>
            <a:r>
              <a:rPr sz="2800" spc="-380" dirty="0">
                <a:latin typeface="Times New Roman"/>
                <a:cs typeface="Times New Roman"/>
              </a:rPr>
              <a:t> </a:t>
            </a:r>
            <a:r>
              <a:rPr sz="2800" spc="7" dirty="0">
                <a:latin typeface="Symbol"/>
                <a:cs typeface="Symbol"/>
              </a:rPr>
              <a:t></a:t>
            </a:r>
            <a:r>
              <a:rPr sz="2800" spc="-247" dirty="0">
                <a:latin typeface="Times New Roman"/>
                <a:cs typeface="Times New Roman"/>
              </a:rPr>
              <a:t> </a:t>
            </a: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33" dirty="0">
                <a:latin typeface="Times New Roman"/>
                <a:cs typeface="Times New Roman"/>
              </a:rPr>
              <a:t>(</a:t>
            </a:r>
            <a:r>
              <a:rPr sz="2800" i="1" spc="-13" dirty="0">
                <a:latin typeface="Times New Roman"/>
                <a:cs typeface="Times New Roman"/>
              </a:rPr>
              <a:t>c</a:t>
            </a:r>
            <a:r>
              <a:rPr sz="2800" spc="29" baseline="-21825" dirty="0">
                <a:latin typeface="Times New Roman"/>
                <a:cs typeface="Times New Roman"/>
              </a:rPr>
              <a:t>2</a:t>
            </a:r>
            <a:r>
              <a:rPr sz="2800" spc="-209" baseline="-21825" dirty="0">
                <a:latin typeface="Times New Roman"/>
                <a:cs typeface="Times New Roman"/>
              </a:rPr>
              <a:t> </a:t>
            </a:r>
            <a:r>
              <a:rPr sz="2800" spc="7" dirty="0">
                <a:latin typeface="Times New Roman"/>
                <a:cs typeface="Times New Roman"/>
              </a:rPr>
              <a:t>)</a:t>
            </a:r>
            <a:endParaRPr sz="2800">
              <a:latin typeface="Times New Roman"/>
              <a:cs typeface="Times New Roman"/>
            </a:endParaRPr>
          </a:p>
        </p:txBody>
      </p:sp>
      <p:sp>
        <p:nvSpPr>
          <p:cNvPr id="7" name="object 7"/>
          <p:cNvSpPr/>
          <p:nvPr/>
        </p:nvSpPr>
        <p:spPr>
          <a:xfrm>
            <a:off x="4746594" y="2700524"/>
            <a:ext cx="2876127" cy="0"/>
          </a:xfrm>
          <a:custGeom>
            <a:avLst/>
            <a:gdLst/>
            <a:ahLst/>
            <a:cxnLst/>
            <a:rect l="l" t="t" r="r" b="b"/>
            <a:pathLst>
              <a:path w="2157095">
                <a:moveTo>
                  <a:pt x="0" y="0"/>
                </a:moveTo>
                <a:lnTo>
                  <a:pt x="2157034" y="0"/>
                </a:lnTo>
              </a:path>
            </a:pathLst>
          </a:custGeom>
          <a:ln w="13306">
            <a:solidFill>
              <a:srgbClr val="000000"/>
            </a:solidFill>
          </a:ln>
        </p:spPr>
        <p:txBody>
          <a:bodyPr wrap="square" lIns="0" tIns="0" rIns="0" bIns="0" rtlCol="0"/>
          <a:lstStyle/>
          <a:p>
            <a:endParaRPr sz="2400"/>
          </a:p>
        </p:txBody>
      </p:sp>
      <p:sp>
        <p:nvSpPr>
          <p:cNvPr id="8" name="object 8"/>
          <p:cNvSpPr txBox="1"/>
          <p:nvPr/>
        </p:nvSpPr>
        <p:spPr>
          <a:xfrm>
            <a:off x="1968542" y="3926043"/>
            <a:ext cx="530860" cy="450549"/>
          </a:xfrm>
          <a:prstGeom prst="rect">
            <a:avLst/>
          </a:prstGeom>
        </p:spPr>
        <p:txBody>
          <a:bodyPr vert="horz" wrap="square" lIns="0" tIns="19472" rIns="0" bIns="0" rtlCol="0">
            <a:spAutoFit/>
          </a:bodyPr>
          <a:lstStyle/>
          <a:p>
            <a:pPr marL="16933">
              <a:spcBef>
                <a:spcPts val="152"/>
              </a:spcBef>
            </a:pPr>
            <a:r>
              <a:rPr sz="2800" i="1" dirty="0">
                <a:latin typeface="Times New Roman"/>
                <a:cs typeface="Times New Roman"/>
              </a:rPr>
              <a:t>si</a:t>
            </a:r>
            <a:r>
              <a:rPr sz="2800" i="1" spc="13" dirty="0">
                <a:latin typeface="Times New Roman"/>
                <a:cs typeface="Times New Roman"/>
              </a:rPr>
              <a:t>m</a:t>
            </a:r>
            <a:endParaRPr sz="2800">
              <a:latin typeface="Times New Roman"/>
              <a:cs typeface="Times New Roman"/>
            </a:endParaRPr>
          </a:p>
        </p:txBody>
      </p:sp>
      <p:sp>
        <p:nvSpPr>
          <p:cNvPr id="9" name="object 9"/>
          <p:cNvSpPr txBox="1"/>
          <p:nvPr/>
        </p:nvSpPr>
        <p:spPr>
          <a:xfrm>
            <a:off x="2468888" y="4130551"/>
            <a:ext cx="372533" cy="324875"/>
          </a:xfrm>
          <a:prstGeom prst="rect">
            <a:avLst/>
          </a:prstGeom>
        </p:spPr>
        <p:txBody>
          <a:bodyPr vert="horz" wrap="square" lIns="0" tIns="16933" rIns="0" bIns="0" rtlCol="0">
            <a:spAutoFit/>
          </a:bodyPr>
          <a:lstStyle/>
          <a:p>
            <a:pPr marL="16933">
              <a:spcBef>
                <a:spcPts val="133"/>
              </a:spcBef>
            </a:pPr>
            <a:r>
              <a:rPr sz="2000" i="1" spc="-13" dirty="0">
                <a:latin typeface="Times New Roman"/>
                <a:cs typeface="Times New Roman"/>
              </a:rPr>
              <a:t>Li</a:t>
            </a:r>
            <a:r>
              <a:rPr sz="2000" i="1" spc="-7" dirty="0">
                <a:latin typeface="Times New Roman"/>
                <a:cs typeface="Times New Roman"/>
              </a:rPr>
              <a:t>n</a:t>
            </a:r>
            <a:endParaRPr sz="2000">
              <a:latin typeface="Times New Roman"/>
              <a:cs typeface="Times New Roman"/>
            </a:endParaRPr>
          </a:p>
        </p:txBody>
      </p:sp>
      <p:sp>
        <p:nvSpPr>
          <p:cNvPr id="10" name="object 10"/>
          <p:cNvSpPr txBox="1"/>
          <p:nvPr/>
        </p:nvSpPr>
        <p:spPr>
          <a:xfrm>
            <a:off x="2808416" y="3710331"/>
            <a:ext cx="6252633" cy="450549"/>
          </a:xfrm>
          <a:prstGeom prst="rect">
            <a:avLst/>
          </a:prstGeom>
        </p:spPr>
        <p:txBody>
          <a:bodyPr vert="horz" wrap="square" lIns="0" tIns="19472" rIns="0" bIns="0" rtlCol="0">
            <a:spAutoFit/>
          </a:bodyPr>
          <a:lstStyle/>
          <a:p>
            <a:pPr marL="50799">
              <a:spcBef>
                <a:spcPts val="152"/>
              </a:spcBef>
            </a:pPr>
            <a:r>
              <a:rPr sz="4200" spc="109" baseline="-33068" dirty="0">
                <a:latin typeface="Times New Roman"/>
                <a:cs typeface="Times New Roman"/>
              </a:rPr>
              <a:t>(</a:t>
            </a:r>
            <a:r>
              <a:rPr sz="4200" spc="9" baseline="-33068" dirty="0">
                <a:latin typeface="Times New Roman"/>
                <a:cs typeface="Times New Roman"/>
              </a:rPr>
              <a:t>h</a:t>
            </a:r>
            <a:r>
              <a:rPr sz="4200" spc="-9" baseline="-33068" dirty="0">
                <a:latin typeface="Times New Roman"/>
                <a:cs typeface="Times New Roman"/>
              </a:rPr>
              <a:t>il</a:t>
            </a:r>
            <a:r>
              <a:rPr sz="4200" spc="-320" baseline="-33068" dirty="0">
                <a:latin typeface="Times New Roman"/>
                <a:cs typeface="Times New Roman"/>
              </a:rPr>
              <a:t>l</a:t>
            </a:r>
            <a:r>
              <a:rPr sz="4200" baseline="-33068" dirty="0">
                <a:latin typeface="Times New Roman"/>
                <a:cs typeface="Times New Roman"/>
              </a:rPr>
              <a:t>,</a:t>
            </a:r>
            <a:r>
              <a:rPr sz="4200" spc="-529" baseline="-33068" dirty="0">
                <a:latin typeface="Times New Roman"/>
                <a:cs typeface="Times New Roman"/>
              </a:rPr>
              <a:t> </a:t>
            </a:r>
            <a:r>
              <a:rPr sz="4200" spc="-20" baseline="-33068" dirty="0">
                <a:latin typeface="Times New Roman"/>
                <a:cs typeface="Times New Roman"/>
              </a:rPr>
              <a:t>c</a:t>
            </a:r>
            <a:r>
              <a:rPr sz="4200" spc="9" baseline="-33068" dirty="0">
                <a:latin typeface="Times New Roman"/>
                <a:cs typeface="Times New Roman"/>
              </a:rPr>
              <a:t>o</a:t>
            </a:r>
            <a:r>
              <a:rPr sz="4200" spc="-20" baseline="-33068" dirty="0">
                <a:latin typeface="Times New Roman"/>
                <a:cs typeface="Times New Roman"/>
              </a:rPr>
              <a:t>a</a:t>
            </a:r>
            <a:r>
              <a:rPr sz="4200" baseline="-33068" dirty="0">
                <a:latin typeface="Times New Roman"/>
                <a:cs typeface="Times New Roman"/>
              </a:rPr>
              <a:t>s</a:t>
            </a:r>
            <a:r>
              <a:rPr sz="4200" spc="209" baseline="-33068" dirty="0">
                <a:latin typeface="Times New Roman"/>
                <a:cs typeface="Times New Roman"/>
              </a:rPr>
              <a:t>t</a:t>
            </a:r>
            <a:r>
              <a:rPr sz="4200" spc="9" baseline="-33068" dirty="0">
                <a:latin typeface="Times New Roman"/>
                <a:cs typeface="Times New Roman"/>
              </a:rPr>
              <a:t>)</a:t>
            </a:r>
            <a:r>
              <a:rPr sz="4200" spc="-339" baseline="-33068" dirty="0">
                <a:latin typeface="Times New Roman"/>
                <a:cs typeface="Times New Roman"/>
              </a:rPr>
              <a:t> </a:t>
            </a:r>
            <a:r>
              <a:rPr sz="4200" spc="9" baseline="-33068" dirty="0">
                <a:latin typeface="Symbol"/>
                <a:cs typeface="Symbol"/>
              </a:rPr>
              <a:t></a:t>
            </a:r>
            <a:r>
              <a:rPr sz="4200" spc="139" baseline="-33068" dirty="0">
                <a:latin typeface="Times New Roman"/>
                <a:cs typeface="Times New Roman"/>
              </a:rPr>
              <a:t> </a:t>
            </a:r>
            <a:r>
              <a:rPr sz="2800" spc="7" dirty="0">
                <a:latin typeface="Times New Roman"/>
                <a:cs typeface="Times New Roman"/>
              </a:rPr>
              <a:t>2</a:t>
            </a:r>
            <a:r>
              <a:rPr sz="2800" spc="-353" dirty="0">
                <a:latin typeface="Times New Roman"/>
                <a:cs typeface="Times New Roman"/>
              </a:rPr>
              <a:t> </a:t>
            </a: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27" dirty="0">
                <a:latin typeface="Times New Roman"/>
                <a:cs typeface="Times New Roman"/>
              </a:rPr>
              <a:t>(</a:t>
            </a:r>
            <a:r>
              <a:rPr sz="2800" spc="7" dirty="0">
                <a:latin typeface="Times New Roman"/>
                <a:cs typeface="Times New Roman"/>
              </a:rPr>
              <a:t>g</a:t>
            </a:r>
            <a:r>
              <a:rPr sz="2800" spc="-13" dirty="0">
                <a:latin typeface="Times New Roman"/>
                <a:cs typeface="Times New Roman"/>
              </a:rPr>
              <a:t>e</a:t>
            </a:r>
            <a:r>
              <a:rPr sz="2800" spc="7" dirty="0">
                <a:latin typeface="Times New Roman"/>
                <a:cs typeface="Times New Roman"/>
              </a:rPr>
              <a:t>o</a:t>
            </a:r>
            <a:r>
              <a:rPr sz="2800" spc="-7" dirty="0">
                <a:latin typeface="Times New Roman"/>
                <a:cs typeface="Times New Roman"/>
              </a:rPr>
              <a:t>l</a:t>
            </a:r>
            <a:r>
              <a:rPr sz="2800" spc="7" dirty="0">
                <a:latin typeface="Times New Roman"/>
                <a:cs typeface="Times New Roman"/>
              </a:rPr>
              <a:t>og</a:t>
            </a:r>
            <a:r>
              <a:rPr sz="2800" spc="-7" dirty="0">
                <a:latin typeface="Times New Roman"/>
                <a:cs typeface="Times New Roman"/>
              </a:rPr>
              <a:t>i</a:t>
            </a:r>
            <a:r>
              <a:rPr sz="2800" spc="-13" dirty="0">
                <a:latin typeface="Times New Roman"/>
                <a:cs typeface="Times New Roman"/>
              </a:rPr>
              <a:t>ca</a:t>
            </a:r>
            <a:r>
              <a:rPr sz="2800" spc="-7" dirty="0">
                <a:latin typeface="Times New Roman"/>
                <a:cs typeface="Times New Roman"/>
              </a:rPr>
              <a:t>l</a:t>
            </a:r>
            <a:r>
              <a:rPr sz="2800" spc="-20" dirty="0">
                <a:latin typeface="Times New Roman"/>
                <a:cs typeface="Times New Roman"/>
              </a:rPr>
              <a:t>-f</a:t>
            </a:r>
            <a:r>
              <a:rPr sz="2800" spc="7" dirty="0">
                <a:latin typeface="Times New Roman"/>
                <a:cs typeface="Times New Roman"/>
              </a:rPr>
              <a:t>o</a:t>
            </a:r>
            <a:r>
              <a:rPr sz="2800" spc="-20" dirty="0">
                <a:latin typeface="Times New Roman"/>
                <a:cs typeface="Times New Roman"/>
              </a:rPr>
              <a:t>r</a:t>
            </a:r>
            <a:r>
              <a:rPr sz="2800" spc="7" dirty="0">
                <a:latin typeface="Times New Roman"/>
                <a:cs typeface="Times New Roman"/>
              </a:rPr>
              <a:t>m</a:t>
            </a:r>
            <a:r>
              <a:rPr sz="2800" spc="-13" dirty="0">
                <a:latin typeface="Times New Roman"/>
                <a:cs typeface="Times New Roman"/>
              </a:rPr>
              <a:t>a</a:t>
            </a:r>
            <a:r>
              <a:rPr sz="2800" spc="-7" dirty="0">
                <a:latin typeface="Times New Roman"/>
                <a:cs typeface="Times New Roman"/>
              </a:rPr>
              <a:t>ti</a:t>
            </a:r>
            <a:r>
              <a:rPr sz="2800" spc="7" dirty="0">
                <a:latin typeface="Times New Roman"/>
                <a:cs typeface="Times New Roman"/>
              </a:rPr>
              <a:t>o</a:t>
            </a:r>
            <a:r>
              <a:rPr sz="2800" spc="107" dirty="0">
                <a:latin typeface="Times New Roman"/>
                <a:cs typeface="Times New Roman"/>
              </a:rPr>
              <a:t>n</a:t>
            </a:r>
            <a:r>
              <a:rPr sz="2800" spc="7" dirty="0">
                <a:latin typeface="Times New Roman"/>
                <a:cs typeface="Times New Roman"/>
              </a:rPr>
              <a:t>)</a:t>
            </a:r>
            <a:endParaRPr sz="2800">
              <a:latin typeface="Times New Roman"/>
              <a:cs typeface="Times New Roman"/>
            </a:endParaRPr>
          </a:p>
        </p:txBody>
      </p:sp>
      <p:sp>
        <p:nvSpPr>
          <p:cNvPr id="11" name="object 11"/>
          <p:cNvSpPr txBox="1"/>
          <p:nvPr/>
        </p:nvSpPr>
        <p:spPr>
          <a:xfrm>
            <a:off x="5147984" y="4211793"/>
            <a:ext cx="3515360" cy="450549"/>
          </a:xfrm>
          <a:prstGeom prst="rect">
            <a:avLst/>
          </a:prstGeom>
        </p:spPr>
        <p:txBody>
          <a:bodyPr vert="horz" wrap="square" lIns="0" tIns="19472" rIns="0" bIns="0" rtlCol="0">
            <a:spAutoFit/>
          </a:bodyPr>
          <a:lstStyle/>
          <a:p>
            <a:pPr marL="16933">
              <a:spcBef>
                <a:spcPts val="152"/>
              </a:spcBef>
            </a:pP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73" dirty="0">
                <a:latin typeface="Times New Roman"/>
                <a:cs typeface="Times New Roman"/>
              </a:rPr>
              <a:t>(</a:t>
            </a:r>
            <a:r>
              <a:rPr sz="2800" spc="7" dirty="0">
                <a:latin typeface="Times New Roman"/>
                <a:cs typeface="Times New Roman"/>
              </a:rPr>
              <a:t>h</a:t>
            </a:r>
            <a:r>
              <a:rPr sz="2800" spc="-7" dirty="0">
                <a:latin typeface="Times New Roman"/>
                <a:cs typeface="Times New Roman"/>
              </a:rPr>
              <a:t>il</a:t>
            </a:r>
            <a:r>
              <a:rPr sz="2800" spc="7" dirty="0">
                <a:latin typeface="Times New Roman"/>
                <a:cs typeface="Times New Roman"/>
              </a:rPr>
              <a:t>l)</a:t>
            </a:r>
            <a:r>
              <a:rPr sz="2800" spc="-380" dirty="0">
                <a:latin typeface="Times New Roman"/>
                <a:cs typeface="Times New Roman"/>
              </a:rPr>
              <a:t> </a:t>
            </a:r>
            <a:r>
              <a:rPr sz="2800" spc="7" dirty="0">
                <a:latin typeface="Symbol"/>
                <a:cs typeface="Symbol"/>
              </a:rPr>
              <a:t></a:t>
            </a:r>
            <a:r>
              <a:rPr sz="2800" spc="-247" dirty="0">
                <a:latin typeface="Times New Roman"/>
                <a:cs typeface="Times New Roman"/>
              </a:rPr>
              <a:t> </a:t>
            </a:r>
            <a:r>
              <a:rPr sz="2800" spc="-7" dirty="0">
                <a:latin typeface="Times New Roman"/>
                <a:cs typeface="Times New Roman"/>
              </a:rPr>
              <a:t>l</a:t>
            </a:r>
            <a:r>
              <a:rPr sz="2800" spc="7" dirty="0">
                <a:latin typeface="Times New Roman"/>
                <a:cs typeface="Times New Roman"/>
              </a:rPr>
              <a:t>og</a:t>
            </a:r>
            <a:r>
              <a:rPr sz="2800" spc="-333" dirty="0">
                <a:latin typeface="Times New Roman"/>
                <a:cs typeface="Times New Roman"/>
              </a:rPr>
              <a:t> </a:t>
            </a:r>
            <a:r>
              <a:rPr sz="2800" i="1" spc="93" dirty="0">
                <a:latin typeface="Times New Roman"/>
                <a:cs typeface="Times New Roman"/>
              </a:rPr>
              <a:t>P</a:t>
            </a:r>
            <a:r>
              <a:rPr sz="2800" spc="33" dirty="0">
                <a:latin typeface="Times New Roman"/>
                <a:cs typeface="Times New Roman"/>
              </a:rPr>
              <a:t>(</a:t>
            </a:r>
            <a:r>
              <a:rPr sz="2800" spc="-13" dirty="0">
                <a:latin typeface="Times New Roman"/>
                <a:cs typeface="Times New Roman"/>
              </a:rPr>
              <a:t>c</a:t>
            </a:r>
            <a:r>
              <a:rPr sz="2800" spc="7" dirty="0">
                <a:latin typeface="Times New Roman"/>
                <a:cs typeface="Times New Roman"/>
              </a:rPr>
              <a:t>o</a:t>
            </a:r>
            <a:r>
              <a:rPr sz="2800" spc="-13" dirty="0">
                <a:latin typeface="Times New Roman"/>
                <a:cs typeface="Times New Roman"/>
              </a:rPr>
              <a:t>a</a:t>
            </a:r>
            <a:r>
              <a:rPr sz="2800" dirty="0">
                <a:latin typeface="Times New Roman"/>
                <a:cs typeface="Times New Roman"/>
              </a:rPr>
              <a:t>s</a:t>
            </a:r>
            <a:r>
              <a:rPr sz="2800" spc="140" dirty="0">
                <a:latin typeface="Times New Roman"/>
                <a:cs typeface="Times New Roman"/>
              </a:rPr>
              <a:t>t</a:t>
            </a:r>
            <a:r>
              <a:rPr sz="2800" spc="7" dirty="0">
                <a:latin typeface="Times New Roman"/>
                <a:cs typeface="Times New Roman"/>
              </a:rPr>
              <a:t>)</a:t>
            </a:r>
            <a:endParaRPr sz="2800">
              <a:latin typeface="Times New Roman"/>
              <a:cs typeface="Times New Roman"/>
            </a:endParaRPr>
          </a:p>
        </p:txBody>
      </p:sp>
      <p:sp>
        <p:nvSpPr>
          <p:cNvPr id="12" name="object 12"/>
          <p:cNvSpPr/>
          <p:nvPr/>
        </p:nvSpPr>
        <p:spPr>
          <a:xfrm>
            <a:off x="4778457" y="4224524"/>
            <a:ext cx="4239260" cy="0"/>
          </a:xfrm>
          <a:custGeom>
            <a:avLst/>
            <a:gdLst/>
            <a:ahLst/>
            <a:cxnLst/>
            <a:rect l="l" t="t" r="r" b="b"/>
            <a:pathLst>
              <a:path w="3179445">
                <a:moveTo>
                  <a:pt x="0" y="0"/>
                </a:moveTo>
                <a:lnTo>
                  <a:pt x="3179210" y="0"/>
                </a:lnTo>
              </a:path>
            </a:pathLst>
          </a:custGeom>
          <a:ln w="13306">
            <a:solidFill>
              <a:srgbClr val="000000"/>
            </a:solidFill>
          </a:ln>
        </p:spPr>
        <p:txBody>
          <a:bodyPr wrap="square" lIns="0" tIns="0" rIns="0" bIns="0" rtlCol="0"/>
          <a:lstStyle/>
          <a:p>
            <a:endParaRPr sz="2400"/>
          </a:p>
        </p:txBody>
      </p:sp>
      <p:sp>
        <p:nvSpPr>
          <p:cNvPr id="13" name="object 13"/>
          <p:cNvSpPr txBox="1"/>
          <p:nvPr/>
        </p:nvSpPr>
        <p:spPr>
          <a:xfrm>
            <a:off x="4517329" y="5247967"/>
            <a:ext cx="231140" cy="451406"/>
          </a:xfrm>
          <a:prstGeom prst="rect">
            <a:avLst/>
          </a:prstGeom>
        </p:spPr>
        <p:txBody>
          <a:bodyPr vert="horz" wrap="square" lIns="0" tIns="20320" rIns="0" bIns="0" rtlCol="0">
            <a:spAutoFit/>
          </a:bodyPr>
          <a:lstStyle/>
          <a:p>
            <a:pPr marL="16933">
              <a:spcBef>
                <a:spcPts val="160"/>
              </a:spcBef>
            </a:pPr>
            <a:r>
              <a:rPr sz="2800" spc="7" dirty="0">
                <a:latin typeface="Symbol"/>
                <a:cs typeface="Symbol"/>
              </a:rPr>
              <a:t></a:t>
            </a:r>
            <a:endParaRPr sz="2800">
              <a:latin typeface="Symbol"/>
              <a:cs typeface="Symbol"/>
            </a:endParaRPr>
          </a:p>
        </p:txBody>
      </p:sp>
      <p:sp>
        <p:nvSpPr>
          <p:cNvPr id="14" name="object 14"/>
          <p:cNvSpPr txBox="1"/>
          <p:nvPr/>
        </p:nvSpPr>
        <p:spPr>
          <a:xfrm>
            <a:off x="5961589" y="5032059"/>
            <a:ext cx="1745827" cy="451406"/>
          </a:xfrm>
          <a:prstGeom prst="rect">
            <a:avLst/>
          </a:prstGeom>
        </p:spPr>
        <p:txBody>
          <a:bodyPr vert="horz" wrap="square" lIns="0" tIns="20320" rIns="0" bIns="0" rtlCol="0">
            <a:spAutoFit/>
          </a:bodyPr>
          <a:lstStyle/>
          <a:p>
            <a:pPr marL="16933">
              <a:spcBef>
                <a:spcPts val="160"/>
              </a:spcBef>
            </a:pPr>
            <a:r>
              <a:rPr sz="2800" spc="7" dirty="0">
                <a:latin typeface="Times New Roman"/>
                <a:cs typeface="Times New Roman"/>
              </a:rPr>
              <a:t>2</a:t>
            </a:r>
            <a:r>
              <a:rPr sz="2800" spc="-353" dirty="0">
                <a:latin typeface="Times New Roman"/>
                <a:cs typeface="Times New Roman"/>
              </a:rPr>
              <a:t> </a:t>
            </a:r>
            <a:r>
              <a:rPr sz="2800" spc="-7" dirty="0">
                <a:latin typeface="Times New Roman"/>
                <a:cs typeface="Times New Roman"/>
              </a:rPr>
              <a:t>l</a:t>
            </a:r>
            <a:r>
              <a:rPr sz="2800" spc="7" dirty="0">
                <a:latin typeface="Times New Roman"/>
                <a:cs typeface="Times New Roman"/>
              </a:rPr>
              <a:t>n</a:t>
            </a:r>
            <a:r>
              <a:rPr sz="2800" spc="-360" dirty="0">
                <a:latin typeface="Times New Roman"/>
                <a:cs typeface="Times New Roman"/>
              </a:rPr>
              <a:t> </a:t>
            </a:r>
            <a:r>
              <a:rPr sz="2800" spc="7" dirty="0">
                <a:latin typeface="Times New Roman"/>
                <a:cs typeface="Times New Roman"/>
              </a:rPr>
              <a:t>0.00176</a:t>
            </a:r>
            <a:endParaRPr sz="2800">
              <a:latin typeface="Times New Roman"/>
              <a:cs typeface="Times New Roman"/>
            </a:endParaRPr>
          </a:p>
        </p:txBody>
      </p:sp>
      <p:sp>
        <p:nvSpPr>
          <p:cNvPr id="15" name="object 15"/>
          <p:cNvSpPr txBox="1"/>
          <p:nvPr/>
        </p:nvSpPr>
        <p:spPr>
          <a:xfrm>
            <a:off x="4817945" y="5533977"/>
            <a:ext cx="4034367" cy="451406"/>
          </a:xfrm>
          <a:prstGeom prst="rect">
            <a:avLst/>
          </a:prstGeom>
        </p:spPr>
        <p:txBody>
          <a:bodyPr vert="horz" wrap="square" lIns="0" tIns="20320" rIns="0" bIns="0" rtlCol="0">
            <a:spAutoFit/>
          </a:bodyPr>
          <a:lstStyle/>
          <a:p>
            <a:pPr marL="16933">
              <a:spcBef>
                <a:spcPts val="160"/>
              </a:spcBef>
            </a:pPr>
            <a:r>
              <a:rPr sz="2800" spc="-7" dirty="0">
                <a:latin typeface="Times New Roman"/>
                <a:cs typeface="Times New Roman"/>
              </a:rPr>
              <a:t>l</a:t>
            </a:r>
            <a:r>
              <a:rPr sz="2800" spc="7" dirty="0">
                <a:latin typeface="Times New Roman"/>
                <a:cs typeface="Times New Roman"/>
              </a:rPr>
              <a:t>n</a:t>
            </a:r>
            <a:r>
              <a:rPr sz="2800" spc="-360" dirty="0">
                <a:latin typeface="Times New Roman"/>
                <a:cs typeface="Times New Roman"/>
              </a:rPr>
              <a:t> </a:t>
            </a:r>
            <a:r>
              <a:rPr sz="2800" spc="7" dirty="0">
                <a:latin typeface="Times New Roman"/>
                <a:cs typeface="Times New Roman"/>
              </a:rPr>
              <a:t>0.0000189</a:t>
            </a:r>
            <a:r>
              <a:rPr sz="2800" spc="-280" dirty="0">
                <a:latin typeface="Times New Roman"/>
                <a:cs typeface="Times New Roman"/>
              </a:rPr>
              <a:t> </a:t>
            </a:r>
            <a:r>
              <a:rPr sz="2800" spc="7" dirty="0">
                <a:latin typeface="Symbol"/>
                <a:cs typeface="Symbol"/>
              </a:rPr>
              <a:t></a:t>
            </a:r>
            <a:r>
              <a:rPr sz="2800" spc="-247" dirty="0">
                <a:latin typeface="Times New Roman"/>
                <a:cs typeface="Times New Roman"/>
              </a:rPr>
              <a:t> </a:t>
            </a:r>
            <a:r>
              <a:rPr sz="2800" spc="-7" dirty="0">
                <a:latin typeface="Times New Roman"/>
                <a:cs typeface="Times New Roman"/>
              </a:rPr>
              <a:t>l</a:t>
            </a:r>
            <a:r>
              <a:rPr sz="2800" spc="7" dirty="0">
                <a:latin typeface="Times New Roman"/>
                <a:cs typeface="Times New Roman"/>
              </a:rPr>
              <a:t>n</a:t>
            </a:r>
            <a:r>
              <a:rPr sz="2800" spc="-360" dirty="0">
                <a:latin typeface="Times New Roman"/>
                <a:cs typeface="Times New Roman"/>
              </a:rPr>
              <a:t> </a:t>
            </a:r>
            <a:r>
              <a:rPr sz="2800" spc="7" dirty="0">
                <a:latin typeface="Times New Roman"/>
                <a:cs typeface="Times New Roman"/>
              </a:rPr>
              <a:t>0.0000216</a:t>
            </a:r>
            <a:endParaRPr sz="2800">
              <a:latin typeface="Times New Roman"/>
              <a:cs typeface="Times New Roman"/>
            </a:endParaRPr>
          </a:p>
        </p:txBody>
      </p:sp>
      <p:sp>
        <p:nvSpPr>
          <p:cNvPr id="16" name="object 16"/>
          <p:cNvSpPr/>
          <p:nvPr/>
        </p:nvSpPr>
        <p:spPr>
          <a:xfrm>
            <a:off x="4811538" y="5546703"/>
            <a:ext cx="4044527" cy="0"/>
          </a:xfrm>
          <a:custGeom>
            <a:avLst/>
            <a:gdLst/>
            <a:ahLst/>
            <a:cxnLst/>
            <a:rect l="l" t="t" r="r" b="b"/>
            <a:pathLst>
              <a:path w="3033395">
                <a:moveTo>
                  <a:pt x="0" y="0"/>
                </a:moveTo>
                <a:lnTo>
                  <a:pt x="3033229" y="0"/>
                </a:lnTo>
              </a:path>
            </a:pathLst>
          </a:custGeom>
          <a:ln w="13319">
            <a:solidFill>
              <a:srgbClr val="000000"/>
            </a:solidFill>
          </a:ln>
        </p:spPr>
        <p:txBody>
          <a:bodyPr wrap="square" lIns="0" tIns="0" rIns="0" bIns="0" rtlCol="0"/>
          <a:lstStyle/>
          <a:p>
            <a:endParaRPr sz="2400"/>
          </a:p>
        </p:txBody>
      </p:sp>
      <p:sp>
        <p:nvSpPr>
          <p:cNvPr id="17" name="object 17"/>
          <p:cNvSpPr txBox="1"/>
          <p:nvPr/>
        </p:nvSpPr>
        <p:spPr>
          <a:xfrm>
            <a:off x="4517329" y="5984487"/>
            <a:ext cx="722207" cy="451406"/>
          </a:xfrm>
          <a:prstGeom prst="rect">
            <a:avLst/>
          </a:prstGeom>
        </p:spPr>
        <p:txBody>
          <a:bodyPr vert="horz" wrap="square" lIns="0" tIns="20320" rIns="0" bIns="0" rtlCol="0">
            <a:spAutoFit/>
          </a:bodyPr>
          <a:lstStyle/>
          <a:p>
            <a:pPr marL="16933">
              <a:spcBef>
                <a:spcPts val="160"/>
              </a:spcBef>
            </a:pPr>
            <a:r>
              <a:rPr sz="2800" spc="347" dirty="0">
                <a:latin typeface="Symbol"/>
                <a:cs typeface="Symbol"/>
              </a:rPr>
              <a:t></a:t>
            </a:r>
            <a:r>
              <a:rPr sz="2800" spc="7" dirty="0">
                <a:latin typeface="Times New Roman"/>
                <a:cs typeface="Times New Roman"/>
              </a:rPr>
              <a:t>.59</a:t>
            </a:r>
            <a:endParaRPr sz="2800">
              <a:latin typeface="Times New Roman"/>
              <a:cs typeface="Times New Roman"/>
            </a:endParaRPr>
          </a:p>
        </p:txBody>
      </p:sp>
      <p:pic>
        <p:nvPicPr>
          <p:cNvPr id="18" name="object 18"/>
          <p:cNvPicPr/>
          <p:nvPr/>
        </p:nvPicPr>
        <p:blipFill>
          <a:blip r:embed="rId2" cstate="print"/>
          <a:stretch>
            <a:fillRect/>
          </a:stretch>
        </p:blipFill>
        <p:spPr>
          <a:xfrm>
            <a:off x="7505411" y="177801"/>
            <a:ext cx="4378893" cy="138606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536819"/>
            <a:ext cx="6931660" cy="694207"/>
          </a:xfrm>
          <a:prstGeom prst="rect">
            <a:avLst/>
          </a:prstGeom>
        </p:spPr>
        <p:txBody>
          <a:bodyPr vert="horz" wrap="square" lIns="0" tIns="16933" rIns="0" bIns="0" rtlCol="0" anchor="ctr">
            <a:spAutoFit/>
          </a:bodyPr>
          <a:lstStyle/>
          <a:p>
            <a:pPr marL="16933">
              <a:lnSpc>
                <a:spcPct val="100000"/>
              </a:lnSpc>
              <a:spcBef>
                <a:spcPts val="133"/>
              </a:spcBef>
            </a:pPr>
            <a:r>
              <a:rPr spc="-7" dirty="0"/>
              <a:t>The</a:t>
            </a:r>
            <a:r>
              <a:rPr spc="-27" dirty="0"/>
              <a:t> </a:t>
            </a:r>
            <a:r>
              <a:rPr spc="-7" dirty="0"/>
              <a:t>(extended)</a:t>
            </a:r>
            <a:r>
              <a:rPr spc="7" dirty="0"/>
              <a:t> </a:t>
            </a:r>
            <a:r>
              <a:rPr spc="-7" dirty="0"/>
              <a:t>Lesk</a:t>
            </a:r>
            <a:r>
              <a:rPr spc="-27" dirty="0"/>
              <a:t> </a:t>
            </a:r>
            <a:r>
              <a:rPr spc="-7" dirty="0"/>
              <a:t>Algorithm</a:t>
            </a:r>
          </a:p>
        </p:txBody>
      </p:sp>
      <p:sp>
        <p:nvSpPr>
          <p:cNvPr id="3" name="object 3"/>
          <p:cNvSpPr txBox="1"/>
          <p:nvPr/>
        </p:nvSpPr>
        <p:spPr>
          <a:xfrm>
            <a:off x="392853" y="1661837"/>
            <a:ext cx="10855112" cy="5247056"/>
          </a:xfrm>
          <a:prstGeom prst="rect">
            <a:avLst/>
          </a:prstGeom>
        </p:spPr>
        <p:txBody>
          <a:bodyPr vert="horz" wrap="square" lIns="0" tIns="100753" rIns="0" bIns="0" rtlCol="0">
            <a:spAutoFit/>
          </a:bodyPr>
          <a:lstStyle/>
          <a:p>
            <a:pPr marL="491054" indent="-457189">
              <a:spcBef>
                <a:spcPts val="793"/>
              </a:spcBef>
              <a:buClr>
                <a:srgbClr val="CC0000"/>
              </a:buClr>
              <a:buFont typeface="Times New Roman"/>
              <a:buChar char="•"/>
              <a:tabLst>
                <a:tab pos="490208" algn="l"/>
                <a:tab pos="491054" algn="l"/>
              </a:tabLst>
            </a:pPr>
            <a:r>
              <a:rPr sz="3200" dirty="0">
                <a:latin typeface="Calibri"/>
                <a:cs typeface="Calibri"/>
              </a:rPr>
              <a:t>A </a:t>
            </a:r>
            <a:r>
              <a:rPr sz="3200" spc="-120" dirty="0">
                <a:latin typeface="Calibri"/>
                <a:cs typeface="Calibri"/>
              </a:rPr>
              <a:t>thesaurus-­‐based</a:t>
            </a:r>
            <a:r>
              <a:rPr sz="3200" dirty="0">
                <a:latin typeface="Calibri"/>
                <a:cs typeface="Calibri"/>
              </a:rPr>
              <a:t> </a:t>
            </a:r>
            <a:r>
              <a:rPr sz="3200" spc="-7" dirty="0">
                <a:latin typeface="Calibri"/>
                <a:cs typeface="Calibri"/>
              </a:rPr>
              <a:t>measure</a:t>
            </a:r>
            <a:r>
              <a:rPr sz="3200" spc="7" dirty="0">
                <a:latin typeface="Calibri"/>
                <a:cs typeface="Calibri"/>
              </a:rPr>
              <a:t> </a:t>
            </a:r>
            <a:r>
              <a:rPr sz="3200" dirty="0">
                <a:latin typeface="Calibri"/>
                <a:cs typeface="Calibri"/>
              </a:rPr>
              <a:t>that </a:t>
            </a:r>
            <a:r>
              <a:rPr sz="3200" spc="-7" dirty="0">
                <a:latin typeface="Calibri"/>
                <a:cs typeface="Calibri"/>
              </a:rPr>
              <a:t>looks</a:t>
            </a:r>
            <a:r>
              <a:rPr sz="3200" spc="7" dirty="0">
                <a:latin typeface="Calibri"/>
                <a:cs typeface="Calibri"/>
              </a:rPr>
              <a:t> </a:t>
            </a:r>
            <a:r>
              <a:rPr sz="3200" dirty="0">
                <a:latin typeface="Calibri"/>
                <a:cs typeface="Calibri"/>
              </a:rPr>
              <a:t>at</a:t>
            </a:r>
            <a:r>
              <a:rPr sz="3200" spc="-7" dirty="0">
                <a:latin typeface="Calibri"/>
                <a:cs typeface="Calibri"/>
              </a:rPr>
              <a:t> </a:t>
            </a:r>
            <a:r>
              <a:rPr sz="3200" b="1" spc="-7" dirty="0">
                <a:latin typeface="Calibri"/>
                <a:cs typeface="Calibri"/>
              </a:rPr>
              <a:t>glosses</a:t>
            </a:r>
            <a:endParaRPr sz="3200">
              <a:latin typeface="Calibri"/>
              <a:cs typeface="Calibri"/>
            </a:endParaRPr>
          </a:p>
          <a:p>
            <a:pPr marL="491054" indent="-457189">
              <a:spcBef>
                <a:spcPts val="660"/>
              </a:spcBef>
              <a:buClr>
                <a:srgbClr val="CC0000"/>
              </a:buClr>
              <a:buFont typeface="Times New Roman"/>
              <a:buChar char="•"/>
              <a:tabLst>
                <a:tab pos="490208" algn="l"/>
                <a:tab pos="491054" algn="l"/>
              </a:tabLst>
            </a:pPr>
            <a:r>
              <a:rPr sz="3200" spc="-7" dirty="0">
                <a:latin typeface="Calibri"/>
                <a:cs typeface="Calibri"/>
              </a:rPr>
              <a:t>Two</a:t>
            </a:r>
            <a:r>
              <a:rPr sz="3200" spc="7" dirty="0">
                <a:latin typeface="Calibri"/>
                <a:cs typeface="Calibri"/>
              </a:rPr>
              <a:t> </a:t>
            </a:r>
            <a:r>
              <a:rPr sz="3200" spc="-7" dirty="0">
                <a:latin typeface="Calibri"/>
                <a:cs typeface="Calibri"/>
              </a:rPr>
              <a:t>concepts</a:t>
            </a:r>
            <a:r>
              <a:rPr sz="3200" spc="13" dirty="0">
                <a:latin typeface="Calibri"/>
                <a:cs typeface="Calibri"/>
              </a:rPr>
              <a:t> </a:t>
            </a:r>
            <a:r>
              <a:rPr sz="3200" spc="-7" dirty="0">
                <a:latin typeface="Calibri"/>
                <a:cs typeface="Calibri"/>
              </a:rPr>
              <a:t>are</a:t>
            </a:r>
            <a:r>
              <a:rPr sz="3200" spc="7" dirty="0">
                <a:latin typeface="Calibri"/>
                <a:cs typeface="Calibri"/>
              </a:rPr>
              <a:t> </a:t>
            </a:r>
            <a:r>
              <a:rPr sz="3200" spc="-7" dirty="0">
                <a:latin typeface="Calibri"/>
                <a:cs typeface="Calibri"/>
              </a:rPr>
              <a:t>similar</a:t>
            </a:r>
            <a:r>
              <a:rPr sz="3200" spc="7" dirty="0">
                <a:latin typeface="Calibri"/>
                <a:cs typeface="Calibri"/>
              </a:rPr>
              <a:t> </a:t>
            </a:r>
            <a:r>
              <a:rPr sz="3200" dirty="0">
                <a:latin typeface="Calibri"/>
                <a:cs typeface="Calibri"/>
              </a:rPr>
              <a:t>if</a:t>
            </a:r>
            <a:r>
              <a:rPr sz="3200" spc="13" dirty="0">
                <a:latin typeface="Calibri"/>
                <a:cs typeface="Calibri"/>
              </a:rPr>
              <a:t> </a:t>
            </a:r>
            <a:r>
              <a:rPr sz="3200" dirty="0">
                <a:latin typeface="Calibri"/>
                <a:cs typeface="Calibri"/>
              </a:rPr>
              <a:t>their</a:t>
            </a:r>
            <a:r>
              <a:rPr sz="3200" spc="7" dirty="0">
                <a:latin typeface="Calibri"/>
                <a:cs typeface="Calibri"/>
              </a:rPr>
              <a:t> </a:t>
            </a:r>
            <a:r>
              <a:rPr sz="3200" spc="-7" dirty="0">
                <a:latin typeface="Calibri"/>
                <a:cs typeface="Calibri"/>
              </a:rPr>
              <a:t>glosses</a:t>
            </a:r>
            <a:r>
              <a:rPr sz="3200" spc="13" dirty="0">
                <a:latin typeface="Calibri"/>
                <a:cs typeface="Calibri"/>
              </a:rPr>
              <a:t> </a:t>
            </a:r>
            <a:r>
              <a:rPr sz="3200" spc="-7" dirty="0">
                <a:latin typeface="Calibri"/>
                <a:cs typeface="Calibri"/>
              </a:rPr>
              <a:t>contain</a:t>
            </a:r>
            <a:r>
              <a:rPr sz="3200" spc="13" dirty="0">
                <a:latin typeface="Calibri"/>
                <a:cs typeface="Calibri"/>
              </a:rPr>
              <a:t> </a:t>
            </a:r>
            <a:r>
              <a:rPr sz="3200" spc="-7" dirty="0">
                <a:latin typeface="Calibri"/>
                <a:cs typeface="Calibri"/>
              </a:rPr>
              <a:t>similar</a:t>
            </a:r>
            <a:r>
              <a:rPr sz="3200" dirty="0">
                <a:latin typeface="Calibri"/>
                <a:cs typeface="Calibri"/>
              </a:rPr>
              <a:t> </a:t>
            </a:r>
            <a:r>
              <a:rPr sz="3200" spc="-7" dirty="0">
                <a:latin typeface="Calibri"/>
                <a:cs typeface="Calibri"/>
              </a:rPr>
              <a:t>words</a:t>
            </a:r>
            <a:endParaRPr sz="3200">
              <a:latin typeface="Calibri"/>
              <a:cs typeface="Calibri"/>
            </a:endParaRPr>
          </a:p>
          <a:p>
            <a:pPr marL="948243" lvl="1" indent="-305639">
              <a:spcBef>
                <a:spcPts val="700"/>
              </a:spcBef>
              <a:buFont typeface="Times New Roman"/>
              <a:buChar char="•"/>
              <a:tabLst>
                <a:tab pos="947396" algn="l"/>
                <a:tab pos="948243" algn="l"/>
              </a:tabLst>
            </a:pPr>
            <a:r>
              <a:rPr sz="2667" b="1" i="1" spc="-7" dirty="0">
                <a:latin typeface="Calibri"/>
                <a:cs typeface="Calibri"/>
              </a:rPr>
              <a:t>Drawing paper</a:t>
            </a:r>
            <a:r>
              <a:rPr sz="2667" spc="-7" dirty="0">
                <a:latin typeface="Calibri"/>
                <a:cs typeface="Calibri"/>
              </a:rPr>
              <a:t>:</a:t>
            </a:r>
            <a:r>
              <a:rPr sz="2667" dirty="0">
                <a:latin typeface="Calibri"/>
                <a:cs typeface="Calibri"/>
              </a:rPr>
              <a:t> </a:t>
            </a:r>
            <a:r>
              <a:rPr sz="2667" dirty="0">
                <a:solidFill>
                  <a:srgbClr val="008000"/>
                </a:solidFill>
                <a:latin typeface="Calibri"/>
                <a:cs typeface="Calibri"/>
              </a:rPr>
              <a:t>paper</a:t>
            </a:r>
            <a:r>
              <a:rPr sz="2667" spc="-7" dirty="0">
                <a:solidFill>
                  <a:srgbClr val="008000"/>
                </a:solidFill>
                <a:latin typeface="Calibri"/>
                <a:cs typeface="Calibri"/>
              </a:rPr>
              <a:t> </a:t>
            </a:r>
            <a:r>
              <a:rPr sz="2667" dirty="0">
                <a:latin typeface="Calibri"/>
                <a:cs typeface="Calibri"/>
              </a:rPr>
              <a:t>that is</a:t>
            </a:r>
            <a:r>
              <a:rPr sz="2667" spc="-7" dirty="0">
                <a:latin typeface="Calibri"/>
                <a:cs typeface="Calibri"/>
              </a:rPr>
              <a:t> </a:t>
            </a:r>
            <a:r>
              <a:rPr sz="2667" dirty="0">
                <a:solidFill>
                  <a:srgbClr val="0000FF"/>
                </a:solidFill>
                <a:latin typeface="Calibri"/>
                <a:cs typeface="Calibri"/>
              </a:rPr>
              <a:t>specially </a:t>
            </a:r>
            <a:r>
              <a:rPr sz="2667" spc="-7" dirty="0">
                <a:solidFill>
                  <a:srgbClr val="0000FF"/>
                </a:solidFill>
                <a:latin typeface="Calibri"/>
                <a:cs typeface="Calibri"/>
              </a:rPr>
              <a:t>prepared </a:t>
            </a:r>
            <a:r>
              <a:rPr sz="2667" spc="-7" dirty="0">
                <a:latin typeface="Calibri"/>
                <a:cs typeface="Calibri"/>
              </a:rPr>
              <a:t>for</a:t>
            </a:r>
            <a:r>
              <a:rPr sz="2667" dirty="0">
                <a:latin typeface="Calibri"/>
                <a:cs typeface="Calibri"/>
              </a:rPr>
              <a:t> use in</a:t>
            </a:r>
            <a:r>
              <a:rPr sz="2667" spc="7" dirty="0">
                <a:latin typeface="Calibri"/>
                <a:cs typeface="Calibri"/>
              </a:rPr>
              <a:t> </a:t>
            </a:r>
            <a:r>
              <a:rPr sz="2667" spc="-13" dirty="0">
                <a:latin typeface="Calibri"/>
                <a:cs typeface="Calibri"/>
              </a:rPr>
              <a:t>drafting</a:t>
            </a:r>
            <a:endParaRPr sz="2667">
              <a:latin typeface="Calibri"/>
              <a:cs typeface="Calibri"/>
            </a:endParaRPr>
          </a:p>
          <a:p>
            <a:pPr marL="947396" marR="23706" lvl="1" indent="-304792">
              <a:lnSpc>
                <a:spcPts val="3093"/>
              </a:lnSpc>
              <a:spcBef>
                <a:spcPts val="860"/>
              </a:spcBef>
              <a:buFont typeface="Times New Roman"/>
              <a:buChar char="•"/>
              <a:tabLst>
                <a:tab pos="947396" algn="l"/>
                <a:tab pos="948243" algn="l"/>
              </a:tabLst>
            </a:pPr>
            <a:r>
              <a:rPr sz="2667" b="1" i="1" spc="-7" dirty="0">
                <a:latin typeface="Calibri"/>
                <a:cs typeface="Calibri"/>
              </a:rPr>
              <a:t>Decal</a:t>
            </a:r>
            <a:r>
              <a:rPr sz="2667" spc="-7" dirty="0">
                <a:latin typeface="Calibri"/>
                <a:cs typeface="Calibri"/>
              </a:rPr>
              <a:t>:</a:t>
            </a:r>
            <a:r>
              <a:rPr sz="2667" dirty="0">
                <a:latin typeface="Calibri"/>
                <a:cs typeface="Calibri"/>
              </a:rPr>
              <a:t> the </a:t>
            </a:r>
            <a:r>
              <a:rPr sz="2667" spc="-7" dirty="0">
                <a:latin typeface="Calibri"/>
                <a:cs typeface="Calibri"/>
              </a:rPr>
              <a:t>art</a:t>
            </a:r>
            <a:r>
              <a:rPr sz="2667" spc="7" dirty="0">
                <a:latin typeface="Calibri"/>
                <a:cs typeface="Calibri"/>
              </a:rPr>
              <a:t> </a:t>
            </a:r>
            <a:r>
              <a:rPr sz="2667" spc="-7" dirty="0">
                <a:latin typeface="Calibri"/>
                <a:cs typeface="Calibri"/>
              </a:rPr>
              <a:t>of</a:t>
            </a:r>
            <a:r>
              <a:rPr sz="2667" dirty="0">
                <a:latin typeface="Calibri"/>
                <a:cs typeface="Calibri"/>
              </a:rPr>
              <a:t> </a:t>
            </a:r>
            <a:r>
              <a:rPr sz="2667" spc="-7" dirty="0">
                <a:latin typeface="Calibri"/>
                <a:cs typeface="Calibri"/>
              </a:rPr>
              <a:t>transferring</a:t>
            </a:r>
            <a:r>
              <a:rPr sz="2667" dirty="0">
                <a:latin typeface="Calibri"/>
                <a:cs typeface="Calibri"/>
              </a:rPr>
              <a:t> designs</a:t>
            </a:r>
            <a:r>
              <a:rPr sz="2667" spc="7" dirty="0">
                <a:latin typeface="Calibri"/>
                <a:cs typeface="Calibri"/>
              </a:rPr>
              <a:t> </a:t>
            </a:r>
            <a:r>
              <a:rPr sz="2667" spc="-7" dirty="0">
                <a:latin typeface="Calibri"/>
                <a:cs typeface="Calibri"/>
              </a:rPr>
              <a:t>from </a:t>
            </a:r>
            <a:r>
              <a:rPr sz="2667" dirty="0">
                <a:solidFill>
                  <a:srgbClr val="0000FF"/>
                </a:solidFill>
                <a:latin typeface="Calibri"/>
                <a:cs typeface="Calibri"/>
              </a:rPr>
              <a:t>specially </a:t>
            </a:r>
            <a:r>
              <a:rPr sz="2667" spc="-7" dirty="0">
                <a:solidFill>
                  <a:srgbClr val="0000FF"/>
                </a:solidFill>
                <a:latin typeface="Calibri"/>
                <a:cs typeface="Calibri"/>
              </a:rPr>
              <a:t>prepared</a:t>
            </a:r>
            <a:r>
              <a:rPr sz="2667" dirty="0">
                <a:solidFill>
                  <a:srgbClr val="0000FF"/>
                </a:solidFill>
                <a:latin typeface="Calibri"/>
                <a:cs typeface="Calibri"/>
              </a:rPr>
              <a:t> </a:t>
            </a:r>
            <a:r>
              <a:rPr sz="2667" dirty="0">
                <a:solidFill>
                  <a:srgbClr val="008000"/>
                </a:solidFill>
                <a:latin typeface="Calibri"/>
                <a:cs typeface="Calibri"/>
              </a:rPr>
              <a:t>paper</a:t>
            </a:r>
            <a:r>
              <a:rPr sz="2667" spc="-7" dirty="0">
                <a:solidFill>
                  <a:srgbClr val="008000"/>
                </a:solidFill>
                <a:latin typeface="Calibri"/>
                <a:cs typeface="Calibri"/>
              </a:rPr>
              <a:t> </a:t>
            </a:r>
            <a:r>
              <a:rPr sz="2667" dirty="0">
                <a:latin typeface="Calibri"/>
                <a:cs typeface="Calibri"/>
              </a:rPr>
              <a:t>to a </a:t>
            </a:r>
            <a:r>
              <a:rPr sz="2667" spc="-579" dirty="0">
                <a:latin typeface="Calibri"/>
                <a:cs typeface="Calibri"/>
              </a:rPr>
              <a:t> </a:t>
            </a:r>
            <a:r>
              <a:rPr sz="2667" spc="-7" dirty="0">
                <a:latin typeface="Calibri"/>
                <a:cs typeface="Calibri"/>
              </a:rPr>
              <a:t>wood or</a:t>
            </a:r>
            <a:r>
              <a:rPr sz="2667" dirty="0">
                <a:latin typeface="Calibri"/>
                <a:cs typeface="Calibri"/>
              </a:rPr>
              <a:t> glass </a:t>
            </a:r>
            <a:r>
              <a:rPr sz="2667" spc="-7" dirty="0">
                <a:latin typeface="Calibri"/>
                <a:cs typeface="Calibri"/>
              </a:rPr>
              <a:t>or</a:t>
            </a:r>
            <a:r>
              <a:rPr sz="2667" dirty="0">
                <a:latin typeface="Calibri"/>
                <a:cs typeface="Calibri"/>
              </a:rPr>
              <a:t> </a:t>
            </a:r>
            <a:r>
              <a:rPr sz="2667" spc="-7" dirty="0">
                <a:latin typeface="Calibri"/>
                <a:cs typeface="Calibri"/>
              </a:rPr>
              <a:t>metal</a:t>
            </a:r>
            <a:r>
              <a:rPr sz="2667" dirty="0">
                <a:latin typeface="Calibri"/>
                <a:cs typeface="Calibri"/>
              </a:rPr>
              <a:t> </a:t>
            </a:r>
            <a:r>
              <a:rPr sz="2667" spc="-7" dirty="0">
                <a:latin typeface="Calibri"/>
                <a:cs typeface="Calibri"/>
              </a:rPr>
              <a:t>surface</a:t>
            </a:r>
            <a:endParaRPr sz="2667">
              <a:latin typeface="Calibri"/>
              <a:cs typeface="Calibri"/>
            </a:endParaRPr>
          </a:p>
          <a:p>
            <a:pPr marL="592652" indent="-457189">
              <a:spcBef>
                <a:spcPts val="1513"/>
              </a:spcBef>
              <a:buClr>
                <a:srgbClr val="CC0000"/>
              </a:buClr>
              <a:buFont typeface="Times New Roman"/>
              <a:buChar char="•"/>
              <a:tabLst>
                <a:tab pos="591805" algn="l"/>
                <a:tab pos="592652" algn="l"/>
              </a:tabLst>
            </a:pPr>
            <a:r>
              <a:rPr sz="3200" spc="-7" dirty="0">
                <a:latin typeface="Calibri"/>
                <a:cs typeface="Calibri"/>
              </a:rPr>
              <a:t>For</a:t>
            </a:r>
            <a:r>
              <a:rPr sz="3200" spc="7" dirty="0">
                <a:latin typeface="Calibri"/>
                <a:cs typeface="Calibri"/>
              </a:rPr>
              <a:t> </a:t>
            </a:r>
            <a:r>
              <a:rPr sz="3200" spc="-7" dirty="0">
                <a:latin typeface="Calibri"/>
                <a:cs typeface="Calibri"/>
              </a:rPr>
              <a:t>each</a:t>
            </a:r>
            <a:r>
              <a:rPr sz="3200" spc="7" dirty="0">
                <a:latin typeface="Calibri"/>
                <a:cs typeface="Calibri"/>
              </a:rPr>
              <a:t> </a:t>
            </a:r>
            <a:r>
              <a:rPr sz="3200" i="1" spc="-253" dirty="0">
                <a:latin typeface="Calibri"/>
                <a:cs typeface="Calibri"/>
              </a:rPr>
              <a:t>n</a:t>
            </a:r>
            <a:r>
              <a:rPr sz="3200" spc="-253" dirty="0">
                <a:latin typeface="Calibri"/>
                <a:cs typeface="Calibri"/>
              </a:rPr>
              <a:t>-­‐word</a:t>
            </a:r>
            <a:r>
              <a:rPr sz="3200" spc="7" dirty="0">
                <a:latin typeface="Calibri"/>
                <a:cs typeface="Calibri"/>
              </a:rPr>
              <a:t> </a:t>
            </a:r>
            <a:r>
              <a:rPr sz="3200" spc="-7" dirty="0">
                <a:latin typeface="Calibri"/>
                <a:cs typeface="Calibri"/>
              </a:rPr>
              <a:t>phrase</a:t>
            </a:r>
            <a:r>
              <a:rPr sz="3200" spc="13" dirty="0">
                <a:latin typeface="Calibri"/>
                <a:cs typeface="Calibri"/>
              </a:rPr>
              <a:t> </a:t>
            </a:r>
            <a:r>
              <a:rPr sz="3200" spc="-7" dirty="0">
                <a:latin typeface="Calibri"/>
                <a:cs typeface="Calibri"/>
              </a:rPr>
              <a:t>that’s</a:t>
            </a:r>
            <a:r>
              <a:rPr sz="3200" spc="7" dirty="0">
                <a:latin typeface="Calibri"/>
                <a:cs typeface="Calibri"/>
              </a:rPr>
              <a:t> </a:t>
            </a:r>
            <a:r>
              <a:rPr sz="3200" dirty="0">
                <a:latin typeface="Calibri"/>
                <a:cs typeface="Calibri"/>
              </a:rPr>
              <a:t>in</a:t>
            </a:r>
            <a:r>
              <a:rPr sz="3200" spc="7" dirty="0">
                <a:latin typeface="Calibri"/>
                <a:cs typeface="Calibri"/>
              </a:rPr>
              <a:t> </a:t>
            </a:r>
            <a:r>
              <a:rPr sz="3200" spc="-7" dirty="0">
                <a:latin typeface="Calibri"/>
                <a:cs typeface="Calibri"/>
              </a:rPr>
              <a:t>both</a:t>
            </a:r>
            <a:r>
              <a:rPr sz="3200" spc="13" dirty="0">
                <a:latin typeface="Calibri"/>
                <a:cs typeface="Calibri"/>
              </a:rPr>
              <a:t> </a:t>
            </a:r>
            <a:r>
              <a:rPr sz="3200" spc="-7" dirty="0">
                <a:latin typeface="Calibri"/>
                <a:cs typeface="Calibri"/>
              </a:rPr>
              <a:t>glosses</a:t>
            </a:r>
            <a:endParaRPr sz="3200">
              <a:latin typeface="Calibri"/>
              <a:cs typeface="Calibri"/>
            </a:endParaRPr>
          </a:p>
          <a:p>
            <a:pPr marL="1049840" lvl="1" indent="-305639">
              <a:spcBef>
                <a:spcPts val="533"/>
              </a:spcBef>
              <a:buFont typeface="Times New Roman"/>
              <a:buChar char="•"/>
              <a:tabLst>
                <a:tab pos="1048994" algn="l"/>
                <a:tab pos="1049840" algn="l"/>
              </a:tabLst>
            </a:pPr>
            <a:r>
              <a:rPr sz="2667" dirty="0">
                <a:latin typeface="Calibri"/>
                <a:cs typeface="Calibri"/>
              </a:rPr>
              <a:t>Add</a:t>
            </a:r>
            <a:r>
              <a:rPr sz="2667" spc="-20" dirty="0">
                <a:latin typeface="Calibri"/>
                <a:cs typeface="Calibri"/>
              </a:rPr>
              <a:t> </a:t>
            </a:r>
            <a:r>
              <a:rPr sz="2667" dirty="0">
                <a:latin typeface="Calibri"/>
                <a:cs typeface="Calibri"/>
              </a:rPr>
              <a:t>a</a:t>
            </a:r>
            <a:r>
              <a:rPr sz="2667" spc="-20" dirty="0">
                <a:latin typeface="Calibri"/>
                <a:cs typeface="Calibri"/>
              </a:rPr>
              <a:t> </a:t>
            </a:r>
            <a:r>
              <a:rPr sz="2667" spc="-7" dirty="0">
                <a:latin typeface="Calibri"/>
                <a:cs typeface="Calibri"/>
              </a:rPr>
              <a:t>score</a:t>
            </a:r>
            <a:r>
              <a:rPr sz="2667" spc="-20" dirty="0">
                <a:latin typeface="Calibri"/>
                <a:cs typeface="Calibri"/>
              </a:rPr>
              <a:t> </a:t>
            </a:r>
            <a:r>
              <a:rPr sz="2667" spc="-7" dirty="0">
                <a:latin typeface="Calibri"/>
                <a:cs typeface="Calibri"/>
              </a:rPr>
              <a:t>of</a:t>
            </a:r>
            <a:r>
              <a:rPr sz="2667" spc="-20" dirty="0">
                <a:latin typeface="Calibri"/>
                <a:cs typeface="Calibri"/>
              </a:rPr>
              <a:t> </a:t>
            </a:r>
            <a:r>
              <a:rPr sz="2667" spc="7" dirty="0">
                <a:latin typeface="Calibri"/>
                <a:cs typeface="Calibri"/>
              </a:rPr>
              <a:t>n</a:t>
            </a:r>
            <a:r>
              <a:rPr sz="2600" spc="9" baseline="25641" dirty="0">
                <a:latin typeface="Calibri"/>
                <a:cs typeface="Calibri"/>
              </a:rPr>
              <a:t>2</a:t>
            </a:r>
            <a:endParaRPr sz="2600" baseline="25641">
              <a:latin typeface="Calibri"/>
              <a:cs typeface="Calibri"/>
            </a:endParaRPr>
          </a:p>
          <a:p>
            <a:pPr marL="1049840" lvl="1" indent="-305639">
              <a:spcBef>
                <a:spcPts val="667"/>
              </a:spcBef>
              <a:buClr>
                <a:srgbClr val="000000"/>
              </a:buClr>
              <a:buFont typeface="Times New Roman"/>
              <a:buChar char="•"/>
              <a:tabLst>
                <a:tab pos="1048994" algn="l"/>
                <a:tab pos="1049840" algn="l"/>
              </a:tabLst>
            </a:pPr>
            <a:r>
              <a:rPr sz="2667" dirty="0">
                <a:solidFill>
                  <a:srgbClr val="0000FF"/>
                </a:solidFill>
                <a:latin typeface="Calibri"/>
                <a:cs typeface="Calibri"/>
              </a:rPr>
              <a:t>Paper</a:t>
            </a:r>
            <a:r>
              <a:rPr sz="2667" spc="-13" dirty="0">
                <a:solidFill>
                  <a:srgbClr val="0000FF"/>
                </a:solidFill>
                <a:latin typeface="Calibri"/>
                <a:cs typeface="Calibri"/>
              </a:rPr>
              <a:t> </a:t>
            </a:r>
            <a:r>
              <a:rPr sz="2667" dirty="0">
                <a:latin typeface="Calibri"/>
                <a:cs typeface="Calibri"/>
              </a:rPr>
              <a:t>and</a:t>
            </a:r>
            <a:r>
              <a:rPr sz="2667" spc="-20" dirty="0">
                <a:latin typeface="Calibri"/>
                <a:cs typeface="Calibri"/>
              </a:rPr>
              <a:t> </a:t>
            </a:r>
            <a:r>
              <a:rPr sz="2667" dirty="0">
                <a:solidFill>
                  <a:srgbClr val="0000FF"/>
                </a:solidFill>
                <a:latin typeface="Calibri"/>
                <a:cs typeface="Calibri"/>
              </a:rPr>
              <a:t>specially</a:t>
            </a:r>
            <a:r>
              <a:rPr sz="2667" spc="-7" dirty="0">
                <a:solidFill>
                  <a:srgbClr val="0000FF"/>
                </a:solidFill>
                <a:latin typeface="Calibri"/>
                <a:cs typeface="Calibri"/>
              </a:rPr>
              <a:t> prepared</a:t>
            </a:r>
            <a:r>
              <a:rPr sz="2667" spc="-13" dirty="0">
                <a:solidFill>
                  <a:srgbClr val="0000FF"/>
                </a:solidFill>
                <a:latin typeface="Calibri"/>
                <a:cs typeface="Calibri"/>
              </a:rPr>
              <a:t> </a:t>
            </a:r>
            <a:r>
              <a:rPr sz="2667" spc="-7" dirty="0">
                <a:latin typeface="Calibri"/>
                <a:cs typeface="Calibri"/>
              </a:rPr>
              <a:t>for </a:t>
            </a:r>
            <a:r>
              <a:rPr sz="2667" dirty="0">
                <a:latin typeface="Calibri"/>
                <a:cs typeface="Calibri"/>
              </a:rPr>
              <a:t>1</a:t>
            </a:r>
            <a:r>
              <a:rPr sz="2667" spc="-7" dirty="0">
                <a:latin typeface="Calibri"/>
                <a:cs typeface="Calibri"/>
              </a:rPr>
              <a:t> </a:t>
            </a:r>
            <a:r>
              <a:rPr sz="2667" dirty="0">
                <a:latin typeface="Calibri"/>
                <a:cs typeface="Calibri"/>
              </a:rPr>
              <a:t>+</a:t>
            </a:r>
            <a:r>
              <a:rPr sz="2667" spc="-13" dirty="0">
                <a:latin typeface="Calibri"/>
                <a:cs typeface="Calibri"/>
              </a:rPr>
              <a:t> </a:t>
            </a:r>
            <a:r>
              <a:rPr sz="2667" spc="7" dirty="0">
                <a:latin typeface="Calibri"/>
                <a:cs typeface="Calibri"/>
              </a:rPr>
              <a:t>2</a:t>
            </a:r>
            <a:r>
              <a:rPr sz="2600" spc="9" baseline="25641" dirty="0">
                <a:latin typeface="Calibri"/>
                <a:cs typeface="Calibri"/>
              </a:rPr>
              <a:t>2</a:t>
            </a:r>
            <a:r>
              <a:rPr sz="2600" spc="300" baseline="25641" dirty="0">
                <a:latin typeface="Calibri"/>
                <a:cs typeface="Calibri"/>
              </a:rPr>
              <a:t> </a:t>
            </a:r>
            <a:r>
              <a:rPr sz="2667" dirty="0">
                <a:latin typeface="Calibri"/>
                <a:cs typeface="Calibri"/>
              </a:rPr>
              <a:t>=</a:t>
            </a:r>
            <a:r>
              <a:rPr sz="2667" spc="-13" dirty="0">
                <a:latin typeface="Calibri"/>
                <a:cs typeface="Calibri"/>
              </a:rPr>
              <a:t> </a:t>
            </a:r>
            <a:r>
              <a:rPr sz="2667" dirty="0">
                <a:latin typeface="Calibri"/>
                <a:cs typeface="Calibri"/>
              </a:rPr>
              <a:t>5</a:t>
            </a:r>
            <a:endParaRPr sz="2667">
              <a:latin typeface="Calibri"/>
              <a:cs typeface="Calibri"/>
            </a:endParaRPr>
          </a:p>
          <a:p>
            <a:pPr marL="1049840" lvl="1" indent="-305639">
              <a:spcBef>
                <a:spcPts val="667"/>
              </a:spcBef>
              <a:buFont typeface="Times New Roman"/>
              <a:buChar char="•"/>
              <a:tabLst>
                <a:tab pos="1048994" algn="l"/>
                <a:tab pos="1049840" algn="l"/>
              </a:tabLst>
            </a:pPr>
            <a:r>
              <a:rPr sz="2667" spc="-7" dirty="0">
                <a:latin typeface="Calibri"/>
                <a:cs typeface="Calibri"/>
              </a:rPr>
              <a:t>Compute overlap</a:t>
            </a:r>
            <a:r>
              <a:rPr sz="2667" dirty="0">
                <a:latin typeface="Calibri"/>
                <a:cs typeface="Calibri"/>
              </a:rPr>
              <a:t> also </a:t>
            </a:r>
            <a:r>
              <a:rPr sz="2667" spc="-7" dirty="0">
                <a:latin typeface="Calibri"/>
                <a:cs typeface="Calibri"/>
              </a:rPr>
              <a:t>for</a:t>
            </a:r>
            <a:r>
              <a:rPr sz="2667" dirty="0">
                <a:latin typeface="Calibri"/>
                <a:cs typeface="Calibri"/>
              </a:rPr>
              <a:t> </a:t>
            </a:r>
            <a:r>
              <a:rPr sz="2667" spc="-7" dirty="0">
                <a:latin typeface="Calibri"/>
                <a:cs typeface="Calibri"/>
              </a:rPr>
              <a:t>other</a:t>
            </a:r>
            <a:r>
              <a:rPr sz="2667" dirty="0">
                <a:latin typeface="Calibri"/>
                <a:cs typeface="Calibri"/>
              </a:rPr>
              <a:t> </a:t>
            </a:r>
            <a:r>
              <a:rPr sz="2667" spc="-7" dirty="0">
                <a:latin typeface="Calibri"/>
                <a:cs typeface="Calibri"/>
              </a:rPr>
              <a:t>relations</a:t>
            </a:r>
            <a:endParaRPr sz="2667">
              <a:latin typeface="Calibri"/>
              <a:cs typeface="Calibri"/>
            </a:endParaRPr>
          </a:p>
          <a:p>
            <a:pPr marL="1507029" lvl="2" indent="-305639">
              <a:spcBef>
                <a:spcPts val="667"/>
              </a:spcBef>
              <a:buClr>
                <a:srgbClr val="CC0000"/>
              </a:buClr>
              <a:buFont typeface="Times New Roman"/>
              <a:buChar char="•"/>
              <a:tabLst>
                <a:tab pos="1506182" algn="l"/>
                <a:tab pos="1507029" algn="l"/>
              </a:tabLst>
            </a:pPr>
            <a:r>
              <a:rPr sz="2667" spc="-7" dirty="0">
                <a:latin typeface="Calibri"/>
                <a:cs typeface="Calibri"/>
              </a:rPr>
              <a:t>glosses</a:t>
            </a:r>
            <a:r>
              <a:rPr sz="2667" spc="-20" dirty="0">
                <a:latin typeface="Calibri"/>
                <a:cs typeface="Calibri"/>
              </a:rPr>
              <a:t> </a:t>
            </a:r>
            <a:r>
              <a:rPr sz="2667" dirty="0">
                <a:latin typeface="Calibri"/>
                <a:cs typeface="Calibri"/>
              </a:rPr>
              <a:t>of</a:t>
            </a:r>
            <a:r>
              <a:rPr sz="2667" spc="-7" dirty="0">
                <a:latin typeface="Calibri"/>
                <a:cs typeface="Calibri"/>
              </a:rPr>
              <a:t> hypernyms </a:t>
            </a:r>
            <a:r>
              <a:rPr sz="2667" dirty="0">
                <a:latin typeface="Calibri"/>
                <a:cs typeface="Calibri"/>
              </a:rPr>
              <a:t>and</a:t>
            </a:r>
            <a:r>
              <a:rPr sz="2667" spc="-7" dirty="0">
                <a:latin typeface="Calibri"/>
                <a:cs typeface="Calibri"/>
              </a:rPr>
              <a:t> hyponyms</a:t>
            </a:r>
            <a:endParaRPr sz="2667">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536819"/>
            <a:ext cx="8402320" cy="694207"/>
          </a:xfrm>
          <a:prstGeom prst="rect">
            <a:avLst/>
          </a:prstGeom>
        </p:spPr>
        <p:txBody>
          <a:bodyPr vert="horz" wrap="square" lIns="0" tIns="16933" rIns="0" bIns="0" rtlCol="0" anchor="ctr">
            <a:spAutoFit/>
          </a:bodyPr>
          <a:lstStyle/>
          <a:p>
            <a:pPr marL="16933">
              <a:lnSpc>
                <a:spcPct val="100000"/>
              </a:lnSpc>
              <a:spcBef>
                <a:spcPts val="133"/>
              </a:spcBef>
            </a:pPr>
            <a:r>
              <a:rPr dirty="0"/>
              <a:t>Summary: </a:t>
            </a:r>
            <a:r>
              <a:rPr spc="-160" dirty="0"/>
              <a:t>thesaurus-­‐based</a:t>
            </a:r>
            <a:r>
              <a:rPr spc="7" dirty="0"/>
              <a:t> </a:t>
            </a:r>
            <a:r>
              <a:rPr spc="-7" dirty="0"/>
              <a:t>similarity</a:t>
            </a:r>
          </a:p>
        </p:txBody>
      </p:sp>
      <p:pic>
        <p:nvPicPr>
          <p:cNvPr id="3" name="object 3"/>
          <p:cNvPicPr/>
          <p:nvPr/>
        </p:nvPicPr>
        <p:blipFill>
          <a:blip r:embed="rId2" cstate="print"/>
          <a:stretch>
            <a:fillRect/>
          </a:stretch>
        </p:blipFill>
        <p:spPr>
          <a:xfrm>
            <a:off x="545942" y="5834744"/>
            <a:ext cx="8148031" cy="870665"/>
          </a:xfrm>
          <a:prstGeom prst="rect">
            <a:avLst/>
          </a:prstGeom>
        </p:spPr>
      </p:pic>
      <p:pic>
        <p:nvPicPr>
          <p:cNvPr id="4" name="object 4"/>
          <p:cNvPicPr/>
          <p:nvPr/>
        </p:nvPicPr>
        <p:blipFill>
          <a:blip r:embed="rId3" cstate="print"/>
          <a:stretch>
            <a:fillRect/>
          </a:stretch>
        </p:blipFill>
        <p:spPr>
          <a:xfrm>
            <a:off x="564583" y="4305301"/>
            <a:ext cx="6741363" cy="987777"/>
          </a:xfrm>
          <a:prstGeom prst="rect">
            <a:avLst/>
          </a:prstGeom>
        </p:spPr>
      </p:pic>
      <p:pic>
        <p:nvPicPr>
          <p:cNvPr id="5" name="object 5"/>
          <p:cNvPicPr/>
          <p:nvPr/>
        </p:nvPicPr>
        <p:blipFill>
          <a:blip r:embed="rId4" cstate="print"/>
          <a:stretch>
            <a:fillRect/>
          </a:stretch>
        </p:blipFill>
        <p:spPr>
          <a:xfrm>
            <a:off x="811403" y="3283857"/>
            <a:ext cx="6422096" cy="507999"/>
          </a:xfrm>
          <a:prstGeom prst="rect">
            <a:avLst/>
          </a:prstGeom>
        </p:spPr>
      </p:pic>
      <p:pic>
        <p:nvPicPr>
          <p:cNvPr id="6" name="object 6"/>
          <p:cNvPicPr/>
          <p:nvPr/>
        </p:nvPicPr>
        <p:blipFill>
          <a:blip r:embed="rId5" cstate="print"/>
          <a:stretch>
            <a:fillRect/>
          </a:stretch>
        </p:blipFill>
        <p:spPr>
          <a:xfrm>
            <a:off x="940188" y="1716869"/>
            <a:ext cx="5246120" cy="11666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7600" y="696000"/>
            <a:ext cx="10226675" cy="1349087"/>
          </a:xfrm>
          <a:prstGeom prst="rect">
            <a:avLst/>
          </a:prstGeom>
        </p:spPr>
        <p:txBody>
          <a:bodyPr vert="horz" wrap="square" lIns="0" tIns="40640" rIns="0" bIns="0" rtlCol="0" anchor="ctr">
            <a:spAutoFit/>
          </a:bodyPr>
          <a:lstStyle/>
          <a:p>
            <a:pPr marL="1270815" marR="6773">
              <a:lnSpc>
                <a:spcPts val="5067"/>
              </a:lnSpc>
              <a:spcBef>
                <a:spcPts val="320"/>
              </a:spcBef>
            </a:pPr>
            <a:r>
              <a:rPr dirty="0"/>
              <a:t>Libraries for </a:t>
            </a:r>
            <a:r>
              <a:rPr spc="-7" dirty="0"/>
              <a:t>computing </a:t>
            </a:r>
            <a:r>
              <a:rPr spc="-160" dirty="0"/>
              <a:t>thesaurus-­‐based </a:t>
            </a:r>
            <a:r>
              <a:rPr spc="-947" dirty="0"/>
              <a:t> </a:t>
            </a:r>
            <a:r>
              <a:rPr spc="-7" dirty="0"/>
              <a:t>similarity</a:t>
            </a:r>
          </a:p>
        </p:txBody>
      </p:sp>
      <p:sp>
        <p:nvSpPr>
          <p:cNvPr id="3" name="object 3"/>
          <p:cNvSpPr txBox="1"/>
          <p:nvPr/>
        </p:nvSpPr>
        <p:spPr>
          <a:xfrm>
            <a:off x="511387" y="1766147"/>
            <a:ext cx="10948245" cy="4888432"/>
          </a:xfrm>
          <a:prstGeom prst="rect">
            <a:avLst/>
          </a:prstGeom>
        </p:spPr>
        <p:txBody>
          <a:bodyPr vert="horz" wrap="square" lIns="0" tIns="98213" rIns="0" bIns="0" rtlCol="0">
            <a:spAutoFit/>
          </a:bodyPr>
          <a:lstStyle/>
          <a:p>
            <a:pPr marL="474121" indent="-457189">
              <a:spcBef>
                <a:spcPts val="773"/>
              </a:spcBef>
              <a:buClr>
                <a:srgbClr val="CC0000"/>
              </a:buClr>
              <a:buFont typeface="Times New Roman"/>
              <a:buChar char="•"/>
              <a:tabLst>
                <a:tab pos="473275" algn="l"/>
                <a:tab pos="474121" algn="l"/>
              </a:tabLst>
            </a:pPr>
            <a:r>
              <a:rPr sz="3200" dirty="0">
                <a:latin typeface="Calibri"/>
                <a:cs typeface="Calibri"/>
              </a:rPr>
              <a:t>NLTK</a:t>
            </a:r>
          </a:p>
          <a:p>
            <a:pPr marL="930463" marR="6773" lvl="1" indent="-304792">
              <a:lnSpc>
                <a:spcPct val="100800"/>
              </a:lnSpc>
              <a:spcBef>
                <a:spcPts val="507"/>
              </a:spcBef>
              <a:buClr>
                <a:srgbClr val="000000"/>
              </a:buClr>
              <a:buFont typeface="Times New Roman"/>
              <a:buChar char="•"/>
              <a:tabLst>
                <a:tab pos="930463" algn="l"/>
                <a:tab pos="931310" algn="l"/>
              </a:tabLst>
            </a:pPr>
            <a:r>
              <a:rPr sz="2667" u="sng" spc="-7" dirty="0">
                <a:solidFill>
                  <a:srgbClr val="EF8E1C"/>
                </a:solidFill>
                <a:uFill>
                  <a:solidFill>
                    <a:srgbClr val="F49F23"/>
                  </a:solidFill>
                </a:uFill>
                <a:latin typeface="Calibri"/>
                <a:cs typeface="Calibri"/>
                <a:hlinkClick r:id="rId2"/>
              </a:rPr>
              <a:t>http://nltk.github.com/api/nltk.corpus.reader.html?highlight=similarity</a:t>
            </a:r>
            <a:r>
              <a:rPr sz="2667" u="sng" spc="87" dirty="0">
                <a:solidFill>
                  <a:srgbClr val="EF8E1C"/>
                </a:solidFill>
                <a:uFill>
                  <a:solidFill>
                    <a:srgbClr val="F49F23"/>
                  </a:solidFill>
                </a:uFill>
                <a:latin typeface="Calibri"/>
                <a:cs typeface="Calibri"/>
                <a:hlinkClick r:id="rId2"/>
              </a:rPr>
              <a:t> </a:t>
            </a:r>
            <a:r>
              <a:rPr sz="2667" u="sng" spc="-545" dirty="0">
                <a:solidFill>
                  <a:srgbClr val="EF8E1C"/>
                </a:solidFill>
                <a:uFill>
                  <a:solidFill>
                    <a:srgbClr val="F49F23"/>
                  </a:solidFill>
                </a:uFill>
                <a:latin typeface="Calibri"/>
                <a:cs typeface="Calibri"/>
                <a:hlinkClick r:id="rId2"/>
              </a:rPr>
              <a:t>-­‐ </a:t>
            </a:r>
            <a:r>
              <a:rPr sz="2667" spc="-540" dirty="0">
                <a:solidFill>
                  <a:srgbClr val="EF8E1C"/>
                </a:solidFill>
                <a:latin typeface="Calibri"/>
                <a:cs typeface="Calibri"/>
              </a:rPr>
              <a:t> </a:t>
            </a:r>
            <a:r>
              <a:rPr sz="2667" u="sng" spc="-7" dirty="0">
                <a:solidFill>
                  <a:srgbClr val="EF8E1C"/>
                </a:solidFill>
                <a:uFill>
                  <a:solidFill>
                    <a:srgbClr val="F49F23"/>
                  </a:solidFill>
                </a:uFill>
                <a:latin typeface="Calibri"/>
                <a:cs typeface="Calibri"/>
              </a:rPr>
              <a:t>nltk.corpus.reader.WordNetCorpusReader.res_similarity</a:t>
            </a:r>
            <a:endParaRPr sz="2667" dirty="0">
              <a:latin typeface="Calibri"/>
              <a:cs typeface="Calibri"/>
            </a:endParaRPr>
          </a:p>
          <a:p>
            <a:pPr lvl="1">
              <a:spcBef>
                <a:spcPts val="60"/>
              </a:spcBef>
              <a:buFont typeface="Times New Roman"/>
              <a:buChar char="•"/>
            </a:pPr>
            <a:endParaRPr sz="4400" dirty="0">
              <a:latin typeface="Calibri"/>
              <a:cs typeface="Calibri"/>
            </a:endParaRPr>
          </a:p>
          <a:p>
            <a:pPr marL="474121" indent="-457189">
              <a:buClr>
                <a:srgbClr val="CC0000"/>
              </a:buClr>
              <a:buFont typeface="Times New Roman"/>
              <a:buChar char="•"/>
              <a:tabLst>
                <a:tab pos="473275" algn="l"/>
                <a:tab pos="474121" algn="l"/>
              </a:tabLst>
            </a:pPr>
            <a:r>
              <a:rPr sz="3200" spc="-7" dirty="0">
                <a:latin typeface="Calibri"/>
                <a:cs typeface="Calibri"/>
              </a:rPr>
              <a:t>WordNet::Similarity</a:t>
            </a:r>
            <a:endParaRPr sz="3200" dirty="0">
              <a:latin typeface="Calibri"/>
              <a:cs typeface="Calibri"/>
            </a:endParaRPr>
          </a:p>
          <a:p>
            <a:pPr marL="931310" lvl="1" indent="-305639">
              <a:spcBef>
                <a:spcPts val="567"/>
              </a:spcBef>
              <a:buClr>
                <a:srgbClr val="000000"/>
              </a:buClr>
              <a:buFont typeface="Times New Roman"/>
              <a:buChar char="•"/>
              <a:tabLst>
                <a:tab pos="930463" algn="l"/>
                <a:tab pos="931310" algn="l"/>
              </a:tabLst>
            </a:pPr>
            <a:r>
              <a:rPr sz="2667" u="sng" spc="-47" dirty="0">
                <a:solidFill>
                  <a:srgbClr val="EF8E1C"/>
                </a:solidFill>
                <a:uFill>
                  <a:solidFill>
                    <a:srgbClr val="F49F23"/>
                  </a:solidFill>
                </a:uFill>
                <a:latin typeface="Calibri"/>
                <a:cs typeface="Calibri"/>
                <a:hlinkClick r:id="rId3"/>
              </a:rPr>
              <a:t>http://wn-­‐</a:t>
            </a:r>
            <a:r>
              <a:rPr sz="2667" u="sng" spc="-47" dirty="0">
                <a:solidFill>
                  <a:srgbClr val="EF8E1C"/>
                </a:solidFill>
                <a:uFill>
                  <a:solidFill>
                    <a:srgbClr val="F49F23"/>
                  </a:solidFill>
                </a:uFill>
                <a:latin typeface="Calibri"/>
                <a:cs typeface="Calibri"/>
              </a:rPr>
              <a:t>similarity.sourceforge.net/</a:t>
            </a:r>
            <a:endParaRPr sz="2667" dirty="0">
              <a:latin typeface="Calibri"/>
              <a:cs typeface="Calibri"/>
            </a:endParaRPr>
          </a:p>
          <a:p>
            <a:pPr marL="931310" lvl="1" indent="-305639">
              <a:spcBef>
                <a:spcPts val="667"/>
              </a:spcBef>
              <a:buFont typeface="Times New Roman"/>
              <a:buChar char="•"/>
              <a:tabLst>
                <a:tab pos="930463" algn="l"/>
                <a:tab pos="931310" algn="l"/>
              </a:tabLst>
            </a:pPr>
            <a:r>
              <a:rPr sz="2667" spc="-7" dirty="0">
                <a:latin typeface="Calibri"/>
                <a:cs typeface="Calibri"/>
              </a:rPr>
              <a:t>W</a:t>
            </a:r>
            <a:r>
              <a:rPr sz="2667" dirty="0">
                <a:latin typeface="Calibri"/>
                <a:cs typeface="Calibri"/>
              </a:rPr>
              <a:t>eb</a:t>
            </a:r>
            <a:r>
              <a:rPr sz="2667" spc="-545" dirty="0">
                <a:latin typeface="Calibri"/>
                <a:cs typeface="Calibri"/>
              </a:rPr>
              <a:t>-­‐</a:t>
            </a:r>
            <a:r>
              <a:rPr sz="2667" dirty="0">
                <a:latin typeface="Calibri"/>
                <a:cs typeface="Calibri"/>
              </a:rPr>
              <a:t>based int</a:t>
            </a:r>
            <a:r>
              <a:rPr sz="2667" spc="-7" dirty="0">
                <a:latin typeface="Calibri"/>
                <a:cs typeface="Calibri"/>
              </a:rPr>
              <a:t>er</a:t>
            </a:r>
            <a:r>
              <a:rPr sz="2667" dirty="0">
                <a:latin typeface="Calibri"/>
                <a:cs typeface="Calibri"/>
              </a:rPr>
              <a:t>fa</a:t>
            </a:r>
            <a:r>
              <a:rPr sz="2667" spc="-7" dirty="0">
                <a:latin typeface="Calibri"/>
                <a:cs typeface="Calibri"/>
              </a:rPr>
              <a:t>c</a:t>
            </a:r>
            <a:r>
              <a:rPr sz="2667" dirty="0">
                <a:latin typeface="Calibri"/>
                <a:cs typeface="Calibri"/>
              </a:rPr>
              <a:t>e:</a:t>
            </a:r>
          </a:p>
          <a:p>
            <a:pPr marL="1388499" lvl="2" indent="-305639">
              <a:spcBef>
                <a:spcPts val="540"/>
              </a:spcBef>
              <a:buClr>
                <a:srgbClr val="CC0000"/>
              </a:buClr>
              <a:buFont typeface="Times New Roman"/>
              <a:buChar char="•"/>
              <a:tabLst>
                <a:tab pos="1387652" algn="l"/>
                <a:tab pos="1388499" algn="l"/>
              </a:tabLst>
            </a:pPr>
            <a:r>
              <a:rPr sz="2133" u="sng" spc="-27" dirty="0">
                <a:solidFill>
                  <a:srgbClr val="EF8E1C"/>
                </a:solidFill>
                <a:uFill>
                  <a:solidFill>
                    <a:srgbClr val="F49F23"/>
                  </a:solidFill>
                </a:uFill>
                <a:latin typeface="Calibri"/>
                <a:cs typeface="Calibri"/>
                <a:hlinkClick r:id="rId4"/>
              </a:rPr>
              <a:t>http://marimba.d.umn.edu/cgi-­‐</a:t>
            </a:r>
            <a:r>
              <a:rPr sz="2133" u="sng" spc="-27" dirty="0">
                <a:solidFill>
                  <a:srgbClr val="EF8E1C"/>
                </a:solidFill>
                <a:uFill>
                  <a:solidFill>
                    <a:srgbClr val="F49F23"/>
                  </a:solidFill>
                </a:uFill>
                <a:latin typeface="Calibri"/>
                <a:cs typeface="Calibri"/>
              </a:rPr>
              <a:t>bin/similarity/similarity.cgi</a:t>
            </a:r>
            <a:endParaRPr sz="2133" dirty="0">
              <a:latin typeface="Calibri"/>
              <a:cs typeface="Calibri"/>
            </a:endParaRPr>
          </a:p>
          <a:p>
            <a:pPr>
              <a:lnSpc>
                <a:spcPct val="100000"/>
              </a:lnSpc>
            </a:pPr>
            <a:endParaRPr sz="3600" dirty="0">
              <a:latin typeface="Calibri"/>
              <a:cs typeface="Calibri"/>
            </a:endParaRPr>
          </a:p>
          <a:p>
            <a:pPr marL="16933"/>
            <a:r>
              <a:rPr sz="1867" dirty="0">
                <a:latin typeface="Calibri"/>
                <a:cs typeface="Calibri"/>
              </a:rPr>
              <a:t>44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1026" y="815554"/>
            <a:ext cx="10802758" cy="837772"/>
          </a:xfrm>
          <a:prstGeom prst="rect">
            <a:avLst/>
          </a:prstGeom>
        </p:spPr>
        <p:txBody>
          <a:bodyPr vert="horz" wrap="square" lIns="0" tIns="16933" rIns="0" bIns="0" rtlCol="0" anchor="ctr">
            <a:spAutoFit/>
          </a:bodyPr>
          <a:lstStyle/>
          <a:p>
            <a:pPr marL="298865" marR="6773" indent="-281932">
              <a:lnSpc>
                <a:spcPct val="100000"/>
              </a:lnSpc>
              <a:spcBef>
                <a:spcPts val="133"/>
              </a:spcBef>
              <a:tabLst>
                <a:tab pos="2915000" algn="l"/>
              </a:tabLst>
            </a:pPr>
            <a:r>
              <a:rPr sz="5333" dirty="0">
                <a:latin typeface="Arial"/>
                <a:cs typeface="Arial"/>
              </a:rPr>
              <a:t>Mac</a:t>
            </a:r>
            <a:r>
              <a:rPr sz="5333" spc="-7" dirty="0">
                <a:latin typeface="Arial"/>
                <a:cs typeface="Arial"/>
              </a:rPr>
              <a:t>hin</a:t>
            </a:r>
            <a:r>
              <a:rPr sz="5333" dirty="0">
                <a:latin typeface="Arial"/>
                <a:cs typeface="Arial"/>
              </a:rPr>
              <a:t>e	</a:t>
            </a:r>
            <a:r>
              <a:rPr sz="5333" spc="-7" dirty="0">
                <a:latin typeface="Arial"/>
                <a:cs typeface="Arial"/>
              </a:rPr>
              <a:t>L</a:t>
            </a:r>
            <a:r>
              <a:rPr sz="5333" dirty="0">
                <a:latin typeface="Arial"/>
                <a:cs typeface="Arial"/>
              </a:rPr>
              <a:t>ear</a:t>
            </a:r>
            <a:r>
              <a:rPr sz="5333" spc="-7" dirty="0">
                <a:latin typeface="Arial"/>
                <a:cs typeface="Arial"/>
              </a:rPr>
              <a:t>nin</a:t>
            </a:r>
            <a:r>
              <a:rPr sz="5333" dirty="0">
                <a:latin typeface="Arial"/>
                <a:cs typeface="Arial"/>
              </a:rPr>
              <a:t>g  based</a:t>
            </a:r>
            <a:r>
              <a:rPr sz="5333" spc="-53" dirty="0">
                <a:latin typeface="Arial"/>
                <a:cs typeface="Arial"/>
              </a:rPr>
              <a:t> </a:t>
            </a:r>
            <a:r>
              <a:rPr sz="5333" spc="-7" dirty="0">
                <a:latin typeface="Arial"/>
                <a:cs typeface="Arial"/>
              </a:rPr>
              <a:t>approach</a:t>
            </a:r>
            <a:endParaRPr sz="5333"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2269067" cy="694207"/>
          </a:xfrm>
          <a:prstGeom prst="rect">
            <a:avLst/>
          </a:prstGeom>
        </p:spPr>
        <p:txBody>
          <a:bodyPr vert="horz" wrap="square" lIns="0" tIns="16933" rIns="0" bIns="0" rtlCol="0" anchor="ctr">
            <a:spAutoFit/>
          </a:bodyPr>
          <a:lstStyle/>
          <a:p>
            <a:pPr marL="16933">
              <a:lnSpc>
                <a:spcPct val="100000"/>
              </a:lnSpc>
              <a:spcBef>
                <a:spcPts val="133"/>
              </a:spcBef>
            </a:pPr>
            <a:r>
              <a:rPr spc="-7" dirty="0"/>
              <a:t>Basic</a:t>
            </a:r>
            <a:r>
              <a:rPr spc="-113" dirty="0"/>
              <a:t> </a:t>
            </a:r>
            <a:r>
              <a:rPr dirty="0"/>
              <a:t>idea</a:t>
            </a:r>
          </a:p>
        </p:txBody>
      </p:sp>
      <p:sp>
        <p:nvSpPr>
          <p:cNvPr id="3" name="object 3"/>
          <p:cNvSpPr txBox="1"/>
          <p:nvPr/>
        </p:nvSpPr>
        <p:spPr>
          <a:xfrm>
            <a:off x="511387" y="1847427"/>
            <a:ext cx="10908453" cy="2876771"/>
          </a:xfrm>
          <a:prstGeom prst="rect">
            <a:avLst/>
          </a:prstGeom>
        </p:spPr>
        <p:txBody>
          <a:bodyPr vert="horz" wrap="square" lIns="0" tIns="21167" rIns="0" bIns="0" rtlCol="0">
            <a:spAutoFit/>
          </a:bodyPr>
          <a:lstStyle/>
          <a:p>
            <a:pPr marL="473275" marR="133770" indent="-457189" algn="just">
              <a:lnSpc>
                <a:spcPct val="99000"/>
              </a:lnSpc>
              <a:spcBef>
                <a:spcPts val="167"/>
              </a:spcBef>
              <a:buClr>
                <a:srgbClr val="CC0000"/>
              </a:buClr>
              <a:buFont typeface="Times New Roman"/>
              <a:buChar char="•"/>
              <a:tabLst>
                <a:tab pos="474121" algn="l"/>
              </a:tabLst>
            </a:pPr>
            <a:r>
              <a:rPr sz="3200" dirty="0">
                <a:latin typeface="Calibri"/>
                <a:cs typeface="Calibri"/>
              </a:rPr>
              <a:t>If </a:t>
            </a:r>
            <a:r>
              <a:rPr sz="3200" spc="-7" dirty="0">
                <a:latin typeface="Calibri"/>
                <a:cs typeface="Calibri"/>
              </a:rPr>
              <a:t>we have </a:t>
            </a:r>
            <a:r>
              <a:rPr sz="3200" dirty="0">
                <a:latin typeface="Calibri"/>
                <a:cs typeface="Calibri"/>
              </a:rPr>
              <a:t>data that has </a:t>
            </a:r>
            <a:r>
              <a:rPr sz="3200" spc="-7" dirty="0">
                <a:latin typeface="Calibri"/>
                <a:cs typeface="Calibri"/>
              </a:rPr>
              <a:t>been </a:t>
            </a:r>
            <a:r>
              <a:rPr sz="3200" spc="-133" dirty="0">
                <a:latin typeface="Calibri"/>
                <a:cs typeface="Calibri"/>
              </a:rPr>
              <a:t>hand-­‐labelled </a:t>
            </a:r>
            <a:r>
              <a:rPr sz="3200" spc="-7" dirty="0">
                <a:latin typeface="Calibri"/>
                <a:cs typeface="Calibri"/>
              </a:rPr>
              <a:t>with </a:t>
            </a:r>
            <a:r>
              <a:rPr sz="3200" dirty="0">
                <a:latin typeface="Calibri"/>
                <a:cs typeface="Calibri"/>
              </a:rPr>
              <a:t>correct </a:t>
            </a:r>
            <a:r>
              <a:rPr sz="3200" spc="-7" dirty="0">
                <a:latin typeface="Calibri"/>
                <a:cs typeface="Calibri"/>
              </a:rPr>
              <a:t>word </a:t>
            </a:r>
            <a:r>
              <a:rPr sz="3200" spc="-707" dirty="0">
                <a:latin typeface="Calibri"/>
                <a:cs typeface="Calibri"/>
              </a:rPr>
              <a:t> </a:t>
            </a:r>
            <a:r>
              <a:rPr sz="3200" spc="-7" dirty="0">
                <a:latin typeface="Calibri"/>
                <a:cs typeface="Calibri"/>
              </a:rPr>
              <a:t>senses, we </a:t>
            </a:r>
            <a:r>
              <a:rPr sz="3200" dirty="0">
                <a:latin typeface="Calibri"/>
                <a:cs typeface="Calibri"/>
              </a:rPr>
              <a:t>can </a:t>
            </a:r>
            <a:r>
              <a:rPr sz="3200" spc="-7" dirty="0">
                <a:latin typeface="Calibri"/>
                <a:cs typeface="Calibri"/>
              </a:rPr>
              <a:t>used </a:t>
            </a:r>
            <a:r>
              <a:rPr sz="3200" dirty="0">
                <a:latin typeface="Calibri"/>
                <a:cs typeface="Calibri"/>
              </a:rPr>
              <a:t>a </a:t>
            </a:r>
            <a:r>
              <a:rPr sz="3200" spc="-7" dirty="0">
                <a:latin typeface="Calibri"/>
                <a:cs typeface="Calibri"/>
              </a:rPr>
              <a:t>supervised learning approach </a:t>
            </a:r>
            <a:r>
              <a:rPr sz="3200" dirty="0">
                <a:latin typeface="Calibri"/>
                <a:cs typeface="Calibri"/>
              </a:rPr>
              <a:t>and </a:t>
            </a:r>
            <a:r>
              <a:rPr sz="3200" spc="-7" dirty="0">
                <a:latin typeface="Calibri"/>
                <a:cs typeface="Calibri"/>
              </a:rPr>
              <a:t>learn </a:t>
            </a:r>
            <a:r>
              <a:rPr sz="3200" spc="-707" dirty="0">
                <a:latin typeface="Calibri"/>
                <a:cs typeface="Calibri"/>
              </a:rPr>
              <a:t> </a:t>
            </a:r>
            <a:r>
              <a:rPr sz="3200" spc="-7" dirty="0">
                <a:latin typeface="Calibri"/>
                <a:cs typeface="Calibri"/>
              </a:rPr>
              <a:t>from </a:t>
            </a:r>
            <a:r>
              <a:rPr sz="3200" dirty="0">
                <a:latin typeface="Calibri"/>
                <a:cs typeface="Calibri"/>
              </a:rPr>
              <a:t>it!</a:t>
            </a:r>
            <a:endParaRPr sz="3200">
              <a:latin typeface="Calibri"/>
              <a:cs typeface="Calibri"/>
            </a:endParaRPr>
          </a:p>
          <a:p>
            <a:pPr marL="931310" lvl="1" indent="-305639" algn="just">
              <a:spcBef>
                <a:spcPts val="667"/>
              </a:spcBef>
              <a:buFont typeface="Times New Roman"/>
              <a:buChar char="•"/>
              <a:tabLst>
                <a:tab pos="931310" algn="l"/>
              </a:tabLst>
            </a:pPr>
            <a:r>
              <a:rPr sz="2667" spc="-7" dirty="0">
                <a:latin typeface="Calibri"/>
                <a:cs typeface="Calibri"/>
              </a:rPr>
              <a:t>We</a:t>
            </a:r>
            <a:r>
              <a:rPr sz="2667" dirty="0">
                <a:latin typeface="Calibri"/>
                <a:cs typeface="Calibri"/>
              </a:rPr>
              <a:t> </a:t>
            </a:r>
            <a:r>
              <a:rPr sz="2667" spc="-7" dirty="0">
                <a:latin typeface="Calibri"/>
                <a:cs typeface="Calibri"/>
              </a:rPr>
              <a:t>need</a:t>
            </a:r>
            <a:r>
              <a:rPr sz="2667" spc="7" dirty="0">
                <a:latin typeface="Calibri"/>
                <a:cs typeface="Calibri"/>
              </a:rPr>
              <a:t> </a:t>
            </a:r>
            <a:r>
              <a:rPr sz="2667" dirty="0">
                <a:latin typeface="Calibri"/>
                <a:cs typeface="Calibri"/>
              </a:rPr>
              <a:t>to </a:t>
            </a:r>
            <a:r>
              <a:rPr sz="2667" spc="-7" dirty="0">
                <a:latin typeface="Calibri"/>
                <a:cs typeface="Calibri"/>
              </a:rPr>
              <a:t>extract</a:t>
            </a:r>
            <a:r>
              <a:rPr sz="2667" dirty="0">
                <a:latin typeface="Calibri"/>
                <a:cs typeface="Calibri"/>
              </a:rPr>
              <a:t> </a:t>
            </a:r>
            <a:r>
              <a:rPr sz="2667" spc="-7" dirty="0">
                <a:latin typeface="Calibri"/>
                <a:cs typeface="Calibri"/>
              </a:rPr>
              <a:t>features</a:t>
            </a:r>
            <a:r>
              <a:rPr sz="2667" spc="7" dirty="0">
                <a:latin typeface="Calibri"/>
                <a:cs typeface="Calibri"/>
              </a:rPr>
              <a:t> </a:t>
            </a:r>
            <a:r>
              <a:rPr sz="2667" dirty="0">
                <a:latin typeface="Calibri"/>
                <a:cs typeface="Calibri"/>
              </a:rPr>
              <a:t>and </a:t>
            </a:r>
            <a:r>
              <a:rPr sz="2667" spc="-7" dirty="0">
                <a:latin typeface="Calibri"/>
                <a:cs typeface="Calibri"/>
              </a:rPr>
              <a:t>train</a:t>
            </a:r>
            <a:r>
              <a:rPr sz="2667" dirty="0">
                <a:latin typeface="Calibri"/>
                <a:cs typeface="Calibri"/>
              </a:rPr>
              <a:t> a</a:t>
            </a:r>
            <a:r>
              <a:rPr sz="2667" spc="-7" dirty="0">
                <a:latin typeface="Calibri"/>
                <a:cs typeface="Calibri"/>
              </a:rPr>
              <a:t> classifier</a:t>
            </a:r>
            <a:endParaRPr sz="2667">
              <a:latin typeface="Calibri"/>
              <a:cs typeface="Calibri"/>
            </a:endParaRPr>
          </a:p>
          <a:p>
            <a:pPr marL="930463" marR="6773" lvl="1" indent="-304792" algn="just">
              <a:lnSpc>
                <a:spcPct val="100800"/>
              </a:lnSpc>
              <a:spcBef>
                <a:spcPts val="645"/>
              </a:spcBef>
              <a:buFont typeface="Times New Roman"/>
              <a:buChar char="•"/>
              <a:tabLst>
                <a:tab pos="931310" algn="l"/>
              </a:tabLst>
            </a:pPr>
            <a:r>
              <a:rPr sz="2667" dirty="0">
                <a:latin typeface="Calibri"/>
                <a:cs typeface="Calibri"/>
              </a:rPr>
              <a:t>The </a:t>
            </a:r>
            <a:r>
              <a:rPr sz="2667" spc="-7" dirty="0">
                <a:latin typeface="Calibri"/>
                <a:cs typeface="Calibri"/>
              </a:rPr>
              <a:t>output of training </a:t>
            </a:r>
            <a:r>
              <a:rPr sz="2667" dirty="0">
                <a:latin typeface="Calibri"/>
                <a:cs typeface="Calibri"/>
              </a:rPr>
              <a:t>is an </a:t>
            </a:r>
            <a:r>
              <a:rPr sz="2667" spc="-7" dirty="0">
                <a:latin typeface="Calibri"/>
                <a:cs typeface="Calibri"/>
              </a:rPr>
              <a:t>automatic system </a:t>
            </a:r>
            <a:r>
              <a:rPr sz="2667" dirty="0">
                <a:latin typeface="Calibri"/>
                <a:cs typeface="Calibri"/>
              </a:rPr>
              <a:t>capable </a:t>
            </a:r>
            <a:r>
              <a:rPr sz="2667" spc="-7" dirty="0">
                <a:latin typeface="Calibri"/>
                <a:cs typeface="Calibri"/>
              </a:rPr>
              <a:t>of </a:t>
            </a:r>
            <a:r>
              <a:rPr sz="2667" dirty="0">
                <a:latin typeface="Calibri"/>
                <a:cs typeface="Calibri"/>
              </a:rPr>
              <a:t>assigning </a:t>
            </a:r>
            <a:r>
              <a:rPr sz="2667" b="1" spc="-7" dirty="0">
                <a:latin typeface="Calibri"/>
                <a:cs typeface="Calibri"/>
              </a:rPr>
              <a:t>sense </a:t>
            </a:r>
            <a:r>
              <a:rPr sz="2667" b="1" spc="-587" dirty="0">
                <a:latin typeface="Calibri"/>
                <a:cs typeface="Calibri"/>
              </a:rPr>
              <a:t> </a:t>
            </a:r>
            <a:r>
              <a:rPr sz="2667" b="1" dirty="0">
                <a:latin typeface="Calibri"/>
                <a:cs typeface="Calibri"/>
              </a:rPr>
              <a:t>labels</a:t>
            </a:r>
            <a:r>
              <a:rPr sz="2667" b="1" spc="-13" dirty="0">
                <a:latin typeface="Calibri"/>
                <a:cs typeface="Calibri"/>
              </a:rPr>
              <a:t> </a:t>
            </a:r>
            <a:r>
              <a:rPr sz="2667" spc="-7" dirty="0">
                <a:latin typeface="Calibri"/>
                <a:cs typeface="Calibri"/>
              </a:rPr>
              <a:t>TO</a:t>
            </a:r>
            <a:r>
              <a:rPr sz="2667" dirty="0">
                <a:latin typeface="Calibri"/>
                <a:cs typeface="Calibri"/>
              </a:rPr>
              <a:t> </a:t>
            </a:r>
            <a:r>
              <a:rPr sz="2667" b="1" dirty="0">
                <a:latin typeface="Calibri"/>
                <a:cs typeface="Calibri"/>
              </a:rPr>
              <a:t>unlabelled</a:t>
            </a:r>
            <a:r>
              <a:rPr sz="2667" b="1" spc="-7" dirty="0">
                <a:latin typeface="Calibri"/>
                <a:cs typeface="Calibri"/>
              </a:rPr>
              <a:t> words</a:t>
            </a:r>
            <a:r>
              <a:rPr sz="2667" b="1" spc="7" dirty="0">
                <a:latin typeface="Calibri"/>
                <a:cs typeface="Calibri"/>
              </a:rPr>
              <a:t> </a:t>
            </a:r>
            <a:r>
              <a:rPr sz="2667" dirty="0">
                <a:latin typeface="Calibri"/>
                <a:cs typeface="Calibri"/>
              </a:rPr>
              <a:t>in a</a:t>
            </a:r>
            <a:r>
              <a:rPr sz="2667" spc="-13" dirty="0">
                <a:latin typeface="Calibri"/>
                <a:cs typeface="Calibri"/>
              </a:rPr>
              <a:t> </a:t>
            </a:r>
            <a:r>
              <a:rPr sz="2667" spc="-7" dirty="0">
                <a:latin typeface="Calibri"/>
                <a:cs typeface="Calibri"/>
              </a:rPr>
              <a:t>context.</a:t>
            </a:r>
            <a:endParaRPr sz="2667">
              <a:latin typeface="Calibri"/>
              <a:cs typeface="Calibri"/>
            </a:endParaRPr>
          </a:p>
        </p:txBody>
      </p:sp>
      <p:sp>
        <p:nvSpPr>
          <p:cNvPr id="4" name="object 4"/>
          <p:cNvSpPr txBox="1"/>
          <p:nvPr/>
        </p:nvSpPr>
        <p:spPr>
          <a:xfrm>
            <a:off x="511387" y="6317827"/>
            <a:ext cx="274320" cy="304421"/>
          </a:xfrm>
          <a:prstGeom prst="rect">
            <a:avLst/>
          </a:prstGeom>
        </p:spPr>
        <p:txBody>
          <a:bodyPr vert="horz" wrap="square" lIns="0" tIns="16933" rIns="0" bIns="0" rtlCol="0">
            <a:spAutoFit/>
          </a:bodyPr>
          <a:lstStyle/>
          <a:p>
            <a:pPr marL="16933">
              <a:spcBef>
                <a:spcPts val="133"/>
              </a:spcBef>
            </a:pPr>
            <a:r>
              <a:rPr sz="1867" dirty="0">
                <a:latin typeface="Calibri"/>
                <a:cs typeface="Calibri"/>
              </a:rPr>
              <a:t>46</a:t>
            </a:r>
            <a:endParaRPr sz="1867">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8187" y="257419"/>
            <a:ext cx="5782733" cy="694207"/>
          </a:xfrm>
          <a:prstGeom prst="rect">
            <a:avLst/>
          </a:prstGeom>
        </p:spPr>
        <p:txBody>
          <a:bodyPr vert="horz" wrap="square" lIns="0" tIns="16933" rIns="0" bIns="0" rtlCol="0" anchor="ctr">
            <a:spAutoFit/>
          </a:bodyPr>
          <a:lstStyle/>
          <a:p>
            <a:pPr marL="16933">
              <a:lnSpc>
                <a:spcPct val="100000"/>
              </a:lnSpc>
              <a:spcBef>
                <a:spcPts val="133"/>
              </a:spcBef>
            </a:pPr>
            <a:r>
              <a:rPr spc="-7" dirty="0"/>
              <a:t>Two</a:t>
            </a:r>
            <a:r>
              <a:rPr spc="-20" dirty="0"/>
              <a:t> </a:t>
            </a:r>
            <a:r>
              <a:rPr spc="-7" dirty="0"/>
              <a:t>variants</a:t>
            </a:r>
            <a:r>
              <a:rPr spc="-13" dirty="0"/>
              <a:t> </a:t>
            </a:r>
            <a:r>
              <a:rPr dirty="0"/>
              <a:t>of</a:t>
            </a:r>
            <a:r>
              <a:rPr spc="-20" dirty="0"/>
              <a:t> </a:t>
            </a:r>
            <a:r>
              <a:rPr dirty="0"/>
              <a:t>WSD</a:t>
            </a:r>
            <a:r>
              <a:rPr spc="-13" dirty="0"/>
              <a:t> </a:t>
            </a:r>
            <a:r>
              <a:rPr spc="-7" dirty="0"/>
              <a:t>task</a:t>
            </a:r>
          </a:p>
        </p:txBody>
      </p:sp>
      <p:sp>
        <p:nvSpPr>
          <p:cNvPr id="3" name="object 3"/>
          <p:cNvSpPr txBox="1"/>
          <p:nvPr/>
        </p:nvSpPr>
        <p:spPr>
          <a:xfrm>
            <a:off x="511387" y="1036659"/>
            <a:ext cx="7531947" cy="1178955"/>
          </a:xfrm>
          <a:prstGeom prst="rect">
            <a:avLst/>
          </a:prstGeom>
        </p:spPr>
        <p:txBody>
          <a:bodyPr vert="horz" wrap="square" lIns="0" tIns="115993" rIns="0" bIns="0" rtlCol="0">
            <a:spAutoFit/>
          </a:bodyPr>
          <a:lstStyle/>
          <a:p>
            <a:pPr marL="474121" indent="-457189">
              <a:spcBef>
                <a:spcPts val="913"/>
              </a:spcBef>
              <a:buClr>
                <a:srgbClr val="CC0000"/>
              </a:buClr>
              <a:buFont typeface="Times New Roman"/>
              <a:buChar char="•"/>
              <a:tabLst>
                <a:tab pos="473275" algn="l"/>
                <a:tab pos="474121" algn="l"/>
              </a:tabLst>
            </a:pPr>
            <a:r>
              <a:rPr sz="3733" dirty="0">
                <a:latin typeface="Calibri"/>
                <a:cs typeface="Calibri"/>
              </a:rPr>
              <a:t>Lexical</a:t>
            </a:r>
            <a:r>
              <a:rPr sz="3733" spc="-33" dirty="0">
                <a:latin typeface="Calibri"/>
                <a:cs typeface="Calibri"/>
              </a:rPr>
              <a:t> </a:t>
            </a:r>
            <a:r>
              <a:rPr sz="3733" spc="-7" dirty="0">
                <a:latin typeface="Calibri"/>
                <a:cs typeface="Calibri"/>
              </a:rPr>
              <a:t>Sample</a:t>
            </a:r>
            <a:r>
              <a:rPr sz="3733" spc="-27" dirty="0">
                <a:latin typeface="Calibri"/>
                <a:cs typeface="Calibri"/>
              </a:rPr>
              <a:t> </a:t>
            </a:r>
            <a:r>
              <a:rPr sz="3733" dirty="0">
                <a:latin typeface="Calibri"/>
                <a:cs typeface="Calibri"/>
              </a:rPr>
              <a:t>task</a:t>
            </a:r>
            <a:endParaRPr sz="3733">
              <a:latin typeface="Calibri"/>
              <a:cs typeface="Calibri"/>
            </a:endParaRPr>
          </a:p>
          <a:p>
            <a:pPr marL="931310" lvl="1" indent="-305639">
              <a:spcBef>
                <a:spcPts val="560"/>
              </a:spcBef>
              <a:buFont typeface="Times New Roman"/>
              <a:buChar char="•"/>
              <a:tabLst>
                <a:tab pos="930463" algn="l"/>
                <a:tab pos="931310" algn="l"/>
              </a:tabLst>
            </a:pPr>
            <a:r>
              <a:rPr sz="2667" dirty="0">
                <a:latin typeface="Calibri"/>
                <a:cs typeface="Calibri"/>
              </a:rPr>
              <a:t>(we</a:t>
            </a:r>
            <a:r>
              <a:rPr sz="2667" spc="-27" dirty="0">
                <a:latin typeface="Calibri"/>
                <a:cs typeface="Calibri"/>
              </a:rPr>
              <a:t> </a:t>
            </a:r>
            <a:r>
              <a:rPr sz="2667" spc="-7" dirty="0">
                <a:latin typeface="Calibri"/>
                <a:cs typeface="Calibri"/>
              </a:rPr>
              <a:t>need </a:t>
            </a:r>
            <a:r>
              <a:rPr sz="2667" dirty="0">
                <a:latin typeface="Calibri"/>
                <a:cs typeface="Calibri"/>
              </a:rPr>
              <a:t>labelled</a:t>
            </a:r>
            <a:r>
              <a:rPr sz="2667" spc="-20" dirty="0">
                <a:latin typeface="Calibri"/>
                <a:cs typeface="Calibri"/>
              </a:rPr>
              <a:t> </a:t>
            </a:r>
            <a:r>
              <a:rPr sz="2667" spc="-7" dirty="0">
                <a:latin typeface="Calibri"/>
                <a:cs typeface="Calibri"/>
              </a:rPr>
              <a:t>corpora</a:t>
            </a:r>
            <a:r>
              <a:rPr sz="2667" spc="-13" dirty="0">
                <a:latin typeface="Calibri"/>
                <a:cs typeface="Calibri"/>
              </a:rPr>
              <a:t> </a:t>
            </a:r>
            <a:r>
              <a:rPr sz="2667" spc="-7" dirty="0">
                <a:latin typeface="Calibri"/>
                <a:cs typeface="Calibri"/>
              </a:rPr>
              <a:t>for</a:t>
            </a:r>
            <a:r>
              <a:rPr sz="2667" spc="-20" dirty="0">
                <a:latin typeface="Calibri"/>
                <a:cs typeface="Calibri"/>
              </a:rPr>
              <a:t> </a:t>
            </a:r>
            <a:r>
              <a:rPr sz="2667" dirty="0">
                <a:latin typeface="Calibri"/>
                <a:cs typeface="Calibri"/>
              </a:rPr>
              <a:t>individual</a:t>
            </a:r>
            <a:r>
              <a:rPr sz="2667" spc="-13" dirty="0">
                <a:latin typeface="Calibri"/>
                <a:cs typeface="Calibri"/>
              </a:rPr>
              <a:t> </a:t>
            </a:r>
            <a:r>
              <a:rPr sz="2667" dirty="0">
                <a:latin typeface="Calibri"/>
                <a:cs typeface="Calibri"/>
              </a:rPr>
              <a:t>senses)</a:t>
            </a:r>
            <a:endParaRPr sz="2667">
              <a:latin typeface="Calibri"/>
              <a:cs typeface="Calibri"/>
            </a:endParaRPr>
          </a:p>
        </p:txBody>
      </p:sp>
      <p:sp>
        <p:nvSpPr>
          <p:cNvPr id="4" name="object 4"/>
          <p:cNvSpPr txBox="1"/>
          <p:nvPr/>
        </p:nvSpPr>
        <p:spPr>
          <a:xfrm>
            <a:off x="511387" y="2195575"/>
            <a:ext cx="11117579" cy="4143015"/>
          </a:xfrm>
          <a:prstGeom prst="rect">
            <a:avLst/>
          </a:prstGeom>
        </p:spPr>
        <p:txBody>
          <a:bodyPr vert="horz" wrap="square" lIns="0" tIns="104987" rIns="0" bIns="0" rtlCol="0">
            <a:spAutoFit/>
          </a:bodyPr>
          <a:lstStyle/>
          <a:p>
            <a:pPr marL="931310" indent="-305639">
              <a:spcBef>
                <a:spcPts val="827"/>
              </a:spcBef>
              <a:buFont typeface="Times New Roman"/>
              <a:buChar char="•"/>
              <a:tabLst>
                <a:tab pos="931310" algn="l"/>
              </a:tabLst>
            </a:pPr>
            <a:r>
              <a:rPr sz="3200" spc="-7" dirty="0">
                <a:latin typeface="Calibri"/>
                <a:cs typeface="Calibri"/>
              </a:rPr>
              <a:t>Small</a:t>
            </a:r>
            <a:r>
              <a:rPr sz="3200" spc="7" dirty="0">
                <a:latin typeface="Calibri"/>
                <a:cs typeface="Calibri"/>
              </a:rPr>
              <a:t> </a:t>
            </a:r>
            <a:r>
              <a:rPr sz="3200" spc="-147" dirty="0">
                <a:latin typeface="Calibri"/>
                <a:cs typeface="Calibri"/>
              </a:rPr>
              <a:t>pre-­‐selected</a:t>
            </a:r>
            <a:r>
              <a:rPr sz="3200" spc="13" dirty="0">
                <a:latin typeface="Calibri"/>
                <a:cs typeface="Calibri"/>
              </a:rPr>
              <a:t> </a:t>
            </a:r>
            <a:r>
              <a:rPr sz="3200" dirty="0">
                <a:latin typeface="Calibri"/>
                <a:cs typeface="Calibri"/>
              </a:rPr>
              <a:t>set</a:t>
            </a:r>
            <a:r>
              <a:rPr sz="3200" spc="7" dirty="0">
                <a:latin typeface="Calibri"/>
                <a:cs typeface="Calibri"/>
              </a:rPr>
              <a:t> </a:t>
            </a:r>
            <a:r>
              <a:rPr sz="3200" spc="-7" dirty="0">
                <a:latin typeface="Calibri"/>
                <a:cs typeface="Calibri"/>
              </a:rPr>
              <a:t>of</a:t>
            </a:r>
            <a:r>
              <a:rPr sz="3200" spc="13" dirty="0">
                <a:latin typeface="Calibri"/>
                <a:cs typeface="Calibri"/>
              </a:rPr>
              <a:t> </a:t>
            </a:r>
            <a:r>
              <a:rPr sz="3200" spc="-7" dirty="0">
                <a:latin typeface="Calibri"/>
                <a:cs typeface="Calibri"/>
              </a:rPr>
              <a:t>target</a:t>
            </a:r>
            <a:r>
              <a:rPr sz="3200" spc="7" dirty="0">
                <a:latin typeface="Calibri"/>
                <a:cs typeface="Calibri"/>
              </a:rPr>
              <a:t> </a:t>
            </a:r>
            <a:r>
              <a:rPr sz="3200" spc="-7" dirty="0">
                <a:latin typeface="Calibri"/>
                <a:cs typeface="Calibri"/>
              </a:rPr>
              <a:t>words</a:t>
            </a:r>
            <a:r>
              <a:rPr sz="3200" spc="13" dirty="0">
                <a:latin typeface="Calibri"/>
                <a:cs typeface="Calibri"/>
              </a:rPr>
              <a:t> </a:t>
            </a:r>
            <a:r>
              <a:rPr sz="3200" spc="-7" dirty="0">
                <a:latin typeface="Calibri"/>
                <a:cs typeface="Calibri"/>
              </a:rPr>
              <a:t>(</a:t>
            </a:r>
            <a:r>
              <a:rPr sz="3200" i="1" spc="-7" dirty="0">
                <a:latin typeface="Calibri"/>
                <a:cs typeface="Calibri"/>
              </a:rPr>
              <a:t>ex</a:t>
            </a:r>
            <a:r>
              <a:rPr sz="3200" i="1" spc="7" dirty="0">
                <a:latin typeface="Calibri"/>
                <a:cs typeface="Calibri"/>
              </a:rPr>
              <a:t> </a:t>
            </a:r>
            <a:r>
              <a:rPr sz="3200" i="1" spc="-7" dirty="0">
                <a:latin typeface="Calibri"/>
                <a:cs typeface="Calibri"/>
              </a:rPr>
              <a:t>diﬃculty</a:t>
            </a:r>
            <a:r>
              <a:rPr sz="3200" spc="-7" dirty="0">
                <a:latin typeface="Calibri"/>
                <a:cs typeface="Calibri"/>
              </a:rPr>
              <a:t>)</a:t>
            </a:r>
            <a:endParaRPr sz="3200">
              <a:latin typeface="Calibri"/>
              <a:cs typeface="Calibri"/>
            </a:endParaRPr>
          </a:p>
          <a:p>
            <a:pPr marL="931310" indent="-305639">
              <a:spcBef>
                <a:spcPts val="693"/>
              </a:spcBef>
              <a:buFont typeface="Times New Roman"/>
              <a:buChar char="•"/>
              <a:tabLst>
                <a:tab pos="931310" algn="l"/>
              </a:tabLst>
            </a:pPr>
            <a:r>
              <a:rPr sz="3200" dirty="0">
                <a:latin typeface="Calibri"/>
                <a:cs typeface="Calibri"/>
              </a:rPr>
              <a:t>And</a:t>
            </a:r>
            <a:r>
              <a:rPr sz="3200" spc="-7" dirty="0">
                <a:latin typeface="Calibri"/>
                <a:cs typeface="Calibri"/>
              </a:rPr>
              <a:t> inventory of</a:t>
            </a:r>
            <a:r>
              <a:rPr sz="3200" dirty="0">
                <a:latin typeface="Calibri"/>
                <a:cs typeface="Calibri"/>
              </a:rPr>
              <a:t> senses</a:t>
            </a:r>
            <a:r>
              <a:rPr sz="3200" spc="-7" dirty="0">
                <a:latin typeface="Calibri"/>
                <a:cs typeface="Calibri"/>
              </a:rPr>
              <a:t> for each word</a:t>
            </a:r>
            <a:endParaRPr sz="3200">
              <a:latin typeface="Calibri"/>
              <a:cs typeface="Calibri"/>
            </a:endParaRPr>
          </a:p>
          <a:p>
            <a:pPr marL="931310" indent="-305639">
              <a:spcBef>
                <a:spcPts val="827"/>
              </a:spcBef>
              <a:buFont typeface="Times New Roman"/>
              <a:buChar char="•"/>
              <a:tabLst>
                <a:tab pos="931310" algn="l"/>
              </a:tabLst>
            </a:pPr>
            <a:r>
              <a:rPr sz="3200" b="1" spc="-7" dirty="0">
                <a:latin typeface="Calibri"/>
                <a:cs typeface="Calibri"/>
              </a:rPr>
              <a:t>Supervised</a:t>
            </a:r>
            <a:r>
              <a:rPr sz="3200" b="1" spc="-13" dirty="0">
                <a:latin typeface="Calibri"/>
                <a:cs typeface="Calibri"/>
              </a:rPr>
              <a:t> </a:t>
            </a:r>
            <a:r>
              <a:rPr sz="3200" b="1" dirty="0">
                <a:latin typeface="Calibri"/>
                <a:cs typeface="Calibri"/>
              </a:rPr>
              <a:t>machine</a:t>
            </a:r>
            <a:r>
              <a:rPr sz="3200" b="1" spc="-7" dirty="0">
                <a:latin typeface="Calibri"/>
                <a:cs typeface="Calibri"/>
              </a:rPr>
              <a:t> </a:t>
            </a:r>
            <a:r>
              <a:rPr sz="3200" b="1" dirty="0">
                <a:latin typeface="Calibri"/>
                <a:cs typeface="Calibri"/>
              </a:rPr>
              <a:t>learning:</a:t>
            </a:r>
            <a:r>
              <a:rPr sz="3200" b="1" spc="-7" dirty="0">
                <a:latin typeface="Calibri"/>
                <a:cs typeface="Calibri"/>
              </a:rPr>
              <a:t> </a:t>
            </a:r>
            <a:r>
              <a:rPr sz="3200" b="1" dirty="0">
                <a:latin typeface="Calibri"/>
                <a:cs typeface="Calibri"/>
              </a:rPr>
              <a:t>train</a:t>
            </a:r>
            <a:r>
              <a:rPr sz="3200" b="1" spc="-13" dirty="0">
                <a:latin typeface="Calibri"/>
                <a:cs typeface="Calibri"/>
              </a:rPr>
              <a:t> </a:t>
            </a:r>
            <a:r>
              <a:rPr sz="3200" b="1" dirty="0">
                <a:latin typeface="Calibri"/>
                <a:cs typeface="Calibri"/>
              </a:rPr>
              <a:t>a</a:t>
            </a:r>
            <a:r>
              <a:rPr sz="3200" b="1" spc="-7" dirty="0">
                <a:latin typeface="Calibri"/>
                <a:cs typeface="Calibri"/>
              </a:rPr>
              <a:t> </a:t>
            </a:r>
            <a:r>
              <a:rPr sz="3200" b="1" dirty="0">
                <a:latin typeface="Calibri"/>
                <a:cs typeface="Calibri"/>
              </a:rPr>
              <a:t>classiﬁer</a:t>
            </a:r>
            <a:r>
              <a:rPr sz="3200" b="1" spc="-13" dirty="0">
                <a:latin typeface="Calibri"/>
                <a:cs typeface="Calibri"/>
              </a:rPr>
              <a:t> </a:t>
            </a:r>
            <a:r>
              <a:rPr sz="3200" b="1" dirty="0">
                <a:latin typeface="Calibri"/>
                <a:cs typeface="Calibri"/>
              </a:rPr>
              <a:t>for</a:t>
            </a:r>
            <a:r>
              <a:rPr sz="3200" b="1" spc="-13" dirty="0">
                <a:latin typeface="Calibri"/>
                <a:cs typeface="Calibri"/>
              </a:rPr>
              <a:t> </a:t>
            </a:r>
            <a:r>
              <a:rPr sz="3200" b="1" dirty="0">
                <a:latin typeface="Calibri"/>
                <a:cs typeface="Calibri"/>
              </a:rPr>
              <a:t>each</a:t>
            </a:r>
            <a:r>
              <a:rPr sz="3200" b="1" spc="-7" dirty="0">
                <a:latin typeface="Calibri"/>
                <a:cs typeface="Calibri"/>
              </a:rPr>
              <a:t> word</a:t>
            </a:r>
            <a:endParaRPr sz="3200">
              <a:latin typeface="Calibri"/>
              <a:cs typeface="Calibri"/>
            </a:endParaRPr>
          </a:p>
          <a:p>
            <a:pPr marL="474121" indent="-457189">
              <a:spcBef>
                <a:spcPts val="953"/>
              </a:spcBef>
              <a:buClr>
                <a:srgbClr val="CC0000"/>
              </a:buClr>
              <a:buFont typeface="Times New Roman"/>
              <a:buChar char="•"/>
              <a:tabLst>
                <a:tab pos="473275" algn="l"/>
                <a:tab pos="474121" algn="l"/>
              </a:tabLst>
            </a:pPr>
            <a:r>
              <a:rPr sz="3733" dirty="0">
                <a:latin typeface="Calibri"/>
                <a:cs typeface="Calibri"/>
              </a:rPr>
              <a:t>All</a:t>
            </a:r>
            <a:r>
              <a:rPr sz="3733" spc="-767" dirty="0">
                <a:latin typeface="Calibri"/>
                <a:cs typeface="Calibri"/>
              </a:rPr>
              <a:t>-­‐</a:t>
            </a:r>
            <a:r>
              <a:rPr sz="3733" spc="-7" dirty="0">
                <a:latin typeface="Calibri"/>
                <a:cs typeface="Calibri"/>
              </a:rPr>
              <a:t>wor</a:t>
            </a:r>
            <a:r>
              <a:rPr sz="3733" dirty="0">
                <a:latin typeface="Calibri"/>
                <a:cs typeface="Calibri"/>
              </a:rPr>
              <a:t>ds task</a:t>
            </a:r>
            <a:endParaRPr sz="3733">
              <a:latin typeface="Calibri"/>
              <a:cs typeface="Calibri"/>
            </a:endParaRPr>
          </a:p>
          <a:p>
            <a:pPr marL="931310" lvl="1" indent="-305639">
              <a:spcBef>
                <a:spcPts val="600"/>
              </a:spcBef>
              <a:buFont typeface="Times New Roman"/>
              <a:buChar char="•"/>
              <a:tabLst>
                <a:tab pos="930463" algn="l"/>
                <a:tab pos="931310" algn="l"/>
              </a:tabLst>
            </a:pPr>
            <a:r>
              <a:rPr sz="2667" spc="-7" dirty="0">
                <a:latin typeface="Calibri"/>
                <a:cs typeface="Calibri"/>
              </a:rPr>
              <a:t>(each word</a:t>
            </a:r>
            <a:r>
              <a:rPr sz="2667" dirty="0">
                <a:latin typeface="Calibri"/>
                <a:cs typeface="Calibri"/>
              </a:rPr>
              <a:t> in </a:t>
            </a:r>
            <a:r>
              <a:rPr sz="2667" spc="-7" dirty="0">
                <a:latin typeface="Calibri"/>
                <a:cs typeface="Calibri"/>
              </a:rPr>
              <a:t>each</a:t>
            </a:r>
            <a:r>
              <a:rPr sz="2667" dirty="0">
                <a:latin typeface="Calibri"/>
                <a:cs typeface="Calibri"/>
              </a:rPr>
              <a:t> </a:t>
            </a:r>
            <a:r>
              <a:rPr sz="2667" spc="-7" dirty="0">
                <a:latin typeface="Calibri"/>
                <a:cs typeface="Calibri"/>
              </a:rPr>
              <a:t>sentence</a:t>
            </a:r>
            <a:r>
              <a:rPr sz="2667" dirty="0">
                <a:latin typeface="Calibri"/>
                <a:cs typeface="Calibri"/>
              </a:rPr>
              <a:t> is</a:t>
            </a:r>
            <a:r>
              <a:rPr sz="2667" spc="-7" dirty="0">
                <a:latin typeface="Calibri"/>
                <a:cs typeface="Calibri"/>
              </a:rPr>
              <a:t> </a:t>
            </a:r>
            <a:r>
              <a:rPr sz="2667" dirty="0">
                <a:latin typeface="Calibri"/>
                <a:cs typeface="Calibri"/>
              </a:rPr>
              <a:t>labelled</a:t>
            </a:r>
            <a:r>
              <a:rPr sz="2667" spc="-7" dirty="0">
                <a:latin typeface="Calibri"/>
                <a:cs typeface="Calibri"/>
              </a:rPr>
              <a:t> with</a:t>
            </a:r>
            <a:r>
              <a:rPr sz="2667" dirty="0">
                <a:latin typeface="Calibri"/>
                <a:cs typeface="Calibri"/>
              </a:rPr>
              <a:t> a sense)</a:t>
            </a:r>
            <a:endParaRPr sz="2667">
              <a:latin typeface="Calibri"/>
              <a:cs typeface="Calibri"/>
            </a:endParaRPr>
          </a:p>
          <a:p>
            <a:pPr marL="931310" lvl="1" indent="-305639">
              <a:spcBef>
                <a:spcPts val="793"/>
              </a:spcBef>
              <a:buFont typeface="Times New Roman"/>
              <a:buChar char="•"/>
              <a:tabLst>
                <a:tab pos="931310" algn="l"/>
              </a:tabLst>
            </a:pPr>
            <a:r>
              <a:rPr sz="3200" spc="-7" dirty="0">
                <a:latin typeface="Calibri"/>
                <a:cs typeface="Calibri"/>
              </a:rPr>
              <a:t>Every</a:t>
            </a:r>
            <a:r>
              <a:rPr sz="3200" spc="-13" dirty="0">
                <a:latin typeface="Calibri"/>
                <a:cs typeface="Calibri"/>
              </a:rPr>
              <a:t> </a:t>
            </a:r>
            <a:r>
              <a:rPr sz="3200" spc="-7" dirty="0">
                <a:latin typeface="Calibri"/>
                <a:cs typeface="Calibri"/>
              </a:rPr>
              <a:t>word</a:t>
            </a:r>
            <a:r>
              <a:rPr sz="3200" spc="-13" dirty="0">
                <a:latin typeface="Calibri"/>
                <a:cs typeface="Calibri"/>
              </a:rPr>
              <a:t> </a:t>
            </a:r>
            <a:r>
              <a:rPr sz="3200" dirty="0">
                <a:latin typeface="Calibri"/>
                <a:cs typeface="Calibri"/>
              </a:rPr>
              <a:t>in</a:t>
            </a:r>
            <a:r>
              <a:rPr sz="3200" spc="-13" dirty="0">
                <a:latin typeface="Calibri"/>
                <a:cs typeface="Calibri"/>
              </a:rPr>
              <a:t> </a:t>
            </a:r>
            <a:r>
              <a:rPr sz="3200" dirty="0">
                <a:latin typeface="Calibri"/>
                <a:cs typeface="Calibri"/>
              </a:rPr>
              <a:t>an</a:t>
            </a:r>
            <a:r>
              <a:rPr sz="3200" spc="-13" dirty="0">
                <a:latin typeface="Calibri"/>
                <a:cs typeface="Calibri"/>
              </a:rPr>
              <a:t> </a:t>
            </a:r>
            <a:r>
              <a:rPr sz="3200" spc="-7" dirty="0">
                <a:latin typeface="Calibri"/>
                <a:cs typeface="Calibri"/>
              </a:rPr>
              <a:t>entire text</a:t>
            </a:r>
            <a:endParaRPr sz="3200">
              <a:latin typeface="Calibri"/>
              <a:cs typeface="Calibri"/>
            </a:endParaRPr>
          </a:p>
          <a:p>
            <a:pPr marL="931310" lvl="1" indent="-305639">
              <a:spcBef>
                <a:spcPts val="693"/>
              </a:spcBef>
              <a:buFont typeface="Times New Roman"/>
              <a:buChar char="•"/>
              <a:tabLst>
                <a:tab pos="931310" algn="l"/>
              </a:tabLst>
            </a:pPr>
            <a:r>
              <a:rPr sz="3200" dirty="0">
                <a:latin typeface="Calibri"/>
                <a:cs typeface="Calibri"/>
              </a:rPr>
              <a:t>A</a:t>
            </a:r>
            <a:r>
              <a:rPr sz="3200" spc="-7" dirty="0">
                <a:latin typeface="Calibri"/>
                <a:cs typeface="Calibri"/>
              </a:rPr>
              <a:t> lexicon with</a:t>
            </a:r>
            <a:r>
              <a:rPr sz="3200" dirty="0">
                <a:latin typeface="Calibri"/>
                <a:cs typeface="Calibri"/>
              </a:rPr>
              <a:t> senses</a:t>
            </a:r>
            <a:r>
              <a:rPr sz="3200" spc="-7" dirty="0">
                <a:latin typeface="Calibri"/>
                <a:cs typeface="Calibri"/>
              </a:rPr>
              <a:t> for each word</a:t>
            </a:r>
            <a:endParaRPr sz="3200">
              <a:latin typeface="Calibri"/>
              <a:cs typeface="Calibri"/>
            </a:endParaRPr>
          </a:p>
        </p:txBody>
      </p:sp>
      <p:sp>
        <p:nvSpPr>
          <p:cNvPr id="5" name="object 5"/>
          <p:cNvSpPr txBox="1"/>
          <p:nvPr/>
        </p:nvSpPr>
        <p:spPr>
          <a:xfrm>
            <a:off x="8432797" y="1600202"/>
            <a:ext cx="2946400" cy="430886"/>
          </a:xfrm>
          <a:prstGeom prst="rect">
            <a:avLst/>
          </a:prstGeom>
          <a:ln w="9524">
            <a:solidFill>
              <a:srgbClr val="B51826"/>
            </a:solidFill>
          </a:ln>
        </p:spPr>
        <p:txBody>
          <a:bodyPr vert="horz" wrap="square" lIns="0" tIns="60959" rIns="0" bIns="0" rtlCol="0">
            <a:spAutoFit/>
          </a:bodyPr>
          <a:lstStyle/>
          <a:p>
            <a:pPr marL="121917">
              <a:spcBef>
                <a:spcPts val="479"/>
              </a:spcBef>
            </a:pPr>
            <a:r>
              <a:rPr sz="2400" spc="-7" dirty="0">
                <a:latin typeface="Calibri"/>
                <a:cs typeface="Calibri"/>
              </a:rPr>
              <a:t>SENSEVAL</a:t>
            </a:r>
            <a:r>
              <a:rPr sz="2400" spc="-20" dirty="0">
                <a:latin typeface="Calibri"/>
                <a:cs typeface="Calibri"/>
              </a:rPr>
              <a:t> </a:t>
            </a:r>
            <a:r>
              <a:rPr sz="2400" spc="-333" dirty="0">
                <a:latin typeface="Calibri"/>
                <a:cs typeface="Calibri"/>
              </a:rPr>
              <a:t>1-­‐2-­‐3</a:t>
            </a:r>
            <a:endParaRPr sz="24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9430173" cy="694207"/>
          </a:xfrm>
          <a:prstGeom prst="rect">
            <a:avLst/>
          </a:prstGeom>
        </p:spPr>
        <p:txBody>
          <a:bodyPr vert="horz" wrap="square" lIns="0" tIns="16933" rIns="0" bIns="0" rtlCol="0" anchor="ctr">
            <a:spAutoFit/>
          </a:bodyPr>
          <a:lstStyle/>
          <a:p>
            <a:pPr marL="16933">
              <a:lnSpc>
                <a:spcPct val="100000"/>
              </a:lnSpc>
              <a:spcBef>
                <a:spcPts val="133"/>
              </a:spcBef>
            </a:pPr>
            <a:r>
              <a:rPr spc="-7" dirty="0"/>
              <a:t>Supervised Machine Learning</a:t>
            </a:r>
            <a:r>
              <a:rPr dirty="0"/>
              <a:t> </a:t>
            </a:r>
            <a:r>
              <a:rPr spc="-7" dirty="0"/>
              <a:t>Approaches</a:t>
            </a:r>
          </a:p>
        </p:txBody>
      </p:sp>
      <p:sp>
        <p:nvSpPr>
          <p:cNvPr id="3" name="object 3"/>
          <p:cNvSpPr txBox="1"/>
          <p:nvPr/>
        </p:nvSpPr>
        <p:spPr>
          <a:xfrm>
            <a:off x="517739" y="2490419"/>
            <a:ext cx="8058573" cy="2591564"/>
          </a:xfrm>
          <a:prstGeom prst="rect">
            <a:avLst/>
          </a:prstGeom>
        </p:spPr>
        <p:txBody>
          <a:bodyPr vert="horz" wrap="square" lIns="0" tIns="122767" rIns="0" bIns="0" rtlCol="0">
            <a:spAutoFit/>
          </a:bodyPr>
          <a:lstStyle/>
          <a:p>
            <a:pPr marL="474121" indent="-457189">
              <a:spcBef>
                <a:spcPts val="967"/>
              </a:spcBef>
              <a:buClr>
                <a:srgbClr val="CC0000"/>
              </a:buClr>
              <a:buFont typeface="Times New Roman"/>
              <a:buChar char="•"/>
              <a:tabLst>
                <a:tab pos="473275" algn="l"/>
                <a:tab pos="474121" algn="l"/>
              </a:tabLst>
            </a:pPr>
            <a:r>
              <a:rPr sz="3200" spc="-7" dirty="0">
                <a:latin typeface="Calibri"/>
                <a:cs typeface="Calibri"/>
              </a:rPr>
              <a:t>Summary</a:t>
            </a:r>
            <a:r>
              <a:rPr sz="3200" spc="-13" dirty="0">
                <a:latin typeface="Calibri"/>
                <a:cs typeface="Calibri"/>
              </a:rPr>
              <a:t> </a:t>
            </a:r>
            <a:r>
              <a:rPr sz="3200" spc="-7" dirty="0">
                <a:latin typeface="Calibri"/>
                <a:cs typeface="Calibri"/>
              </a:rPr>
              <a:t>of</a:t>
            </a:r>
            <a:r>
              <a:rPr sz="3200" spc="-20" dirty="0">
                <a:latin typeface="Calibri"/>
                <a:cs typeface="Calibri"/>
              </a:rPr>
              <a:t> </a:t>
            </a:r>
            <a:r>
              <a:rPr sz="3200" spc="-7" dirty="0">
                <a:latin typeface="Calibri"/>
                <a:cs typeface="Calibri"/>
              </a:rPr>
              <a:t>what</a:t>
            </a:r>
            <a:r>
              <a:rPr sz="3200" spc="-13" dirty="0">
                <a:latin typeface="Calibri"/>
                <a:cs typeface="Calibri"/>
              </a:rPr>
              <a:t> </a:t>
            </a:r>
            <a:r>
              <a:rPr sz="3200" spc="-7" dirty="0">
                <a:latin typeface="Calibri"/>
                <a:cs typeface="Calibri"/>
              </a:rPr>
              <a:t>we</a:t>
            </a:r>
            <a:r>
              <a:rPr sz="3200" spc="-13" dirty="0">
                <a:latin typeface="Calibri"/>
                <a:cs typeface="Calibri"/>
              </a:rPr>
              <a:t> </a:t>
            </a:r>
            <a:r>
              <a:rPr sz="3200" dirty="0">
                <a:latin typeface="Calibri"/>
                <a:cs typeface="Calibri"/>
              </a:rPr>
              <a:t>need:</a:t>
            </a:r>
            <a:endParaRPr sz="3200">
              <a:latin typeface="Calibri"/>
              <a:cs typeface="Calibri"/>
            </a:endParaRPr>
          </a:p>
          <a:p>
            <a:pPr marL="931310" lvl="1" indent="-305639">
              <a:spcBef>
                <a:spcPts val="700"/>
              </a:spcBef>
              <a:buFont typeface="Times New Roman"/>
              <a:buChar char="•"/>
              <a:tabLst>
                <a:tab pos="930463" algn="l"/>
                <a:tab pos="931310" algn="l"/>
              </a:tabLst>
            </a:pPr>
            <a:r>
              <a:rPr sz="2667" dirty="0">
                <a:latin typeface="Calibri"/>
                <a:cs typeface="Calibri"/>
              </a:rPr>
              <a:t>the</a:t>
            </a:r>
            <a:r>
              <a:rPr sz="2667" spc="-20" dirty="0">
                <a:latin typeface="Calibri"/>
                <a:cs typeface="Calibri"/>
              </a:rPr>
              <a:t> </a:t>
            </a:r>
            <a:r>
              <a:rPr sz="2667" b="1" dirty="0">
                <a:latin typeface="Calibri"/>
                <a:cs typeface="Calibri"/>
              </a:rPr>
              <a:t>tag</a:t>
            </a:r>
            <a:r>
              <a:rPr sz="2667" b="1" spc="-20" dirty="0">
                <a:latin typeface="Calibri"/>
                <a:cs typeface="Calibri"/>
              </a:rPr>
              <a:t> </a:t>
            </a:r>
            <a:r>
              <a:rPr sz="2667" b="1" spc="-7" dirty="0">
                <a:latin typeface="Calibri"/>
                <a:cs typeface="Calibri"/>
              </a:rPr>
              <a:t>set</a:t>
            </a:r>
            <a:r>
              <a:rPr sz="2667" b="1" spc="-13" dirty="0">
                <a:latin typeface="Calibri"/>
                <a:cs typeface="Calibri"/>
              </a:rPr>
              <a:t> </a:t>
            </a:r>
            <a:r>
              <a:rPr sz="2667" dirty="0">
                <a:latin typeface="Calibri"/>
                <a:cs typeface="Calibri"/>
              </a:rPr>
              <a:t>(“sense</a:t>
            </a:r>
            <a:r>
              <a:rPr sz="2667" spc="-13" dirty="0">
                <a:latin typeface="Calibri"/>
                <a:cs typeface="Calibri"/>
              </a:rPr>
              <a:t> </a:t>
            </a:r>
            <a:r>
              <a:rPr sz="2667" spc="-7" dirty="0">
                <a:latin typeface="Calibri"/>
                <a:cs typeface="Calibri"/>
              </a:rPr>
              <a:t>inventory”)</a:t>
            </a:r>
            <a:endParaRPr sz="2667">
              <a:latin typeface="Calibri"/>
              <a:cs typeface="Calibri"/>
            </a:endParaRPr>
          </a:p>
          <a:p>
            <a:pPr marL="931310" lvl="1" indent="-305639">
              <a:spcBef>
                <a:spcPts val="667"/>
              </a:spcBef>
              <a:buFont typeface="Times New Roman"/>
              <a:buChar char="•"/>
              <a:tabLst>
                <a:tab pos="930463" algn="l"/>
                <a:tab pos="931310" algn="l"/>
              </a:tabLst>
            </a:pPr>
            <a:r>
              <a:rPr sz="2667" dirty="0">
                <a:latin typeface="Calibri"/>
                <a:cs typeface="Calibri"/>
              </a:rPr>
              <a:t>the</a:t>
            </a:r>
            <a:r>
              <a:rPr sz="2667" spc="-47" dirty="0">
                <a:latin typeface="Calibri"/>
                <a:cs typeface="Calibri"/>
              </a:rPr>
              <a:t> </a:t>
            </a:r>
            <a:r>
              <a:rPr sz="2667" b="1" dirty="0">
                <a:latin typeface="Calibri"/>
                <a:cs typeface="Calibri"/>
              </a:rPr>
              <a:t>training</a:t>
            </a:r>
            <a:r>
              <a:rPr sz="2667" b="1" spc="-40" dirty="0">
                <a:latin typeface="Calibri"/>
                <a:cs typeface="Calibri"/>
              </a:rPr>
              <a:t> </a:t>
            </a:r>
            <a:r>
              <a:rPr sz="2667" b="1" dirty="0">
                <a:latin typeface="Calibri"/>
                <a:cs typeface="Calibri"/>
              </a:rPr>
              <a:t>corpus</a:t>
            </a:r>
            <a:endParaRPr sz="2667">
              <a:latin typeface="Calibri"/>
              <a:cs typeface="Calibri"/>
            </a:endParaRPr>
          </a:p>
          <a:p>
            <a:pPr marL="931310" lvl="1" indent="-305639">
              <a:spcBef>
                <a:spcPts val="533"/>
              </a:spcBef>
              <a:buFont typeface="Times New Roman"/>
              <a:buChar char="•"/>
              <a:tabLst>
                <a:tab pos="930463" algn="l"/>
                <a:tab pos="931310" algn="l"/>
              </a:tabLst>
            </a:pPr>
            <a:r>
              <a:rPr sz="2667" dirty="0">
                <a:latin typeface="Calibri"/>
                <a:cs typeface="Calibri"/>
              </a:rPr>
              <a:t>A set </a:t>
            </a:r>
            <a:r>
              <a:rPr sz="2667" spc="-7" dirty="0">
                <a:latin typeface="Calibri"/>
                <a:cs typeface="Calibri"/>
              </a:rPr>
              <a:t>of</a:t>
            </a:r>
            <a:r>
              <a:rPr sz="2667" dirty="0">
                <a:latin typeface="Calibri"/>
                <a:cs typeface="Calibri"/>
              </a:rPr>
              <a:t> </a:t>
            </a:r>
            <a:r>
              <a:rPr sz="2667" b="1" spc="-7" dirty="0">
                <a:latin typeface="Calibri"/>
                <a:cs typeface="Calibri"/>
              </a:rPr>
              <a:t>features</a:t>
            </a:r>
            <a:r>
              <a:rPr sz="2667" b="1" dirty="0">
                <a:latin typeface="Calibri"/>
                <a:cs typeface="Calibri"/>
              </a:rPr>
              <a:t> </a:t>
            </a:r>
            <a:r>
              <a:rPr sz="2667" spc="-7" dirty="0">
                <a:latin typeface="Calibri"/>
                <a:cs typeface="Calibri"/>
              </a:rPr>
              <a:t>extracted</a:t>
            </a:r>
            <a:r>
              <a:rPr sz="2667" dirty="0">
                <a:latin typeface="Calibri"/>
                <a:cs typeface="Calibri"/>
              </a:rPr>
              <a:t> </a:t>
            </a:r>
            <a:r>
              <a:rPr sz="2667" spc="-7" dirty="0">
                <a:latin typeface="Calibri"/>
                <a:cs typeface="Calibri"/>
              </a:rPr>
              <a:t>from</a:t>
            </a:r>
            <a:r>
              <a:rPr sz="2667" spc="7" dirty="0">
                <a:latin typeface="Calibri"/>
                <a:cs typeface="Calibri"/>
              </a:rPr>
              <a:t> </a:t>
            </a:r>
            <a:r>
              <a:rPr sz="2667" dirty="0">
                <a:latin typeface="Calibri"/>
                <a:cs typeface="Calibri"/>
              </a:rPr>
              <a:t>the </a:t>
            </a:r>
            <a:r>
              <a:rPr sz="2667" spc="-7" dirty="0">
                <a:latin typeface="Calibri"/>
                <a:cs typeface="Calibri"/>
              </a:rPr>
              <a:t>training</a:t>
            </a:r>
            <a:r>
              <a:rPr sz="2667" dirty="0">
                <a:latin typeface="Calibri"/>
                <a:cs typeface="Calibri"/>
              </a:rPr>
              <a:t> </a:t>
            </a:r>
            <a:r>
              <a:rPr sz="2667" spc="-7" dirty="0">
                <a:latin typeface="Calibri"/>
                <a:cs typeface="Calibri"/>
              </a:rPr>
              <a:t>corpus</a:t>
            </a:r>
            <a:endParaRPr sz="2667">
              <a:latin typeface="Calibri"/>
              <a:cs typeface="Calibri"/>
            </a:endParaRPr>
          </a:p>
          <a:p>
            <a:pPr marL="931310" lvl="1" indent="-305639">
              <a:spcBef>
                <a:spcPts val="667"/>
              </a:spcBef>
              <a:buFont typeface="Times New Roman"/>
              <a:buChar char="•"/>
              <a:tabLst>
                <a:tab pos="930463" algn="l"/>
                <a:tab pos="931310" algn="l"/>
              </a:tabLst>
            </a:pPr>
            <a:r>
              <a:rPr sz="2667" dirty="0">
                <a:latin typeface="Calibri"/>
                <a:cs typeface="Calibri"/>
              </a:rPr>
              <a:t>A</a:t>
            </a:r>
            <a:r>
              <a:rPr sz="2667" spc="-47" dirty="0">
                <a:latin typeface="Calibri"/>
                <a:cs typeface="Calibri"/>
              </a:rPr>
              <a:t> </a:t>
            </a:r>
            <a:r>
              <a:rPr sz="2667" b="1" spc="-7" dirty="0">
                <a:latin typeface="Calibri"/>
                <a:cs typeface="Calibri"/>
              </a:rPr>
              <a:t>classiﬁer</a:t>
            </a:r>
            <a:endParaRPr sz="2667">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380C-E21C-2EED-2331-7134C48B2D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D0CE3D-7E01-C27C-350D-D526EB30FF7C}"/>
              </a:ext>
            </a:extLst>
          </p:cNvPr>
          <p:cNvSpPr>
            <a:spLocks noGrp="1"/>
          </p:cNvSpPr>
          <p:nvPr>
            <p:ph idx="1"/>
          </p:nvPr>
        </p:nvSpPr>
        <p:spPr/>
        <p:txBody>
          <a:bodyPr>
            <a:normAutofit fontScale="70000" lnSpcReduction="20000"/>
          </a:bodyPr>
          <a:lstStyle/>
          <a:p>
            <a:r>
              <a:rPr lang="en-US" b="1" dirty="0"/>
              <a:t>Meronymy</a:t>
            </a:r>
            <a:r>
              <a:rPr lang="en-US" dirty="0"/>
              <a:t>:</a:t>
            </a:r>
          </a:p>
          <a:p>
            <a:pPr lvl="1"/>
            <a:r>
              <a:rPr lang="en-US" dirty="0"/>
              <a:t>A word that denotes a </a:t>
            </a:r>
            <a:r>
              <a:rPr lang="en-US" b="1" dirty="0"/>
              <a:t>part</a:t>
            </a:r>
            <a:r>
              <a:rPr lang="en-US" dirty="0"/>
              <a:t> of a larger whole.</a:t>
            </a:r>
          </a:p>
          <a:p>
            <a:pPr lvl="1"/>
            <a:r>
              <a:rPr lang="en-US" dirty="0"/>
              <a:t>Example: {wheel} (meronym of {car})</a:t>
            </a:r>
          </a:p>
          <a:p>
            <a:r>
              <a:rPr lang="en-US" b="1" dirty="0" err="1"/>
              <a:t>Holonymy</a:t>
            </a:r>
            <a:r>
              <a:rPr lang="en-US" dirty="0"/>
              <a:t>:</a:t>
            </a:r>
          </a:p>
          <a:p>
            <a:pPr lvl="1"/>
            <a:r>
              <a:rPr lang="en-US" dirty="0"/>
              <a:t>A word that denotes a </a:t>
            </a:r>
            <a:r>
              <a:rPr lang="en-US" b="1" dirty="0"/>
              <a:t>whole</a:t>
            </a:r>
            <a:r>
              <a:rPr lang="en-US" dirty="0"/>
              <a:t> of which a part is mentioned.</a:t>
            </a:r>
          </a:p>
          <a:p>
            <a:pPr lvl="1"/>
            <a:r>
              <a:rPr lang="en-US" dirty="0"/>
              <a:t>Example: {car} (</a:t>
            </a:r>
            <a:r>
              <a:rPr lang="en-US" dirty="0" err="1"/>
              <a:t>holonym</a:t>
            </a:r>
            <a:r>
              <a:rPr lang="en-US" dirty="0"/>
              <a:t> of {wheel})</a:t>
            </a:r>
          </a:p>
          <a:p>
            <a:r>
              <a:rPr lang="en-US" b="1" dirty="0" err="1"/>
              <a:t>Troponymy</a:t>
            </a:r>
            <a:r>
              <a:rPr lang="en-US" dirty="0"/>
              <a:t>:</a:t>
            </a:r>
          </a:p>
          <a:p>
            <a:pPr lvl="1"/>
            <a:r>
              <a:rPr lang="en-US" dirty="0"/>
              <a:t>A verb that denotes a specific </a:t>
            </a:r>
            <a:r>
              <a:rPr lang="en-US" b="1" dirty="0"/>
              <a:t>manner</a:t>
            </a:r>
            <a:r>
              <a:rPr lang="en-US" dirty="0"/>
              <a:t> of performing another verb.</a:t>
            </a:r>
          </a:p>
          <a:p>
            <a:pPr lvl="1"/>
            <a:r>
              <a:rPr lang="en-US" dirty="0"/>
              <a:t>Example: {to jog} (</a:t>
            </a:r>
            <a:r>
              <a:rPr lang="en-US" dirty="0" err="1"/>
              <a:t>troponym</a:t>
            </a:r>
            <a:r>
              <a:rPr lang="en-US" dirty="0"/>
              <a:t> of {to run})</a:t>
            </a:r>
          </a:p>
          <a:p>
            <a:r>
              <a:rPr lang="en-US" b="1" dirty="0"/>
              <a:t>Entailment</a:t>
            </a:r>
            <a:r>
              <a:rPr lang="en-US" dirty="0"/>
              <a:t>:</a:t>
            </a:r>
          </a:p>
          <a:p>
            <a:pPr lvl="1"/>
            <a:r>
              <a:rPr lang="en-US" dirty="0"/>
              <a:t>A verb that </a:t>
            </a:r>
            <a:r>
              <a:rPr lang="en-US" b="1" dirty="0"/>
              <a:t>implies</a:t>
            </a:r>
            <a:r>
              <a:rPr lang="en-US" dirty="0"/>
              <a:t> the action of another verb.</a:t>
            </a:r>
          </a:p>
          <a:p>
            <a:pPr lvl="1"/>
            <a:r>
              <a:rPr lang="en-US" dirty="0"/>
              <a:t>Example: {to snore} (entails {to sleep})</a:t>
            </a:r>
          </a:p>
          <a:p>
            <a:r>
              <a:rPr lang="en-US" b="1" dirty="0"/>
              <a:t>Coordinate Terms</a:t>
            </a:r>
            <a:r>
              <a:rPr lang="en-US" dirty="0"/>
              <a:t>:</a:t>
            </a:r>
          </a:p>
          <a:p>
            <a:pPr lvl="1"/>
            <a:r>
              <a:rPr lang="en-US" dirty="0"/>
              <a:t>Words that share a common hypernym and are at the same level of specificity.</a:t>
            </a:r>
          </a:p>
          <a:p>
            <a:pPr lvl="1"/>
            <a:r>
              <a:rPr lang="en-US" dirty="0"/>
              <a:t>Example: {car, bus, bicycle} (coordinate terms under {vehicle})</a:t>
            </a:r>
          </a:p>
          <a:p>
            <a:endParaRPr lang="en-US" dirty="0"/>
          </a:p>
        </p:txBody>
      </p:sp>
    </p:spTree>
    <p:extLst>
      <p:ext uri="{BB962C8B-B14F-4D97-AF65-F5344CB8AC3E}">
        <p14:creationId xmlns:p14="http://schemas.microsoft.com/office/powerpoint/2010/main" val="2838964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6607387" cy="694207"/>
          </a:xfrm>
          <a:prstGeom prst="rect">
            <a:avLst/>
          </a:prstGeom>
        </p:spPr>
        <p:txBody>
          <a:bodyPr vert="horz" wrap="square" lIns="0" tIns="16933" rIns="0" bIns="0" rtlCol="0" anchor="ctr">
            <a:spAutoFit/>
          </a:bodyPr>
          <a:lstStyle/>
          <a:p>
            <a:pPr marL="16933">
              <a:lnSpc>
                <a:spcPct val="100000"/>
              </a:lnSpc>
              <a:spcBef>
                <a:spcPts val="133"/>
              </a:spcBef>
            </a:pPr>
            <a:r>
              <a:rPr spc="-7" dirty="0"/>
              <a:t>Supervised</a:t>
            </a:r>
            <a:r>
              <a:rPr spc="-27" dirty="0"/>
              <a:t> </a:t>
            </a:r>
            <a:r>
              <a:rPr dirty="0"/>
              <a:t>WSD</a:t>
            </a:r>
            <a:r>
              <a:rPr spc="-20" dirty="0"/>
              <a:t> </a:t>
            </a:r>
            <a:r>
              <a:rPr dirty="0"/>
              <a:t>1:</a:t>
            </a:r>
            <a:r>
              <a:rPr spc="-27" dirty="0"/>
              <a:t> </a:t>
            </a:r>
            <a:r>
              <a:rPr dirty="0"/>
              <a:t>WSD</a:t>
            </a:r>
            <a:r>
              <a:rPr spc="-20" dirty="0"/>
              <a:t> </a:t>
            </a:r>
            <a:r>
              <a:rPr spc="-7" dirty="0"/>
              <a:t>Tags</a:t>
            </a:r>
          </a:p>
        </p:txBody>
      </p:sp>
      <p:sp>
        <p:nvSpPr>
          <p:cNvPr id="3" name="object 3"/>
          <p:cNvSpPr txBox="1"/>
          <p:nvPr/>
        </p:nvSpPr>
        <p:spPr>
          <a:xfrm>
            <a:off x="511388" y="1766147"/>
            <a:ext cx="10844953" cy="2134729"/>
          </a:xfrm>
          <a:prstGeom prst="rect">
            <a:avLst/>
          </a:prstGeom>
        </p:spPr>
        <p:txBody>
          <a:bodyPr vert="horz" wrap="square" lIns="0" tIns="98213" rIns="0" bIns="0" rtlCol="0">
            <a:spAutoFit/>
          </a:bodyPr>
          <a:lstStyle/>
          <a:p>
            <a:pPr marL="474121" indent="-457189">
              <a:spcBef>
                <a:spcPts val="773"/>
              </a:spcBef>
              <a:buClr>
                <a:srgbClr val="CC0000"/>
              </a:buClr>
              <a:buFont typeface="Times New Roman"/>
              <a:buChar char="•"/>
              <a:tabLst>
                <a:tab pos="473275" algn="l"/>
                <a:tab pos="474121" algn="l"/>
              </a:tabLst>
            </a:pPr>
            <a:r>
              <a:rPr sz="3200" spc="-7" dirty="0">
                <a:latin typeface="Calibri"/>
                <a:cs typeface="Calibri"/>
              </a:rPr>
              <a:t>What’s</a:t>
            </a:r>
            <a:r>
              <a:rPr sz="3200" spc="-27" dirty="0">
                <a:latin typeface="Calibri"/>
                <a:cs typeface="Calibri"/>
              </a:rPr>
              <a:t> </a:t>
            </a:r>
            <a:r>
              <a:rPr sz="3200" dirty="0">
                <a:latin typeface="Calibri"/>
                <a:cs typeface="Calibri"/>
              </a:rPr>
              <a:t>a</a:t>
            </a:r>
            <a:r>
              <a:rPr sz="3200" spc="-27" dirty="0">
                <a:latin typeface="Calibri"/>
                <a:cs typeface="Calibri"/>
              </a:rPr>
              <a:t> </a:t>
            </a:r>
            <a:r>
              <a:rPr sz="3200" spc="-7" dirty="0">
                <a:latin typeface="Calibri"/>
                <a:cs typeface="Calibri"/>
              </a:rPr>
              <a:t>tag?</a:t>
            </a:r>
            <a:endParaRPr sz="3200">
              <a:latin typeface="Calibri"/>
              <a:cs typeface="Calibri"/>
            </a:endParaRPr>
          </a:p>
          <a:p>
            <a:pPr marL="625671">
              <a:spcBef>
                <a:spcPts val="533"/>
              </a:spcBef>
            </a:pPr>
            <a:r>
              <a:rPr sz="2667" dirty="0">
                <a:latin typeface="Calibri"/>
                <a:cs typeface="Calibri"/>
              </a:rPr>
              <a:t>A</a:t>
            </a:r>
            <a:r>
              <a:rPr sz="2667" spc="-33" dirty="0">
                <a:latin typeface="Calibri"/>
                <a:cs typeface="Calibri"/>
              </a:rPr>
              <a:t> </a:t>
            </a:r>
            <a:r>
              <a:rPr sz="2667" spc="-7" dirty="0">
                <a:latin typeface="Calibri"/>
                <a:cs typeface="Calibri"/>
              </a:rPr>
              <a:t>dictionary</a:t>
            </a:r>
            <a:r>
              <a:rPr sz="2667" spc="-33" dirty="0">
                <a:latin typeface="Calibri"/>
                <a:cs typeface="Calibri"/>
              </a:rPr>
              <a:t> </a:t>
            </a:r>
            <a:r>
              <a:rPr sz="2667" dirty="0">
                <a:latin typeface="Calibri"/>
                <a:cs typeface="Calibri"/>
              </a:rPr>
              <a:t>sense?</a:t>
            </a:r>
            <a:endParaRPr sz="2667">
              <a:latin typeface="Calibri"/>
              <a:cs typeface="Calibri"/>
            </a:endParaRPr>
          </a:p>
          <a:p>
            <a:pPr marL="473275" marR="6773" indent="-457189">
              <a:lnSpc>
                <a:spcPct val="101499"/>
              </a:lnSpc>
              <a:spcBef>
                <a:spcPts val="733"/>
              </a:spcBef>
              <a:buClr>
                <a:srgbClr val="CC0000"/>
              </a:buClr>
              <a:buFont typeface="Times New Roman"/>
              <a:buChar char="•"/>
              <a:tabLst>
                <a:tab pos="473275" algn="l"/>
                <a:tab pos="474121" algn="l"/>
              </a:tabLst>
            </a:pPr>
            <a:r>
              <a:rPr sz="3200" spc="-7" dirty="0">
                <a:latin typeface="Calibri"/>
                <a:cs typeface="Calibri"/>
              </a:rPr>
              <a:t>For</a:t>
            </a:r>
            <a:r>
              <a:rPr sz="3200" dirty="0">
                <a:latin typeface="Calibri"/>
                <a:cs typeface="Calibri"/>
              </a:rPr>
              <a:t> </a:t>
            </a:r>
            <a:r>
              <a:rPr sz="3200" spc="-7" dirty="0">
                <a:latin typeface="Calibri"/>
                <a:cs typeface="Calibri"/>
              </a:rPr>
              <a:t>example,</a:t>
            </a:r>
            <a:r>
              <a:rPr sz="3200" dirty="0">
                <a:latin typeface="Calibri"/>
                <a:cs typeface="Calibri"/>
              </a:rPr>
              <a:t> </a:t>
            </a:r>
            <a:r>
              <a:rPr sz="3200" spc="-7" dirty="0">
                <a:latin typeface="Calibri"/>
                <a:cs typeface="Calibri"/>
              </a:rPr>
              <a:t>for</a:t>
            </a:r>
            <a:r>
              <a:rPr sz="3200" spc="7" dirty="0">
                <a:latin typeface="Calibri"/>
                <a:cs typeface="Calibri"/>
              </a:rPr>
              <a:t> </a:t>
            </a:r>
            <a:r>
              <a:rPr sz="3200" spc="-7" dirty="0">
                <a:latin typeface="Calibri"/>
                <a:cs typeface="Calibri"/>
              </a:rPr>
              <a:t>WordNet</a:t>
            </a:r>
            <a:r>
              <a:rPr sz="3200" dirty="0">
                <a:latin typeface="Calibri"/>
                <a:cs typeface="Calibri"/>
              </a:rPr>
              <a:t> an instance </a:t>
            </a:r>
            <a:r>
              <a:rPr sz="3200" spc="-7" dirty="0">
                <a:latin typeface="Calibri"/>
                <a:cs typeface="Calibri"/>
              </a:rPr>
              <a:t>of</a:t>
            </a:r>
            <a:r>
              <a:rPr sz="3200" dirty="0">
                <a:latin typeface="Calibri"/>
                <a:cs typeface="Calibri"/>
              </a:rPr>
              <a:t> </a:t>
            </a:r>
            <a:r>
              <a:rPr sz="3200" spc="-7" dirty="0">
                <a:latin typeface="MS PGothic"/>
                <a:cs typeface="MS PGothic"/>
              </a:rPr>
              <a:t>“</a:t>
            </a:r>
            <a:r>
              <a:rPr sz="3200" spc="-7" dirty="0">
                <a:latin typeface="Calibri"/>
                <a:cs typeface="Calibri"/>
              </a:rPr>
              <a:t>bass</a:t>
            </a:r>
            <a:r>
              <a:rPr sz="3200" spc="-7" dirty="0">
                <a:latin typeface="MS PGothic"/>
                <a:cs typeface="MS PGothic"/>
              </a:rPr>
              <a:t>”</a:t>
            </a:r>
            <a:r>
              <a:rPr sz="3200" spc="-253" dirty="0">
                <a:latin typeface="MS PGothic"/>
                <a:cs typeface="MS PGothic"/>
              </a:rPr>
              <a:t> </a:t>
            </a:r>
            <a:r>
              <a:rPr sz="3200" dirty="0">
                <a:latin typeface="Calibri"/>
                <a:cs typeface="Calibri"/>
              </a:rPr>
              <a:t>in a</a:t>
            </a:r>
            <a:r>
              <a:rPr sz="3200" spc="7" dirty="0">
                <a:latin typeface="Calibri"/>
                <a:cs typeface="Calibri"/>
              </a:rPr>
              <a:t> </a:t>
            </a:r>
            <a:r>
              <a:rPr sz="3200" spc="-7" dirty="0">
                <a:latin typeface="Calibri"/>
                <a:cs typeface="Calibri"/>
              </a:rPr>
              <a:t>text</a:t>
            </a:r>
            <a:r>
              <a:rPr sz="3200" dirty="0">
                <a:latin typeface="Calibri"/>
                <a:cs typeface="Calibri"/>
              </a:rPr>
              <a:t> has 8 </a:t>
            </a:r>
            <a:r>
              <a:rPr sz="3200" spc="-700" dirty="0">
                <a:latin typeface="Calibri"/>
                <a:cs typeface="Calibri"/>
              </a:rPr>
              <a:t> </a:t>
            </a:r>
            <a:r>
              <a:rPr sz="3200" spc="-7" dirty="0">
                <a:latin typeface="Calibri"/>
                <a:cs typeface="Calibri"/>
              </a:rPr>
              <a:t>possible</a:t>
            </a:r>
            <a:r>
              <a:rPr sz="3200" dirty="0">
                <a:latin typeface="Calibri"/>
                <a:cs typeface="Calibri"/>
              </a:rPr>
              <a:t> </a:t>
            </a:r>
            <a:r>
              <a:rPr sz="3200" spc="-7" dirty="0">
                <a:latin typeface="Calibri"/>
                <a:cs typeface="Calibri"/>
              </a:rPr>
              <a:t>tags</a:t>
            </a:r>
            <a:r>
              <a:rPr sz="3200" dirty="0">
                <a:latin typeface="Calibri"/>
                <a:cs typeface="Calibri"/>
              </a:rPr>
              <a:t> </a:t>
            </a:r>
            <a:r>
              <a:rPr sz="3200" spc="-7" dirty="0">
                <a:latin typeface="Calibri"/>
                <a:cs typeface="Calibri"/>
              </a:rPr>
              <a:t>or</a:t>
            </a:r>
            <a:r>
              <a:rPr sz="3200" dirty="0">
                <a:latin typeface="Calibri"/>
                <a:cs typeface="Calibri"/>
              </a:rPr>
              <a:t> labels </a:t>
            </a:r>
            <a:r>
              <a:rPr sz="3200" spc="-7" dirty="0">
                <a:latin typeface="Calibri"/>
                <a:cs typeface="Calibri"/>
              </a:rPr>
              <a:t>(bass1</a:t>
            </a:r>
            <a:r>
              <a:rPr sz="3200" dirty="0">
                <a:latin typeface="Calibri"/>
                <a:cs typeface="Calibri"/>
              </a:rPr>
              <a:t> </a:t>
            </a:r>
            <a:r>
              <a:rPr sz="3200" spc="-7" dirty="0">
                <a:latin typeface="Calibri"/>
                <a:cs typeface="Calibri"/>
              </a:rPr>
              <a:t>through</a:t>
            </a:r>
            <a:r>
              <a:rPr sz="3200" dirty="0">
                <a:latin typeface="Calibri"/>
                <a:cs typeface="Calibri"/>
              </a:rPr>
              <a:t> </a:t>
            </a:r>
            <a:r>
              <a:rPr sz="3200" spc="-7" dirty="0">
                <a:latin typeface="Calibri"/>
                <a:cs typeface="Calibri"/>
              </a:rPr>
              <a:t>bass8).</a:t>
            </a:r>
            <a:endParaRPr sz="32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6841067" cy="694207"/>
          </a:xfrm>
          <a:prstGeom prst="rect">
            <a:avLst/>
          </a:prstGeom>
        </p:spPr>
        <p:txBody>
          <a:bodyPr vert="horz" wrap="square" lIns="0" tIns="16933" rIns="0" bIns="0" rtlCol="0" anchor="ctr">
            <a:spAutoFit/>
          </a:bodyPr>
          <a:lstStyle/>
          <a:p>
            <a:pPr marL="16933">
              <a:lnSpc>
                <a:spcPct val="100000"/>
              </a:lnSpc>
              <a:spcBef>
                <a:spcPts val="133"/>
              </a:spcBef>
            </a:pPr>
            <a:r>
              <a:rPr dirty="0"/>
              <a:t>8</a:t>
            </a:r>
            <a:r>
              <a:rPr spc="-27" dirty="0"/>
              <a:t> </a:t>
            </a:r>
            <a:r>
              <a:rPr spc="-7" dirty="0"/>
              <a:t>senses</a:t>
            </a:r>
            <a:r>
              <a:rPr spc="-27" dirty="0"/>
              <a:t> </a:t>
            </a:r>
            <a:r>
              <a:rPr dirty="0"/>
              <a:t>of</a:t>
            </a:r>
            <a:r>
              <a:rPr spc="-20" dirty="0"/>
              <a:t> </a:t>
            </a:r>
            <a:r>
              <a:rPr spc="-7" dirty="0"/>
              <a:t>“bass”</a:t>
            </a:r>
            <a:r>
              <a:rPr spc="-20" dirty="0"/>
              <a:t> </a:t>
            </a:r>
            <a:r>
              <a:rPr dirty="0"/>
              <a:t>in</a:t>
            </a:r>
            <a:r>
              <a:rPr spc="-20" dirty="0"/>
              <a:t> </a:t>
            </a:r>
            <a:r>
              <a:rPr dirty="0"/>
              <a:t>WordNet</a:t>
            </a:r>
          </a:p>
        </p:txBody>
      </p:sp>
      <p:sp>
        <p:nvSpPr>
          <p:cNvPr id="3" name="object 3"/>
          <p:cNvSpPr txBox="1"/>
          <p:nvPr/>
        </p:nvSpPr>
        <p:spPr>
          <a:xfrm>
            <a:off x="511387" y="1772920"/>
            <a:ext cx="10706100" cy="5091693"/>
          </a:xfrm>
          <a:prstGeom prst="rect">
            <a:avLst/>
          </a:prstGeom>
        </p:spPr>
        <p:txBody>
          <a:bodyPr vert="horz" wrap="square" lIns="0" tIns="16933" rIns="0" bIns="0" rtlCol="0">
            <a:spAutoFit/>
          </a:bodyPr>
          <a:lstStyle/>
          <a:p>
            <a:pPr marL="474121" indent="-457189">
              <a:lnSpc>
                <a:spcPts val="3513"/>
              </a:lnSpc>
              <a:spcBef>
                <a:spcPts val="133"/>
              </a:spcBef>
              <a:buClr>
                <a:srgbClr val="CC0000"/>
              </a:buClr>
              <a:buAutoNum type="arabicPeriod"/>
              <a:tabLst>
                <a:tab pos="473275" algn="l"/>
                <a:tab pos="474121" algn="l"/>
              </a:tabLst>
            </a:pPr>
            <a:r>
              <a:rPr sz="2933" dirty="0">
                <a:latin typeface="Calibri"/>
                <a:cs typeface="Calibri"/>
              </a:rPr>
              <a:t>bass </a:t>
            </a:r>
            <a:r>
              <a:rPr sz="2933" spc="-600" dirty="0">
                <a:latin typeface="Calibri"/>
                <a:cs typeface="Calibri"/>
              </a:rPr>
              <a:t>-­‐</a:t>
            </a:r>
            <a:r>
              <a:rPr sz="2933" dirty="0">
                <a:latin typeface="Calibri"/>
                <a:cs typeface="Calibri"/>
              </a:rPr>
              <a:t> (the l</a:t>
            </a:r>
            <a:r>
              <a:rPr sz="2933" spc="-7" dirty="0">
                <a:latin typeface="Calibri"/>
                <a:cs typeface="Calibri"/>
              </a:rPr>
              <a:t>ow</a:t>
            </a:r>
            <a:r>
              <a:rPr sz="2933" dirty="0">
                <a:latin typeface="Calibri"/>
                <a:cs typeface="Calibri"/>
              </a:rPr>
              <a:t>est pa</a:t>
            </a:r>
            <a:r>
              <a:rPr sz="2933" spc="-7" dirty="0">
                <a:latin typeface="Calibri"/>
                <a:cs typeface="Calibri"/>
              </a:rPr>
              <a:t>r</a:t>
            </a:r>
            <a:r>
              <a:rPr sz="2933" dirty="0">
                <a:latin typeface="Calibri"/>
                <a:cs typeface="Calibri"/>
              </a:rPr>
              <a:t>t </a:t>
            </a:r>
            <a:r>
              <a:rPr sz="2933" spc="-7" dirty="0">
                <a:latin typeface="Calibri"/>
                <a:cs typeface="Calibri"/>
              </a:rPr>
              <a:t>o</a:t>
            </a:r>
            <a:r>
              <a:rPr sz="2933" dirty="0">
                <a:latin typeface="Calibri"/>
                <a:cs typeface="Calibri"/>
              </a:rPr>
              <a:t>f the </a:t>
            </a:r>
            <a:r>
              <a:rPr sz="2933" spc="-7" dirty="0">
                <a:latin typeface="Calibri"/>
                <a:cs typeface="Calibri"/>
              </a:rPr>
              <a:t>m</a:t>
            </a:r>
            <a:r>
              <a:rPr sz="2933" dirty="0">
                <a:latin typeface="Calibri"/>
                <a:cs typeface="Calibri"/>
              </a:rPr>
              <a:t>usical </a:t>
            </a:r>
            <a:r>
              <a:rPr sz="2933" spc="-7" dirty="0">
                <a:latin typeface="Calibri"/>
                <a:cs typeface="Calibri"/>
              </a:rPr>
              <a:t>r</a:t>
            </a:r>
            <a:r>
              <a:rPr sz="2933" dirty="0">
                <a:latin typeface="Calibri"/>
                <a:cs typeface="Calibri"/>
              </a:rPr>
              <a:t>ange)</a:t>
            </a:r>
            <a:endParaRPr sz="2933">
              <a:latin typeface="Calibri"/>
              <a:cs typeface="Calibri"/>
            </a:endParaRPr>
          </a:p>
          <a:p>
            <a:pPr marL="474121" indent="-457189">
              <a:lnSpc>
                <a:spcPts val="3487"/>
              </a:lnSpc>
              <a:buClr>
                <a:srgbClr val="CC0000"/>
              </a:buClr>
              <a:buAutoNum type="arabicPeriod"/>
              <a:tabLst>
                <a:tab pos="473275" algn="l"/>
                <a:tab pos="474121" algn="l"/>
              </a:tabLst>
            </a:pPr>
            <a:r>
              <a:rPr sz="2933" dirty="0">
                <a:latin typeface="Calibri"/>
                <a:cs typeface="Calibri"/>
              </a:rPr>
              <a:t>bass, bass </a:t>
            </a:r>
            <a:r>
              <a:rPr sz="2933" spc="-7" dirty="0">
                <a:latin typeface="Calibri"/>
                <a:cs typeface="Calibri"/>
              </a:rPr>
              <a:t>part</a:t>
            </a:r>
            <a:r>
              <a:rPr sz="2933" dirty="0">
                <a:latin typeface="Calibri"/>
                <a:cs typeface="Calibri"/>
              </a:rPr>
              <a:t> </a:t>
            </a:r>
            <a:r>
              <a:rPr sz="2933" spc="-600" dirty="0">
                <a:latin typeface="Calibri"/>
                <a:cs typeface="Calibri"/>
              </a:rPr>
              <a:t>-­‐</a:t>
            </a:r>
            <a:r>
              <a:rPr sz="2933" spc="-560" dirty="0">
                <a:latin typeface="Calibri"/>
                <a:cs typeface="Calibri"/>
              </a:rPr>
              <a:t> </a:t>
            </a:r>
            <a:r>
              <a:rPr sz="2933" dirty="0">
                <a:latin typeface="Calibri"/>
                <a:cs typeface="Calibri"/>
              </a:rPr>
              <a:t>(the </a:t>
            </a:r>
            <a:r>
              <a:rPr sz="2933" spc="-7" dirty="0">
                <a:latin typeface="Calibri"/>
                <a:cs typeface="Calibri"/>
              </a:rPr>
              <a:t>lowest</a:t>
            </a:r>
            <a:r>
              <a:rPr sz="2933" spc="7" dirty="0">
                <a:latin typeface="Calibri"/>
                <a:cs typeface="Calibri"/>
              </a:rPr>
              <a:t> </a:t>
            </a:r>
            <a:r>
              <a:rPr sz="2933" spc="-7" dirty="0">
                <a:latin typeface="Calibri"/>
                <a:cs typeface="Calibri"/>
              </a:rPr>
              <a:t>part</a:t>
            </a:r>
            <a:r>
              <a:rPr sz="2933" dirty="0">
                <a:latin typeface="Calibri"/>
                <a:cs typeface="Calibri"/>
              </a:rPr>
              <a:t> in </a:t>
            </a:r>
            <a:r>
              <a:rPr sz="2933" spc="-7" dirty="0">
                <a:latin typeface="Calibri"/>
                <a:cs typeface="Calibri"/>
              </a:rPr>
              <a:t>polyphonic</a:t>
            </a:r>
            <a:r>
              <a:rPr sz="2933" spc="667" dirty="0">
                <a:latin typeface="Calibri"/>
                <a:cs typeface="Calibri"/>
              </a:rPr>
              <a:t> </a:t>
            </a:r>
            <a:r>
              <a:rPr sz="2933" spc="-7" dirty="0">
                <a:latin typeface="Calibri"/>
                <a:cs typeface="Calibri"/>
              </a:rPr>
              <a:t>music)</a:t>
            </a:r>
            <a:endParaRPr sz="2933">
              <a:latin typeface="Calibri"/>
              <a:cs typeface="Calibri"/>
            </a:endParaRPr>
          </a:p>
          <a:p>
            <a:pPr marL="474121" indent="-457189">
              <a:lnSpc>
                <a:spcPts val="3467"/>
              </a:lnSpc>
              <a:buClr>
                <a:srgbClr val="CC0000"/>
              </a:buClr>
              <a:buAutoNum type="arabicPeriod"/>
              <a:tabLst>
                <a:tab pos="473275" algn="l"/>
                <a:tab pos="474121" algn="l"/>
              </a:tabLst>
            </a:pPr>
            <a:r>
              <a:rPr sz="2933" dirty="0">
                <a:latin typeface="Calibri"/>
                <a:cs typeface="Calibri"/>
              </a:rPr>
              <a:t>bass, basso </a:t>
            </a:r>
            <a:r>
              <a:rPr sz="2933" spc="-600" dirty="0">
                <a:latin typeface="Calibri"/>
                <a:cs typeface="Calibri"/>
              </a:rPr>
              <a:t>-­‐</a:t>
            </a:r>
            <a:r>
              <a:rPr sz="2933" dirty="0">
                <a:latin typeface="Calibri"/>
                <a:cs typeface="Calibri"/>
              </a:rPr>
              <a:t> (an adult </a:t>
            </a:r>
            <a:r>
              <a:rPr sz="2933" spc="-7" dirty="0">
                <a:latin typeface="Calibri"/>
                <a:cs typeface="Calibri"/>
              </a:rPr>
              <a:t>m</a:t>
            </a:r>
            <a:r>
              <a:rPr sz="2933" dirty="0">
                <a:latin typeface="Calibri"/>
                <a:cs typeface="Calibri"/>
              </a:rPr>
              <a:t>ale singer </a:t>
            </a:r>
            <a:r>
              <a:rPr sz="2933" spc="-7" dirty="0">
                <a:latin typeface="Calibri"/>
                <a:cs typeface="Calibri"/>
              </a:rPr>
              <a:t>w</a:t>
            </a:r>
            <a:r>
              <a:rPr sz="2933" dirty="0">
                <a:latin typeface="Calibri"/>
                <a:cs typeface="Calibri"/>
              </a:rPr>
              <a:t>ith the l</a:t>
            </a:r>
            <a:r>
              <a:rPr sz="2933" spc="-7" dirty="0">
                <a:latin typeface="Calibri"/>
                <a:cs typeface="Calibri"/>
              </a:rPr>
              <a:t>ow</a:t>
            </a:r>
            <a:r>
              <a:rPr sz="2933" dirty="0">
                <a:latin typeface="Calibri"/>
                <a:cs typeface="Calibri"/>
              </a:rPr>
              <a:t>est v</a:t>
            </a:r>
            <a:r>
              <a:rPr sz="2933" spc="-7" dirty="0">
                <a:latin typeface="Calibri"/>
                <a:cs typeface="Calibri"/>
              </a:rPr>
              <a:t>o</a:t>
            </a:r>
            <a:r>
              <a:rPr sz="2933" dirty="0">
                <a:latin typeface="Calibri"/>
                <a:cs typeface="Calibri"/>
              </a:rPr>
              <a:t>ice)</a:t>
            </a:r>
            <a:endParaRPr sz="2933">
              <a:latin typeface="Calibri"/>
              <a:cs typeface="Calibri"/>
            </a:endParaRPr>
          </a:p>
          <a:p>
            <a:pPr marL="473275" marR="531693" indent="-457189">
              <a:lnSpc>
                <a:spcPts val="2893"/>
              </a:lnSpc>
              <a:spcBef>
                <a:spcPts val="587"/>
              </a:spcBef>
              <a:buClr>
                <a:srgbClr val="CC0000"/>
              </a:buClr>
              <a:buAutoNum type="arabicPeriod"/>
              <a:tabLst>
                <a:tab pos="473275" algn="l"/>
                <a:tab pos="474121" algn="l"/>
              </a:tabLst>
            </a:pPr>
            <a:r>
              <a:rPr sz="2933" dirty="0">
                <a:latin typeface="Calibri"/>
                <a:cs typeface="Calibri"/>
              </a:rPr>
              <a:t>sea bass, bass </a:t>
            </a:r>
            <a:r>
              <a:rPr sz="2933" spc="-600" dirty="0">
                <a:latin typeface="Calibri"/>
                <a:cs typeface="Calibri"/>
              </a:rPr>
              <a:t>-­‐</a:t>
            </a:r>
            <a:r>
              <a:rPr sz="2933" dirty="0">
                <a:latin typeface="Calibri"/>
                <a:cs typeface="Calibri"/>
              </a:rPr>
              <a:t> (ﬂesh </a:t>
            </a:r>
            <a:r>
              <a:rPr sz="2933" spc="-7" dirty="0">
                <a:latin typeface="Calibri"/>
                <a:cs typeface="Calibri"/>
              </a:rPr>
              <a:t>o</a:t>
            </a:r>
            <a:r>
              <a:rPr sz="2933" dirty="0">
                <a:latin typeface="Calibri"/>
                <a:cs typeface="Calibri"/>
              </a:rPr>
              <a:t>f lean</a:t>
            </a:r>
            <a:r>
              <a:rPr sz="2933" spc="-600" dirty="0">
                <a:latin typeface="Calibri"/>
                <a:cs typeface="Calibri"/>
              </a:rPr>
              <a:t>-­‐</a:t>
            </a:r>
            <a:r>
              <a:rPr sz="2933" dirty="0">
                <a:latin typeface="Calibri"/>
                <a:cs typeface="Calibri"/>
              </a:rPr>
              <a:t>ﬂeshed salt</a:t>
            </a:r>
            <a:r>
              <a:rPr sz="2933" spc="-7" dirty="0">
                <a:latin typeface="Calibri"/>
                <a:cs typeface="Calibri"/>
              </a:rPr>
              <a:t>w</a:t>
            </a:r>
            <a:r>
              <a:rPr sz="2933" dirty="0">
                <a:latin typeface="Calibri"/>
                <a:cs typeface="Calibri"/>
              </a:rPr>
              <a:t>at</a:t>
            </a:r>
            <a:r>
              <a:rPr sz="2933" spc="-7" dirty="0">
                <a:latin typeface="Calibri"/>
                <a:cs typeface="Calibri"/>
              </a:rPr>
              <a:t>e</a:t>
            </a:r>
            <a:r>
              <a:rPr sz="2933" dirty="0">
                <a:latin typeface="Calibri"/>
                <a:cs typeface="Calibri"/>
              </a:rPr>
              <a:t>r </a:t>
            </a:r>
            <a:r>
              <a:rPr sz="2933" spc="-13" dirty="0">
                <a:latin typeface="Calibri"/>
                <a:cs typeface="Calibri"/>
              </a:rPr>
              <a:t>fi</a:t>
            </a:r>
            <a:r>
              <a:rPr sz="2933" dirty="0">
                <a:latin typeface="Calibri"/>
                <a:cs typeface="Calibri"/>
              </a:rPr>
              <a:t>sh </a:t>
            </a:r>
            <a:r>
              <a:rPr sz="2933" spc="-7" dirty="0">
                <a:latin typeface="Calibri"/>
                <a:cs typeface="Calibri"/>
              </a:rPr>
              <a:t>o</a:t>
            </a:r>
            <a:r>
              <a:rPr sz="2933" dirty="0">
                <a:latin typeface="Calibri"/>
                <a:cs typeface="Calibri"/>
              </a:rPr>
              <a:t>f the fa</a:t>
            </a:r>
            <a:r>
              <a:rPr sz="2933" spc="-7" dirty="0">
                <a:latin typeface="Calibri"/>
                <a:cs typeface="Calibri"/>
              </a:rPr>
              <a:t>m</a:t>
            </a:r>
            <a:r>
              <a:rPr sz="2933" dirty="0">
                <a:latin typeface="Calibri"/>
                <a:cs typeface="Calibri"/>
              </a:rPr>
              <a:t>ily  </a:t>
            </a:r>
            <a:r>
              <a:rPr sz="2933" spc="-7" dirty="0">
                <a:latin typeface="Calibri"/>
                <a:cs typeface="Calibri"/>
              </a:rPr>
              <a:t>Serranidae)</a:t>
            </a:r>
            <a:endParaRPr sz="2933">
              <a:latin typeface="Calibri"/>
              <a:cs typeface="Calibri"/>
            </a:endParaRPr>
          </a:p>
          <a:p>
            <a:pPr marL="473275" marR="6773" indent="-457189">
              <a:lnSpc>
                <a:spcPct val="78500"/>
              </a:lnSpc>
              <a:spcBef>
                <a:spcPts val="753"/>
              </a:spcBef>
              <a:buClr>
                <a:srgbClr val="CC0000"/>
              </a:buClr>
              <a:buAutoNum type="arabicPeriod"/>
              <a:tabLst>
                <a:tab pos="473275" algn="l"/>
                <a:tab pos="474121" algn="l"/>
              </a:tabLst>
            </a:pPr>
            <a:r>
              <a:rPr sz="2933" spc="-7" dirty="0">
                <a:latin typeface="Calibri"/>
                <a:cs typeface="Calibri"/>
              </a:rPr>
              <a:t>freshwater</a:t>
            </a:r>
            <a:r>
              <a:rPr sz="2933" dirty="0">
                <a:latin typeface="Calibri"/>
                <a:cs typeface="Calibri"/>
              </a:rPr>
              <a:t> bass,</a:t>
            </a:r>
            <a:r>
              <a:rPr sz="2933" spc="7" dirty="0">
                <a:latin typeface="Calibri"/>
                <a:cs typeface="Calibri"/>
              </a:rPr>
              <a:t> </a:t>
            </a:r>
            <a:r>
              <a:rPr sz="2933" dirty="0">
                <a:latin typeface="Calibri"/>
                <a:cs typeface="Calibri"/>
              </a:rPr>
              <a:t>bass</a:t>
            </a:r>
            <a:r>
              <a:rPr sz="2933" spc="7" dirty="0">
                <a:latin typeface="Calibri"/>
                <a:cs typeface="Calibri"/>
              </a:rPr>
              <a:t> </a:t>
            </a:r>
            <a:r>
              <a:rPr sz="2933" spc="-600" dirty="0">
                <a:latin typeface="Calibri"/>
                <a:cs typeface="Calibri"/>
              </a:rPr>
              <a:t>-­‐</a:t>
            </a:r>
            <a:r>
              <a:rPr sz="2933" spc="-560" dirty="0">
                <a:latin typeface="Calibri"/>
                <a:cs typeface="Calibri"/>
              </a:rPr>
              <a:t> </a:t>
            </a:r>
            <a:r>
              <a:rPr sz="2933" dirty="0">
                <a:latin typeface="Calibri"/>
                <a:cs typeface="Calibri"/>
              </a:rPr>
              <a:t>(any </a:t>
            </a:r>
            <a:r>
              <a:rPr sz="2933" spc="-7" dirty="0">
                <a:latin typeface="Calibri"/>
                <a:cs typeface="Calibri"/>
              </a:rPr>
              <a:t>of</a:t>
            </a:r>
            <a:r>
              <a:rPr sz="2933" spc="7" dirty="0">
                <a:latin typeface="Calibri"/>
                <a:cs typeface="Calibri"/>
              </a:rPr>
              <a:t> </a:t>
            </a:r>
            <a:r>
              <a:rPr sz="2933" spc="-7" dirty="0">
                <a:latin typeface="Calibri"/>
                <a:cs typeface="Calibri"/>
              </a:rPr>
              <a:t>various</a:t>
            </a:r>
            <a:r>
              <a:rPr sz="2933" spc="7" dirty="0">
                <a:latin typeface="Calibri"/>
                <a:cs typeface="Calibri"/>
              </a:rPr>
              <a:t> </a:t>
            </a:r>
            <a:r>
              <a:rPr sz="2933" spc="-7" dirty="0">
                <a:latin typeface="Calibri"/>
                <a:cs typeface="Calibri"/>
              </a:rPr>
              <a:t>North</a:t>
            </a:r>
            <a:r>
              <a:rPr sz="2933" dirty="0">
                <a:latin typeface="Calibri"/>
                <a:cs typeface="Calibri"/>
              </a:rPr>
              <a:t> </a:t>
            </a:r>
            <a:r>
              <a:rPr sz="2933" spc="-7" dirty="0">
                <a:latin typeface="Calibri"/>
                <a:cs typeface="Calibri"/>
              </a:rPr>
              <a:t>American</a:t>
            </a:r>
            <a:r>
              <a:rPr sz="2933" spc="7" dirty="0">
                <a:latin typeface="Calibri"/>
                <a:cs typeface="Calibri"/>
              </a:rPr>
              <a:t> </a:t>
            </a:r>
            <a:r>
              <a:rPr sz="2933" spc="-140" dirty="0">
                <a:latin typeface="Calibri"/>
                <a:cs typeface="Calibri"/>
              </a:rPr>
              <a:t>lean-­‐ﬂeshed </a:t>
            </a:r>
            <a:r>
              <a:rPr sz="2933" spc="-645" dirty="0">
                <a:latin typeface="Calibri"/>
                <a:cs typeface="Calibri"/>
              </a:rPr>
              <a:t> </a:t>
            </a:r>
            <a:r>
              <a:rPr sz="2933" spc="-7" dirty="0">
                <a:latin typeface="Calibri"/>
                <a:cs typeface="Calibri"/>
              </a:rPr>
              <a:t>freshwater fishes</a:t>
            </a:r>
            <a:r>
              <a:rPr sz="2933" dirty="0">
                <a:latin typeface="Calibri"/>
                <a:cs typeface="Calibri"/>
              </a:rPr>
              <a:t> especially </a:t>
            </a:r>
            <a:r>
              <a:rPr sz="2933" spc="-7" dirty="0">
                <a:latin typeface="Calibri"/>
                <a:cs typeface="Calibri"/>
              </a:rPr>
              <a:t>of</a:t>
            </a:r>
            <a:r>
              <a:rPr sz="2933" dirty="0">
                <a:latin typeface="Calibri"/>
                <a:cs typeface="Calibri"/>
              </a:rPr>
              <a:t> the genus</a:t>
            </a:r>
            <a:r>
              <a:rPr sz="2933" spc="-7" dirty="0">
                <a:latin typeface="Calibri"/>
                <a:cs typeface="Calibri"/>
              </a:rPr>
              <a:t> Micropterus)</a:t>
            </a:r>
            <a:endParaRPr sz="2933">
              <a:latin typeface="Calibri"/>
              <a:cs typeface="Calibri"/>
            </a:endParaRPr>
          </a:p>
          <a:p>
            <a:pPr marL="474121" indent="-457189">
              <a:lnSpc>
                <a:spcPts val="3507"/>
              </a:lnSpc>
              <a:buClr>
                <a:srgbClr val="CC0000"/>
              </a:buClr>
              <a:buAutoNum type="arabicPeriod"/>
              <a:tabLst>
                <a:tab pos="473275" algn="l"/>
                <a:tab pos="474121" algn="l"/>
              </a:tabLst>
            </a:pPr>
            <a:r>
              <a:rPr sz="2933" dirty="0">
                <a:latin typeface="Calibri"/>
                <a:cs typeface="Calibri"/>
              </a:rPr>
              <a:t>bass, bass v</a:t>
            </a:r>
            <a:r>
              <a:rPr sz="2933" spc="-7" dirty="0">
                <a:latin typeface="Calibri"/>
                <a:cs typeface="Calibri"/>
              </a:rPr>
              <a:t>o</a:t>
            </a:r>
            <a:r>
              <a:rPr sz="2933" dirty="0">
                <a:latin typeface="Calibri"/>
                <a:cs typeface="Calibri"/>
              </a:rPr>
              <a:t>ice, basso </a:t>
            </a:r>
            <a:r>
              <a:rPr sz="2933" spc="-600" dirty="0">
                <a:latin typeface="Calibri"/>
                <a:cs typeface="Calibri"/>
              </a:rPr>
              <a:t>-­‐</a:t>
            </a:r>
            <a:r>
              <a:rPr sz="2933" dirty="0">
                <a:latin typeface="Calibri"/>
                <a:cs typeface="Calibri"/>
              </a:rPr>
              <a:t> (the l</a:t>
            </a:r>
            <a:r>
              <a:rPr sz="2933" spc="-7" dirty="0">
                <a:latin typeface="Calibri"/>
                <a:cs typeface="Calibri"/>
              </a:rPr>
              <a:t>ow</a:t>
            </a:r>
            <a:r>
              <a:rPr sz="2933" dirty="0">
                <a:latin typeface="Calibri"/>
                <a:cs typeface="Calibri"/>
              </a:rPr>
              <a:t>est adult </a:t>
            </a:r>
            <a:r>
              <a:rPr sz="2933" spc="-7" dirty="0">
                <a:latin typeface="Calibri"/>
                <a:cs typeface="Calibri"/>
              </a:rPr>
              <a:t>m</a:t>
            </a:r>
            <a:r>
              <a:rPr sz="2933" dirty="0">
                <a:latin typeface="Calibri"/>
                <a:cs typeface="Calibri"/>
              </a:rPr>
              <a:t>ale singing v</a:t>
            </a:r>
            <a:r>
              <a:rPr sz="2933" spc="-7" dirty="0">
                <a:latin typeface="Calibri"/>
                <a:cs typeface="Calibri"/>
              </a:rPr>
              <a:t>o</a:t>
            </a:r>
            <a:r>
              <a:rPr sz="2933" dirty="0">
                <a:latin typeface="Calibri"/>
                <a:cs typeface="Calibri"/>
              </a:rPr>
              <a:t>ice)</a:t>
            </a:r>
            <a:endParaRPr sz="2933">
              <a:latin typeface="Calibri"/>
              <a:cs typeface="Calibri"/>
            </a:endParaRPr>
          </a:p>
          <a:p>
            <a:pPr marL="473275" marR="598578" indent="-457189">
              <a:lnSpc>
                <a:spcPct val="78500"/>
              </a:lnSpc>
              <a:spcBef>
                <a:spcPts val="840"/>
              </a:spcBef>
              <a:buClr>
                <a:srgbClr val="CC0000"/>
              </a:buClr>
              <a:buAutoNum type="arabicPeriod"/>
              <a:tabLst>
                <a:tab pos="473275" algn="l"/>
                <a:tab pos="474121" algn="l"/>
              </a:tabLst>
            </a:pPr>
            <a:r>
              <a:rPr sz="2933" dirty="0">
                <a:latin typeface="Calibri"/>
                <a:cs typeface="Calibri"/>
              </a:rPr>
              <a:t>bass </a:t>
            </a:r>
            <a:r>
              <a:rPr sz="2933" spc="-600" dirty="0">
                <a:latin typeface="Calibri"/>
                <a:cs typeface="Calibri"/>
              </a:rPr>
              <a:t>-­‐</a:t>
            </a:r>
            <a:r>
              <a:rPr sz="2933" spc="-553" dirty="0">
                <a:latin typeface="Calibri"/>
                <a:cs typeface="Calibri"/>
              </a:rPr>
              <a:t> </a:t>
            </a:r>
            <a:r>
              <a:rPr sz="2933" dirty="0">
                <a:latin typeface="Calibri"/>
                <a:cs typeface="Calibri"/>
              </a:rPr>
              <a:t>(the</a:t>
            </a:r>
            <a:r>
              <a:rPr sz="2933" spc="7" dirty="0">
                <a:latin typeface="Calibri"/>
                <a:cs typeface="Calibri"/>
              </a:rPr>
              <a:t> </a:t>
            </a:r>
            <a:r>
              <a:rPr sz="2933" spc="-7" dirty="0">
                <a:latin typeface="Calibri"/>
                <a:cs typeface="Calibri"/>
              </a:rPr>
              <a:t>member</a:t>
            </a:r>
            <a:r>
              <a:rPr sz="2933" spc="7" dirty="0">
                <a:latin typeface="Calibri"/>
                <a:cs typeface="Calibri"/>
              </a:rPr>
              <a:t> </a:t>
            </a:r>
            <a:r>
              <a:rPr sz="2933" spc="-7" dirty="0">
                <a:latin typeface="Calibri"/>
                <a:cs typeface="Calibri"/>
              </a:rPr>
              <a:t>with</a:t>
            </a:r>
            <a:r>
              <a:rPr sz="2933" dirty="0">
                <a:latin typeface="Calibri"/>
                <a:cs typeface="Calibri"/>
              </a:rPr>
              <a:t> the</a:t>
            </a:r>
            <a:r>
              <a:rPr sz="2933" spc="7" dirty="0">
                <a:latin typeface="Calibri"/>
                <a:cs typeface="Calibri"/>
              </a:rPr>
              <a:t> </a:t>
            </a:r>
            <a:r>
              <a:rPr sz="2933" spc="-7" dirty="0">
                <a:latin typeface="Calibri"/>
                <a:cs typeface="Calibri"/>
              </a:rPr>
              <a:t>lowest</a:t>
            </a:r>
            <a:r>
              <a:rPr sz="2933" spc="7" dirty="0">
                <a:latin typeface="Calibri"/>
                <a:cs typeface="Calibri"/>
              </a:rPr>
              <a:t> </a:t>
            </a:r>
            <a:r>
              <a:rPr sz="2933" spc="-7" dirty="0">
                <a:latin typeface="Calibri"/>
                <a:cs typeface="Calibri"/>
              </a:rPr>
              <a:t>range</a:t>
            </a:r>
            <a:r>
              <a:rPr sz="2933" dirty="0">
                <a:latin typeface="Calibri"/>
                <a:cs typeface="Calibri"/>
              </a:rPr>
              <a:t> </a:t>
            </a:r>
            <a:r>
              <a:rPr sz="2933" spc="-7" dirty="0">
                <a:latin typeface="Calibri"/>
                <a:cs typeface="Calibri"/>
              </a:rPr>
              <a:t>of</a:t>
            </a:r>
            <a:r>
              <a:rPr sz="2933" spc="7" dirty="0">
                <a:latin typeface="Calibri"/>
                <a:cs typeface="Calibri"/>
              </a:rPr>
              <a:t> </a:t>
            </a:r>
            <a:r>
              <a:rPr sz="2933" dirty="0">
                <a:latin typeface="Calibri"/>
                <a:cs typeface="Calibri"/>
              </a:rPr>
              <a:t>a</a:t>
            </a:r>
            <a:r>
              <a:rPr sz="2933" spc="7" dirty="0">
                <a:latin typeface="Calibri"/>
                <a:cs typeface="Calibri"/>
              </a:rPr>
              <a:t> </a:t>
            </a:r>
            <a:r>
              <a:rPr sz="2933" spc="-7" dirty="0">
                <a:latin typeface="Calibri"/>
                <a:cs typeface="Calibri"/>
              </a:rPr>
              <a:t>family</a:t>
            </a:r>
            <a:r>
              <a:rPr sz="2933" spc="7" dirty="0">
                <a:latin typeface="Calibri"/>
                <a:cs typeface="Calibri"/>
              </a:rPr>
              <a:t> </a:t>
            </a:r>
            <a:r>
              <a:rPr sz="2933" spc="-7" dirty="0">
                <a:latin typeface="Calibri"/>
                <a:cs typeface="Calibri"/>
              </a:rPr>
              <a:t>of</a:t>
            </a:r>
            <a:r>
              <a:rPr sz="2933" dirty="0">
                <a:latin typeface="Calibri"/>
                <a:cs typeface="Calibri"/>
              </a:rPr>
              <a:t> </a:t>
            </a:r>
            <a:r>
              <a:rPr sz="2933" spc="-7" dirty="0">
                <a:latin typeface="Calibri"/>
                <a:cs typeface="Calibri"/>
              </a:rPr>
              <a:t>musical </a:t>
            </a:r>
            <a:r>
              <a:rPr sz="2933" spc="-645" dirty="0">
                <a:latin typeface="Calibri"/>
                <a:cs typeface="Calibri"/>
              </a:rPr>
              <a:t> </a:t>
            </a:r>
            <a:r>
              <a:rPr sz="2933" spc="-7" dirty="0">
                <a:latin typeface="Calibri"/>
                <a:cs typeface="Calibri"/>
              </a:rPr>
              <a:t>instruments)</a:t>
            </a:r>
            <a:endParaRPr sz="2933">
              <a:latin typeface="Calibri"/>
              <a:cs typeface="Calibri"/>
            </a:endParaRPr>
          </a:p>
          <a:p>
            <a:pPr marL="473275" marR="179489" indent="-457189">
              <a:lnSpc>
                <a:spcPts val="2893"/>
              </a:lnSpc>
              <a:spcBef>
                <a:spcPts val="600"/>
              </a:spcBef>
              <a:buClr>
                <a:srgbClr val="CC0000"/>
              </a:buClr>
              <a:buAutoNum type="arabicPeriod"/>
              <a:tabLst>
                <a:tab pos="473275" algn="l"/>
                <a:tab pos="474121" algn="l"/>
              </a:tabLst>
            </a:pPr>
            <a:r>
              <a:rPr sz="2933" dirty="0">
                <a:latin typeface="Calibri"/>
                <a:cs typeface="Calibri"/>
              </a:rPr>
              <a:t>bass </a:t>
            </a:r>
            <a:r>
              <a:rPr sz="2933" spc="-600" dirty="0">
                <a:latin typeface="Calibri"/>
                <a:cs typeface="Calibri"/>
              </a:rPr>
              <a:t>-­‐</a:t>
            </a:r>
            <a:r>
              <a:rPr sz="2933" spc="-553" dirty="0">
                <a:latin typeface="Calibri"/>
                <a:cs typeface="Calibri"/>
              </a:rPr>
              <a:t> </a:t>
            </a:r>
            <a:r>
              <a:rPr sz="2933" spc="-7" dirty="0">
                <a:latin typeface="Calibri"/>
                <a:cs typeface="Calibri"/>
              </a:rPr>
              <a:t>(nontechnical</a:t>
            </a:r>
            <a:r>
              <a:rPr sz="2933" spc="7" dirty="0">
                <a:latin typeface="Calibri"/>
                <a:cs typeface="Calibri"/>
              </a:rPr>
              <a:t> </a:t>
            </a:r>
            <a:r>
              <a:rPr sz="2933" spc="-7" dirty="0">
                <a:latin typeface="Calibri"/>
                <a:cs typeface="Calibri"/>
              </a:rPr>
              <a:t>name</a:t>
            </a:r>
            <a:r>
              <a:rPr sz="2933" dirty="0">
                <a:latin typeface="Calibri"/>
                <a:cs typeface="Calibri"/>
              </a:rPr>
              <a:t> </a:t>
            </a:r>
            <a:r>
              <a:rPr sz="2933" spc="-7" dirty="0">
                <a:latin typeface="Calibri"/>
                <a:cs typeface="Calibri"/>
              </a:rPr>
              <a:t>for</a:t>
            </a:r>
            <a:r>
              <a:rPr sz="2933" spc="7" dirty="0">
                <a:latin typeface="Calibri"/>
                <a:cs typeface="Calibri"/>
              </a:rPr>
              <a:t> </a:t>
            </a:r>
            <a:r>
              <a:rPr sz="2933" dirty="0">
                <a:latin typeface="Calibri"/>
                <a:cs typeface="Calibri"/>
              </a:rPr>
              <a:t>any </a:t>
            </a:r>
            <a:r>
              <a:rPr sz="2933" spc="-7" dirty="0">
                <a:latin typeface="Calibri"/>
                <a:cs typeface="Calibri"/>
              </a:rPr>
              <a:t>of</a:t>
            </a:r>
            <a:r>
              <a:rPr sz="2933" spc="7" dirty="0">
                <a:latin typeface="Calibri"/>
                <a:cs typeface="Calibri"/>
              </a:rPr>
              <a:t> </a:t>
            </a:r>
            <a:r>
              <a:rPr sz="2933" spc="-7" dirty="0">
                <a:latin typeface="Calibri"/>
                <a:cs typeface="Calibri"/>
              </a:rPr>
              <a:t>numerous</a:t>
            </a:r>
            <a:r>
              <a:rPr sz="2933" spc="7" dirty="0">
                <a:latin typeface="Calibri"/>
                <a:cs typeface="Calibri"/>
              </a:rPr>
              <a:t> </a:t>
            </a:r>
            <a:r>
              <a:rPr sz="2933" dirty="0">
                <a:latin typeface="Calibri"/>
                <a:cs typeface="Calibri"/>
              </a:rPr>
              <a:t>edible</a:t>
            </a:r>
            <a:r>
              <a:rPr sz="2933" spc="13" dirty="0">
                <a:latin typeface="Calibri"/>
                <a:cs typeface="Calibri"/>
              </a:rPr>
              <a:t> </a:t>
            </a:r>
            <a:r>
              <a:rPr sz="2933" spc="-7" dirty="0">
                <a:latin typeface="Calibri"/>
                <a:cs typeface="Calibri"/>
              </a:rPr>
              <a:t>marine</a:t>
            </a:r>
            <a:r>
              <a:rPr sz="2933" dirty="0">
                <a:latin typeface="Calibri"/>
                <a:cs typeface="Calibri"/>
              </a:rPr>
              <a:t> and </a:t>
            </a:r>
            <a:r>
              <a:rPr sz="2933" spc="-645" dirty="0">
                <a:latin typeface="Calibri"/>
                <a:cs typeface="Calibri"/>
              </a:rPr>
              <a:t> </a:t>
            </a:r>
            <a:r>
              <a:rPr sz="2933" spc="-7" dirty="0">
                <a:latin typeface="Calibri"/>
                <a:cs typeface="Calibri"/>
              </a:rPr>
              <a:t>freshwater </a:t>
            </a:r>
            <a:r>
              <a:rPr sz="2933" spc="-133" dirty="0">
                <a:latin typeface="Calibri"/>
                <a:cs typeface="Calibri"/>
              </a:rPr>
              <a:t>spiny-­‐finned</a:t>
            </a:r>
            <a:r>
              <a:rPr sz="2933" dirty="0">
                <a:latin typeface="Calibri"/>
                <a:cs typeface="Calibri"/>
              </a:rPr>
              <a:t> </a:t>
            </a:r>
            <a:r>
              <a:rPr sz="2933" spc="-7" dirty="0">
                <a:latin typeface="Calibri"/>
                <a:cs typeface="Calibri"/>
              </a:rPr>
              <a:t>fishes)</a:t>
            </a:r>
            <a:endParaRPr sz="2933">
              <a:latin typeface="Calibri"/>
              <a:cs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1775460" cy="694207"/>
          </a:xfrm>
          <a:prstGeom prst="rect">
            <a:avLst/>
          </a:prstGeom>
        </p:spPr>
        <p:txBody>
          <a:bodyPr vert="horz" wrap="square" lIns="0" tIns="16933" rIns="0" bIns="0" rtlCol="0" anchor="ctr">
            <a:spAutoFit/>
          </a:bodyPr>
          <a:lstStyle/>
          <a:p>
            <a:pPr marL="16933">
              <a:lnSpc>
                <a:spcPct val="100000"/>
              </a:lnSpc>
              <a:spcBef>
                <a:spcPts val="133"/>
              </a:spcBef>
            </a:pPr>
            <a:r>
              <a:rPr dirty="0"/>
              <a:t>SemCor</a:t>
            </a:r>
          </a:p>
        </p:txBody>
      </p:sp>
      <p:sp>
        <p:nvSpPr>
          <p:cNvPr id="3" name="object 3"/>
          <p:cNvSpPr/>
          <p:nvPr/>
        </p:nvSpPr>
        <p:spPr>
          <a:xfrm>
            <a:off x="406400" y="1803400"/>
            <a:ext cx="11684000" cy="4445000"/>
          </a:xfrm>
          <a:custGeom>
            <a:avLst/>
            <a:gdLst/>
            <a:ahLst/>
            <a:cxnLst/>
            <a:rect l="l" t="t" r="r" b="b"/>
            <a:pathLst>
              <a:path w="8763000" h="3333750">
                <a:moveTo>
                  <a:pt x="0" y="0"/>
                </a:moveTo>
                <a:lnTo>
                  <a:pt x="8762997" y="0"/>
                </a:lnTo>
                <a:lnTo>
                  <a:pt x="8762997" y="3333749"/>
                </a:lnTo>
                <a:lnTo>
                  <a:pt x="0" y="3333749"/>
                </a:lnTo>
                <a:lnTo>
                  <a:pt x="0" y="0"/>
                </a:lnTo>
                <a:close/>
              </a:path>
            </a:pathLst>
          </a:custGeom>
          <a:ln w="9524">
            <a:solidFill>
              <a:srgbClr val="FF4A66"/>
            </a:solidFill>
          </a:ln>
        </p:spPr>
        <p:txBody>
          <a:bodyPr wrap="square" lIns="0" tIns="0" rIns="0" bIns="0" rtlCol="0"/>
          <a:lstStyle/>
          <a:p>
            <a:endParaRPr sz="2400"/>
          </a:p>
        </p:txBody>
      </p:sp>
      <p:sp>
        <p:nvSpPr>
          <p:cNvPr id="4" name="object 4"/>
          <p:cNvSpPr txBox="1"/>
          <p:nvPr/>
        </p:nvSpPr>
        <p:spPr>
          <a:xfrm>
            <a:off x="511388" y="1764792"/>
            <a:ext cx="11002433" cy="2702984"/>
          </a:xfrm>
          <a:prstGeom prst="rect">
            <a:avLst/>
          </a:prstGeom>
        </p:spPr>
        <p:txBody>
          <a:bodyPr vert="horz" wrap="square" lIns="0" tIns="99060" rIns="0" bIns="0" rtlCol="0">
            <a:spAutoFit/>
          </a:bodyPr>
          <a:lstStyle/>
          <a:p>
            <a:pPr marL="16933">
              <a:spcBef>
                <a:spcPts val="780"/>
              </a:spcBef>
            </a:pPr>
            <a:r>
              <a:rPr sz="2933" spc="-7" dirty="0">
                <a:latin typeface="Calibri"/>
                <a:cs typeface="Calibri"/>
              </a:rPr>
              <a:t>&lt;wf</a:t>
            </a:r>
            <a:r>
              <a:rPr sz="2933" spc="-27" dirty="0">
                <a:latin typeface="Calibri"/>
                <a:cs typeface="Calibri"/>
              </a:rPr>
              <a:t> </a:t>
            </a:r>
            <a:r>
              <a:rPr sz="2933" spc="-7" dirty="0">
                <a:latin typeface="Calibri"/>
                <a:cs typeface="Calibri"/>
              </a:rPr>
              <a:t>pos=PRP&gt;</a:t>
            </a:r>
            <a:r>
              <a:rPr sz="2933" b="1" spc="-7" dirty="0">
                <a:latin typeface="Calibri"/>
                <a:cs typeface="Calibri"/>
              </a:rPr>
              <a:t>He</a:t>
            </a:r>
            <a:r>
              <a:rPr sz="2933" spc="-7" dirty="0">
                <a:latin typeface="Calibri"/>
                <a:cs typeface="Calibri"/>
              </a:rPr>
              <a:t>&lt;/wf&gt;</a:t>
            </a:r>
            <a:endParaRPr sz="2933">
              <a:latin typeface="Calibri"/>
              <a:cs typeface="Calibri"/>
            </a:endParaRPr>
          </a:p>
          <a:p>
            <a:pPr marL="16933">
              <a:spcBef>
                <a:spcPts val="653"/>
              </a:spcBef>
            </a:pPr>
            <a:r>
              <a:rPr sz="2933" spc="-7" dirty="0">
                <a:latin typeface="Calibri"/>
                <a:cs typeface="Calibri"/>
              </a:rPr>
              <a:t>&lt;wf</a:t>
            </a:r>
            <a:r>
              <a:rPr sz="2933" spc="27" dirty="0">
                <a:latin typeface="Calibri"/>
                <a:cs typeface="Calibri"/>
              </a:rPr>
              <a:t> </a:t>
            </a:r>
            <a:r>
              <a:rPr sz="2933" spc="-7" dirty="0">
                <a:latin typeface="Calibri"/>
                <a:cs typeface="Calibri"/>
              </a:rPr>
              <a:t>pos=VB</a:t>
            </a:r>
            <a:r>
              <a:rPr sz="2933" spc="27" dirty="0">
                <a:latin typeface="Calibri"/>
                <a:cs typeface="Calibri"/>
              </a:rPr>
              <a:t> </a:t>
            </a:r>
            <a:r>
              <a:rPr sz="2933" spc="-7" dirty="0">
                <a:latin typeface="Calibri"/>
                <a:cs typeface="Calibri"/>
              </a:rPr>
              <a:t>lemma=recognize</a:t>
            </a:r>
            <a:r>
              <a:rPr sz="2933" spc="27" dirty="0">
                <a:latin typeface="Calibri"/>
                <a:cs typeface="Calibri"/>
              </a:rPr>
              <a:t> </a:t>
            </a:r>
            <a:r>
              <a:rPr sz="2933" spc="-7" dirty="0">
                <a:solidFill>
                  <a:srgbClr val="FF6600"/>
                </a:solidFill>
                <a:latin typeface="Calibri"/>
                <a:cs typeface="Calibri"/>
              </a:rPr>
              <a:t>wnsn=4</a:t>
            </a:r>
            <a:r>
              <a:rPr sz="2933" spc="33" dirty="0">
                <a:solidFill>
                  <a:srgbClr val="FF6600"/>
                </a:solidFill>
                <a:latin typeface="Calibri"/>
                <a:cs typeface="Calibri"/>
              </a:rPr>
              <a:t> </a:t>
            </a:r>
            <a:r>
              <a:rPr sz="2933" spc="-7" dirty="0">
                <a:latin typeface="Calibri"/>
                <a:cs typeface="Calibri"/>
              </a:rPr>
              <a:t>lexsn=2:31:00::&gt;</a:t>
            </a:r>
            <a:r>
              <a:rPr sz="2933" b="1" spc="-7" dirty="0">
                <a:latin typeface="Calibri"/>
                <a:cs typeface="Calibri"/>
              </a:rPr>
              <a:t>recognized</a:t>
            </a:r>
            <a:r>
              <a:rPr sz="2933" spc="-7" dirty="0">
                <a:latin typeface="Calibri"/>
                <a:cs typeface="Calibri"/>
              </a:rPr>
              <a:t>&lt;/wf&gt;</a:t>
            </a:r>
            <a:endParaRPr sz="2933">
              <a:latin typeface="Calibri"/>
              <a:cs typeface="Calibri"/>
            </a:endParaRPr>
          </a:p>
          <a:p>
            <a:pPr marL="16933">
              <a:spcBef>
                <a:spcPts val="747"/>
              </a:spcBef>
            </a:pPr>
            <a:r>
              <a:rPr sz="2933" spc="-7" dirty="0">
                <a:latin typeface="Calibri"/>
                <a:cs typeface="Calibri"/>
              </a:rPr>
              <a:t>&lt;wf</a:t>
            </a:r>
            <a:r>
              <a:rPr sz="2933" spc="-27" dirty="0">
                <a:latin typeface="Calibri"/>
                <a:cs typeface="Calibri"/>
              </a:rPr>
              <a:t> </a:t>
            </a:r>
            <a:r>
              <a:rPr sz="2933" spc="-7" dirty="0">
                <a:latin typeface="Calibri"/>
                <a:cs typeface="Calibri"/>
              </a:rPr>
              <a:t>pos=DT&gt;</a:t>
            </a:r>
            <a:r>
              <a:rPr sz="2933" b="1" spc="-7" dirty="0">
                <a:latin typeface="Calibri"/>
                <a:cs typeface="Calibri"/>
              </a:rPr>
              <a:t>the</a:t>
            </a:r>
            <a:r>
              <a:rPr sz="2933" spc="-7" dirty="0">
                <a:latin typeface="Calibri"/>
                <a:cs typeface="Calibri"/>
              </a:rPr>
              <a:t>&lt;/wf&gt;</a:t>
            </a:r>
            <a:endParaRPr sz="2933">
              <a:latin typeface="Calibri"/>
              <a:cs typeface="Calibri"/>
            </a:endParaRPr>
          </a:p>
          <a:p>
            <a:pPr marL="16933">
              <a:spcBef>
                <a:spcPts val="612"/>
              </a:spcBef>
            </a:pPr>
            <a:r>
              <a:rPr sz="2933" spc="-7" dirty="0">
                <a:latin typeface="Calibri"/>
                <a:cs typeface="Calibri"/>
              </a:rPr>
              <a:t>&lt;wf</a:t>
            </a:r>
            <a:r>
              <a:rPr sz="2933" spc="13" dirty="0">
                <a:latin typeface="Calibri"/>
                <a:cs typeface="Calibri"/>
              </a:rPr>
              <a:t> </a:t>
            </a:r>
            <a:r>
              <a:rPr sz="2933" spc="-7" dirty="0">
                <a:latin typeface="Calibri"/>
                <a:cs typeface="Calibri"/>
              </a:rPr>
              <a:t>pos=NN</a:t>
            </a:r>
            <a:r>
              <a:rPr sz="2933" spc="20" dirty="0">
                <a:latin typeface="Calibri"/>
                <a:cs typeface="Calibri"/>
              </a:rPr>
              <a:t> </a:t>
            </a:r>
            <a:r>
              <a:rPr sz="2933" spc="-7" dirty="0">
                <a:latin typeface="Calibri"/>
                <a:cs typeface="Calibri"/>
              </a:rPr>
              <a:t>lemma=gesture</a:t>
            </a:r>
            <a:r>
              <a:rPr sz="2933" spc="13" dirty="0">
                <a:latin typeface="Calibri"/>
                <a:cs typeface="Calibri"/>
              </a:rPr>
              <a:t> </a:t>
            </a:r>
            <a:r>
              <a:rPr sz="2933" spc="-7" dirty="0">
                <a:solidFill>
                  <a:srgbClr val="FF6600"/>
                </a:solidFill>
                <a:latin typeface="Calibri"/>
                <a:cs typeface="Calibri"/>
              </a:rPr>
              <a:t>wnsn=1</a:t>
            </a:r>
            <a:r>
              <a:rPr sz="2933" spc="20" dirty="0">
                <a:solidFill>
                  <a:srgbClr val="FF6600"/>
                </a:solidFill>
                <a:latin typeface="Calibri"/>
                <a:cs typeface="Calibri"/>
              </a:rPr>
              <a:t> </a:t>
            </a:r>
            <a:r>
              <a:rPr sz="2933" spc="-7" dirty="0">
                <a:latin typeface="Calibri"/>
                <a:cs typeface="Calibri"/>
              </a:rPr>
              <a:t>lexsn=1:04:00::&gt;</a:t>
            </a:r>
            <a:r>
              <a:rPr sz="2933" b="1" spc="-7" dirty="0">
                <a:latin typeface="Calibri"/>
                <a:cs typeface="Calibri"/>
              </a:rPr>
              <a:t>gesture</a:t>
            </a:r>
            <a:r>
              <a:rPr sz="2933" spc="-7" dirty="0">
                <a:latin typeface="Calibri"/>
                <a:cs typeface="Calibri"/>
              </a:rPr>
              <a:t>&lt;/wf&gt;</a:t>
            </a:r>
            <a:endParaRPr sz="2933">
              <a:latin typeface="Calibri"/>
              <a:cs typeface="Calibri"/>
            </a:endParaRPr>
          </a:p>
          <a:p>
            <a:pPr marL="16933">
              <a:spcBef>
                <a:spcPts val="747"/>
              </a:spcBef>
            </a:pPr>
            <a:r>
              <a:rPr sz="2933" spc="-7" dirty="0">
                <a:latin typeface="Calibri"/>
                <a:cs typeface="Calibri"/>
              </a:rPr>
              <a:t>&lt;punc&gt;.&lt;/punc&gt;</a:t>
            </a:r>
            <a:endParaRPr sz="2933">
              <a:latin typeface="Calibri"/>
              <a:cs typeface="Calibri"/>
            </a:endParaRPr>
          </a:p>
        </p:txBody>
      </p:sp>
      <p:sp>
        <p:nvSpPr>
          <p:cNvPr id="5" name="object 5"/>
          <p:cNvSpPr txBox="1"/>
          <p:nvPr/>
        </p:nvSpPr>
        <p:spPr>
          <a:xfrm>
            <a:off x="511387" y="6317827"/>
            <a:ext cx="274320" cy="304421"/>
          </a:xfrm>
          <a:prstGeom prst="rect">
            <a:avLst/>
          </a:prstGeom>
        </p:spPr>
        <p:txBody>
          <a:bodyPr vert="horz" wrap="square" lIns="0" tIns="16933" rIns="0" bIns="0" rtlCol="0">
            <a:spAutoFit/>
          </a:bodyPr>
          <a:lstStyle/>
          <a:p>
            <a:pPr marL="16933">
              <a:spcBef>
                <a:spcPts val="133"/>
              </a:spcBef>
            </a:pPr>
            <a:r>
              <a:rPr sz="1867" dirty="0">
                <a:latin typeface="Calibri"/>
                <a:cs typeface="Calibri"/>
              </a:rPr>
              <a:t>51</a:t>
            </a:r>
            <a:endParaRPr sz="1867">
              <a:latin typeface="Calibri"/>
              <a:cs typeface="Calibri"/>
            </a:endParaRPr>
          </a:p>
        </p:txBody>
      </p:sp>
      <p:sp>
        <p:nvSpPr>
          <p:cNvPr id="6" name="object 6"/>
          <p:cNvSpPr txBox="1"/>
          <p:nvPr/>
        </p:nvSpPr>
        <p:spPr>
          <a:xfrm>
            <a:off x="6099387" y="729828"/>
            <a:ext cx="4461087" cy="518732"/>
          </a:xfrm>
          <a:prstGeom prst="rect">
            <a:avLst/>
          </a:prstGeom>
        </p:spPr>
        <p:txBody>
          <a:bodyPr vert="horz" wrap="square" lIns="0" tIns="30480" rIns="0" bIns="0" rtlCol="0">
            <a:spAutoFit/>
          </a:bodyPr>
          <a:lstStyle/>
          <a:p>
            <a:pPr marL="16933" marR="6773">
              <a:lnSpc>
                <a:spcPts val="1867"/>
              </a:lnSpc>
              <a:spcBef>
                <a:spcPts val="240"/>
              </a:spcBef>
            </a:pPr>
            <a:r>
              <a:rPr sz="1600" spc="-7" dirty="0">
                <a:latin typeface="Lucida Sans Unicode"/>
                <a:cs typeface="Lucida Sans Unicode"/>
              </a:rPr>
              <a:t>SemCor: 234,000 words</a:t>
            </a:r>
            <a:r>
              <a:rPr sz="1600" dirty="0">
                <a:latin typeface="Lucida Sans Unicode"/>
                <a:cs typeface="Lucida Sans Unicode"/>
              </a:rPr>
              <a:t> </a:t>
            </a:r>
            <a:r>
              <a:rPr sz="1600" spc="-7" dirty="0">
                <a:latin typeface="Lucida Sans Unicode"/>
                <a:cs typeface="Lucida Sans Unicode"/>
              </a:rPr>
              <a:t>from Brown Corpus, </a:t>
            </a:r>
            <a:r>
              <a:rPr sz="1600" spc="-487" dirty="0">
                <a:latin typeface="Lucida Sans Unicode"/>
                <a:cs typeface="Lucida Sans Unicode"/>
              </a:rPr>
              <a:t> </a:t>
            </a:r>
            <a:r>
              <a:rPr sz="1600" spc="-7" dirty="0">
                <a:latin typeface="Lucida Sans Unicode"/>
                <a:cs typeface="Lucida Sans Unicode"/>
              </a:rPr>
              <a:t>manually </a:t>
            </a:r>
            <a:r>
              <a:rPr sz="1600" dirty="0">
                <a:latin typeface="Lucida Sans Unicode"/>
                <a:cs typeface="Lucida Sans Unicode"/>
              </a:rPr>
              <a:t>tagged with</a:t>
            </a:r>
            <a:r>
              <a:rPr sz="1600" spc="-13" dirty="0">
                <a:latin typeface="Lucida Sans Unicode"/>
                <a:cs typeface="Lucida Sans Unicode"/>
              </a:rPr>
              <a:t> </a:t>
            </a:r>
            <a:r>
              <a:rPr sz="1600" spc="-7" dirty="0">
                <a:latin typeface="Lucida Sans Unicode"/>
                <a:cs typeface="Lucida Sans Unicode"/>
              </a:rPr>
              <a:t>WordNet</a:t>
            </a:r>
            <a:r>
              <a:rPr sz="1600" dirty="0">
                <a:latin typeface="Lucida Sans Unicode"/>
                <a:cs typeface="Lucida Sans Unicode"/>
              </a:rPr>
              <a:t> </a:t>
            </a:r>
            <a:r>
              <a:rPr sz="1600" spc="-7" dirty="0">
                <a:latin typeface="Lucida Sans Unicode"/>
                <a:cs typeface="Lucida Sans Unicode"/>
              </a:rPr>
              <a:t>senses</a:t>
            </a:r>
            <a:endParaRPr sz="1600">
              <a:latin typeface="Lucida Sans Unicode"/>
              <a:cs typeface="Lucida Sans Unicode"/>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872"/>
            <a:ext cx="9114367" cy="1349087"/>
          </a:xfrm>
          <a:prstGeom prst="rect">
            <a:avLst/>
          </a:prstGeom>
        </p:spPr>
        <p:txBody>
          <a:bodyPr vert="horz" wrap="square" lIns="0" tIns="40640" rIns="0" bIns="0" rtlCol="0" anchor="ctr">
            <a:spAutoFit/>
          </a:bodyPr>
          <a:lstStyle/>
          <a:p>
            <a:pPr marL="16933" marR="6773">
              <a:lnSpc>
                <a:spcPts val="5067"/>
              </a:lnSpc>
              <a:spcBef>
                <a:spcPts val="320"/>
              </a:spcBef>
            </a:pPr>
            <a:r>
              <a:rPr spc="-7" dirty="0"/>
              <a:t>Supervised </a:t>
            </a:r>
            <a:r>
              <a:rPr dirty="0"/>
              <a:t>WSD: </a:t>
            </a:r>
            <a:r>
              <a:rPr spc="-7" dirty="0"/>
              <a:t>Extract </a:t>
            </a:r>
            <a:r>
              <a:rPr dirty="0"/>
              <a:t>feature </a:t>
            </a:r>
            <a:r>
              <a:rPr spc="-7" dirty="0"/>
              <a:t>vectors </a:t>
            </a:r>
            <a:r>
              <a:rPr spc="-947" dirty="0"/>
              <a:t> </a:t>
            </a:r>
            <a:r>
              <a:rPr spc="-7" dirty="0"/>
              <a:t>Intuition </a:t>
            </a:r>
            <a:r>
              <a:rPr dirty="0"/>
              <a:t>from</a:t>
            </a:r>
            <a:r>
              <a:rPr spc="-7" dirty="0"/>
              <a:t> Warren</a:t>
            </a:r>
            <a:r>
              <a:rPr dirty="0"/>
              <a:t> </a:t>
            </a:r>
            <a:r>
              <a:rPr spc="-7" dirty="0"/>
              <a:t>Weaver </a:t>
            </a:r>
            <a:r>
              <a:rPr dirty="0"/>
              <a:t>(1955):</a:t>
            </a:r>
          </a:p>
        </p:txBody>
      </p:sp>
      <p:sp>
        <p:nvSpPr>
          <p:cNvPr id="3" name="object 3"/>
          <p:cNvSpPr txBox="1"/>
          <p:nvPr/>
        </p:nvSpPr>
        <p:spPr>
          <a:xfrm>
            <a:off x="1171786" y="1527385"/>
            <a:ext cx="10532533" cy="3270146"/>
          </a:xfrm>
          <a:prstGeom prst="rect">
            <a:avLst/>
          </a:prstGeom>
        </p:spPr>
        <p:txBody>
          <a:bodyPr vert="horz" wrap="square" lIns="0" tIns="69425" rIns="0" bIns="0" rtlCol="0">
            <a:spAutoFit/>
          </a:bodyPr>
          <a:lstStyle/>
          <a:p>
            <a:pPr marL="16933" marR="130383">
              <a:lnSpc>
                <a:spcPct val="89100"/>
              </a:lnSpc>
              <a:spcBef>
                <a:spcPts val="545"/>
              </a:spcBef>
            </a:pPr>
            <a:r>
              <a:rPr sz="3200" dirty="0">
                <a:latin typeface="Calibri"/>
                <a:cs typeface="Calibri"/>
              </a:rPr>
              <a:t>“If </a:t>
            </a:r>
            <a:r>
              <a:rPr sz="3200" spc="-7" dirty="0">
                <a:latin typeface="Calibri"/>
                <a:cs typeface="Calibri"/>
              </a:rPr>
              <a:t>one</a:t>
            </a:r>
            <a:r>
              <a:rPr sz="3200" dirty="0">
                <a:latin typeface="Calibri"/>
                <a:cs typeface="Calibri"/>
              </a:rPr>
              <a:t> </a:t>
            </a:r>
            <a:r>
              <a:rPr sz="3200" spc="-7" dirty="0">
                <a:latin typeface="Calibri"/>
                <a:cs typeface="Calibri"/>
              </a:rPr>
              <a:t>examines</a:t>
            </a:r>
            <a:r>
              <a:rPr sz="3200" dirty="0">
                <a:latin typeface="Calibri"/>
                <a:cs typeface="Calibri"/>
              </a:rPr>
              <a:t> the</a:t>
            </a:r>
            <a:r>
              <a:rPr sz="3200" spc="7" dirty="0">
                <a:latin typeface="Calibri"/>
                <a:cs typeface="Calibri"/>
              </a:rPr>
              <a:t> </a:t>
            </a:r>
            <a:r>
              <a:rPr sz="3200" spc="-7" dirty="0">
                <a:latin typeface="Calibri"/>
                <a:cs typeface="Calibri"/>
              </a:rPr>
              <a:t>words</a:t>
            </a:r>
            <a:r>
              <a:rPr sz="3200" dirty="0">
                <a:latin typeface="Calibri"/>
                <a:cs typeface="Calibri"/>
              </a:rPr>
              <a:t> in a </a:t>
            </a:r>
            <a:r>
              <a:rPr sz="3200" spc="-7" dirty="0">
                <a:latin typeface="Calibri"/>
                <a:cs typeface="Calibri"/>
              </a:rPr>
              <a:t>book,</a:t>
            </a:r>
            <a:r>
              <a:rPr sz="3200" spc="7" dirty="0">
                <a:latin typeface="Calibri"/>
                <a:cs typeface="Calibri"/>
              </a:rPr>
              <a:t> </a:t>
            </a:r>
            <a:r>
              <a:rPr sz="3200" spc="-7" dirty="0">
                <a:latin typeface="Calibri"/>
                <a:cs typeface="Calibri"/>
              </a:rPr>
              <a:t>one</a:t>
            </a:r>
            <a:r>
              <a:rPr sz="3200" dirty="0">
                <a:latin typeface="Calibri"/>
                <a:cs typeface="Calibri"/>
              </a:rPr>
              <a:t> at a </a:t>
            </a:r>
            <a:r>
              <a:rPr sz="3200" spc="-13" dirty="0">
                <a:latin typeface="Calibri"/>
                <a:cs typeface="Calibri"/>
              </a:rPr>
              <a:t>time</a:t>
            </a:r>
            <a:r>
              <a:rPr sz="3200" spc="7" dirty="0">
                <a:latin typeface="Calibri"/>
                <a:cs typeface="Calibri"/>
              </a:rPr>
              <a:t> </a:t>
            </a:r>
            <a:r>
              <a:rPr sz="3200" dirty="0">
                <a:latin typeface="Calibri"/>
                <a:cs typeface="Calibri"/>
              </a:rPr>
              <a:t>as </a:t>
            </a:r>
            <a:r>
              <a:rPr sz="3200" spc="-7" dirty="0">
                <a:latin typeface="Calibri"/>
                <a:cs typeface="Calibri"/>
              </a:rPr>
              <a:t>through </a:t>
            </a:r>
            <a:r>
              <a:rPr sz="3200" spc="-707" dirty="0">
                <a:latin typeface="Calibri"/>
                <a:cs typeface="Calibri"/>
              </a:rPr>
              <a:t> </a:t>
            </a:r>
            <a:r>
              <a:rPr sz="3200" dirty="0">
                <a:latin typeface="Calibri"/>
                <a:cs typeface="Calibri"/>
              </a:rPr>
              <a:t>an </a:t>
            </a:r>
            <a:r>
              <a:rPr sz="3200" spc="-7" dirty="0">
                <a:latin typeface="Calibri"/>
                <a:cs typeface="Calibri"/>
              </a:rPr>
              <a:t>opaque</a:t>
            </a:r>
            <a:r>
              <a:rPr sz="3200" dirty="0">
                <a:latin typeface="Calibri"/>
                <a:cs typeface="Calibri"/>
              </a:rPr>
              <a:t> </a:t>
            </a:r>
            <a:r>
              <a:rPr sz="3200" spc="-7" dirty="0">
                <a:latin typeface="Calibri"/>
                <a:cs typeface="Calibri"/>
              </a:rPr>
              <a:t>mask</a:t>
            </a:r>
            <a:r>
              <a:rPr sz="3200" dirty="0">
                <a:latin typeface="Calibri"/>
                <a:cs typeface="Calibri"/>
              </a:rPr>
              <a:t> </a:t>
            </a:r>
            <a:r>
              <a:rPr sz="3200" spc="-7" dirty="0">
                <a:latin typeface="Calibri"/>
                <a:cs typeface="Calibri"/>
              </a:rPr>
              <a:t>with</a:t>
            </a:r>
            <a:r>
              <a:rPr sz="3200" dirty="0">
                <a:latin typeface="Calibri"/>
                <a:cs typeface="Calibri"/>
              </a:rPr>
              <a:t> a </a:t>
            </a:r>
            <a:r>
              <a:rPr sz="3200" spc="-7" dirty="0">
                <a:latin typeface="Calibri"/>
                <a:cs typeface="Calibri"/>
              </a:rPr>
              <a:t>hole</a:t>
            </a:r>
            <a:r>
              <a:rPr sz="3200" dirty="0">
                <a:latin typeface="Calibri"/>
                <a:cs typeface="Calibri"/>
              </a:rPr>
              <a:t> in it </a:t>
            </a:r>
            <a:r>
              <a:rPr sz="3200" spc="-7" dirty="0">
                <a:latin typeface="Calibri"/>
                <a:cs typeface="Calibri"/>
              </a:rPr>
              <a:t>one</a:t>
            </a:r>
            <a:r>
              <a:rPr sz="3200" dirty="0">
                <a:latin typeface="Calibri"/>
                <a:cs typeface="Calibri"/>
              </a:rPr>
              <a:t> </a:t>
            </a:r>
            <a:r>
              <a:rPr sz="3200" spc="-7" dirty="0">
                <a:latin typeface="Calibri"/>
                <a:cs typeface="Calibri"/>
              </a:rPr>
              <a:t>word</a:t>
            </a:r>
            <a:r>
              <a:rPr sz="3200" dirty="0">
                <a:latin typeface="Calibri"/>
                <a:cs typeface="Calibri"/>
              </a:rPr>
              <a:t> </a:t>
            </a:r>
            <a:r>
              <a:rPr sz="3200" spc="-7" dirty="0">
                <a:latin typeface="Calibri"/>
                <a:cs typeface="Calibri"/>
              </a:rPr>
              <a:t>wide,</a:t>
            </a:r>
            <a:r>
              <a:rPr sz="3200" dirty="0">
                <a:latin typeface="Calibri"/>
                <a:cs typeface="Calibri"/>
              </a:rPr>
              <a:t> then it is </a:t>
            </a:r>
            <a:r>
              <a:rPr sz="3200" spc="7" dirty="0">
                <a:latin typeface="Calibri"/>
                <a:cs typeface="Calibri"/>
              </a:rPr>
              <a:t> </a:t>
            </a:r>
            <a:r>
              <a:rPr sz="3200" spc="-7" dirty="0">
                <a:latin typeface="Calibri"/>
                <a:cs typeface="Calibri"/>
              </a:rPr>
              <a:t>obviously</a:t>
            </a:r>
            <a:r>
              <a:rPr sz="3200" spc="7" dirty="0">
                <a:latin typeface="Calibri"/>
                <a:cs typeface="Calibri"/>
              </a:rPr>
              <a:t> </a:t>
            </a:r>
            <a:r>
              <a:rPr sz="3200" spc="-7" dirty="0">
                <a:latin typeface="Calibri"/>
                <a:cs typeface="Calibri"/>
              </a:rPr>
              <a:t>impossible</a:t>
            </a:r>
            <a:r>
              <a:rPr sz="3200" spc="13" dirty="0">
                <a:latin typeface="Calibri"/>
                <a:cs typeface="Calibri"/>
              </a:rPr>
              <a:t> </a:t>
            </a:r>
            <a:r>
              <a:rPr sz="3200" dirty="0">
                <a:latin typeface="Calibri"/>
                <a:cs typeface="Calibri"/>
              </a:rPr>
              <a:t>to</a:t>
            </a:r>
            <a:r>
              <a:rPr sz="3200" spc="7" dirty="0">
                <a:latin typeface="Calibri"/>
                <a:cs typeface="Calibri"/>
              </a:rPr>
              <a:t> </a:t>
            </a:r>
            <a:r>
              <a:rPr sz="3200" spc="-7" dirty="0">
                <a:latin typeface="Calibri"/>
                <a:cs typeface="Calibri"/>
              </a:rPr>
              <a:t>determine,</a:t>
            </a:r>
            <a:r>
              <a:rPr sz="3200" spc="13" dirty="0">
                <a:latin typeface="Calibri"/>
                <a:cs typeface="Calibri"/>
              </a:rPr>
              <a:t> </a:t>
            </a:r>
            <a:r>
              <a:rPr sz="3200" spc="-7" dirty="0">
                <a:latin typeface="Calibri"/>
                <a:cs typeface="Calibri"/>
              </a:rPr>
              <a:t>one</a:t>
            </a:r>
            <a:r>
              <a:rPr sz="3200" spc="7" dirty="0">
                <a:latin typeface="Calibri"/>
                <a:cs typeface="Calibri"/>
              </a:rPr>
              <a:t> </a:t>
            </a:r>
            <a:r>
              <a:rPr sz="3200" dirty="0">
                <a:latin typeface="Calibri"/>
                <a:cs typeface="Calibri"/>
              </a:rPr>
              <a:t>at</a:t>
            </a:r>
            <a:r>
              <a:rPr sz="3200" spc="13" dirty="0">
                <a:latin typeface="Calibri"/>
                <a:cs typeface="Calibri"/>
              </a:rPr>
              <a:t> </a:t>
            </a:r>
            <a:r>
              <a:rPr sz="3200" dirty="0">
                <a:latin typeface="Calibri"/>
                <a:cs typeface="Calibri"/>
              </a:rPr>
              <a:t>a</a:t>
            </a:r>
            <a:r>
              <a:rPr sz="3200" spc="7" dirty="0">
                <a:latin typeface="Calibri"/>
                <a:cs typeface="Calibri"/>
              </a:rPr>
              <a:t> </a:t>
            </a:r>
            <a:r>
              <a:rPr sz="3200" spc="-13" dirty="0">
                <a:latin typeface="Calibri"/>
                <a:cs typeface="Calibri"/>
              </a:rPr>
              <a:t>time,</a:t>
            </a:r>
            <a:r>
              <a:rPr sz="3200" spc="13" dirty="0">
                <a:latin typeface="Calibri"/>
                <a:cs typeface="Calibri"/>
              </a:rPr>
              <a:t> </a:t>
            </a:r>
            <a:r>
              <a:rPr sz="3200" dirty="0">
                <a:latin typeface="Calibri"/>
                <a:cs typeface="Calibri"/>
              </a:rPr>
              <a:t>the</a:t>
            </a:r>
            <a:r>
              <a:rPr sz="3200" spc="7" dirty="0">
                <a:latin typeface="Calibri"/>
                <a:cs typeface="Calibri"/>
              </a:rPr>
              <a:t> </a:t>
            </a:r>
            <a:r>
              <a:rPr sz="3200" spc="-7" dirty="0">
                <a:latin typeface="Calibri"/>
                <a:cs typeface="Calibri"/>
              </a:rPr>
              <a:t>meaning </a:t>
            </a:r>
            <a:r>
              <a:rPr sz="3200" spc="-700" dirty="0">
                <a:latin typeface="Calibri"/>
                <a:cs typeface="Calibri"/>
              </a:rPr>
              <a:t> </a:t>
            </a:r>
            <a:r>
              <a:rPr sz="3200" spc="-7" dirty="0">
                <a:latin typeface="Calibri"/>
                <a:cs typeface="Calibri"/>
              </a:rPr>
              <a:t>of </a:t>
            </a:r>
            <a:r>
              <a:rPr sz="3200" dirty="0">
                <a:latin typeface="Calibri"/>
                <a:cs typeface="Calibri"/>
              </a:rPr>
              <a:t>the </a:t>
            </a:r>
            <a:r>
              <a:rPr sz="3200" spc="-7" dirty="0">
                <a:latin typeface="Calibri"/>
                <a:cs typeface="Calibri"/>
              </a:rPr>
              <a:t>words…</a:t>
            </a:r>
            <a:endParaRPr sz="3200">
              <a:latin typeface="Calibri"/>
              <a:cs typeface="Calibri"/>
            </a:endParaRPr>
          </a:p>
          <a:p>
            <a:pPr marL="16933" marR="6773" algn="just">
              <a:lnSpc>
                <a:spcPct val="90700"/>
              </a:lnSpc>
              <a:spcBef>
                <a:spcPts val="753"/>
              </a:spcBef>
            </a:pPr>
            <a:r>
              <a:rPr sz="3200" spc="-7" dirty="0">
                <a:latin typeface="Calibri"/>
                <a:cs typeface="Calibri"/>
              </a:rPr>
              <a:t>But </a:t>
            </a:r>
            <a:r>
              <a:rPr sz="3200" dirty="0">
                <a:latin typeface="Calibri"/>
                <a:cs typeface="Calibri"/>
              </a:rPr>
              <a:t>if </a:t>
            </a:r>
            <a:r>
              <a:rPr sz="3200" spc="-7" dirty="0">
                <a:latin typeface="Calibri"/>
                <a:cs typeface="Calibri"/>
              </a:rPr>
              <a:t>one </a:t>
            </a:r>
            <a:r>
              <a:rPr sz="3200" dirty="0">
                <a:latin typeface="Calibri"/>
                <a:cs typeface="Calibri"/>
              </a:rPr>
              <a:t>lengthens the slit in the </a:t>
            </a:r>
            <a:r>
              <a:rPr sz="3200" spc="-7" dirty="0">
                <a:latin typeface="Calibri"/>
                <a:cs typeface="Calibri"/>
              </a:rPr>
              <a:t>opaque mask, until </a:t>
            </a:r>
            <a:r>
              <a:rPr sz="3200" spc="-7" dirty="0">
                <a:solidFill>
                  <a:srgbClr val="FF2F54"/>
                </a:solidFill>
                <a:latin typeface="Calibri"/>
                <a:cs typeface="Calibri"/>
              </a:rPr>
              <a:t>one </a:t>
            </a:r>
            <a:r>
              <a:rPr sz="3200" dirty="0">
                <a:solidFill>
                  <a:srgbClr val="FF2F54"/>
                </a:solidFill>
                <a:latin typeface="Calibri"/>
                <a:cs typeface="Calibri"/>
              </a:rPr>
              <a:t>can </a:t>
            </a:r>
            <a:r>
              <a:rPr sz="3200" spc="7" dirty="0">
                <a:solidFill>
                  <a:srgbClr val="FF2F54"/>
                </a:solidFill>
                <a:latin typeface="Calibri"/>
                <a:cs typeface="Calibri"/>
              </a:rPr>
              <a:t> </a:t>
            </a:r>
            <a:r>
              <a:rPr sz="3200" dirty="0">
                <a:solidFill>
                  <a:srgbClr val="FF2F54"/>
                </a:solidFill>
                <a:latin typeface="Calibri"/>
                <a:cs typeface="Calibri"/>
              </a:rPr>
              <a:t>see </a:t>
            </a:r>
            <a:r>
              <a:rPr sz="3200" spc="-7" dirty="0">
                <a:solidFill>
                  <a:srgbClr val="FF2F54"/>
                </a:solidFill>
                <a:latin typeface="Calibri"/>
                <a:cs typeface="Calibri"/>
              </a:rPr>
              <a:t>not only </a:t>
            </a:r>
            <a:r>
              <a:rPr sz="3200" dirty="0">
                <a:solidFill>
                  <a:srgbClr val="FF2F54"/>
                </a:solidFill>
                <a:latin typeface="Calibri"/>
                <a:cs typeface="Calibri"/>
              </a:rPr>
              <a:t>the </a:t>
            </a:r>
            <a:r>
              <a:rPr sz="3200" spc="-7" dirty="0">
                <a:solidFill>
                  <a:srgbClr val="FF2F54"/>
                </a:solidFill>
                <a:latin typeface="Calibri"/>
                <a:cs typeface="Calibri"/>
              </a:rPr>
              <a:t>central word </a:t>
            </a:r>
            <a:r>
              <a:rPr sz="3200" dirty="0">
                <a:solidFill>
                  <a:srgbClr val="FF2F54"/>
                </a:solidFill>
                <a:latin typeface="Calibri"/>
                <a:cs typeface="Calibri"/>
              </a:rPr>
              <a:t>in </a:t>
            </a:r>
            <a:r>
              <a:rPr sz="3200" spc="-7" dirty="0">
                <a:solidFill>
                  <a:srgbClr val="FF2F54"/>
                </a:solidFill>
                <a:latin typeface="Calibri"/>
                <a:cs typeface="Calibri"/>
              </a:rPr>
              <a:t>question </a:t>
            </a:r>
            <a:r>
              <a:rPr sz="3200" dirty="0">
                <a:solidFill>
                  <a:srgbClr val="FF2F54"/>
                </a:solidFill>
                <a:latin typeface="Calibri"/>
                <a:cs typeface="Calibri"/>
              </a:rPr>
              <a:t>but also say N </a:t>
            </a:r>
            <a:r>
              <a:rPr sz="3200" spc="-7" dirty="0">
                <a:solidFill>
                  <a:srgbClr val="FF2F54"/>
                </a:solidFill>
                <a:latin typeface="Calibri"/>
                <a:cs typeface="Calibri"/>
              </a:rPr>
              <a:t>words </a:t>
            </a:r>
            <a:r>
              <a:rPr sz="3200" dirty="0">
                <a:solidFill>
                  <a:srgbClr val="FF2F54"/>
                </a:solidFill>
                <a:latin typeface="Calibri"/>
                <a:cs typeface="Calibri"/>
              </a:rPr>
              <a:t> </a:t>
            </a:r>
            <a:r>
              <a:rPr sz="3200" spc="-7" dirty="0">
                <a:solidFill>
                  <a:srgbClr val="FF2F54"/>
                </a:solidFill>
                <a:latin typeface="Calibri"/>
                <a:cs typeface="Calibri"/>
              </a:rPr>
              <a:t>on</a:t>
            </a:r>
            <a:r>
              <a:rPr sz="3200" dirty="0">
                <a:solidFill>
                  <a:srgbClr val="FF2F54"/>
                </a:solidFill>
                <a:latin typeface="Calibri"/>
                <a:cs typeface="Calibri"/>
              </a:rPr>
              <a:t> either side, then</a:t>
            </a:r>
            <a:r>
              <a:rPr sz="3200" spc="7" dirty="0">
                <a:solidFill>
                  <a:srgbClr val="FF2F54"/>
                </a:solidFill>
                <a:latin typeface="Calibri"/>
                <a:cs typeface="Calibri"/>
              </a:rPr>
              <a:t> </a:t>
            </a:r>
            <a:r>
              <a:rPr sz="3200" dirty="0">
                <a:solidFill>
                  <a:srgbClr val="FF2F54"/>
                </a:solidFill>
                <a:latin typeface="Calibri"/>
                <a:cs typeface="Calibri"/>
              </a:rPr>
              <a:t>if N is </a:t>
            </a:r>
            <a:r>
              <a:rPr sz="3200" spc="-7" dirty="0">
                <a:solidFill>
                  <a:srgbClr val="FF2F54"/>
                </a:solidFill>
                <a:latin typeface="Calibri"/>
                <a:cs typeface="Calibri"/>
              </a:rPr>
              <a:t>large</a:t>
            </a:r>
            <a:r>
              <a:rPr sz="3200" spc="7" dirty="0">
                <a:solidFill>
                  <a:srgbClr val="FF2F54"/>
                </a:solidFill>
                <a:latin typeface="Calibri"/>
                <a:cs typeface="Calibri"/>
              </a:rPr>
              <a:t> </a:t>
            </a:r>
            <a:r>
              <a:rPr sz="3200" spc="-7" dirty="0">
                <a:solidFill>
                  <a:srgbClr val="FF2F54"/>
                </a:solidFill>
                <a:latin typeface="Calibri"/>
                <a:cs typeface="Calibri"/>
              </a:rPr>
              <a:t>enough</a:t>
            </a:r>
            <a:r>
              <a:rPr sz="3200" dirty="0">
                <a:solidFill>
                  <a:srgbClr val="FF2F54"/>
                </a:solidFill>
                <a:latin typeface="Calibri"/>
                <a:cs typeface="Calibri"/>
              </a:rPr>
              <a:t> </a:t>
            </a:r>
            <a:r>
              <a:rPr sz="3200" spc="-7" dirty="0">
                <a:solidFill>
                  <a:srgbClr val="FF2F54"/>
                </a:solidFill>
                <a:latin typeface="Calibri"/>
                <a:cs typeface="Calibri"/>
              </a:rPr>
              <a:t>one</a:t>
            </a:r>
            <a:r>
              <a:rPr sz="3200" dirty="0">
                <a:solidFill>
                  <a:srgbClr val="FF2F54"/>
                </a:solidFill>
                <a:latin typeface="Calibri"/>
                <a:cs typeface="Calibri"/>
              </a:rPr>
              <a:t> can </a:t>
            </a:r>
            <a:r>
              <a:rPr sz="3200" spc="-7" dirty="0">
                <a:solidFill>
                  <a:srgbClr val="FF2F54"/>
                </a:solidFill>
                <a:latin typeface="Calibri"/>
                <a:cs typeface="Calibri"/>
              </a:rPr>
              <a:t>unambiguously</a:t>
            </a:r>
            <a:endParaRPr sz="3200">
              <a:latin typeface="Calibri"/>
              <a:cs typeface="Calibri"/>
            </a:endParaRPr>
          </a:p>
        </p:txBody>
      </p:sp>
      <p:sp>
        <p:nvSpPr>
          <p:cNvPr id="4" name="object 4"/>
          <p:cNvSpPr txBox="1"/>
          <p:nvPr/>
        </p:nvSpPr>
        <p:spPr>
          <a:xfrm>
            <a:off x="1171785" y="4693919"/>
            <a:ext cx="6851227" cy="509541"/>
          </a:xfrm>
          <a:prstGeom prst="rect">
            <a:avLst/>
          </a:prstGeom>
        </p:spPr>
        <p:txBody>
          <a:bodyPr vert="horz" wrap="square" lIns="0" tIns="16933" rIns="0" bIns="0" rtlCol="0">
            <a:spAutoFit/>
          </a:bodyPr>
          <a:lstStyle/>
          <a:p>
            <a:pPr marL="16933">
              <a:spcBef>
                <a:spcPts val="133"/>
              </a:spcBef>
            </a:pPr>
            <a:r>
              <a:rPr sz="3200" dirty="0">
                <a:solidFill>
                  <a:srgbClr val="FF2F54"/>
                </a:solidFill>
                <a:latin typeface="Calibri"/>
                <a:cs typeface="Calibri"/>
              </a:rPr>
              <a:t>decide</a:t>
            </a:r>
            <a:r>
              <a:rPr sz="3200" spc="-7" dirty="0">
                <a:solidFill>
                  <a:srgbClr val="FF2F54"/>
                </a:solidFill>
                <a:latin typeface="Calibri"/>
                <a:cs typeface="Calibri"/>
              </a:rPr>
              <a:t> </a:t>
            </a:r>
            <a:r>
              <a:rPr sz="3200" dirty="0">
                <a:solidFill>
                  <a:srgbClr val="FF2F54"/>
                </a:solidFill>
                <a:latin typeface="Calibri"/>
                <a:cs typeface="Calibri"/>
              </a:rPr>
              <a:t>the</a:t>
            </a:r>
            <a:r>
              <a:rPr sz="3200" spc="-7" dirty="0">
                <a:solidFill>
                  <a:srgbClr val="FF2F54"/>
                </a:solidFill>
                <a:latin typeface="Calibri"/>
                <a:cs typeface="Calibri"/>
              </a:rPr>
              <a:t> meaning of </a:t>
            </a:r>
            <a:r>
              <a:rPr sz="3200" dirty="0">
                <a:solidFill>
                  <a:srgbClr val="FF2F54"/>
                </a:solidFill>
                <a:latin typeface="Calibri"/>
                <a:cs typeface="Calibri"/>
              </a:rPr>
              <a:t>the</a:t>
            </a:r>
            <a:r>
              <a:rPr sz="3200" spc="-7" dirty="0">
                <a:solidFill>
                  <a:srgbClr val="FF2F54"/>
                </a:solidFill>
                <a:latin typeface="Calibri"/>
                <a:cs typeface="Calibri"/>
              </a:rPr>
              <a:t> central word</a:t>
            </a:r>
            <a:r>
              <a:rPr sz="3200" spc="-7" dirty="0">
                <a:latin typeface="Calibri"/>
                <a:cs typeface="Calibri"/>
              </a:rPr>
              <a:t>…</a:t>
            </a:r>
            <a:endParaRPr sz="3200">
              <a:latin typeface="Calibri"/>
              <a:cs typeface="Calibri"/>
            </a:endParaRPr>
          </a:p>
        </p:txBody>
      </p:sp>
      <p:sp>
        <p:nvSpPr>
          <p:cNvPr id="5" name="object 5"/>
          <p:cNvSpPr txBox="1"/>
          <p:nvPr/>
        </p:nvSpPr>
        <p:spPr>
          <a:xfrm>
            <a:off x="1171786" y="5231723"/>
            <a:ext cx="10289540" cy="1385743"/>
          </a:xfrm>
          <a:prstGeom prst="rect">
            <a:avLst/>
          </a:prstGeom>
        </p:spPr>
        <p:txBody>
          <a:bodyPr vert="horz" wrap="square" lIns="0" tIns="70273" rIns="0" bIns="0" rtlCol="0">
            <a:spAutoFit/>
          </a:bodyPr>
          <a:lstStyle/>
          <a:p>
            <a:pPr marL="16933" marR="6773">
              <a:lnSpc>
                <a:spcPct val="89000"/>
              </a:lnSpc>
              <a:spcBef>
                <a:spcPts val="553"/>
              </a:spcBef>
            </a:pPr>
            <a:r>
              <a:rPr sz="3200" dirty="0">
                <a:latin typeface="Calibri"/>
                <a:cs typeface="Calibri"/>
              </a:rPr>
              <a:t>The </a:t>
            </a:r>
            <a:r>
              <a:rPr sz="3200" spc="-7" dirty="0">
                <a:latin typeface="Calibri"/>
                <a:cs typeface="Calibri"/>
              </a:rPr>
              <a:t>practical</a:t>
            </a:r>
            <a:r>
              <a:rPr sz="3200" dirty="0">
                <a:latin typeface="Calibri"/>
                <a:cs typeface="Calibri"/>
              </a:rPr>
              <a:t> </a:t>
            </a:r>
            <a:r>
              <a:rPr sz="3200" spc="-7" dirty="0">
                <a:latin typeface="Calibri"/>
                <a:cs typeface="Calibri"/>
              </a:rPr>
              <a:t>question</a:t>
            </a:r>
            <a:r>
              <a:rPr sz="3200" dirty="0">
                <a:latin typeface="Calibri"/>
                <a:cs typeface="Calibri"/>
              </a:rPr>
              <a:t> is</a:t>
            </a:r>
            <a:r>
              <a:rPr sz="3200" spc="-7" dirty="0">
                <a:latin typeface="Calibri"/>
                <a:cs typeface="Calibri"/>
              </a:rPr>
              <a:t> </a:t>
            </a:r>
            <a:r>
              <a:rPr sz="3200" dirty="0">
                <a:latin typeface="Calibri"/>
                <a:cs typeface="Calibri"/>
              </a:rPr>
              <a:t>: </a:t>
            </a:r>
            <a:r>
              <a:rPr sz="3200" spc="-7" dirty="0">
                <a:latin typeface="Calibri"/>
                <a:cs typeface="Calibri"/>
              </a:rPr>
              <a:t>``What</a:t>
            </a:r>
            <a:r>
              <a:rPr sz="3200" dirty="0">
                <a:latin typeface="Calibri"/>
                <a:cs typeface="Calibri"/>
              </a:rPr>
              <a:t> </a:t>
            </a:r>
            <a:r>
              <a:rPr sz="3200" spc="-7" dirty="0">
                <a:latin typeface="Calibri"/>
                <a:cs typeface="Calibri"/>
              </a:rPr>
              <a:t>minimum</a:t>
            </a:r>
            <a:r>
              <a:rPr sz="3200" dirty="0">
                <a:latin typeface="Calibri"/>
                <a:cs typeface="Calibri"/>
              </a:rPr>
              <a:t> value </a:t>
            </a:r>
            <a:r>
              <a:rPr sz="3200" spc="-7" dirty="0">
                <a:latin typeface="Calibri"/>
                <a:cs typeface="Calibri"/>
              </a:rPr>
              <a:t>of</a:t>
            </a:r>
            <a:r>
              <a:rPr sz="3200" dirty="0">
                <a:latin typeface="Calibri"/>
                <a:cs typeface="Calibri"/>
              </a:rPr>
              <a:t> N </a:t>
            </a:r>
            <a:r>
              <a:rPr sz="3200" spc="-7" dirty="0">
                <a:latin typeface="Calibri"/>
                <a:cs typeface="Calibri"/>
              </a:rPr>
              <a:t>will,</a:t>
            </a:r>
            <a:r>
              <a:rPr sz="3200" dirty="0">
                <a:latin typeface="Calibri"/>
                <a:cs typeface="Calibri"/>
              </a:rPr>
              <a:t> at </a:t>
            </a:r>
            <a:r>
              <a:rPr sz="3200" spc="7" dirty="0">
                <a:latin typeface="Calibri"/>
                <a:cs typeface="Calibri"/>
              </a:rPr>
              <a:t> </a:t>
            </a:r>
            <a:r>
              <a:rPr sz="3200" dirty="0">
                <a:latin typeface="Calibri"/>
                <a:cs typeface="Calibri"/>
              </a:rPr>
              <a:t>least</a:t>
            </a:r>
            <a:r>
              <a:rPr sz="3200" spc="-7" dirty="0">
                <a:latin typeface="Calibri"/>
                <a:cs typeface="Calibri"/>
              </a:rPr>
              <a:t> </a:t>
            </a:r>
            <a:r>
              <a:rPr sz="3200" dirty="0">
                <a:latin typeface="Calibri"/>
                <a:cs typeface="Calibri"/>
              </a:rPr>
              <a:t>in a </a:t>
            </a:r>
            <a:r>
              <a:rPr sz="3200" spc="-7" dirty="0">
                <a:latin typeface="Calibri"/>
                <a:cs typeface="Calibri"/>
              </a:rPr>
              <a:t>tolerable</a:t>
            </a:r>
            <a:r>
              <a:rPr sz="3200" dirty="0">
                <a:latin typeface="Calibri"/>
                <a:cs typeface="Calibri"/>
              </a:rPr>
              <a:t> </a:t>
            </a:r>
            <a:r>
              <a:rPr sz="3200" spc="-7" dirty="0">
                <a:latin typeface="Calibri"/>
                <a:cs typeface="Calibri"/>
              </a:rPr>
              <a:t>fraction</a:t>
            </a:r>
            <a:r>
              <a:rPr sz="3200" dirty="0">
                <a:latin typeface="Calibri"/>
                <a:cs typeface="Calibri"/>
              </a:rPr>
              <a:t> </a:t>
            </a:r>
            <a:r>
              <a:rPr sz="3200" spc="-7" dirty="0">
                <a:latin typeface="Calibri"/>
                <a:cs typeface="Calibri"/>
              </a:rPr>
              <a:t>of</a:t>
            </a:r>
            <a:r>
              <a:rPr sz="3200" dirty="0">
                <a:latin typeface="Calibri"/>
                <a:cs typeface="Calibri"/>
              </a:rPr>
              <a:t> cases, lead</a:t>
            </a:r>
            <a:r>
              <a:rPr sz="3200" spc="-7" dirty="0">
                <a:latin typeface="Calibri"/>
                <a:cs typeface="Calibri"/>
              </a:rPr>
              <a:t> </a:t>
            </a:r>
            <a:r>
              <a:rPr sz="3200" dirty="0">
                <a:latin typeface="Calibri"/>
                <a:cs typeface="Calibri"/>
              </a:rPr>
              <a:t>to the </a:t>
            </a:r>
            <a:r>
              <a:rPr sz="3200" spc="-7" dirty="0">
                <a:latin typeface="Calibri"/>
                <a:cs typeface="Calibri"/>
              </a:rPr>
              <a:t>correct</a:t>
            </a:r>
            <a:r>
              <a:rPr sz="3200" dirty="0">
                <a:latin typeface="Calibri"/>
                <a:cs typeface="Calibri"/>
              </a:rPr>
              <a:t> </a:t>
            </a:r>
            <a:r>
              <a:rPr sz="3200" spc="-7" dirty="0">
                <a:latin typeface="Calibri"/>
                <a:cs typeface="Calibri"/>
              </a:rPr>
              <a:t>choice </a:t>
            </a:r>
            <a:r>
              <a:rPr sz="3200" spc="-707" dirty="0">
                <a:latin typeface="Calibri"/>
                <a:cs typeface="Calibri"/>
              </a:rPr>
              <a:t> </a:t>
            </a:r>
            <a:r>
              <a:rPr sz="3200" spc="-7" dirty="0">
                <a:latin typeface="Calibri"/>
                <a:cs typeface="Calibri"/>
              </a:rPr>
              <a:t>of meaning</a:t>
            </a:r>
            <a:r>
              <a:rPr sz="3200" dirty="0">
                <a:latin typeface="Calibri"/>
                <a:cs typeface="Calibri"/>
              </a:rPr>
              <a:t> </a:t>
            </a:r>
            <a:r>
              <a:rPr sz="3200" spc="-7" dirty="0">
                <a:latin typeface="Calibri"/>
                <a:cs typeface="Calibri"/>
              </a:rPr>
              <a:t>for</a:t>
            </a:r>
            <a:r>
              <a:rPr sz="3200" dirty="0">
                <a:latin typeface="Calibri"/>
                <a:cs typeface="Calibri"/>
              </a:rPr>
              <a:t> the </a:t>
            </a:r>
            <a:r>
              <a:rPr sz="3200" spc="-7" dirty="0">
                <a:latin typeface="Calibri"/>
                <a:cs typeface="Calibri"/>
              </a:rPr>
              <a:t>central</a:t>
            </a:r>
            <a:r>
              <a:rPr sz="3200" dirty="0">
                <a:latin typeface="Calibri"/>
                <a:cs typeface="Calibri"/>
              </a:rPr>
              <a:t> </a:t>
            </a:r>
            <a:r>
              <a:rPr sz="3200" spc="-7" dirty="0">
                <a:latin typeface="Calibri"/>
                <a:cs typeface="Calibri"/>
              </a:rPr>
              <a:t>word?”</a:t>
            </a:r>
            <a:endParaRPr sz="3200">
              <a:latin typeface="Calibri"/>
              <a:cs typeface="Calibri"/>
            </a:endParaRPr>
          </a:p>
        </p:txBody>
      </p:sp>
      <p:sp>
        <p:nvSpPr>
          <p:cNvPr id="6" name="object 6"/>
          <p:cNvSpPr txBox="1"/>
          <p:nvPr/>
        </p:nvSpPr>
        <p:spPr>
          <a:xfrm>
            <a:off x="8127997" y="4749801"/>
            <a:ext cx="2032000" cy="430886"/>
          </a:xfrm>
          <a:prstGeom prst="rect">
            <a:avLst/>
          </a:prstGeom>
          <a:ln w="9524">
            <a:solidFill>
              <a:srgbClr val="7B1979"/>
            </a:solidFill>
          </a:ln>
        </p:spPr>
        <p:txBody>
          <a:bodyPr vert="horz" wrap="square" lIns="0" tIns="60959" rIns="0" bIns="0" rtlCol="0">
            <a:spAutoFit/>
          </a:bodyPr>
          <a:lstStyle/>
          <a:p>
            <a:pPr marL="121917">
              <a:spcBef>
                <a:spcPts val="479"/>
              </a:spcBef>
            </a:pPr>
            <a:r>
              <a:rPr sz="2400" dirty="0">
                <a:latin typeface="Calibri"/>
                <a:cs typeface="Calibri"/>
              </a:rPr>
              <a:t>the</a:t>
            </a:r>
            <a:r>
              <a:rPr sz="2400" spc="473" dirty="0">
                <a:latin typeface="Calibri"/>
                <a:cs typeface="Calibri"/>
              </a:rPr>
              <a:t> </a:t>
            </a:r>
            <a:r>
              <a:rPr sz="2400" spc="-7" dirty="0">
                <a:latin typeface="Calibri"/>
                <a:cs typeface="Calibri"/>
              </a:rPr>
              <a:t>window</a:t>
            </a:r>
            <a:endParaRPr sz="24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3533987" cy="694207"/>
          </a:xfrm>
          <a:prstGeom prst="rect">
            <a:avLst/>
          </a:prstGeom>
        </p:spPr>
        <p:txBody>
          <a:bodyPr vert="horz" wrap="square" lIns="0" tIns="16933" rIns="0" bIns="0" rtlCol="0" anchor="ctr">
            <a:spAutoFit/>
          </a:bodyPr>
          <a:lstStyle/>
          <a:p>
            <a:pPr marL="16933">
              <a:lnSpc>
                <a:spcPct val="100000"/>
              </a:lnSpc>
              <a:spcBef>
                <a:spcPts val="133"/>
              </a:spcBef>
            </a:pPr>
            <a:r>
              <a:rPr spc="-7" dirty="0"/>
              <a:t>Feature</a:t>
            </a:r>
            <a:r>
              <a:rPr spc="-53" dirty="0"/>
              <a:t> </a:t>
            </a:r>
            <a:r>
              <a:rPr spc="-7" dirty="0"/>
              <a:t>vectors</a:t>
            </a:r>
          </a:p>
        </p:txBody>
      </p:sp>
      <p:sp>
        <p:nvSpPr>
          <p:cNvPr id="3" name="object 3"/>
          <p:cNvSpPr txBox="1"/>
          <p:nvPr/>
        </p:nvSpPr>
        <p:spPr>
          <a:xfrm>
            <a:off x="1120986" y="1806786"/>
            <a:ext cx="6473613" cy="509541"/>
          </a:xfrm>
          <a:prstGeom prst="rect">
            <a:avLst/>
          </a:prstGeom>
        </p:spPr>
        <p:txBody>
          <a:bodyPr vert="horz" wrap="square" lIns="0" tIns="16933" rIns="0" bIns="0" rtlCol="0">
            <a:spAutoFit/>
          </a:bodyPr>
          <a:lstStyle/>
          <a:p>
            <a:pPr marL="321725" indent="-304792">
              <a:spcBef>
                <a:spcPts val="133"/>
              </a:spcBef>
              <a:buFont typeface="Times New Roman"/>
              <a:buChar char="•"/>
              <a:tabLst>
                <a:tab pos="321725" algn="l"/>
              </a:tabLst>
            </a:pPr>
            <a:r>
              <a:rPr sz="3200" b="1" spc="-7" dirty="0">
                <a:latin typeface="Calibri"/>
                <a:cs typeface="Calibri"/>
              </a:rPr>
              <a:t>Vectors</a:t>
            </a:r>
            <a:r>
              <a:rPr sz="3200" b="1" dirty="0">
                <a:latin typeface="Calibri"/>
                <a:cs typeface="Calibri"/>
              </a:rPr>
              <a:t> </a:t>
            </a:r>
            <a:r>
              <a:rPr sz="3200" spc="-7" dirty="0">
                <a:latin typeface="Calibri"/>
                <a:cs typeface="Calibri"/>
              </a:rPr>
              <a:t>of</a:t>
            </a:r>
            <a:r>
              <a:rPr sz="3200" dirty="0">
                <a:latin typeface="Calibri"/>
                <a:cs typeface="Calibri"/>
              </a:rPr>
              <a:t> sets </a:t>
            </a:r>
            <a:r>
              <a:rPr sz="3200" spc="-7" dirty="0">
                <a:latin typeface="Calibri"/>
                <a:cs typeface="Calibri"/>
              </a:rPr>
              <a:t>of</a:t>
            </a:r>
            <a:r>
              <a:rPr sz="3200" dirty="0">
                <a:latin typeface="Calibri"/>
                <a:cs typeface="Calibri"/>
              </a:rPr>
              <a:t> </a:t>
            </a:r>
            <a:r>
              <a:rPr sz="3200" spc="-7" dirty="0">
                <a:latin typeface="Calibri"/>
                <a:cs typeface="Calibri"/>
              </a:rPr>
              <a:t>feature/value</a:t>
            </a:r>
            <a:r>
              <a:rPr sz="3200" dirty="0">
                <a:latin typeface="Calibri"/>
                <a:cs typeface="Calibri"/>
              </a:rPr>
              <a:t> </a:t>
            </a:r>
            <a:r>
              <a:rPr sz="3200" spc="-7" dirty="0">
                <a:latin typeface="Calibri"/>
                <a:cs typeface="Calibri"/>
              </a:rPr>
              <a:t>pairs</a:t>
            </a:r>
            <a:endParaRPr sz="32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008" y="740019"/>
            <a:ext cx="8077200" cy="694207"/>
          </a:xfrm>
          <a:prstGeom prst="rect">
            <a:avLst/>
          </a:prstGeom>
        </p:spPr>
        <p:txBody>
          <a:bodyPr vert="horz" wrap="square" lIns="0" tIns="16933" rIns="0" bIns="0" rtlCol="0" anchor="ctr">
            <a:spAutoFit/>
          </a:bodyPr>
          <a:lstStyle/>
          <a:p>
            <a:pPr marL="16933">
              <a:lnSpc>
                <a:spcPct val="100000"/>
              </a:lnSpc>
              <a:spcBef>
                <a:spcPts val="133"/>
              </a:spcBef>
            </a:pPr>
            <a:r>
              <a:rPr spc="-7" dirty="0"/>
              <a:t>Two kinds </a:t>
            </a:r>
            <a:r>
              <a:rPr dirty="0"/>
              <a:t>of</a:t>
            </a:r>
            <a:r>
              <a:rPr spc="-7" dirty="0"/>
              <a:t> features </a:t>
            </a:r>
            <a:r>
              <a:rPr dirty="0"/>
              <a:t>in</a:t>
            </a:r>
            <a:r>
              <a:rPr spc="-7" dirty="0"/>
              <a:t> the</a:t>
            </a:r>
            <a:r>
              <a:rPr dirty="0"/>
              <a:t> </a:t>
            </a:r>
            <a:r>
              <a:rPr spc="-7" dirty="0"/>
              <a:t>vectors</a:t>
            </a:r>
          </a:p>
        </p:txBody>
      </p:sp>
      <p:sp>
        <p:nvSpPr>
          <p:cNvPr id="3" name="object 3"/>
          <p:cNvSpPr txBox="1"/>
          <p:nvPr/>
        </p:nvSpPr>
        <p:spPr>
          <a:xfrm>
            <a:off x="517739" y="1950616"/>
            <a:ext cx="10977879" cy="4649264"/>
          </a:xfrm>
          <a:prstGeom prst="rect">
            <a:avLst/>
          </a:prstGeom>
        </p:spPr>
        <p:txBody>
          <a:bodyPr vert="horz" wrap="square" lIns="0" tIns="16933" rIns="0" bIns="0" rtlCol="0">
            <a:spAutoFit/>
          </a:bodyPr>
          <a:lstStyle/>
          <a:p>
            <a:pPr marL="474121" indent="-457189">
              <a:spcBef>
                <a:spcPts val="133"/>
              </a:spcBef>
              <a:buClr>
                <a:srgbClr val="CC0000"/>
              </a:buClr>
              <a:buFont typeface="Times New Roman"/>
              <a:buChar char="•"/>
              <a:tabLst>
                <a:tab pos="473275" algn="l"/>
                <a:tab pos="474121" algn="l"/>
              </a:tabLst>
            </a:pPr>
            <a:r>
              <a:rPr sz="3200" b="1" spc="-13" dirty="0">
                <a:latin typeface="Calibri"/>
                <a:cs typeface="Calibri"/>
              </a:rPr>
              <a:t>Collocational</a:t>
            </a:r>
            <a:r>
              <a:rPr sz="3200" b="1" spc="20" dirty="0">
                <a:latin typeface="Calibri"/>
                <a:cs typeface="Calibri"/>
              </a:rPr>
              <a:t> </a:t>
            </a:r>
            <a:r>
              <a:rPr sz="3200" spc="-7" dirty="0">
                <a:latin typeface="Calibri"/>
                <a:cs typeface="Calibri"/>
              </a:rPr>
              <a:t>features</a:t>
            </a:r>
            <a:r>
              <a:rPr sz="3200" spc="7" dirty="0">
                <a:latin typeface="Calibri"/>
                <a:cs typeface="Calibri"/>
              </a:rPr>
              <a:t> </a:t>
            </a:r>
            <a:r>
              <a:rPr sz="3200" dirty="0">
                <a:latin typeface="Calibri"/>
                <a:cs typeface="Calibri"/>
              </a:rPr>
              <a:t>and</a:t>
            </a:r>
            <a:r>
              <a:rPr sz="3200" spc="7" dirty="0">
                <a:latin typeface="Calibri"/>
                <a:cs typeface="Calibri"/>
              </a:rPr>
              <a:t> </a:t>
            </a:r>
            <a:r>
              <a:rPr sz="3200" b="1" spc="-247" dirty="0">
                <a:latin typeface="Calibri"/>
                <a:cs typeface="Calibri"/>
              </a:rPr>
              <a:t>bag-­‐of-­‐words</a:t>
            </a:r>
            <a:r>
              <a:rPr sz="3200" b="1" spc="-13" dirty="0">
                <a:latin typeface="Calibri"/>
                <a:cs typeface="Calibri"/>
              </a:rPr>
              <a:t> </a:t>
            </a:r>
            <a:r>
              <a:rPr sz="3200" spc="-7" dirty="0">
                <a:latin typeface="Calibri"/>
                <a:cs typeface="Calibri"/>
              </a:rPr>
              <a:t>features</a:t>
            </a:r>
            <a:endParaRPr sz="3200">
              <a:latin typeface="Calibri"/>
              <a:cs typeface="Calibri"/>
            </a:endParaRPr>
          </a:p>
          <a:p>
            <a:pPr>
              <a:spcBef>
                <a:spcPts val="33"/>
              </a:spcBef>
              <a:buClr>
                <a:srgbClr val="CC0000"/>
              </a:buClr>
              <a:buFont typeface="Times New Roman"/>
              <a:buChar char="•"/>
            </a:pPr>
            <a:endParaRPr sz="4333">
              <a:latin typeface="Calibri"/>
              <a:cs typeface="Calibri"/>
            </a:endParaRPr>
          </a:p>
          <a:p>
            <a:pPr marL="931310" lvl="1" indent="-305639">
              <a:buClr>
                <a:srgbClr val="000000"/>
              </a:buClr>
              <a:buFont typeface="Times New Roman"/>
              <a:buChar char="•"/>
              <a:tabLst>
                <a:tab pos="931310" algn="l"/>
              </a:tabLst>
            </a:pPr>
            <a:r>
              <a:rPr sz="3200" b="1" spc="-7" dirty="0">
                <a:solidFill>
                  <a:srgbClr val="0070C0"/>
                </a:solidFill>
                <a:latin typeface="Calibri"/>
                <a:cs typeface="Calibri"/>
              </a:rPr>
              <a:t>Collocational/Paradigmatic</a:t>
            </a:r>
            <a:endParaRPr sz="3200">
              <a:latin typeface="Calibri"/>
              <a:cs typeface="Calibri"/>
            </a:endParaRPr>
          </a:p>
          <a:p>
            <a:pPr marL="1388499" lvl="2" indent="-305639">
              <a:spcBef>
                <a:spcPts val="567"/>
              </a:spcBef>
              <a:buClr>
                <a:srgbClr val="CC0000"/>
              </a:buClr>
              <a:buFont typeface="Times New Roman"/>
              <a:buChar char="•"/>
              <a:tabLst>
                <a:tab pos="1387652" algn="l"/>
                <a:tab pos="1388499" algn="l"/>
              </a:tabLst>
            </a:pPr>
            <a:r>
              <a:rPr sz="2667" spc="-7" dirty="0">
                <a:latin typeface="Calibri"/>
                <a:cs typeface="Calibri"/>
              </a:rPr>
              <a:t>Features</a:t>
            </a:r>
            <a:r>
              <a:rPr sz="2667" dirty="0">
                <a:latin typeface="Calibri"/>
                <a:cs typeface="Calibri"/>
              </a:rPr>
              <a:t> </a:t>
            </a:r>
            <a:r>
              <a:rPr sz="2667" spc="-7" dirty="0">
                <a:latin typeface="Calibri"/>
                <a:cs typeface="Calibri"/>
              </a:rPr>
              <a:t>about</a:t>
            </a:r>
            <a:r>
              <a:rPr sz="2667" spc="7" dirty="0">
                <a:latin typeface="Calibri"/>
                <a:cs typeface="Calibri"/>
              </a:rPr>
              <a:t> </a:t>
            </a:r>
            <a:r>
              <a:rPr sz="2667" spc="-7" dirty="0">
                <a:latin typeface="Calibri"/>
                <a:cs typeface="Calibri"/>
              </a:rPr>
              <a:t>words</a:t>
            </a:r>
            <a:r>
              <a:rPr sz="2667" spc="7" dirty="0">
                <a:latin typeface="Calibri"/>
                <a:cs typeface="Calibri"/>
              </a:rPr>
              <a:t> </a:t>
            </a:r>
            <a:r>
              <a:rPr sz="2667" dirty="0">
                <a:latin typeface="Calibri"/>
                <a:cs typeface="Calibri"/>
              </a:rPr>
              <a:t>at</a:t>
            </a:r>
            <a:r>
              <a:rPr sz="2667" spc="-7" dirty="0">
                <a:latin typeface="Calibri"/>
                <a:cs typeface="Calibri"/>
              </a:rPr>
              <a:t> </a:t>
            </a:r>
            <a:r>
              <a:rPr sz="2667" b="1" spc="-7" dirty="0">
                <a:latin typeface="Calibri"/>
                <a:cs typeface="Calibri"/>
              </a:rPr>
              <a:t>speciﬁc</a:t>
            </a:r>
            <a:r>
              <a:rPr sz="2667" b="1" dirty="0">
                <a:latin typeface="Calibri"/>
                <a:cs typeface="Calibri"/>
              </a:rPr>
              <a:t> </a:t>
            </a:r>
            <a:r>
              <a:rPr sz="2667" spc="-7" dirty="0">
                <a:latin typeface="Calibri"/>
                <a:cs typeface="Calibri"/>
              </a:rPr>
              <a:t>positions</a:t>
            </a:r>
            <a:r>
              <a:rPr sz="2667" spc="7" dirty="0">
                <a:latin typeface="Calibri"/>
                <a:cs typeface="Calibri"/>
              </a:rPr>
              <a:t> </a:t>
            </a:r>
            <a:r>
              <a:rPr sz="2667" dirty="0">
                <a:latin typeface="Calibri"/>
                <a:cs typeface="Calibri"/>
              </a:rPr>
              <a:t>near </a:t>
            </a:r>
            <a:r>
              <a:rPr sz="2667" spc="-7" dirty="0">
                <a:latin typeface="Calibri"/>
                <a:cs typeface="Calibri"/>
              </a:rPr>
              <a:t>target</a:t>
            </a:r>
            <a:r>
              <a:rPr sz="2667" dirty="0">
                <a:latin typeface="Calibri"/>
                <a:cs typeface="Calibri"/>
              </a:rPr>
              <a:t> </a:t>
            </a:r>
            <a:r>
              <a:rPr sz="2667" spc="-7" dirty="0">
                <a:latin typeface="Calibri"/>
                <a:cs typeface="Calibri"/>
              </a:rPr>
              <a:t>word</a:t>
            </a:r>
            <a:endParaRPr sz="2667">
              <a:latin typeface="Calibri"/>
              <a:cs typeface="Calibri"/>
            </a:endParaRPr>
          </a:p>
          <a:p>
            <a:pPr marL="1845687" lvl="3" indent="-305639">
              <a:spcBef>
                <a:spcPts val="667"/>
              </a:spcBef>
              <a:buClr>
                <a:srgbClr val="000000"/>
              </a:buClr>
              <a:buFont typeface="Times New Roman"/>
              <a:buChar char="•"/>
              <a:tabLst>
                <a:tab pos="1844841" algn="l"/>
                <a:tab pos="1845687" algn="l"/>
              </a:tabLst>
            </a:pPr>
            <a:r>
              <a:rPr sz="2667" spc="-13" dirty="0">
                <a:solidFill>
                  <a:srgbClr val="0070C0"/>
                </a:solidFill>
                <a:latin typeface="Calibri"/>
                <a:cs typeface="Calibri"/>
              </a:rPr>
              <a:t>Often </a:t>
            </a:r>
            <a:r>
              <a:rPr sz="2667" spc="-7" dirty="0">
                <a:solidFill>
                  <a:srgbClr val="0070C0"/>
                </a:solidFill>
                <a:latin typeface="Calibri"/>
                <a:cs typeface="Calibri"/>
              </a:rPr>
              <a:t>limited </a:t>
            </a:r>
            <a:r>
              <a:rPr sz="2667" dirty="0">
                <a:solidFill>
                  <a:srgbClr val="0070C0"/>
                </a:solidFill>
                <a:latin typeface="Calibri"/>
                <a:cs typeface="Calibri"/>
              </a:rPr>
              <a:t>to</a:t>
            </a:r>
            <a:r>
              <a:rPr sz="2667" spc="-7" dirty="0">
                <a:solidFill>
                  <a:srgbClr val="0070C0"/>
                </a:solidFill>
                <a:latin typeface="Calibri"/>
                <a:cs typeface="Calibri"/>
              </a:rPr>
              <a:t> </a:t>
            </a:r>
            <a:r>
              <a:rPr sz="2667" dirty="0">
                <a:solidFill>
                  <a:srgbClr val="0070C0"/>
                </a:solidFill>
                <a:latin typeface="Calibri"/>
                <a:cs typeface="Calibri"/>
              </a:rPr>
              <a:t>just</a:t>
            </a:r>
            <a:r>
              <a:rPr sz="2667" spc="-7" dirty="0">
                <a:solidFill>
                  <a:srgbClr val="0070C0"/>
                </a:solidFill>
                <a:latin typeface="Calibri"/>
                <a:cs typeface="Calibri"/>
              </a:rPr>
              <a:t> word identity</a:t>
            </a:r>
            <a:r>
              <a:rPr sz="2667" spc="-13" dirty="0">
                <a:solidFill>
                  <a:srgbClr val="0070C0"/>
                </a:solidFill>
                <a:latin typeface="Calibri"/>
                <a:cs typeface="Calibri"/>
              </a:rPr>
              <a:t> </a:t>
            </a:r>
            <a:r>
              <a:rPr sz="2667" dirty="0">
                <a:solidFill>
                  <a:srgbClr val="0070C0"/>
                </a:solidFill>
                <a:latin typeface="Calibri"/>
                <a:cs typeface="Calibri"/>
              </a:rPr>
              <a:t>and</a:t>
            </a:r>
            <a:r>
              <a:rPr sz="2667" spc="-7" dirty="0">
                <a:solidFill>
                  <a:srgbClr val="0070C0"/>
                </a:solidFill>
                <a:latin typeface="Calibri"/>
                <a:cs typeface="Calibri"/>
              </a:rPr>
              <a:t> </a:t>
            </a:r>
            <a:r>
              <a:rPr sz="2667" dirty="0">
                <a:solidFill>
                  <a:srgbClr val="0070C0"/>
                </a:solidFill>
                <a:latin typeface="Calibri"/>
                <a:cs typeface="Calibri"/>
              </a:rPr>
              <a:t>POS</a:t>
            </a:r>
            <a:endParaRPr sz="2667">
              <a:latin typeface="Calibri"/>
              <a:cs typeface="Calibri"/>
            </a:endParaRPr>
          </a:p>
          <a:p>
            <a:pPr marL="931310" lvl="1" indent="-305639">
              <a:spcBef>
                <a:spcPts val="793"/>
              </a:spcBef>
              <a:buClr>
                <a:srgbClr val="000000"/>
              </a:buClr>
              <a:buFont typeface="Times New Roman"/>
              <a:buChar char="•"/>
              <a:tabLst>
                <a:tab pos="931310" algn="l"/>
              </a:tabLst>
            </a:pPr>
            <a:r>
              <a:rPr sz="3200" b="1" spc="-253" dirty="0">
                <a:solidFill>
                  <a:srgbClr val="0070C0"/>
                </a:solidFill>
                <a:latin typeface="Calibri"/>
                <a:cs typeface="Calibri"/>
              </a:rPr>
              <a:t>Bag-­‐of-­‐words</a:t>
            </a:r>
            <a:endParaRPr sz="3200">
              <a:latin typeface="Calibri"/>
              <a:cs typeface="Calibri"/>
            </a:endParaRPr>
          </a:p>
          <a:p>
            <a:pPr marL="1387652" marR="6773" lvl="2" indent="-304792">
              <a:lnSpc>
                <a:spcPts val="3093"/>
              </a:lnSpc>
              <a:spcBef>
                <a:spcPts val="893"/>
              </a:spcBef>
              <a:buClr>
                <a:srgbClr val="CC0000"/>
              </a:buClr>
              <a:buFont typeface="Times New Roman"/>
              <a:buChar char="•"/>
              <a:tabLst>
                <a:tab pos="1387652" algn="l"/>
                <a:tab pos="1388499" algn="l"/>
              </a:tabLst>
            </a:pPr>
            <a:r>
              <a:rPr sz="2667" spc="-7" dirty="0">
                <a:latin typeface="Calibri"/>
                <a:cs typeface="Calibri"/>
              </a:rPr>
              <a:t>Features</a:t>
            </a:r>
            <a:r>
              <a:rPr sz="2667" spc="7" dirty="0">
                <a:latin typeface="Calibri"/>
                <a:cs typeface="Calibri"/>
              </a:rPr>
              <a:t> </a:t>
            </a:r>
            <a:r>
              <a:rPr sz="2667" spc="-7" dirty="0">
                <a:latin typeface="Calibri"/>
                <a:cs typeface="Calibri"/>
              </a:rPr>
              <a:t>about</a:t>
            </a:r>
            <a:r>
              <a:rPr sz="2667" spc="13" dirty="0">
                <a:latin typeface="Calibri"/>
                <a:cs typeface="Calibri"/>
              </a:rPr>
              <a:t> </a:t>
            </a:r>
            <a:r>
              <a:rPr sz="2667" spc="-7" dirty="0">
                <a:latin typeface="Calibri"/>
                <a:cs typeface="Calibri"/>
              </a:rPr>
              <a:t>words</a:t>
            </a:r>
            <a:r>
              <a:rPr sz="2667" spc="7" dirty="0">
                <a:latin typeface="Calibri"/>
                <a:cs typeface="Calibri"/>
              </a:rPr>
              <a:t> </a:t>
            </a:r>
            <a:r>
              <a:rPr sz="2667" dirty="0">
                <a:latin typeface="Calibri"/>
                <a:cs typeface="Calibri"/>
              </a:rPr>
              <a:t>that</a:t>
            </a:r>
            <a:r>
              <a:rPr sz="2667" spc="13" dirty="0">
                <a:latin typeface="Calibri"/>
                <a:cs typeface="Calibri"/>
              </a:rPr>
              <a:t> </a:t>
            </a:r>
            <a:r>
              <a:rPr sz="2667" spc="-7" dirty="0">
                <a:latin typeface="Calibri"/>
                <a:cs typeface="Calibri"/>
              </a:rPr>
              <a:t>occur</a:t>
            </a:r>
            <a:r>
              <a:rPr sz="2667" spc="13" dirty="0">
                <a:latin typeface="Calibri"/>
                <a:cs typeface="Calibri"/>
              </a:rPr>
              <a:t> </a:t>
            </a:r>
            <a:r>
              <a:rPr sz="2667" spc="-7" dirty="0">
                <a:latin typeface="Calibri"/>
                <a:cs typeface="Calibri"/>
              </a:rPr>
              <a:t>anywhere</a:t>
            </a:r>
            <a:r>
              <a:rPr sz="2667" spc="7" dirty="0">
                <a:latin typeface="Calibri"/>
                <a:cs typeface="Calibri"/>
              </a:rPr>
              <a:t> </a:t>
            </a:r>
            <a:r>
              <a:rPr sz="2667" dirty="0">
                <a:latin typeface="Calibri"/>
                <a:cs typeface="Calibri"/>
              </a:rPr>
              <a:t>in</a:t>
            </a:r>
            <a:r>
              <a:rPr sz="2667" spc="13" dirty="0">
                <a:latin typeface="Calibri"/>
                <a:cs typeface="Calibri"/>
              </a:rPr>
              <a:t> </a:t>
            </a:r>
            <a:r>
              <a:rPr sz="2667" dirty="0">
                <a:latin typeface="Calibri"/>
                <a:cs typeface="Calibri"/>
              </a:rPr>
              <a:t>the</a:t>
            </a:r>
            <a:r>
              <a:rPr sz="2667" spc="13" dirty="0">
                <a:latin typeface="Calibri"/>
                <a:cs typeface="Calibri"/>
              </a:rPr>
              <a:t> </a:t>
            </a:r>
            <a:r>
              <a:rPr sz="2667" spc="-7" dirty="0">
                <a:latin typeface="Calibri"/>
                <a:cs typeface="Calibri"/>
              </a:rPr>
              <a:t>window</a:t>
            </a:r>
            <a:r>
              <a:rPr sz="2667" spc="7" dirty="0">
                <a:latin typeface="Calibri"/>
                <a:cs typeface="Calibri"/>
              </a:rPr>
              <a:t> </a:t>
            </a:r>
            <a:r>
              <a:rPr sz="2667" spc="-7" dirty="0">
                <a:latin typeface="Calibri"/>
                <a:cs typeface="Calibri"/>
              </a:rPr>
              <a:t>(regardless </a:t>
            </a:r>
            <a:r>
              <a:rPr sz="2667" spc="-579" dirty="0">
                <a:latin typeface="Calibri"/>
                <a:cs typeface="Calibri"/>
              </a:rPr>
              <a:t> </a:t>
            </a:r>
            <a:r>
              <a:rPr sz="2667" spc="-7" dirty="0">
                <a:latin typeface="Calibri"/>
                <a:cs typeface="Calibri"/>
              </a:rPr>
              <a:t>of</a:t>
            </a:r>
            <a:r>
              <a:rPr sz="2667" spc="-13" dirty="0">
                <a:latin typeface="Calibri"/>
                <a:cs typeface="Calibri"/>
              </a:rPr>
              <a:t> position)</a:t>
            </a:r>
            <a:endParaRPr sz="2667">
              <a:latin typeface="Calibri"/>
              <a:cs typeface="Calibri"/>
            </a:endParaRPr>
          </a:p>
          <a:p>
            <a:pPr marL="1845687" lvl="3" indent="-305639">
              <a:spcBef>
                <a:spcPts val="553"/>
              </a:spcBef>
              <a:buClr>
                <a:srgbClr val="000000"/>
              </a:buClr>
              <a:buFont typeface="Times New Roman"/>
              <a:buChar char="•"/>
              <a:tabLst>
                <a:tab pos="1844841" algn="l"/>
                <a:tab pos="1845687" algn="l"/>
              </a:tabLst>
            </a:pPr>
            <a:r>
              <a:rPr sz="2667" spc="-7" dirty="0">
                <a:solidFill>
                  <a:srgbClr val="0070C0"/>
                </a:solidFill>
                <a:latin typeface="Calibri"/>
                <a:cs typeface="Calibri"/>
              </a:rPr>
              <a:t>Typically</a:t>
            </a:r>
            <a:r>
              <a:rPr sz="2667" spc="7" dirty="0">
                <a:solidFill>
                  <a:srgbClr val="0070C0"/>
                </a:solidFill>
                <a:latin typeface="Calibri"/>
                <a:cs typeface="Calibri"/>
              </a:rPr>
              <a:t> </a:t>
            </a:r>
            <a:r>
              <a:rPr sz="2667" spc="-7" dirty="0">
                <a:solidFill>
                  <a:srgbClr val="0070C0"/>
                </a:solidFill>
                <a:latin typeface="Calibri"/>
                <a:cs typeface="Calibri"/>
              </a:rPr>
              <a:t>limited</a:t>
            </a:r>
            <a:r>
              <a:rPr sz="2667" spc="7" dirty="0">
                <a:solidFill>
                  <a:srgbClr val="0070C0"/>
                </a:solidFill>
                <a:latin typeface="Calibri"/>
                <a:cs typeface="Calibri"/>
              </a:rPr>
              <a:t> </a:t>
            </a:r>
            <a:r>
              <a:rPr sz="2667" dirty="0">
                <a:solidFill>
                  <a:srgbClr val="0070C0"/>
                </a:solidFill>
                <a:latin typeface="Calibri"/>
                <a:cs typeface="Calibri"/>
              </a:rPr>
              <a:t>to</a:t>
            </a:r>
            <a:r>
              <a:rPr sz="2667" spc="7" dirty="0">
                <a:solidFill>
                  <a:srgbClr val="0070C0"/>
                </a:solidFill>
                <a:latin typeface="Calibri"/>
                <a:cs typeface="Calibri"/>
              </a:rPr>
              <a:t> </a:t>
            </a:r>
            <a:r>
              <a:rPr sz="2667" spc="-7" dirty="0">
                <a:solidFill>
                  <a:srgbClr val="0070C0"/>
                </a:solidFill>
                <a:latin typeface="Calibri"/>
                <a:cs typeface="Calibri"/>
              </a:rPr>
              <a:t>frequency</a:t>
            </a:r>
            <a:r>
              <a:rPr sz="2667" spc="7" dirty="0">
                <a:solidFill>
                  <a:srgbClr val="0070C0"/>
                </a:solidFill>
                <a:latin typeface="Calibri"/>
                <a:cs typeface="Calibri"/>
              </a:rPr>
              <a:t> </a:t>
            </a:r>
            <a:r>
              <a:rPr sz="2667" spc="-7" dirty="0">
                <a:solidFill>
                  <a:srgbClr val="0070C0"/>
                </a:solidFill>
                <a:latin typeface="Calibri"/>
                <a:cs typeface="Calibri"/>
              </a:rPr>
              <a:t>counts</a:t>
            </a:r>
            <a:endParaRPr sz="2667">
              <a:latin typeface="Calibri"/>
              <a:cs typeface="Calibri"/>
            </a:endParaRPr>
          </a:p>
        </p:txBody>
      </p:sp>
      <p:sp>
        <p:nvSpPr>
          <p:cNvPr id="4" name="object 4"/>
          <p:cNvSpPr txBox="1"/>
          <p:nvPr/>
        </p:nvSpPr>
        <p:spPr>
          <a:xfrm>
            <a:off x="9347197" y="2"/>
            <a:ext cx="2641600" cy="2277547"/>
          </a:xfrm>
          <a:prstGeom prst="rect">
            <a:avLst/>
          </a:prstGeom>
          <a:ln w="9524">
            <a:solidFill>
              <a:srgbClr val="B51826"/>
            </a:solidFill>
          </a:ln>
        </p:spPr>
        <p:txBody>
          <a:bodyPr vert="horz" wrap="square" lIns="0" tIns="60960" rIns="0" bIns="0" rtlCol="0">
            <a:spAutoFit/>
          </a:bodyPr>
          <a:lstStyle/>
          <a:p>
            <a:pPr marL="121917" marR="119377">
              <a:lnSpc>
                <a:spcPct val="99800"/>
              </a:lnSpc>
              <a:spcBef>
                <a:spcPts val="480"/>
              </a:spcBef>
            </a:pPr>
            <a:r>
              <a:rPr sz="1600" spc="-7" dirty="0">
                <a:latin typeface="Lucida Sans Unicode"/>
                <a:cs typeface="Lucida Sans Unicode"/>
              </a:rPr>
              <a:t>Generally speaking, </a:t>
            </a:r>
            <a:r>
              <a:rPr sz="1600" dirty="0">
                <a:latin typeface="Lucida Sans Unicode"/>
                <a:cs typeface="Lucida Sans Unicode"/>
              </a:rPr>
              <a:t>a </a:t>
            </a:r>
            <a:r>
              <a:rPr sz="1600" spc="7" dirty="0">
                <a:latin typeface="Lucida Sans Unicode"/>
                <a:cs typeface="Lucida Sans Unicode"/>
              </a:rPr>
              <a:t> </a:t>
            </a:r>
            <a:r>
              <a:rPr sz="1600" b="1" spc="67" dirty="0">
                <a:latin typeface="Trebuchet MS"/>
                <a:cs typeface="Trebuchet MS"/>
              </a:rPr>
              <a:t>collocation </a:t>
            </a:r>
            <a:r>
              <a:rPr sz="1600" dirty="0">
                <a:latin typeface="Lucida Sans Unicode"/>
                <a:cs typeface="Lucida Sans Unicode"/>
              </a:rPr>
              <a:t>is a </a:t>
            </a:r>
            <a:r>
              <a:rPr sz="1600" spc="7" dirty="0">
                <a:latin typeface="Lucida Sans Unicode"/>
                <a:cs typeface="Lucida Sans Unicode"/>
              </a:rPr>
              <a:t> </a:t>
            </a:r>
            <a:r>
              <a:rPr sz="1600" dirty="0">
                <a:latin typeface="Lucida Sans Unicode"/>
                <a:cs typeface="Lucida Sans Unicode"/>
              </a:rPr>
              <a:t>sequence of words </a:t>
            </a:r>
            <a:r>
              <a:rPr sz="1600" spc="-7" dirty="0">
                <a:latin typeface="Lucida Sans Unicode"/>
                <a:cs typeface="Lucida Sans Unicode"/>
              </a:rPr>
              <a:t>or </a:t>
            </a:r>
            <a:r>
              <a:rPr sz="1600" dirty="0">
                <a:latin typeface="Lucida Sans Unicode"/>
                <a:cs typeface="Lucida Sans Unicode"/>
              </a:rPr>
              <a:t> terms </a:t>
            </a:r>
            <a:r>
              <a:rPr sz="1600" spc="-7" dirty="0">
                <a:latin typeface="Lucida Sans Unicode"/>
                <a:cs typeface="Lucida Sans Unicode"/>
              </a:rPr>
              <a:t>that </a:t>
            </a:r>
            <a:r>
              <a:rPr sz="1600" spc="-53" dirty="0">
                <a:latin typeface="Lucida Sans Unicode"/>
                <a:cs typeface="Lucida Sans Unicode"/>
              </a:rPr>
              <a:t>co-occur </a:t>
            </a:r>
            <a:r>
              <a:rPr sz="1600" spc="-47" dirty="0">
                <a:latin typeface="Lucida Sans Unicode"/>
                <a:cs typeface="Lucida Sans Unicode"/>
              </a:rPr>
              <a:t> </a:t>
            </a:r>
            <a:r>
              <a:rPr sz="1600" b="1" spc="87" dirty="0">
                <a:latin typeface="Trebuchet MS"/>
                <a:cs typeface="Trebuchet MS"/>
              </a:rPr>
              <a:t>more</a:t>
            </a:r>
            <a:r>
              <a:rPr sz="1600" b="1" dirty="0">
                <a:latin typeface="Trebuchet MS"/>
                <a:cs typeface="Trebuchet MS"/>
              </a:rPr>
              <a:t> </a:t>
            </a:r>
            <a:r>
              <a:rPr sz="1600" b="1" spc="60" dirty="0">
                <a:latin typeface="Trebuchet MS"/>
                <a:cs typeface="Trebuchet MS"/>
              </a:rPr>
              <a:t>often</a:t>
            </a:r>
            <a:r>
              <a:rPr sz="1600" b="1" spc="7" dirty="0">
                <a:latin typeface="Trebuchet MS"/>
                <a:cs typeface="Trebuchet MS"/>
              </a:rPr>
              <a:t> </a:t>
            </a:r>
            <a:r>
              <a:rPr sz="1600" b="1" spc="73" dirty="0">
                <a:latin typeface="Trebuchet MS"/>
                <a:cs typeface="Trebuchet MS"/>
              </a:rPr>
              <a:t>than</a:t>
            </a:r>
            <a:r>
              <a:rPr sz="1600" b="1" spc="7" dirty="0">
                <a:latin typeface="Trebuchet MS"/>
                <a:cs typeface="Trebuchet MS"/>
              </a:rPr>
              <a:t> </a:t>
            </a:r>
            <a:r>
              <a:rPr sz="1600" b="1" spc="100" dirty="0">
                <a:latin typeface="Trebuchet MS"/>
                <a:cs typeface="Trebuchet MS"/>
              </a:rPr>
              <a:t>would </a:t>
            </a:r>
            <a:r>
              <a:rPr sz="1600" b="1" spc="-467" dirty="0">
                <a:latin typeface="Trebuchet MS"/>
                <a:cs typeface="Trebuchet MS"/>
              </a:rPr>
              <a:t> </a:t>
            </a:r>
            <a:r>
              <a:rPr sz="1600" b="1" spc="73" dirty="0">
                <a:latin typeface="Trebuchet MS"/>
                <a:cs typeface="Trebuchet MS"/>
              </a:rPr>
              <a:t>be </a:t>
            </a:r>
            <a:r>
              <a:rPr sz="1600" b="1" spc="47" dirty="0">
                <a:latin typeface="Trebuchet MS"/>
                <a:cs typeface="Trebuchet MS"/>
              </a:rPr>
              <a:t>expected  </a:t>
            </a:r>
            <a:r>
              <a:rPr sz="1600" b="1" spc="100" dirty="0">
                <a:latin typeface="Trebuchet MS"/>
                <a:cs typeface="Trebuchet MS"/>
              </a:rPr>
              <a:t>by </a:t>
            </a:r>
            <a:r>
              <a:rPr sz="1600" b="1" spc="107" dirty="0">
                <a:latin typeface="Trebuchet MS"/>
                <a:cs typeface="Trebuchet MS"/>
              </a:rPr>
              <a:t> </a:t>
            </a:r>
            <a:r>
              <a:rPr sz="1600" b="1" spc="47" dirty="0">
                <a:latin typeface="Trebuchet MS"/>
                <a:cs typeface="Trebuchet MS"/>
              </a:rPr>
              <a:t>chance</a:t>
            </a:r>
            <a:r>
              <a:rPr sz="1600" spc="47" dirty="0">
                <a:latin typeface="Lucida Sans Unicode"/>
                <a:cs typeface="Lucida Sans Unicode"/>
              </a:rPr>
              <a:t>. </a:t>
            </a:r>
            <a:r>
              <a:rPr sz="1600" spc="-7" dirty="0">
                <a:latin typeface="Lucida Sans Unicode"/>
                <a:cs typeface="Lucida Sans Unicode"/>
              </a:rPr>
              <a:t>But </a:t>
            </a:r>
            <a:r>
              <a:rPr sz="1600" dirty="0">
                <a:latin typeface="Lucida Sans Unicode"/>
                <a:cs typeface="Lucida Sans Unicode"/>
              </a:rPr>
              <a:t>here </a:t>
            </a:r>
            <a:r>
              <a:rPr sz="1600" spc="-7" dirty="0">
                <a:latin typeface="Lucida Sans Unicode"/>
                <a:cs typeface="Lucida Sans Unicode"/>
              </a:rPr>
              <a:t>the </a:t>
            </a:r>
            <a:r>
              <a:rPr sz="1600" dirty="0">
                <a:latin typeface="Lucida Sans Unicode"/>
                <a:cs typeface="Lucida Sans Unicode"/>
              </a:rPr>
              <a:t> meaning is not </a:t>
            </a:r>
            <a:r>
              <a:rPr sz="1600" spc="-7" dirty="0">
                <a:latin typeface="Lucida Sans Unicode"/>
                <a:cs typeface="Lucida Sans Unicode"/>
              </a:rPr>
              <a:t>exactly </a:t>
            </a:r>
            <a:r>
              <a:rPr sz="1600" dirty="0">
                <a:latin typeface="Lucida Sans Unicode"/>
                <a:cs typeface="Lucida Sans Unicode"/>
              </a:rPr>
              <a:t> </a:t>
            </a:r>
            <a:r>
              <a:rPr sz="1600" spc="-7" dirty="0">
                <a:latin typeface="Lucida Sans Unicode"/>
                <a:cs typeface="Lucida Sans Unicode"/>
              </a:rPr>
              <a:t>this…</a:t>
            </a:r>
            <a:endParaRPr sz="1600">
              <a:latin typeface="Lucida Sans Unicode"/>
              <a:cs typeface="Lucida Sans Unicode"/>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2170852" cy="694207"/>
          </a:xfrm>
          <a:prstGeom prst="rect">
            <a:avLst/>
          </a:prstGeom>
        </p:spPr>
        <p:txBody>
          <a:bodyPr vert="horz" wrap="square" lIns="0" tIns="16933" rIns="0" bIns="0" rtlCol="0" anchor="ctr">
            <a:spAutoFit/>
          </a:bodyPr>
          <a:lstStyle/>
          <a:p>
            <a:pPr marL="16933">
              <a:lnSpc>
                <a:spcPct val="100000"/>
              </a:lnSpc>
              <a:spcBef>
                <a:spcPts val="133"/>
              </a:spcBef>
            </a:pPr>
            <a:r>
              <a:rPr dirty="0"/>
              <a:t>Examples</a:t>
            </a:r>
          </a:p>
        </p:txBody>
      </p:sp>
      <p:sp>
        <p:nvSpPr>
          <p:cNvPr id="3" name="object 3"/>
          <p:cNvSpPr txBox="1"/>
          <p:nvPr/>
        </p:nvSpPr>
        <p:spPr>
          <a:xfrm>
            <a:off x="511388" y="1742524"/>
            <a:ext cx="10616353" cy="2828980"/>
          </a:xfrm>
          <a:prstGeom prst="rect">
            <a:avLst/>
          </a:prstGeom>
        </p:spPr>
        <p:txBody>
          <a:bodyPr vert="horz" wrap="square" lIns="0" tIns="121920" rIns="0" bIns="0" rtlCol="0">
            <a:spAutoFit/>
          </a:bodyPr>
          <a:lstStyle/>
          <a:p>
            <a:pPr marL="474121" indent="-457189">
              <a:spcBef>
                <a:spcPts val="960"/>
              </a:spcBef>
              <a:buClr>
                <a:srgbClr val="CC0000"/>
              </a:buClr>
              <a:buFont typeface="Times New Roman"/>
              <a:buChar char="•"/>
              <a:tabLst>
                <a:tab pos="473275" algn="l"/>
                <a:tab pos="474121" algn="l"/>
              </a:tabLst>
            </a:pPr>
            <a:r>
              <a:rPr sz="3733" spc="-7" dirty="0">
                <a:latin typeface="Calibri"/>
                <a:cs typeface="Calibri"/>
              </a:rPr>
              <a:t>Example</a:t>
            </a:r>
            <a:r>
              <a:rPr sz="3733" spc="-20" dirty="0">
                <a:latin typeface="Calibri"/>
                <a:cs typeface="Calibri"/>
              </a:rPr>
              <a:t> </a:t>
            </a:r>
            <a:r>
              <a:rPr sz="3733" spc="-7" dirty="0">
                <a:latin typeface="Calibri"/>
                <a:cs typeface="Calibri"/>
              </a:rPr>
              <a:t>text</a:t>
            </a:r>
            <a:r>
              <a:rPr sz="3733" spc="-20" dirty="0">
                <a:latin typeface="Calibri"/>
                <a:cs typeface="Calibri"/>
              </a:rPr>
              <a:t> </a:t>
            </a:r>
            <a:r>
              <a:rPr sz="3733" spc="-7" dirty="0">
                <a:latin typeface="Calibri"/>
                <a:cs typeface="Calibri"/>
              </a:rPr>
              <a:t>(WSJ):</a:t>
            </a:r>
            <a:endParaRPr sz="3733">
              <a:latin typeface="Calibri"/>
              <a:cs typeface="Calibri"/>
            </a:endParaRPr>
          </a:p>
          <a:p>
            <a:pPr marL="625671" marR="6773">
              <a:spcBef>
                <a:spcPts val="940"/>
              </a:spcBef>
            </a:pPr>
            <a:r>
              <a:rPr sz="4267" dirty="0">
                <a:latin typeface="Calibri"/>
                <a:cs typeface="Calibri"/>
              </a:rPr>
              <a:t>An </a:t>
            </a:r>
            <a:r>
              <a:rPr sz="4267" spc="-7" dirty="0">
                <a:latin typeface="Calibri"/>
                <a:cs typeface="Calibri"/>
              </a:rPr>
              <a:t>electric </a:t>
            </a:r>
            <a:r>
              <a:rPr sz="4267" dirty="0">
                <a:latin typeface="Calibri"/>
                <a:cs typeface="Calibri"/>
              </a:rPr>
              <a:t>guitar and </a:t>
            </a:r>
            <a:r>
              <a:rPr sz="4267" b="1" spc="-7" dirty="0">
                <a:solidFill>
                  <a:srgbClr val="A50021"/>
                </a:solidFill>
                <a:latin typeface="Calibri"/>
                <a:cs typeface="Calibri"/>
              </a:rPr>
              <a:t>bass </a:t>
            </a:r>
            <a:r>
              <a:rPr sz="4267" spc="-7" dirty="0">
                <a:latin typeface="Calibri"/>
                <a:cs typeface="Calibri"/>
              </a:rPr>
              <a:t>player </a:t>
            </a:r>
            <a:r>
              <a:rPr sz="4267" dirty="0">
                <a:latin typeface="Calibri"/>
                <a:cs typeface="Calibri"/>
              </a:rPr>
              <a:t>stand </a:t>
            </a:r>
            <a:r>
              <a:rPr sz="4267" spc="-7" dirty="0">
                <a:latin typeface="Calibri"/>
                <a:cs typeface="Calibri"/>
              </a:rPr>
              <a:t>oﬀ </a:t>
            </a:r>
            <a:r>
              <a:rPr sz="4267" dirty="0">
                <a:latin typeface="Calibri"/>
                <a:cs typeface="Calibri"/>
              </a:rPr>
              <a:t>to </a:t>
            </a:r>
            <a:r>
              <a:rPr sz="4267" spc="-947" dirty="0">
                <a:latin typeface="Calibri"/>
                <a:cs typeface="Calibri"/>
              </a:rPr>
              <a:t> </a:t>
            </a:r>
            <a:r>
              <a:rPr sz="4267" spc="-7" dirty="0">
                <a:latin typeface="Calibri"/>
                <a:cs typeface="Calibri"/>
              </a:rPr>
              <a:t>one </a:t>
            </a:r>
            <a:r>
              <a:rPr sz="4267" dirty="0">
                <a:latin typeface="Calibri"/>
                <a:cs typeface="Calibri"/>
              </a:rPr>
              <a:t>side </a:t>
            </a:r>
            <a:r>
              <a:rPr sz="4267" spc="-7" dirty="0">
                <a:latin typeface="Calibri"/>
                <a:cs typeface="Calibri"/>
              </a:rPr>
              <a:t>not</a:t>
            </a:r>
            <a:r>
              <a:rPr sz="4267" dirty="0">
                <a:latin typeface="Calibri"/>
                <a:cs typeface="Calibri"/>
              </a:rPr>
              <a:t> </a:t>
            </a:r>
            <a:r>
              <a:rPr sz="4267" spc="-7" dirty="0">
                <a:latin typeface="Calibri"/>
                <a:cs typeface="Calibri"/>
              </a:rPr>
              <a:t>really part</a:t>
            </a:r>
            <a:r>
              <a:rPr sz="4267" dirty="0">
                <a:latin typeface="Calibri"/>
                <a:cs typeface="Calibri"/>
              </a:rPr>
              <a:t> </a:t>
            </a:r>
            <a:r>
              <a:rPr sz="4267" spc="-7" dirty="0">
                <a:latin typeface="Calibri"/>
                <a:cs typeface="Calibri"/>
              </a:rPr>
              <a:t>of</a:t>
            </a:r>
            <a:r>
              <a:rPr sz="4267" dirty="0">
                <a:latin typeface="Calibri"/>
                <a:cs typeface="Calibri"/>
              </a:rPr>
              <a:t> the</a:t>
            </a:r>
            <a:r>
              <a:rPr sz="4267" spc="-7" dirty="0">
                <a:latin typeface="Calibri"/>
                <a:cs typeface="Calibri"/>
              </a:rPr>
              <a:t> </a:t>
            </a:r>
            <a:r>
              <a:rPr sz="4267" dirty="0">
                <a:latin typeface="Calibri"/>
                <a:cs typeface="Calibri"/>
              </a:rPr>
              <a:t>scene</a:t>
            </a:r>
            <a:endParaRPr sz="4267">
              <a:latin typeface="Calibri"/>
              <a:cs typeface="Calibri"/>
            </a:endParaRPr>
          </a:p>
          <a:p>
            <a:pPr marL="474121" indent="-457189">
              <a:spcBef>
                <a:spcPts val="967"/>
              </a:spcBef>
              <a:buClr>
                <a:srgbClr val="CC0000"/>
              </a:buClr>
              <a:buFont typeface="Times New Roman"/>
              <a:buChar char="•"/>
              <a:tabLst>
                <a:tab pos="473275" algn="l"/>
                <a:tab pos="474121" algn="l"/>
              </a:tabLst>
            </a:pPr>
            <a:r>
              <a:rPr sz="3733" dirty="0">
                <a:latin typeface="Calibri"/>
                <a:cs typeface="Calibri"/>
              </a:rPr>
              <a:t>Assu</a:t>
            </a:r>
            <a:r>
              <a:rPr sz="3733" spc="-7" dirty="0">
                <a:latin typeface="Calibri"/>
                <a:cs typeface="Calibri"/>
              </a:rPr>
              <a:t>m</a:t>
            </a:r>
            <a:r>
              <a:rPr sz="3733" dirty="0">
                <a:latin typeface="Calibri"/>
                <a:cs typeface="Calibri"/>
              </a:rPr>
              <a:t>e a </a:t>
            </a:r>
            <a:r>
              <a:rPr sz="3733" spc="-7" dirty="0">
                <a:latin typeface="Calibri"/>
                <a:cs typeface="Calibri"/>
              </a:rPr>
              <a:t>w</a:t>
            </a:r>
            <a:r>
              <a:rPr sz="3733" dirty="0">
                <a:latin typeface="Calibri"/>
                <a:cs typeface="Calibri"/>
              </a:rPr>
              <a:t>ind</a:t>
            </a:r>
            <a:r>
              <a:rPr sz="3733" spc="-7" dirty="0">
                <a:latin typeface="Calibri"/>
                <a:cs typeface="Calibri"/>
              </a:rPr>
              <a:t>o</a:t>
            </a:r>
            <a:r>
              <a:rPr sz="3733" dirty="0">
                <a:latin typeface="Calibri"/>
                <a:cs typeface="Calibri"/>
              </a:rPr>
              <a:t>w </a:t>
            </a:r>
            <a:r>
              <a:rPr sz="3733" spc="-7" dirty="0">
                <a:latin typeface="Calibri"/>
                <a:cs typeface="Calibri"/>
              </a:rPr>
              <a:t>o</a:t>
            </a:r>
            <a:r>
              <a:rPr sz="3733" dirty="0">
                <a:latin typeface="Calibri"/>
                <a:cs typeface="Calibri"/>
              </a:rPr>
              <a:t>f </a:t>
            </a:r>
            <a:r>
              <a:rPr sz="3733" spc="-7" dirty="0">
                <a:latin typeface="Calibri"/>
                <a:cs typeface="Calibri"/>
              </a:rPr>
              <a:t>+</a:t>
            </a:r>
            <a:r>
              <a:rPr sz="3733" dirty="0">
                <a:latin typeface="Calibri"/>
                <a:cs typeface="Calibri"/>
              </a:rPr>
              <a:t>/</a:t>
            </a:r>
            <a:r>
              <a:rPr sz="3733" spc="-767" dirty="0">
                <a:latin typeface="Calibri"/>
                <a:cs typeface="Calibri"/>
              </a:rPr>
              <a:t>-­‐</a:t>
            </a:r>
            <a:r>
              <a:rPr sz="3733" dirty="0">
                <a:latin typeface="Calibri"/>
                <a:cs typeface="Calibri"/>
              </a:rPr>
              <a:t> 2 f</a:t>
            </a:r>
            <a:r>
              <a:rPr sz="3733" spc="-7" dirty="0">
                <a:latin typeface="Calibri"/>
                <a:cs typeface="Calibri"/>
              </a:rPr>
              <a:t>ro</a:t>
            </a:r>
            <a:r>
              <a:rPr sz="3733" dirty="0">
                <a:latin typeface="Calibri"/>
                <a:cs typeface="Calibri"/>
              </a:rPr>
              <a:t>m the ta</a:t>
            </a:r>
            <a:r>
              <a:rPr sz="3733" spc="-7" dirty="0">
                <a:latin typeface="Calibri"/>
                <a:cs typeface="Calibri"/>
              </a:rPr>
              <a:t>r</a:t>
            </a:r>
            <a:r>
              <a:rPr sz="3733" dirty="0">
                <a:latin typeface="Calibri"/>
                <a:cs typeface="Calibri"/>
              </a:rPr>
              <a:t>get</a:t>
            </a:r>
            <a:endParaRPr sz="3733">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2170852" cy="694207"/>
          </a:xfrm>
          <a:prstGeom prst="rect">
            <a:avLst/>
          </a:prstGeom>
        </p:spPr>
        <p:txBody>
          <a:bodyPr vert="horz" wrap="square" lIns="0" tIns="16933" rIns="0" bIns="0" rtlCol="0" anchor="ctr">
            <a:spAutoFit/>
          </a:bodyPr>
          <a:lstStyle/>
          <a:p>
            <a:pPr marL="16933">
              <a:lnSpc>
                <a:spcPct val="100000"/>
              </a:lnSpc>
              <a:spcBef>
                <a:spcPts val="133"/>
              </a:spcBef>
            </a:pPr>
            <a:r>
              <a:rPr dirty="0"/>
              <a:t>Examples</a:t>
            </a:r>
          </a:p>
        </p:txBody>
      </p:sp>
      <p:sp>
        <p:nvSpPr>
          <p:cNvPr id="10" name="object 10"/>
          <p:cNvSpPr txBox="1">
            <a:spLocks noGrp="1"/>
          </p:cNvSpPr>
          <p:nvPr>
            <p:ph idx="1"/>
          </p:nvPr>
        </p:nvSpPr>
        <p:spPr>
          <a:xfrm>
            <a:off x="1117600" y="2434168"/>
            <a:ext cx="10563013" cy="2463004"/>
          </a:xfrm>
          <a:prstGeom prst="rect">
            <a:avLst/>
          </a:prstGeom>
        </p:spPr>
        <p:txBody>
          <a:bodyPr vert="horz" wrap="square" lIns="0" tIns="158327" rIns="0" bIns="0" rtlCol="0">
            <a:spAutoFit/>
          </a:bodyPr>
          <a:lstStyle/>
          <a:p>
            <a:pPr marL="0" marR="6773" indent="0" algn="r">
              <a:lnSpc>
                <a:spcPct val="100000"/>
              </a:lnSpc>
              <a:spcBef>
                <a:spcPts val="1247"/>
              </a:spcBef>
              <a:buNone/>
            </a:pPr>
            <a:endParaRPr lang="en-US" spc="-7" dirty="0"/>
          </a:p>
          <a:p>
            <a:pPr marL="0" marR="6773" indent="0" algn="r">
              <a:lnSpc>
                <a:spcPct val="100000"/>
              </a:lnSpc>
              <a:spcBef>
                <a:spcPts val="1247"/>
              </a:spcBef>
              <a:buNone/>
            </a:pPr>
            <a:endParaRPr lang="en-US" spc="-7" dirty="0"/>
          </a:p>
          <a:p>
            <a:pPr marL="0" marR="6773" indent="0" algn="r">
              <a:lnSpc>
                <a:spcPct val="100000"/>
              </a:lnSpc>
              <a:spcBef>
                <a:spcPts val="1247"/>
              </a:spcBef>
              <a:buNone/>
            </a:pPr>
            <a:r>
              <a:rPr lang="en-US" spc="-7" dirty="0"/>
              <a:t>one side not really part of the scene,</a:t>
            </a:r>
          </a:p>
          <a:p>
            <a:pPr marL="456342" marR="134617" indent="-456342" algn="r">
              <a:lnSpc>
                <a:spcPct val="100000"/>
              </a:lnSpc>
              <a:spcBef>
                <a:spcPts val="973"/>
              </a:spcBef>
              <a:buClr>
                <a:srgbClr val="CC0000"/>
              </a:buClr>
              <a:buFont typeface="Times New Roman"/>
              <a:buChar char="•"/>
              <a:tabLst>
                <a:tab pos="456342" algn="l"/>
                <a:tab pos="457189" algn="l"/>
              </a:tabLst>
            </a:pPr>
            <a:r>
              <a:rPr sz="3733" dirty="0"/>
              <a:t>Assu</a:t>
            </a:r>
            <a:r>
              <a:rPr sz="3733" spc="-7" dirty="0"/>
              <a:t>m</a:t>
            </a:r>
            <a:r>
              <a:rPr sz="3733" dirty="0"/>
              <a:t>e a </a:t>
            </a:r>
            <a:r>
              <a:rPr sz="3733" spc="-7" dirty="0"/>
              <a:t>w</a:t>
            </a:r>
            <a:r>
              <a:rPr sz="3733" dirty="0"/>
              <a:t>ind</a:t>
            </a:r>
            <a:r>
              <a:rPr sz="3733" spc="-7" dirty="0"/>
              <a:t>o</a:t>
            </a:r>
            <a:r>
              <a:rPr sz="3733" dirty="0"/>
              <a:t>w </a:t>
            </a:r>
            <a:r>
              <a:rPr sz="3733" spc="-7" dirty="0"/>
              <a:t>o</a:t>
            </a:r>
            <a:r>
              <a:rPr sz="3733" dirty="0"/>
              <a:t>f </a:t>
            </a:r>
            <a:r>
              <a:rPr sz="3733" spc="-7" dirty="0"/>
              <a:t>+</a:t>
            </a:r>
            <a:r>
              <a:rPr sz="3733" dirty="0"/>
              <a:t>/</a:t>
            </a:r>
            <a:r>
              <a:rPr sz="3733" spc="-767" dirty="0"/>
              <a:t>-­‐</a:t>
            </a:r>
            <a:r>
              <a:rPr sz="3733" dirty="0"/>
              <a:t> 2 f</a:t>
            </a:r>
            <a:r>
              <a:rPr sz="3733" spc="-7" dirty="0"/>
              <a:t>ro</a:t>
            </a:r>
            <a:r>
              <a:rPr sz="3733" dirty="0"/>
              <a:t>m the ta</a:t>
            </a:r>
            <a:r>
              <a:rPr sz="3733" spc="-7" dirty="0"/>
              <a:t>r</a:t>
            </a:r>
            <a:r>
              <a:rPr sz="3733" dirty="0"/>
              <a:t>get</a:t>
            </a:r>
          </a:p>
        </p:txBody>
      </p:sp>
      <p:sp>
        <p:nvSpPr>
          <p:cNvPr id="3" name="object 3"/>
          <p:cNvSpPr txBox="1"/>
          <p:nvPr/>
        </p:nvSpPr>
        <p:spPr>
          <a:xfrm>
            <a:off x="511387" y="1847427"/>
            <a:ext cx="4179147" cy="591551"/>
          </a:xfrm>
          <a:prstGeom prst="rect">
            <a:avLst/>
          </a:prstGeom>
        </p:spPr>
        <p:txBody>
          <a:bodyPr vert="horz" wrap="square" lIns="0" tIns="16933" rIns="0" bIns="0" rtlCol="0">
            <a:spAutoFit/>
          </a:bodyPr>
          <a:lstStyle/>
          <a:p>
            <a:pPr marL="474121" indent="-457189">
              <a:spcBef>
                <a:spcPts val="133"/>
              </a:spcBef>
              <a:buClr>
                <a:srgbClr val="CC0000"/>
              </a:buClr>
              <a:buFont typeface="Times New Roman"/>
              <a:buChar char="•"/>
              <a:tabLst>
                <a:tab pos="473275" algn="l"/>
                <a:tab pos="474121" algn="l"/>
              </a:tabLst>
            </a:pPr>
            <a:r>
              <a:rPr sz="3733" spc="-7" dirty="0">
                <a:latin typeface="Calibri"/>
                <a:cs typeface="Calibri"/>
              </a:rPr>
              <a:t>Example</a:t>
            </a:r>
            <a:r>
              <a:rPr sz="3733" spc="-33" dirty="0">
                <a:latin typeface="Calibri"/>
                <a:cs typeface="Calibri"/>
              </a:rPr>
              <a:t> </a:t>
            </a:r>
            <a:r>
              <a:rPr sz="3733" spc="-7" dirty="0">
                <a:latin typeface="Calibri"/>
                <a:cs typeface="Calibri"/>
              </a:rPr>
              <a:t>text</a:t>
            </a:r>
            <a:r>
              <a:rPr sz="3733" spc="-27" dirty="0">
                <a:latin typeface="Calibri"/>
                <a:cs typeface="Calibri"/>
              </a:rPr>
              <a:t> </a:t>
            </a:r>
            <a:r>
              <a:rPr sz="3733" spc="-7" dirty="0">
                <a:latin typeface="Calibri"/>
                <a:cs typeface="Calibri"/>
              </a:rPr>
              <a:t>(WSJ)</a:t>
            </a:r>
            <a:endParaRPr sz="3733">
              <a:latin typeface="Calibri"/>
              <a:cs typeface="Calibri"/>
            </a:endParaRPr>
          </a:p>
        </p:txBody>
      </p:sp>
      <p:sp>
        <p:nvSpPr>
          <p:cNvPr id="4" name="object 4"/>
          <p:cNvSpPr txBox="1"/>
          <p:nvPr/>
        </p:nvSpPr>
        <p:spPr>
          <a:xfrm>
            <a:off x="3556000" y="2616200"/>
            <a:ext cx="1422400" cy="589905"/>
          </a:xfrm>
          <a:prstGeom prst="rect">
            <a:avLst/>
          </a:prstGeom>
          <a:ln w="38100">
            <a:solidFill>
              <a:srgbClr val="000000"/>
            </a:solidFill>
          </a:ln>
        </p:spPr>
        <p:txBody>
          <a:bodyPr vert="horz" wrap="square" lIns="0" tIns="0" rIns="0" bIns="0" rtlCol="0">
            <a:spAutoFit/>
          </a:bodyPr>
          <a:lstStyle/>
          <a:p>
            <a:pPr marL="41486">
              <a:lnSpc>
                <a:spcPts val="4627"/>
              </a:lnSpc>
            </a:pPr>
            <a:r>
              <a:rPr sz="4267" dirty="0">
                <a:solidFill>
                  <a:srgbClr val="0000FF"/>
                </a:solidFill>
                <a:latin typeface="Calibri"/>
                <a:cs typeface="Calibri"/>
              </a:rPr>
              <a:t>guitar</a:t>
            </a:r>
            <a:endParaRPr sz="4267">
              <a:latin typeface="Calibri"/>
              <a:cs typeface="Calibri"/>
            </a:endParaRPr>
          </a:p>
        </p:txBody>
      </p:sp>
      <p:sp>
        <p:nvSpPr>
          <p:cNvPr id="5" name="object 5"/>
          <p:cNvSpPr txBox="1"/>
          <p:nvPr/>
        </p:nvSpPr>
        <p:spPr>
          <a:xfrm>
            <a:off x="4978399" y="2616200"/>
            <a:ext cx="914400" cy="589905"/>
          </a:xfrm>
          <a:prstGeom prst="rect">
            <a:avLst/>
          </a:prstGeom>
          <a:ln w="38099">
            <a:solidFill>
              <a:srgbClr val="000000"/>
            </a:solidFill>
          </a:ln>
        </p:spPr>
        <p:txBody>
          <a:bodyPr vert="horz" wrap="square" lIns="0" tIns="0" rIns="0" bIns="0" rtlCol="0">
            <a:spAutoFit/>
          </a:bodyPr>
          <a:lstStyle/>
          <a:p>
            <a:pPr marL="35559">
              <a:lnSpc>
                <a:spcPts val="4627"/>
              </a:lnSpc>
            </a:pPr>
            <a:r>
              <a:rPr sz="4267" dirty="0">
                <a:solidFill>
                  <a:srgbClr val="0000FF"/>
                </a:solidFill>
                <a:latin typeface="Calibri"/>
                <a:cs typeface="Calibri"/>
              </a:rPr>
              <a:t>and</a:t>
            </a:r>
            <a:endParaRPr sz="4267">
              <a:latin typeface="Calibri"/>
              <a:cs typeface="Calibri"/>
            </a:endParaRPr>
          </a:p>
        </p:txBody>
      </p:sp>
      <p:sp>
        <p:nvSpPr>
          <p:cNvPr id="6" name="object 6"/>
          <p:cNvSpPr txBox="1"/>
          <p:nvPr/>
        </p:nvSpPr>
        <p:spPr>
          <a:xfrm>
            <a:off x="1120986" y="2536274"/>
            <a:ext cx="5853007" cy="673753"/>
          </a:xfrm>
          <a:prstGeom prst="rect">
            <a:avLst/>
          </a:prstGeom>
        </p:spPr>
        <p:txBody>
          <a:bodyPr vert="horz" wrap="square" lIns="0" tIns="16933" rIns="0" bIns="0" rtlCol="0">
            <a:spAutoFit/>
          </a:bodyPr>
          <a:lstStyle/>
          <a:p>
            <a:pPr marL="16933">
              <a:spcBef>
                <a:spcPts val="133"/>
              </a:spcBef>
              <a:tabLst>
                <a:tab pos="4844506" algn="l"/>
              </a:tabLst>
            </a:pPr>
            <a:r>
              <a:rPr sz="4267" dirty="0">
                <a:latin typeface="Calibri"/>
                <a:cs typeface="Calibri"/>
              </a:rPr>
              <a:t>An elect</a:t>
            </a:r>
            <a:r>
              <a:rPr sz="4267" spc="-7" dirty="0">
                <a:latin typeface="Calibri"/>
                <a:cs typeface="Calibri"/>
              </a:rPr>
              <a:t>r</a:t>
            </a:r>
            <a:r>
              <a:rPr sz="4267" dirty="0">
                <a:latin typeface="Calibri"/>
                <a:cs typeface="Calibri"/>
              </a:rPr>
              <a:t>ic	</a:t>
            </a:r>
            <a:r>
              <a:rPr sz="4267" b="1" spc="-7" dirty="0">
                <a:solidFill>
                  <a:srgbClr val="A50021"/>
                </a:solidFill>
                <a:latin typeface="Calibri"/>
                <a:cs typeface="Calibri"/>
              </a:rPr>
              <a:t>bass</a:t>
            </a:r>
            <a:endParaRPr sz="4267">
              <a:latin typeface="Calibri"/>
              <a:cs typeface="Calibri"/>
            </a:endParaRPr>
          </a:p>
        </p:txBody>
      </p:sp>
      <p:sp>
        <p:nvSpPr>
          <p:cNvPr id="7" name="object 7"/>
          <p:cNvSpPr txBox="1"/>
          <p:nvPr/>
        </p:nvSpPr>
        <p:spPr>
          <a:xfrm>
            <a:off x="7010397" y="2616200"/>
            <a:ext cx="1524000" cy="589905"/>
          </a:xfrm>
          <a:prstGeom prst="rect">
            <a:avLst/>
          </a:prstGeom>
          <a:ln w="38099">
            <a:solidFill>
              <a:srgbClr val="000000"/>
            </a:solidFill>
          </a:ln>
        </p:spPr>
        <p:txBody>
          <a:bodyPr vert="horz" wrap="square" lIns="0" tIns="0" rIns="0" bIns="0" rtlCol="0">
            <a:spAutoFit/>
          </a:bodyPr>
          <a:lstStyle/>
          <a:p>
            <a:pPr marL="67732">
              <a:lnSpc>
                <a:spcPts val="4627"/>
              </a:lnSpc>
            </a:pPr>
            <a:r>
              <a:rPr sz="4267" spc="-7" dirty="0">
                <a:solidFill>
                  <a:srgbClr val="0000FF"/>
                </a:solidFill>
                <a:latin typeface="Calibri"/>
                <a:cs typeface="Calibri"/>
              </a:rPr>
              <a:t>player</a:t>
            </a:r>
            <a:endParaRPr sz="4267">
              <a:latin typeface="Calibri"/>
              <a:cs typeface="Calibri"/>
            </a:endParaRPr>
          </a:p>
        </p:txBody>
      </p:sp>
      <p:sp>
        <p:nvSpPr>
          <p:cNvPr id="8" name="object 8"/>
          <p:cNvSpPr txBox="1"/>
          <p:nvPr/>
        </p:nvSpPr>
        <p:spPr>
          <a:xfrm>
            <a:off x="8534397" y="2616200"/>
            <a:ext cx="1320800" cy="589905"/>
          </a:xfrm>
          <a:prstGeom prst="rect">
            <a:avLst/>
          </a:prstGeom>
          <a:ln w="38099">
            <a:solidFill>
              <a:srgbClr val="000000"/>
            </a:solidFill>
          </a:ln>
        </p:spPr>
        <p:txBody>
          <a:bodyPr vert="horz" wrap="square" lIns="0" tIns="0" rIns="0" bIns="0" rtlCol="0">
            <a:spAutoFit/>
          </a:bodyPr>
          <a:lstStyle/>
          <a:p>
            <a:pPr marL="38944">
              <a:lnSpc>
                <a:spcPts val="4627"/>
              </a:lnSpc>
            </a:pPr>
            <a:r>
              <a:rPr sz="4267" dirty="0">
                <a:solidFill>
                  <a:srgbClr val="0000FF"/>
                </a:solidFill>
                <a:latin typeface="Calibri"/>
                <a:cs typeface="Calibri"/>
              </a:rPr>
              <a:t>stand</a:t>
            </a:r>
            <a:endParaRPr sz="4267">
              <a:latin typeface="Calibri"/>
              <a:cs typeface="Calibri"/>
            </a:endParaRPr>
          </a:p>
        </p:txBody>
      </p:sp>
      <p:sp>
        <p:nvSpPr>
          <p:cNvPr id="9" name="object 9"/>
          <p:cNvSpPr txBox="1"/>
          <p:nvPr/>
        </p:nvSpPr>
        <p:spPr>
          <a:xfrm>
            <a:off x="9901714" y="2536273"/>
            <a:ext cx="1225973" cy="673753"/>
          </a:xfrm>
          <a:prstGeom prst="rect">
            <a:avLst/>
          </a:prstGeom>
        </p:spPr>
        <p:txBody>
          <a:bodyPr vert="horz" wrap="square" lIns="0" tIns="16933" rIns="0" bIns="0" rtlCol="0">
            <a:spAutoFit/>
          </a:bodyPr>
          <a:lstStyle/>
          <a:p>
            <a:pPr marL="16933">
              <a:spcBef>
                <a:spcPts val="133"/>
              </a:spcBef>
            </a:pPr>
            <a:r>
              <a:rPr sz="4267" spc="-7" dirty="0">
                <a:latin typeface="Calibri"/>
                <a:cs typeface="Calibri"/>
              </a:rPr>
              <a:t>oﬀ</a:t>
            </a:r>
            <a:r>
              <a:rPr sz="4267" spc="-113" dirty="0">
                <a:latin typeface="Calibri"/>
                <a:cs typeface="Calibri"/>
              </a:rPr>
              <a:t> </a:t>
            </a:r>
            <a:r>
              <a:rPr sz="4267" dirty="0">
                <a:latin typeface="Calibri"/>
                <a:cs typeface="Calibri"/>
              </a:rPr>
              <a:t>to</a:t>
            </a:r>
            <a:endParaRPr sz="4267">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4955539" cy="694207"/>
          </a:xfrm>
          <a:prstGeom prst="rect">
            <a:avLst/>
          </a:prstGeom>
        </p:spPr>
        <p:txBody>
          <a:bodyPr vert="horz" wrap="square" lIns="0" tIns="16933" rIns="0" bIns="0" rtlCol="0" anchor="ctr">
            <a:spAutoFit/>
          </a:bodyPr>
          <a:lstStyle/>
          <a:p>
            <a:pPr marL="16933">
              <a:lnSpc>
                <a:spcPct val="100000"/>
              </a:lnSpc>
              <a:spcBef>
                <a:spcPts val="133"/>
              </a:spcBef>
            </a:pPr>
            <a:r>
              <a:rPr spc="-13" dirty="0"/>
              <a:t>Collocational</a:t>
            </a:r>
            <a:r>
              <a:rPr spc="-33" dirty="0"/>
              <a:t> </a:t>
            </a:r>
            <a:r>
              <a:rPr spc="-7" dirty="0"/>
              <a:t>features</a:t>
            </a:r>
          </a:p>
        </p:txBody>
      </p:sp>
      <p:sp>
        <p:nvSpPr>
          <p:cNvPr id="3" name="object 3"/>
          <p:cNvSpPr txBox="1"/>
          <p:nvPr/>
        </p:nvSpPr>
        <p:spPr>
          <a:xfrm>
            <a:off x="517739" y="2025227"/>
            <a:ext cx="10136293" cy="1172971"/>
          </a:xfrm>
          <a:prstGeom prst="rect">
            <a:avLst/>
          </a:prstGeom>
        </p:spPr>
        <p:txBody>
          <a:bodyPr vert="horz" wrap="square" lIns="0" tIns="44027" rIns="0" bIns="0" rtlCol="0">
            <a:spAutoFit/>
          </a:bodyPr>
          <a:lstStyle/>
          <a:p>
            <a:pPr marL="473275" marR="6773" indent="-457189">
              <a:lnSpc>
                <a:spcPts val="4400"/>
              </a:lnSpc>
              <a:spcBef>
                <a:spcPts val="347"/>
              </a:spcBef>
              <a:buClr>
                <a:srgbClr val="CC0000"/>
              </a:buClr>
              <a:buFont typeface="Times New Roman"/>
              <a:buChar char="•"/>
              <a:tabLst>
                <a:tab pos="473275" algn="l"/>
                <a:tab pos="474121" algn="l"/>
              </a:tabLst>
            </a:pPr>
            <a:r>
              <a:rPr sz="3733" spc="-127" dirty="0">
                <a:latin typeface="Calibri"/>
                <a:cs typeface="Calibri"/>
              </a:rPr>
              <a:t>Position-­‐specific</a:t>
            </a:r>
            <a:r>
              <a:rPr sz="3733" spc="-7" dirty="0">
                <a:latin typeface="Calibri"/>
                <a:cs typeface="Calibri"/>
              </a:rPr>
              <a:t> information about</a:t>
            </a:r>
            <a:r>
              <a:rPr sz="3733" dirty="0">
                <a:latin typeface="Calibri"/>
                <a:cs typeface="Calibri"/>
              </a:rPr>
              <a:t> the</a:t>
            </a:r>
            <a:r>
              <a:rPr sz="3733" spc="-7" dirty="0">
                <a:latin typeface="Calibri"/>
                <a:cs typeface="Calibri"/>
              </a:rPr>
              <a:t> words </a:t>
            </a:r>
            <a:r>
              <a:rPr sz="3733" dirty="0">
                <a:latin typeface="Calibri"/>
                <a:cs typeface="Calibri"/>
              </a:rPr>
              <a:t>and </a:t>
            </a:r>
            <a:r>
              <a:rPr sz="3733" spc="-820" dirty="0">
                <a:latin typeface="Calibri"/>
                <a:cs typeface="Calibri"/>
              </a:rPr>
              <a:t> </a:t>
            </a:r>
            <a:r>
              <a:rPr sz="3733" spc="-7" dirty="0">
                <a:latin typeface="Calibri"/>
                <a:cs typeface="Calibri"/>
              </a:rPr>
              <a:t>collocations </a:t>
            </a:r>
            <a:r>
              <a:rPr sz="3733" dirty="0">
                <a:latin typeface="Calibri"/>
                <a:cs typeface="Calibri"/>
              </a:rPr>
              <a:t>in </a:t>
            </a:r>
            <a:r>
              <a:rPr sz="3733" spc="-7" dirty="0">
                <a:latin typeface="Calibri"/>
                <a:cs typeface="Calibri"/>
              </a:rPr>
              <a:t>window</a:t>
            </a:r>
            <a:endParaRPr sz="3733">
              <a:latin typeface="Calibri"/>
              <a:cs typeface="Calibri"/>
            </a:endParaRPr>
          </a:p>
        </p:txBody>
      </p:sp>
      <p:sp>
        <p:nvSpPr>
          <p:cNvPr id="4" name="object 4"/>
          <p:cNvSpPr txBox="1"/>
          <p:nvPr/>
        </p:nvSpPr>
        <p:spPr>
          <a:xfrm>
            <a:off x="517739" y="3289807"/>
            <a:ext cx="224367" cy="673753"/>
          </a:xfrm>
          <a:prstGeom prst="rect">
            <a:avLst/>
          </a:prstGeom>
        </p:spPr>
        <p:txBody>
          <a:bodyPr vert="horz" wrap="square" lIns="0" tIns="16933" rIns="0" bIns="0" rtlCol="0">
            <a:spAutoFit/>
          </a:bodyPr>
          <a:lstStyle/>
          <a:p>
            <a:pPr marL="16933">
              <a:spcBef>
                <a:spcPts val="133"/>
              </a:spcBef>
            </a:pPr>
            <a:r>
              <a:rPr sz="4267" dirty="0">
                <a:solidFill>
                  <a:srgbClr val="CC0000"/>
                </a:solidFill>
                <a:latin typeface="Times New Roman"/>
                <a:cs typeface="Times New Roman"/>
              </a:rPr>
              <a:t>•</a:t>
            </a:r>
            <a:endParaRPr sz="4267">
              <a:latin typeface="Times New Roman"/>
              <a:cs typeface="Times New Roman"/>
            </a:endParaRPr>
          </a:p>
        </p:txBody>
      </p:sp>
      <p:sp>
        <p:nvSpPr>
          <p:cNvPr id="5" name="object 5"/>
          <p:cNvSpPr txBox="1"/>
          <p:nvPr/>
        </p:nvSpPr>
        <p:spPr>
          <a:xfrm>
            <a:off x="914399" y="3350768"/>
            <a:ext cx="1422400" cy="615553"/>
          </a:xfrm>
          <a:prstGeom prst="rect">
            <a:avLst/>
          </a:prstGeom>
          <a:ln w="38100">
            <a:solidFill>
              <a:srgbClr val="000000"/>
            </a:solidFill>
          </a:ln>
        </p:spPr>
        <p:txBody>
          <a:bodyPr vert="horz" wrap="square" lIns="0" tIns="0" rIns="0" bIns="0" rtlCol="0">
            <a:spAutoFit/>
          </a:bodyPr>
          <a:lstStyle/>
          <a:p>
            <a:pPr marL="77045">
              <a:lnSpc>
                <a:spcPts val="4772"/>
              </a:lnSpc>
            </a:pPr>
            <a:r>
              <a:rPr sz="4267" dirty="0">
                <a:solidFill>
                  <a:srgbClr val="0000FF"/>
                </a:solidFill>
                <a:latin typeface="Calibri"/>
                <a:cs typeface="Calibri"/>
              </a:rPr>
              <a:t>guitar</a:t>
            </a:r>
            <a:endParaRPr sz="4267">
              <a:latin typeface="Calibri"/>
              <a:cs typeface="Calibri"/>
            </a:endParaRPr>
          </a:p>
        </p:txBody>
      </p:sp>
      <p:sp>
        <p:nvSpPr>
          <p:cNvPr id="6" name="object 6"/>
          <p:cNvSpPr txBox="1"/>
          <p:nvPr/>
        </p:nvSpPr>
        <p:spPr>
          <a:xfrm>
            <a:off x="2336799" y="3350768"/>
            <a:ext cx="914400" cy="615553"/>
          </a:xfrm>
          <a:prstGeom prst="rect">
            <a:avLst/>
          </a:prstGeom>
          <a:ln w="38099">
            <a:solidFill>
              <a:srgbClr val="000000"/>
            </a:solidFill>
          </a:ln>
        </p:spPr>
        <p:txBody>
          <a:bodyPr vert="horz" wrap="square" lIns="0" tIns="0" rIns="0" bIns="0" rtlCol="0">
            <a:spAutoFit/>
          </a:bodyPr>
          <a:lstStyle/>
          <a:p>
            <a:pPr marL="71118">
              <a:lnSpc>
                <a:spcPts val="4772"/>
              </a:lnSpc>
            </a:pPr>
            <a:r>
              <a:rPr sz="4267" dirty="0">
                <a:solidFill>
                  <a:srgbClr val="0000FF"/>
                </a:solidFill>
                <a:latin typeface="Calibri"/>
                <a:cs typeface="Calibri"/>
              </a:rPr>
              <a:t>and</a:t>
            </a:r>
            <a:endParaRPr sz="4267">
              <a:latin typeface="Calibri"/>
              <a:cs typeface="Calibri"/>
            </a:endParaRPr>
          </a:p>
        </p:txBody>
      </p:sp>
      <p:sp>
        <p:nvSpPr>
          <p:cNvPr id="7" name="object 7"/>
          <p:cNvSpPr txBox="1"/>
          <p:nvPr/>
        </p:nvSpPr>
        <p:spPr>
          <a:xfrm>
            <a:off x="3342960" y="3289807"/>
            <a:ext cx="1002453" cy="673753"/>
          </a:xfrm>
          <a:prstGeom prst="rect">
            <a:avLst/>
          </a:prstGeom>
        </p:spPr>
        <p:txBody>
          <a:bodyPr vert="horz" wrap="square" lIns="0" tIns="16933" rIns="0" bIns="0" rtlCol="0">
            <a:spAutoFit/>
          </a:bodyPr>
          <a:lstStyle/>
          <a:p>
            <a:pPr marL="16933">
              <a:spcBef>
                <a:spcPts val="133"/>
              </a:spcBef>
            </a:pPr>
            <a:r>
              <a:rPr sz="4267" dirty="0">
                <a:solidFill>
                  <a:srgbClr val="A50021"/>
                </a:solidFill>
                <a:latin typeface="Calibri"/>
                <a:cs typeface="Calibri"/>
              </a:rPr>
              <a:t>bass</a:t>
            </a:r>
            <a:endParaRPr sz="4267">
              <a:latin typeface="Calibri"/>
              <a:cs typeface="Calibri"/>
            </a:endParaRPr>
          </a:p>
        </p:txBody>
      </p:sp>
      <p:sp>
        <p:nvSpPr>
          <p:cNvPr id="8" name="object 8"/>
          <p:cNvSpPr txBox="1"/>
          <p:nvPr/>
        </p:nvSpPr>
        <p:spPr>
          <a:xfrm>
            <a:off x="4368800" y="3350768"/>
            <a:ext cx="1524000" cy="615553"/>
          </a:xfrm>
          <a:prstGeom prst="rect">
            <a:avLst/>
          </a:prstGeom>
          <a:ln w="38100">
            <a:solidFill>
              <a:srgbClr val="000000"/>
            </a:solidFill>
          </a:ln>
        </p:spPr>
        <p:txBody>
          <a:bodyPr vert="horz" wrap="square" lIns="0" tIns="0" rIns="0" bIns="0" rtlCol="0">
            <a:spAutoFit/>
          </a:bodyPr>
          <a:lstStyle/>
          <a:p>
            <a:pPr marL="81278">
              <a:lnSpc>
                <a:spcPts val="4772"/>
              </a:lnSpc>
            </a:pPr>
            <a:r>
              <a:rPr sz="4267" spc="-7" dirty="0">
                <a:solidFill>
                  <a:srgbClr val="0000FF"/>
                </a:solidFill>
                <a:latin typeface="Calibri"/>
                <a:cs typeface="Calibri"/>
              </a:rPr>
              <a:t>player</a:t>
            </a:r>
            <a:endParaRPr sz="4267">
              <a:latin typeface="Calibri"/>
              <a:cs typeface="Calibri"/>
            </a:endParaRPr>
          </a:p>
        </p:txBody>
      </p:sp>
      <p:sp>
        <p:nvSpPr>
          <p:cNvPr id="9" name="object 9"/>
          <p:cNvSpPr txBox="1"/>
          <p:nvPr/>
        </p:nvSpPr>
        <p:spPr>
          <a:xfrm>
            <a:off x="5892799" y="3350768"/>
            <a:ext cx="1320800" cy="615553"/>
          </a:xfrm>
          <a:prstGeom prst="rect">
            <a:avLst/>
          </a:prstGeom>
          <a:ln w="38099">
            <a:solidFill>
              <a:srgbClr val="000000"/>
            </a:solidFill>
          </a:ln>
        </p:spPr>
        <p:txBody>
          <a:bodyPr vert="horz" wrap="square" lIns="0" tIns="0" rIns="0" bIns="0" rtlCol="0">
            <a:spAutoFit/>
          </a:bodyPr>
          <a:lstStyle/>
          <a:p>
            <a:pPr marL="51645">
              <a:lnSpc>
                <a:spcPts val="4772"/>
              </a:lnSpc>
            </a:pPr>
            <a:r>
              <a:rPr sz="4267" dirty="0">
                <a:solidFill>
                  <a:srgbClr val="0000FF"/>
                </a:solidFill>
                <a:latin typeface="Calibri"/>
                <a:cs typeface="Calibri"/>
              </a:rPr>
              <a:t>stand</a:t>
            </a:r>
            <a:endParaRPr sz="4267">
              <a:latin typeface="Calibri"/>
              <a:cs typeface="Calibri"/>
            </a:endParaRPr>
          </a:p>
        </p:txBody>
      </p:sp>
      <p:sp>
        <p:nvSpPr>
          <p:cNvPr id="10" name="object 10"/>
          <p:cNvSpPr txBox="1"/>
          <p:nvPr/>
        </p:nvSpPr>
        <p:spPr>
          <a:xfrm>
            <a:off x="759443" y="4167820"/>
            <a:ext cx="895773" cy="487313"/>
          </a:xfrm>
          <a:prstGeom prst="rect">
            <a:avLst/>
          </a:prstGeom>
        </p:spPr>
        <p:txBody>
          <a:bodyPr vert="horz" wrap="square" lIns="0" tIns="15240" rIns="0" bIns="0" rtlCol="0">
            <a:spAutoFit/>
          </a:bodyPr>
          <a:lstStyle/>
          <a:p>
            <a:pPr marL="50799">
              <a:spcBef>
                <a:spcPts val="120"/>
              </a:spcBef>
            </a:pPr>
            <a:r>
              <a:rPr sz="4600" spc="-249" baseline="8454" dirty="0">
                <a:latin typeface="Lucida Sans Unicode"/>
                <a:cs typeface="Lucida Sans Unicode"/>
              </a:rPr>
              <a:t>[</a:t>
            </a:r>
            <a:r>
              <a:rPr sz="4600" i="1" spc="-249" baseline="8454" dirty="0">
                <a:latin typeface="Times New Roman"/>
                <a:cs typeface="Times New Roman"/>
              </a:rPr>
              <a:t>w</a:t>
            </a:r>
            <a:r>
              <a:rPr sz="2267" i="1" spc="-167" dirty="0">
                <a:latin typeface="Times New Roman"/>
                <a:cs typeface="Times New Roman"/>
              </a:rPr>
              <a:t>i</a:t>
            </a:r>
            <a:r>
              <a:rPr sz="2267" i="1" spc="-167" dirty="0">
                <a:latin typeface="Arial"/>
                <a:cs typeface="Arial"/>
              </a:rPr>
              <a:t>—</a:t>
            </a:r>
            <a:r>
              <a:rPr sz="2267" spc="-167" dirty="0">
                <a:latin typeface="Times New Roman"/>
                <a:cs typeface="Times New Roman"/>
              </a:rPr>
              <a:t>2</a:t>
            </a:r>
            <a:endParaRPr sz="2267">
              <a:latin typeface="Times New Roman"/>
              <a:cs typeface="Times New Roman"/>
            </a:endParaRPr>
          </a:p>
        </p:txBody>
      </p:sp>
      <p:sp>
        <p:nvSpPr>
          <p:cNvPr id="11" name="object 11"/>
          <p:cNvSpPr txBox="1"/>
          <p:nvPr/>
        </p:nvSpPr>
        <p:spPr>
          <a:xfrm>
            <a:off x="2448740" y="4268795"/>
            <a:ext cx="6929120" cy="365122"/>
          </a:xfrm>
          <a:prstGeom prst="rect">
            <a:avLst/>
          </a:prstGeom>
        </p:spPr>
        <p:txBody>
          <a:bodyPr vert="horz" wrap="square" lIns="0" tIns="16087" rIns="0" bIns="0" rtlCol="0">
            <a:spAutoFit/>
          </a:bodyPr>
          <a:lstStyle/>
          <a:p>
            <a:pPr marL="16933">
              <a:spcBef>
                <a:spcPts val="127"/>
              </a:spcBef>
              <a:tabLst>
                <a:tab pos="871198" algn="l"/>
                <a:tab pos="3024218" algn="l"/>
                <a:tab pos="4322125" algn="l"/>
                <a:tab pos="5177237" algn="l"/>
                <a:tab pos="6474298" algn="l"/>
              </a:tabLst>
            </a:pPr>
            <a:r>
              <a:rPr sz="2267" i="1" spc="-27" dirty="0">
                <a:latin typeface="Times New Roman"/>
                <a:cs typeface="Times New Roman"/>
              </a:rPr>
              <a:t>i</a:t>
            </a:r>
            <a:r>
              <a:rPr sz="2267" i="1" spc="-553" dirty="0">
                <a:latin typeface="Arial"/>
                <a:cs typeface="Arial"/>
              </a:rPr>
              <a:t>—</a:t>
            </a:r>
            <a:r>
              <a:rPr sz="2267" spc="-33" dirty="0">
                <a:latin typeface="Times New Roman"/>
                <a:cs typeface="Times New Roman"/>
              </a:rPr>
              <a:t>2</a:t>
            </a:r>
            <a:r>
              <a:rPr sz="2267" dirty="0">
                <a:latin typeface="Times New Roman"/>
                <a:cs typeface="Times New Roman"/>
              </a:rPr>
              <a:t>	</a:t>
            </a:r>
            <a:r>
              <a:rPr sz="2267" i="1" spc="-20" dirty="0">
                <a:latin typeface="Times New Roman"/>
                <a:cs typeface="Times New Roman"/>
              </a:rPr>
              <a:t>i</a:t>
            </a:r>
            <a:r>
              <a:rPr sz="2267" i="1" spc="-560" dirty="0">
                <a:latin typeface="Arial"/>
                <a:cs typeface="Arial"/>
              </a:rPr>
              <a:t>—</a:t>
            </a:r>
            <a:r>
              <a:rPr sz="2267" spc="-33" dirty="0">
                <a:latin typeface="Times New Roman"/>
                <a:cs typeface="Times New Roman"/>
              </a:rPr>
              <a:t>1</a:t>
            </a:r>
            <a:r>
              <a:rPr sz="2267" dirty="0">
                <a:latin typeface="Times New Roman"/>
                <a:cs typeface="Times New Roman"/>
              </a:rPr>
              <a:t>	</a:t>
            </a:r>
            <a:r>
              <a:rPr sz="2267" i="1" spc="-27" dirty="0">
                <a:latin typeface="Times New Roman"/>
                <a:cs typeface="Times New Roman"/>
              </a:rPr>
              <a:t>i</a:t>
            </a:r>
            <a:r>
              <a:rPr sz="2267" spc="-93" dirty="0">
                <a:latin typeface="Lucida Sans Unicode"/>
                <a:cs typeface="Lucida Sans Unicode"/>
              </a:rPr>
              <a:t>+</a:t>
            </a:r>
            <a:r>
              <a:rPr sz="2267" spc="-33" dirty="0">
                <a:latin typeface="Times New Roman"/>
                <a:cs typeface="Times New Roman"/>
              </a:rPr>
              <a:t>1</a:t>
            </a:r>
            <a:r>
              <a:rPr sz="2267" dirty="0">
                <a:latin typeface="Times New Roman"/>
                <a:cs typeface="Times New Roman"/>
              </a:rPr>
              <a:t>	</a:t>
            </a:r>
            <a:r>
              <a:rPr sz="2267" i="1" spc="-20" dirty="0">
                <a:latin typeface="Times New Roman"/>
                <a:cs typeface="Times New Roman"/>
              </a:rPr>
              <a:t>i</a:t>
            </a:r>
            <a:r>
              <a:rPr sz="2267" spc="-93" dirty="0">
                <a:latin typeface="Lucida Sans Unicode"/>
                <a:cs typeface="Lucida Sans Unicode"/>
              </a:rPr>
              <a:t>+</a:t>
            </a:r>
            <a:r>
              <a:rPr sz="2267" spc="-33" dirty="0">
                <a:latin typeface="Times New Roman"/>
                <a:cs typeface="Times New Roman"/>
              </a:rPr>
              <a:t>1</a:t>
            </a:r>
            <a:r>
              <a:rPr sz="2267" dirty="0">
                <a:latin typeface="Times New Roman"/>
                <a:cs typeface="Times New Roman"/>
              </a:rPr>
              <a:t>	</a:t>
            </a:r>
            <a:r>
              <a:rPr sz="2267" i="1" spc="-27" dirty="0">
                <a:latin typeface="Times New Roman"/>
                <a:cs typeface="Times New Roman"/>
              </a:rPr>
              <a:t>i</a:t>
            </a:r>
            <a:r>
              <a:rPr sz="2267" spc="-93" dirty="0">
                <a:latin typeface="Lucida Sans Unicode"/>
                <a:cs typeface="Lucida Sans Unicode"/>
              </a:rPr>
              <a:t>+</a:t>
            </a:r>
            <a:r>
              <a:rPr sz="2267" spc="-33" dirty="0">
                <a:latin typeface="Times New Roman"/>
                <a:cs typeface="Times New Roman"/>
              </a:rPr>
              <a:t>2</a:t>
            </a:r>
            <a:r>
              <a:rPr sz="2267" dirty="0">
                <a:latin typeface="Times New Roman"/>
                <a:cs typeface="Times New Roman"/>
              </a:rPr>
              <a:t>	</a:t>
            </a:r>
            <a:r>
              <a:rPr sz="2267" i="1" spc="-27" dirty="0">
                <a:latin typeface="Times New Roman"/>
                <a:cs typeface="Times New Roman"/>
              </a:rPr>
              <a:t>i</a:t>
            </a:r>
            <a:r>
              <a:rPr sz="2267" spc="-93" dirty="0">
                <a:latin typeface="Lucida Sans Unicode"/>
                <a:cs typeface="Lucida Sans Unicode"/>
              </a:rPr>
              <a:t>+</a:t>
            </a:r>
            <a:r>
              <a:rPr sz="2267" spc="-33" dirty="0">
                <a:latin typeface="Times New Roman"/>
                <a:cs typeface="Times New Roman"/>
              </a:rPr>
              <a:t>2</a:t>
            </a:r>
            <a:endParaRPr sz="2267">
              <a:latin typeface="Times New Roman"/>
              <a:cs typeface="Times New Roman"/>
            </a:endParaRPr>
          </a:p>
        </p:txBody>
      </p:sp>
      <p:sp>
        <p:nvSpPr>
          <p:cNvPr id="12" name="object 12"/>
          <p:cNvSpPr txBox="1"/>
          <p:nvPr/>
        </p:nvSpPr>
        <p:spPr>
          <a:xfrm>
            <a:off x="1504737" y="4109152"/>
            <a:ext cx="8325273" cy="487378"/>
          </a:xfrm>
          <a:prstGeom prst="rect">
            <a:avLst/>
          </a:prstGeom>
        </p:spPr>
        <p:txBody>
          <a:bodyPr vert="horz" wrap="square" lIns="0" tIns="15240" rIns="0" bIns="0" rtlCol="0">
            <a:spAutoFit/>
          </a:bodyPr>
          <a:lstStyle/>
          <a:p>
            <a:pPr marL="118530">
              <a:spcBef>
                <a:spcPts val="120"/>
              </a:spcBef>
              <a:tabLst>
                <a:tab pos="1415591" algn="l"/>
                <a:tab pos="2270703" algn="l"/>
                <a:tab pos="4423723" algn="l"/>
                <a:tab pos="5720784" algn="l"/>
                <a:tab pos="6575896" algn="l"/>
                <a:tab pos="7873803" algn="l"/>
              </a:tabLst>
            </a:pPr>
            <a:r>
              <a:rPr sz="3067" i="1" spc="-27" dirty="0">
                <a:latin typeface="Arial"/>
                <a:cs typeface="Arial"/>
              </a:rPr>
              <a:t>,</a:t>
            </a:r>
            <a:r>
              <a:rPr sz="3067" i="1" spc="-527" dirty="0">
                <a:latin typeface="Arial"/>
                <a:cs typeface="Arial"/>
              </a:rPr>
              <a:t> </a:t>
            </a:r>
            <a:r>
              <a:rPr sz="3067" spc="-53" dirty="0">
                <a:latin typeface="Times New Roman"/>
                <a:cs typeface="Times New Roman"/>
              </a:rPr>
              <a:t>POS</a:t>
            </a:r>
            <a:r>
              <a:rPr sz="3067" dirty="0">
                <a:latin typeface="Times New Roman"/>
                <a:cs typeface="Times New Roman"/>
              </a:rPr>
              <a:t>	</a:t>
            </a:r>
            <a:r>
              <a:rPr sz="3067" i="1" spc="-27" dirty="0">
                <a:latin typeface="Arial"/>
                <a:cs typeface="Arial"/>
              </a:rPr>
              <a:t>,</a:t>
            </a:r>
            <a:r>
              <a:rPr sz="3067" i="1" spc="-527" dirty="0">
                <a:latin typeface="Arial"/>
                <a:cs typeface="Arial"/>
              </a:rPr>
              <a:t> </a:t>
            </a:r>
            <a:r>
              <a:rPr sz="3067" i="1" spc="-60" dirty="0">
                <a:latin typeface="Times New Roman"/>
                <a:cs typeface="Times New Roman"/>
              </a:rPr>
              <a:t>w</a:t>
            </a:r>
            <a:r>
              <a:rPr sz="3067" i="1" dirty="0">
                <a:latin typeface="Times New Roman"/>
                <a:cs typeface="Times New Roman"/>
              </a:rPr>
              <a:t>	</a:t>
            </a:r>
            <a:r>
              <a:rPr sz="3067" i="1" spc="-27" dirty="0">
                <a:latin typeface="Arial"/>
                <a:cs typeface="Arial"/>
              </a:rPr>
              <a:t>,</a:t>
            </a:r>
            <a:r>
              <a:rPr sz="3067" i="1" spc="-527" dirty="0">
                <a:latin typeface="Arial"/>
                <a:cs typeface="Arial"/>
              </a:rPr>
              <a:t> </a:t>
            </a:r>
            <a:r>
              <a:rPr sz="3067" spc="-53" dirty="0">
                <a:latin typeface="Times New Roman"/>
                <a:cs typeface="Times New Roman"/>
              </a:rPr>
              <a:t>POS</a:t>
            </a:r>
            <a:r>
              <a:rPr sz="3400" i="1" spc="-29" baseline="-11437" dirty="0">
                <a:latin typeface="Times New Roman"/>
                <a:cs typeface="Times New Roman"/>
              </a:rPr>
              <a:t>i</a:t>
            </a:r>
            <a:r>
              <a:rPr sz="3400" i="1" spc="-840" baseline="-11437" dirty="0">
                <a:latin typeface="Arial"/>
                <a:cs typeface="Arial"/>
              </a:rPr>
              <a:t>—</a:t>
            </a:r>
            <a:r>
              <a:rPr sz="3400" spc="169" baseline="-11437" dirty="0">
                <a:latin typeface="Times New Roman"/>
                <a:cs typeface="Times New Roman"/>
              </a:rPr>
              <a:t>1</a:t>
            </a:r>
            <a:r>
              <a:rPr sz="3067" i="1" spc="-27" dirty="0">
                <a:latin typeface="Arial"/>
                <a:cs typeface="Arial"/>
              </a:rPr>
              <a:t>,</a:t>
            </a:r>
            <a:r>
              <a:rPr sz="3067" i="1" spc="-527" dirty="0">
                <a:latin typeface="Arial"/>
                <a:cs typeface="Arial"/>
              </a:rPr>
              <a:t> </a:t>
            </a:r>
            <a:r>
              <a:rPr sz="3067" i="1" spc="-60" dirty="0">
                <a:latin typeface="Times New Roman"/>
                <a:cs typeface="Times New Roman"/>
              </a:rPr>
              <a:t>w</a:t>
            </a:r>
            <a:r>
              <a:rPr sz="3067" i="1" dirty="0">
                <a:latin typeface="Times New Roman"/>
                <a:cs typeface="Times New Roman"/>
              </a:rPr>
              <a:t>	</a:t>
            </a:r>
            <a:r>
              <a:rPr sz="3067" i="1" spc="-27" dirty="0">
                <a:latin typeface="Arial"/>
                <a:cs typeface="Arial"/>
              </a:rPr>
              <a:t>,</a:t>
            </a:r>
            <a:r>
              <a:rPr sz="3067" i="1" spc="-527" dirty="0">
                <a:latin typeface="Arial"/>
                <a:cs typeface="Arial"/>
              </a:rPr>
              <a:t> </a:t>
            </a:r>
            <a:r>
              <a:rPr sz="3067" spc="-53" dirty="0">
                <a:latin typeface="Times New Roman"/>
                <a:cs typeface="Times New Roman"/>
              </a:rPr>
              <a:t>POS</a:t>
            </a:r>
            <a:r>
              <a:rPr sz="3067" dirty="0">
                <a:latin typeface="Times New Roman"/>
                <a:cs typeface="Times New Roman"/>
              </a:rPr>
              <a:t>	</a:t>
            </a:r>
            <a:r>
              <a:rPr sz="3067" i="1" spc="-27" dirty="0">
                <a:latin typeface="Arial"/>
                <a:cs typeface="Arial"/>
              </a:rPr>
              <a:t>,</a:t>
            </a:r>
            <a:r>
              <a:rPr sz="3067" i="1" spc="-527" dirty="0">
                <a:latin typeface="Arial"/>
                <a:cs typeface="Arial"/>
              </a:rPr>
              <a:t> </a:t>
            </a:r>
            <a:r>
              <a:rPr sz="3067" i="1" spc="-60" dirty="0">
                <a:latin typeface="Times New Roman"/>
                <a:cs typeface="Times New Roman"/>
              </a:rPr>
              <a:t>w</a:t>
            </a:r>
            <a:r>
              <a:rPr sz="3067" i="1" dirty="0">
                <a:latin typeface="Times New Roman"/>
                <a:cs typeface="Times New Roman"/>
              </a:rPr>
              <a:t>	</a:t>
            </a:r>
            <a:r>
              <a:rPr sz="3067" i="1" spc="-27" dirty="0">
                <a:latin typeface="Arial"/>
                <a:cs typeface="Arial"/>
              </a:rPr>
              <a:t>,</a:t>
            </a:r>
            <a:r>
              <a:rPr sz="3067" i="1" spc="-527" dirty="0">
                <a:latin typeface="Arial"/>
                <a:cs typeface="Arial"/>
              </a:rPr>
              <a:t> </a:t>
            </a:r>
            <a:r>
              <a:rPr sz="3067" spc="-53" dirty="0">
                <a:latin typeface="Times New Roman"/>
                <a:cs typeface="Times New Roman"/>
              </a:rPr>
              <a:t>POS</a:t>
            </a:r>
            <a:r>
              <a:rPr sz="3067" dirty="0">
                <a:latin typeface="Times New Roman"/>
                <a:cs typeface="Times New Roman"/>
              </a:rPr>
              <a:t>	</a:t>
            </a:r>
            <a:r>
              <a:rPr sz="3067" i="1" spc="-27" dirty="0">
                <a:latin typeface="Arial"/>
                <a:cs typeface="Arial"/>
              </a:rPr>
              <a:t>,</a:t>
            </a:r>
            <a:r>
              <a:rPr sz="3067" i="1" spc="-527" dirty="0">
                <a:latin typeface="Arial"/>
                <a:cs typeface="Arial"/>
              </a:rPr>
              <a:t> </a:t>
            </a:r>
            <a:r>
              <a:rPr sz="3067" i="1" spc="-60" dirty="0">
                <a:latin typeface="Times New Roman"/>
                <a:cs typeface="Times New Roman"/>
              </a:rPr>
              <a:t>w</a:t>
            </a:r>
            <a:endParaRPr sz="3067">
              <a:latin typeface="Times New Roman"/>
              <a:cs typeface="Times New Roman"/>
            </a:endParaRPr>
          </a:p>
        </p:txBody>
      </p:sp>
      <p:sp>
        <p:nvSpPr>
          <p:cNvPr id="13" name="object 13"/>
          <p:cNvSpPr txBox="1"/>
          <p:nvPr/>
        </p:nvSpPr>
        <p:spPr>
          <a:xfrm>
            <a:off x="9762141" y="4049756"/>
            <a:ext cx="1325880" cy="365122"/>
          </a:xfrm>
          <a:prstGeom prst="rect">
            <a:avLst/>
          </a:prstGeom>
        </p:spPr>
        <p:txBody>
          <a:bodyPr vert="horz" wrap="square" lIns="0" tIns="16087" rIns="0" bIns="0" rtlCol="0">
            <a:spAutoFit/>
          </a:bodyPr>
          <a:lstStyle/>
          <a:p>
            <a:pPr marL="16933">
              <a:spcBef>
                <a:spcPts val="127"/>
              </a:spcBef>
              <a:tabLst>
                <a:tab pos="871198" algn="l"/>
              </a:tabLst>
            </a:pPr>
            <a:r>
              <a:rPr sz="2267" i="1" spc="-27" dirty="0">
                <a:latin typeface="Times New Roman"/>
                <a:cs typeface="Times New Roman"/>
              </a:rPr>
              <a:t>i</a:t>
            </a:r>
            <a:r>
              <a:rPr sz="2267" i="1" spc="-553" dirty="0">
                <a:latin typeface="Arial"/>
                <a:cs typeface="Arial"/>
              </a:rPr>
              <a:t>—</a:t>
            </a:r>
            <a:r>
              <a:rPr sz="2267" spc="-33" dirty="0">
                <a:latin typeface="Times New Roman"/>
                <a:cs typeface="Times New Roman"/>
              </a:rPr>
              <a:t>1</a:t>
            </a:r>
            <a:r>
              <a:rPr sz="2267" dirty="0">
                <a:latin typeface="Times New Roman"/>
                <a:cs typeface="Times New Roman"/>
              </a:rPr>
              <a:t>	</a:t>
            </a:r>
            <a:r>
              <a:rPr sz="2267" i="1" spc="-20" dirty="0">
                <a:latin typeface="Times New Roman"/>
                <a:cs typeface="Times New Roman"/>
              </a:rPr>
              <a:t>i</a:t>
            </a:r>
            <a:r>
              <a:rPr sz="2267" spc="-93" dirty="0">
                <a:latin typeface="Lucida Sans Unicode"/>
                <a:cs typeface="Lucida Sans Unicode"/>
              </a:rPr>
              <a:t>+</a:t>
            </a:r>
            <a:r>
              <a:rPr sz="2267" spc="-33" dirty="0">
                <a:latin typeface="Times New Roman"/>
                <a:cs typeface="Times New Roman"/>
              </a:rPr>
              <a:t>1</a:t>
            </a:r>
            <a:endParaRPr sz="2267">
              <a:latin typeface="Times New Roman"/>
              <a:cs typeface="Times New Roman"/>
            </a:endParaRPr>
          </a:p>
        </p:txBody>
      </p:sp>
      <p:sp>
        <p:nvSpPr>
          <p:cNvPr id="14" name="object 14"/>
          <p:cNvSpPr txBox="1"/>
          <p:nvPr/>
        </p:nvSpPr>
        <p:spPr>
          <a:xfrm>
            <a:off x="9762142" y="4327970"/>
            <a:ext cx="967740" cy="365122"/>
          </a:xfrm>
          <a:prstGeom prst="rect">
            <a:avLst/>
          </a:prstGeom>
        </p:spPr>
        <p:txBody>
          <a:bodyPr vert="horz" wrap="square" lIns="0" tIns="16087" rIns="0" bIns="0" rtlCol="0">
            <a:spAutoFit/>
          </a:bodyPr>
          <a:lstStyle/>
          <a:p>
            <a:pPr marL="16933">
              <a:spcBef>
                <a:spcPts val="127"/>
              </a:spcBef>
              <a:tabLst>
                <a:tab pos="871198" algn="l"/>
              </a:tabLst>
            </a:pPr>
            <a:r>
              <a:rPr sz="2267" i="1" spc="-27" dirty="0">
                <a:latin typeface="Times New Roman"/>
                <a:cs typeface="Times New Roman"/>
              </a:rPr>
              <a:t>i</a:t>
            </a:r>
            <a:r>
              <a:rPr sz="2267" i="1" spc="-553" dirty="0">
                <a:latin typeface="Arial"/>
                <a:cs typeface="Arial"/>
              </a:rPr>
              <a:t>—</a:t>
            </a:r>
            <a:r>
              <a:rPr sz="2267" spc="-33" dirty="0">
                <a:latin typeface="Times New Roman"/>
                <a:cs typeface="Times New Roman"/>
              </a:rPr>
              <a:t>2</a:t>
            </a:r>
            <a:r>
              <a:rPr sz="2267" dirty="0">
                <a:latin typeface="Times New Roman"/>
                <a:cs typeface="Times New Roman"/>
              </a:rPr>
              <a:t>	</a:t>
            </a:r>
            <a:r>
              <a:rPr sz="3400" i="1" spc="-29" baseline="1633" dirty="0">
                <a:latin typeface="Times New Roman"/>
                <a:cs typeface="Times New Roman"/>
              </a:rPr>
              <a:t>i</a:t>
            </a:r>
            <a:endParaRPr sz="3400" baseline="1633">
              <a:latin typeface="Times New Roman"/>
              <a:cs typeface="Times New Roman"/>
            </a:endParaRPr>
          </a:p>
        </p:txBody>
      </p:sp>
      <p:sp>
        <p:nvSpPr>
          <p:cNvPr id="15" name="object 15"/>
          <p:cNvSpPr txBox="1"/>
          <p:nvPr/>
        </p:nvSpPr>
        <p:spPr>
          <a:xfrm>
            <a:off x="10217325" y="4109152"/>
            <a:ext cx="994833" cy="487378"/>
          </a:xfrm>
          <a:prstGeom prst="rect">
            <a:avLst/>
          </a:prstGeom>
        </p:spPr>
        <p:txBody>
          <a:bodyPr vert="horz" wrap="square" lIns="0" tIns="15240" rIns="0" bIns="0" rtlCol="0">
            <a:spAutoFit/>
          </a:bodyPr>
          <a:lstStyle/>
          <a:p>
            <a:pPr marL="16933">
              <a:spcBef>
                <a:spcPts val="120"/>
              </a:spcBef>
              <a:tabLst>
                <a:tab pos="871198" algn="l"/>
              </a:tabLst>
            </a:pPr>
            <a:r>
              <a:rPr sz="3067" i="1" spc="-27" dirty="0">
                <a:latin typeface="Arial"/>
                <a:cs typeface="Arial"/>
              </a:rPr>
              <a:t>,</a:t>
            </a:r>
            <a:r>
              <a:rPr sz="3067" i="1" spc="-527" dirty="0">
                <a:latin typeface="Arial"/>
                <a:cs typeface="Arial"/>
              </a:rPr>
              <a:t> </a:t>
            </a:r>
            <a:r>
              <a:rPr sz="3067" i="1" spc="-60" dirty="0">
                <a:latin typeface="Times New Roman"/>
                <a:cs typeface="Times New Roman"/>
              </a:rPr>
              <a:t>w</a:t>
            </a:r>
            <a:r>
              <a:rPr sz="3067" i="1" dirty="0">
                <a:latin typeface="Times New Roman"/>
                <a:cs typeface="Times New Roman"/>
              </a:rPr>
              <a:t>	</a:t>
            </a:r>
            <a:r>
              <a:rPr sz="3067" spc="-173" dirty="0">
                <a:latin typeface="Lucida Sans Unicode"/>
                <a:cs typeface="Lucida Sans Unicode"/>
              </a:rPr>
              <a:t>]</a:t>
            </a:r>
            <a:endParaRPr sz="3067">
              <a:latin typeface="Lucida Sans Unicode"/>
              <a:cs typeface="Lucida Sans Unicode"/>
            </a:endParaRPr>
          </a:p>
        </p:txBody>
      </p:sp>
      <p:sp>
        <p:nvSpPr>
          <p:cNvPr id="16" name="object 16"/>
          <p:cNvSpPr txBox="1"/>
          <p:nvPr/>
        </p:nvSpPr>
        <p:spPr>
          <a:xfrm>
            <a:off x="196864" y="4947261"/>
            <a:ext cx="12009120" cy="1739601"/>
          </a:xfrm>
          <a:prstGeom prst="rect">
            <a:avLst/>
          </a:prstGeom>
        </p:spPr>
        <p:txBody>
          <a:bodyPr vert="horz" wrap="square" lIns="0" tIns="16087" rIns="0" bIns="0" rtlCol="0">
            <a:spAutoFit/>
          </a:bodyPr>
          <a:lstStyle/>
          <a:p>
            <a:pPr marL="16933">
              <a:spcBef>
                <a:spcPts val="127"/>
              </a:spcBef>
              <a:tabLst>
                <a:tab pos="1556134" algn="l"/>
                <a:tab pos="2240224" algn="l"/>
                <a:tab pos="3095336" algn="l"/>
                <a:tab pos="3780272" algn="l"/>
                <a:tab pos="5148451" algn="l"/>
                <a:tab pos="5832541" algn="l"/>
                <a:tab pos="7030544" algn="l"/>
                <a:tab pos="7714634" algn="l"/>
                <a:tab pos="8398723" algn="l"/>
                <a:tab pos="9766901" algn="l"/>
                <a:tab pos="10964905" algn="l"/>
              </a:tabLst>
            </a:pPr>
            <a:r>
              <a:rPr sz="2533" spc="413" dirty="0">
                <a:latin typeface="Calibri"/>
                <a:cs typeface="Calibri"/>
              </a:rPr>
              <a:t>[guitar,	</a:t>
            </a:r>
            <a:r>
              <a:rPr sz="2533" spc="40" dirty="0">
                <a:latin typeface="Calibri"/>
                <a:cs typeface="Calibri"/>
              </a:rPr>
              <a:t>NN,	</a:t>
            </a:r>
            <a:r>
              <a:rPr sz="2533" spc="220" dirty="0">
                <a:latin typeface="Calibri"/>
                <a:cs typeface="Calibri"/>
              </a:rPr>
              <a:t>and,	</a:t>
            </a:r>
            <a:r>
              <a:rPr sz="2533" spc="233" dirty="0">
                <a:latin typeface="Calibri"/>
                <a:cs typeface="Calibri"/>
              </a:rPr>
              <a:t>CC,	</a:t>
            </a:r>
            <a:r>
              <a:rPr sz="2533" spc="339" dirty="0">
                <a:latin typeface="Calibri"/>
                <a:cs typeface="Calibri"/>
              </a:rPr>
              <a:t>player,	</a:t>
            </a:r>
            <a:r>
              <a:rPr sz="2533" spc="40" dirty="0">
                <a:latin typeface="Calibri"/>
                <a:cs typeface="Calibri"/>
              </a:rPr>
              <a:t>NN,	</a:t>
            </a:r>
            <a:r>
              <a:rPr sz="2533" spc="287" dirty="0">
                <a:latin typeface="Calibri"/>
                <a:cs typeface="Calibri"/>
              </a:rPr>
              <a:t>stand,	</a:t>
            </a:r>
            <a:r>
              <a:rPr sz="2533" spc="193" dirty="0">
                <a:latin typeface="Calibri"/>
                <a:cs typeface="Calibri"/>
              </a:rPr>
              <a:t>VB,	</a:t>
            </a:r>
            <a:r>
              <a:rPr sz="2533" spc="53" dirty="0">
                <a:latin typeface="Calibri"/>
                <a:cs typeface="Calibri"/>
              </a:rPr>
              <a:t>and	</a:t>
            </a:r>
            <a:r>
              <a:rPr sz="2533" spc="387" dirty="0">
                <a:latin typeface="Calibri"/>
                <a:cs typeface="Calibri"/>
              </a:rPr>
              <a:t>guitar,	</a:t>
            </a:r>
            <a:r>
              <a:rPr sz="2533" spc="272" dirty="0">
                <a:latin typeface="Calibri"/>
                <a:cs typeface="Calibri"/>
              </a:rPr>
              <a:t>player	</a:t>
            </a:r>
            <a:r>
              <a:rPr sz="2533" spc="260" dirty="0">
                <a:latin typeface="Calibri"/>
                <a:cs typeface="Calibri"/>
              </a:rPr>
              <a:t>stand]</a:t>
            </a:r>
            <a:endParaRPr sz="2533">
              <a:latin typeface="Calibri"/>
              <a:cs typeface="Calibri"/>
            </a:endParaRPr>
          </a:p>
          <a:p>
            <a:pPr>
              <a:lnSpc>
                <a:spcPct val="100000"/>
              </a:lnSpc>
            </a:pPr>
            <a:endParaRPr sz="2533">
              <a:latin typeface="Calibri"/>
              <a:cs typeface="Calibri"/>
            </a:endParaRPr>
          </a:p>
          <a:p>
            <a:pPr>
              <a:spcBef>
                <a:spcPts val="27"/>
              </a:spcBef>
            </a:pPr>
            <a:endParaRPr sz="2400">
              <a:latin typeface="Calibri"/>
              <a:cs typeface="Calibri"/>
            </a:endParaRPr>
          </a:p>
          <a:p>
            <a:pPr marL="794153" indent="-458035">
              <a:spcBef>
                <a:spcPts val="7"/>
              </a:spcBef>
              <a:buClr>
                <a:srgbClr val="CC0000"/>
              </a:buClr>
              <a:buFont typeface="Times New Roman"/>
              <a:buChar char="•"/>
              <a:tabLst>
                <a:tab pos="794153" algn="l"/>
                <a:tab pos="795000" algn="l"/>
              </a:tabLst>
            </a:pPr>
            <a:r>
              <a:rPr sz="3733" spc="-7" dirty="0">
                <a:latin typeface="Calibri"/>
                <a:cs typeface="Calibri"/>
              </a:rPr>
              <a:t>word 1,2,3 grams</a:t>
            </a:r>
            <a:r>
              <a:rPr sz="3733" dirty="0">
                <a:latin typeface="Calibri"/>
                <a:cs typeface="Calibri"/>
              </a:rPr>
              <a:t> in</a:t>
            </a:r>
            <a:r>
              <a:rPr sz="3733" spc="-7" dirty="0">
                <a:latin typeface="Calibri"/>
                <a:cs typeface="Calibri"/>
              </a:rPr>
              <a:t> window</a:t>
            </a:r>
            <a:r>
              <a:rPr sz="3733" dirty="0">
                <a:latin typeface="Calibri"/>
                <a:cs typeface="Calibri"/>
              </a:rPr>
              <a:t> </a:t>
            </a:r>
            <a:r>
              <a:rPr sz="3733" spc="-7" dirty="0">
                <a:latin typeface="Calibri"/>
                <a:cs typeface="Calibri"/>
              </a:rPr>
              <a:t>of ±3 </a:t>
            </a:r>
            <a:r>
              <a:rPr sz="3733" dirty="0">
                <a:latin typeface="Calibri"/>
                <a:cs typeface="Calibri"/>
              </a:rPr>
              <a:t>is</a:t>
            </a:r>
            <a:r>
              <a:rPr sz="3733" spc="-7" dirty="0">
                <a:latin typeface="Calibri"/>
                <a:cs typeface="Calibri"/>
              </a:rPr>
              <a:t> common</a:t>
            </a:r>
            <a:endParaRPr sz="3733">
              <a:latin typeface="Calibri"/>
              <a:cs typeface="Calibri"/>
            </a:endParaRPr>
          </a:p>
        </p:txBody>
      </p:sp>
      <p:sp>
        <p:nvSpPr>
          <p:cNvPr id="17" name="object 17"/>
          <p:cNvSpPr/>
          <p:nvPr/>
        </p:nvSpPr>
        <p:spPr>
          <a:xfrm>
            <a:off x="5181600" y="4038600"/>
            <a:ext cx="0" cy="914400"/>
          </a:xfrm>
          <a:custGeom>
            <a:avLst/>
            <a:gdLst/>
            <a:ahLst/>
            <a:cxnLst/>
            <a:rect l="l" t="t" r="r" b="b"/>
            <a:pathLst>
              <a:path h="685800">
                <a:moveTo>
                  <a:pt x="0" y="0"/>
                </a:moveTo>
                <a:lnTo>
                  <a:pt x="1" y="685799"/>
                </a:lnTo>
              </a:path>
            </a:pathLst>
          </a:custGeom>
          <a:ln w="9524">
            <a:solidFill>
              <a:srgbClr val="FF4A66"/>
            </a:solidFill>
          </a:ln>
        </p:spPr>
        <p:txBody>
          <a:bodyPr wrap="square" lIns="0" tIns="0" rIns="0" bIns="0" rtlCol="0"/>
          <a:lstStyle/>
          <a:p>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5048672" cy="694207"/>
          </a:xfrm>
          <a:prstGeom prst="rect">
            <a:avLst/>
          </a:prstGeom>
        </p:spPr>
        <p:txBody>
          <a:bodyPr vert="horz" wrap="square" lIns="0" tIns="16933" rIns="0" bIns="0" rtlCol="0" anchor="ctr">
            <a:spAutoFit/>
          </a:bodyPr>
          <a:lstStyle/>
          <a:p>
            <a:pPr marL="16933">
              <a:lnSpc>
                <a:spcPct val="100000"/>
              </a:lnSpc>
              <a:spcBef>
                <a:spcPts val="133"/>
              </a:spcBef>
            </a:pPr>
            <a:r>
              <a:rPr spc="-7" dirty="0"/>
              <a:t>Ba</a:t>
            </a:r>
            <a:r>
              <a:rPr dirty="0"/>
              <a:t>g</a:t>
            </a:r>
            <a:r>
              <a:rPr spc="-873" dirty="0"/>
              <a:t>-­‐</a:t>
            </a:r>
            <a:r>
              <a:rPr spc="-7" dirty="0"/>
              <a:t>o</a:t>
            </a:r>
            <a:r>
              <a:rPr dirty="0"/>
              <a:t>f</a:t>
            </a:r>
            <a:r>
              <a:rPr spc="-873" dirty="0"/>
              <a:t>-­‐</a:t>
            </a:r>
            <a:r>
              <a:rPr dirty="0"/>
              <a:t>w</a:t>
            </a:r>
            <a:r>
              <a:rPr spc="-7" dirty="0"/>
              <a:t>o</a:t>
            </a:r>
            <a:r>
              <a:rPr dirty="0"/>
              <a:t>rds fe</a:t>
            </a:r>
            <a:r>
              <a:rPr spc="-7" dirty="0"/>
              <a:t>atu</a:t>
            </a:r>
            <a:r>
              <a:rPr dirty="0"/>
              <a:t>res</a:t>
            </a:r>
          </a:p>
        </p:txBody>
      </p:sp>
      <p:sp>
        <p:nvSpPr>
          <p:cNvPr id="3" name="object 3"/>
          <p:cNvSpPr txBox="1"/>
          <p:nvPr/>
        </p:nvSpPr>
        <p:spPr>
          <a:xfrm>
            <a:off x="511387" y="1743795"/>
            <a:ext cx="11039687" cy="3778556"/>
          </a:xfrm>
          <a:prstGeom prst="rect">
            <a:avLst/>
          </a:prstGeom>
        </p:spPr>
        <p:txBody>
          <a:bodyPr vert="horz" wrap="square" lIns="0" tIns="120227" rIns="0" bIns="0" rtlCol="0">
            <a:spAutoFit/>
          </a:bodyPr>
          <a:lstStyle/>
          <a:p>
            <a:pPr marL="474121" indent="-457189">
              <a:spcBef>
                <a:spcPts val="947"/>
              </a:spcBef>
              <a:buClr>
                <a:srgbClr val="CC0000"/>
              </a:buClr>
              <a:buFont typeface="Times New Roman"/>
              <a:buChar char="•"/>
              <a:tabLst>
                <a:tab pos="473275" algn="l"/>
                <a:tab pos="474121" algn="l"/>
              </a:tabLst>
            </a:pPr>
            <a:r>
              <a:rPr sz="3733" dirty="0">
                <a:latin typeface="Calibri"/>
                <a:cs typeface="Calibri"/>
              </a:rPr>
              <a:t>“an</a:t>
            </a:r>
            <a:r>
              <a:rPr sz="3733" spc="-7" dirty="0">
                <a:latin typeface="Calibri"/>
                <a:cs typeface="Calibri"/>
              </a:rPr>
              <a:t> unordered</a:t>
            </a:r>
            <a:r>
              <a:rPr sz="3733" dirty="0">
                <a:latin typeface="Calibri"/>
                <a:cs typeface="Calibri"/>
              </a:rPr>
              <a:t> set</a:t>
            </a:r>
            <a:r>
              <a:rPr sz="3733" spc="-7" dirty="0">
                <a:latin typeface="Calibri"/>
                <a:cs typeface="Calibri"/>
              </a:rPr>
              <a:t> of</a:t>
            </a:r>
            <a:r>
              <a:rPr sz="3733" dirty="0">
                <a:latin typeface="Calibri"/>
                <a:cs typeface="Calibri"/>
              </a:rPr>
              <a:t> </a:t>
            </a:r>
            <a:r>
              <a:rPr sz="3733" spc="-7" dirty="0">
                <a:latin typeface="Calibri"/>
                <a:cs typeface="Calibri"/>
              </a:rPr>
              <a:t>words” </a:t>
            </a:r>
            <a:r>
              <a:rPr sz="3733" dirty="0">
                <a:latin typeface="Calibri"/>
                <a:cs typeface="Calibri"/>
              </a:rPr>
              <a:t>–</a:t>
            </a:r>
            <a:r>
              <a:rPr sz="3733" spc="-7" dirty="0">
                <a:latin typeface="Calibri"/>
                <a:cs typeface="Calibri"/>
              </a:rPr>
              <a:t> position ignored</a:t>
            </a:r>
            <a:endParaRPr sz="3733">
              <a:latin typeface="Calibri"/>
              <a:cs typeface="Calibri"/>
            </a:endParaRPr>
          </a:p>
          <a:p>
            <a:pPr marL="473275" marR="873738" indent="-457189">
              <a:lnSpc>
                <a:spcPts val="4439"/>
              </a:lnSpc>
              <a:spcBef>
                <a:spcPts val="1000"/>
              </a:spcBef>
              <a:buClr>
                <a:srgbClr val="CC0000"/>
              </a:buClr>
              <a:buFont typeface="Times New Roman"/>
              <a:buChar char="•"/>
              <a:tabLst>
                <a:tab pos="473275" algn="l"/>
                <a:tab pos="474121" algn="l"/>
              </a:tabLst>
            </a:pPr>
            <a:r>
              <a:rPr sz="3733" spc="-7" dirty="0">
                <a:latin typeface="Calibri"/>
                <a:cs typeface="Calibri"/>
              </a:rPr>
              <a:t>Choose </a:t>
            </a:r>
            <a:r>
              <a:rPr sz="3733" dirty="0">
                <a:latin typeface="Calibri"/>
                <a:cs typeface="Calibri"/>
              </a:rPr>
              <a:t>a </a:t>
            </a:r>
            <a:r>
              <a:rPr sz="3733" spc="-7" dirty="0">
                <a:latin typeface="Calibri"/>
                <a:cs typeface="Calibri"/>
              </a:rPr>
              <a:t>vocabulary: </a:t>
            </a:r>
            <a:r>
              <a:rPr sz="3733" dirty="0">
                <a:latin typeface="Calibri"/>
                <a:cs typeface="Calibri"/>
              </a:rPr>
              <a:t>a useful subset </a:t>
            </a:r>
            <a:r>
              <a:rPr sz="3733" spc="-7" dirty="0">
                <a:latin typeface="Calibri"/>
                <a:cs typeface="Calibri"/>
              </a:rPr>
              <a:t>of words </a:t>
            </a:r>
            <a:r>
              <a:rPr sz="3733" dirty="0">
                <a:latin typeface="Calibri"/>
                <a:cs typeface="Calibri"/>
              </a:rPr>
              <a:t>in a </a:t>
            </a:r>
            <a:r>
              <a:rPr sz="3733" spc="-827" dirty="0">
                <a:latin typeface="Calibri"/>
                <a:cs typeface="Calibri"/>
              </a:rPr>
              <a:t> </a:t>
            </a:r>
            <a:r>
              <a:rPr sz="3733" spc="-7" dirty="0">
                <a:latin typeface="Calibri"/>
                <a:cs typeface="Calibri"/>
              </a:rPr>
              <a:t>training corpus</a:t>
            </a:r>
            <a:endParaRPr sz="3733">
              <a:latin typeface="Calibri"/>
              <a:cs typeface="Calibri"/>
            </a:endParaRPr>
          </a:p>
          <a:p>
            <a:pPr marL="473275" marR="6773" indent="-457189">
              <a:lnSpc>
                <a:spcPct val="100099"/>
              </a:lnSpc>
              <a:spcBef>
                <a:spcPts val="800"/>
              </a:spcBef>
              <a:buClr>
                <a:srgbClr val="CC0000"/>
              </a:buClr>
              <a:buFont typeface="Times New Roman"/>
              <a:buChar char="•"/>
              <a:tabLst>
                <a:tab pos="473275" algn="l"/>
                <a:tab pos="474121" algn="l"/>
              </a:tabLst>
            </a:pPr>
            <a:r>
              <a:rPr sz="3733" spc="-7" dirty="0">
                <a:latin typeface="Calibri"/>
                <a:cs typeface="Calibri"/>
              </a:rPr>
              <a:t>Either:</a:t>
            </a:r>
            <a:r>
              <a:rPr sz="3733" dirty="0">
                <a:latin typeface="Calibri"/>
                <a:cs typeface="Calibri"/>
              </a:rPr>
              <a:t> the </a:t>
            </a:r>
            <a:r>
              <a:rPr sz="3733" spc="-7" dirty="0">
                <a:latin typeface="Calibri"/>
                <a:cs typeface="Calibri"/>
              </a:rPr>
              <a:t>count</a:t>
            </a:r>
            <a:r>
              <a:rPr sz="3733" spc="7" dirty="0">
                <a:latin typeface="Calibri"/>
                <a:cs typeface="Calibri"/>
              </a:rPr>
              <a:t> </a:t>
            </a:r>
            <a:r>
              <a:rPr sz="3733" spc="-7" dirty="0">
                <a:latin typeface="Calibri"/>
                <a:cs typeface="Calibri"/>
              </a:rPr>
              <a:t>of</a:t>
            </a:r>
            <a:r>
              <a:rPr sz="3733" dirty="0">
                <a:latin typeface="Calibri"/>
                <a:cs typeface="Calibri"/>
              </a:rPr>
              <a:t> </a:t>
            </a:r>
            <a:r>
              <a:rPr sz="3733" spc="-7" dirty="0">
                <a:latin typeface="Calibri"/>
                <a:cs typeface="Calibri"/>
              </a:rPr>
              <a:t>how</a:t>
            </a:r>
            <a:r>
              <a:rPr sz="3733" spc="7" dirty="0">
                <a:latin typeface="Calibri"/>
                <a:cs typeface="Calibri"/>
              </a:rPr>
              <a:t> </a:t>
            </a:r>
            <a:r>
              <a:rPr sz="3733" spc="-27" dirty="0">
                <a:latin typeface="Calibri"/>
                <a:cs typeface="Calibri"/>
              </a:rPr>
              <a:t>often</a:t>
            </a:r>
            <a:r>
              <a:rPr sz="3733" dirty="0">
                <a:latin typeface="Calibri"/>
                <a:cs typeface="Calibri"/>
              </a:rPr>
              <a:t> </a:t>
            </a:r>
            <a:r>
              <a:rPr sz="3733" spc="-7" dirty="0">
                <a:latin typeface="Calibri"/>
                <a:cs typeface="Calibri"/>
              </a:rPr>
              <a:t>each</a:t>
            </a:r>
            <a:r>
              <a:rPr sz="3733" spc="7" dirty="0">
                <a:latin typeface="Calibri"/>
                <a:cs typeface="Calibri"/>
              </a:rPr>
              <a:t> </a:t>
            </a:r>
            <a:r>
              <a:rPr sz="3733" spc="-7" dirty="0">
                <a:latin typeface="Calibri"/>
                <a:cs typeface="Calibri"/>
              </a:rPr>
              <a:t>of</a:t>
            </a:r>
            <a:r>
              <a:rPr sz="3733" dirty="0">
                <a:latin typeface="Calibri"/>
                <a:cs typeface="Calibri"/>
              </a:rPr>
              <a:t> </a:t>
            </a:r>
            <a:r>
              <a:rPr sz="3733" spc="-7" dirty="0">
                <a:latin typeface="Calibri"/>
                <a:cs typeface="Calibri"/>
              </a:rPr>
              <a:t>those</a:t>
            </a:r>
            <a:r>
              <a:rPr sz="3733" spc="7" dirty="0">
                <a:latin typeface="Calibri"/>
                <a:cs typeface="Calibri"/>
              </a:rPr>
              <a:t> </a:t>
            </a:r>
            <a:r>
              <a:rPr sz="3733" spc="-7" dirty="0">
                <a:latin typeface="Calibri"/>
                <a:cs typeface="Calibri"/>
              </a:rPr>
              <a:t>terms </a:t>
            </a:r>
            <a:r>
              <a:rPr sz="3733" dirty="0">
                <a:latin typeface="Calibri"/>
                <a:cs typeface="Calibri"/>
              </a:rPr>
              <a:t> </a:t>
            </a:r>
            <a:r>
              <a:rPr sz="3733" spc="-7" dirty="0">
                <a:latin typeface="Calibri"/>
                <a:cs typeface="Calibri"/>
              </a:rPr>
              <a:t>occurs</a:t>
            </a:r>
            <a:r>
              <a:rPr sz="3733" dirty="0">
                <a:latin typeface="Calibri"/>
                <a:cs typeface="Calibri"/>
              </a:rPr>
              <a:t> in a given</a:t>
            </a:r>
            <a:r>
              <a:rPr sz="3733" spc="7" dirty="0">
                <a:latin typeface="Calibri"/>
                <a:cs typeface="Calibri"/>
              </a:rPr>
              <a:t> </a:t>
            </a:r>
            <a:r>
              <a:rPr sz="3733" spc="-7" dirty="0">
                <a:latin typeface="Calibri"/>
                <a:cs typeface="Calibri"/>
              </a:rPr>
              <a:t>window</a:t>
            </a:r>
            <a:r>
              <a:rPr sz="3733" dirty="0">
                <a:latin typeface="Calibri"/>
                <a:cs typeface="Calibri"/>
              </a:rPr>
              <a:t> OR just</a:t>
            </a:r>
            <a:r>
              <a:rPr sz="3733" spc="7" dirty="0">
                <a:latin typeface="Calibri"/>
                <a:cs typeface="Calibri"/>
              </a:rPr>
              <a:t> </a:t>
            </a:r>
            <a:r>
              <a:rPr sz="3733" dirty="0">
                <a:latin typeface="Calibri"/>
                <a:cs typeface="Calibri"/>
              </a:rPr>
              <a:t>a </a:t>
            </a:r>
            <a:r>
              <a:rPr sz="3733" spc="-7" dirty="0">
                <a:latin typeface="Calibri"/>
                <a:cs typeface="Calibri"/>
              </a:rPr>
              <a:t>binary</a:t>
            </a:r>
            <a:r>
              <a:rPr sz="3733" dirty="0">
                <a:latin typeface="Calibri"/>
                <a:cs typeface="Calibri"/>
              </a:rPr>
              <a:t> </a:t>
            </a:r>
            <a:r>
              <a:rPr sz="3733" spc="-7" dirty="0">
                <a:latin typeface="Calibri"/>
                <a:cs typeface="Calibri"/>
              </a:rPr>
              <a:t>“indicator”</a:t>
            </a:r>
            <a:r>
              <a:rPr sz="3733" dirty="0">
                <a:latin typeface="Calibri"/>
                <a:cs typeface="Calibri"/>
              </a:rPr>
              <a:t> 1 </a:t>
            </a:r>
            <a:r>
              <a:rPr sz="3733" spc="-820" dirty="0">
                <a:latin typeface="Calibri"/>
                <a:cs typeface="Calibri"/>
              </a:rPr>
              <a:t> </a:t>
            </a:r>
            <a:r>
              <a:rPr sz="3733" spc="-7" dirty="0">
                <a:latin typeface="Calibri"/>
                <a:cs typeface="Calibri"/>
              </a:rPr>
              <a:t>or</a:t>
            </a:r>
            <a:r>
              <a:rPr sz="3733" spc="-13" dirty="0">
                <a:latin typeface="Calibri"/>
                <a:cs typeface="Calibri"/>
              </a:rPr>
              <a:t> </a:t>
            </a:r>
            <a:r>
              <a:rPr sz="3733" dirty="0">
                <a:latin typeface="Calibri"/>
                <a:cs typeface="Calibri"/>
              </a:rPr>
              <a:t>0</a:t>
            </a:r>
            <a:endParaRPr sz="3733">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6E6B-F406-7BBD-6FBA-329633F34E68}"/>
              </a:ext>
            </a:extLst>
          </p:cNvPr>
          <p:cNvSpPr>
            <a:spLocks noGrp="1"/>
          </p:cNvSpPr>
          <p:nvPr>
            <p:ph type="title"/>
          </p:nvPr>
        </p:nvSpPr>
        <p:spPr/>
        <p:txBody>
          <a:bodyPr/>
          <a:lstStyle/>
          <a:p>
            <a:r>
              <a:rPr lang="en-US" b="1" dirty="0"/>
              <a:t>Word Sense Disambiguation (WSD)</a:t>
            </a:r>
            <a:br>
              <a:rPr lang="en-US" b="1" dirty="0"/>
            </a:br>
            <a:endParaRPr lang="en-US" dirty="0"/>
          </a:p>
        </p:txBody>
      </p:sp>
      <p:sp>
        <p:nvSpPr>
          <p:cNvPr id="3" name="Content Placeholder 2">
            <a:extLst>
              <a:ext uri="{FF2B5EF4-FFF2-40B4-BE49-F238E27FC236}">
                <a16:creationId xmlns:a16="http://schemas.microsoft.com/office/drawing/2014/main" id="{41B905F1-1364-14A1-4FC1-B552787C338E}"/>
              </a:ext>
            </a:extLst>
          </p:cNvPr>
          <p:cNvSpPr>
            <a:spLocks noGrp="1"/>
          </p:cNvSpPr>
          <p:nvPr>
            <p:ph idx="1"/>
          </p:nvPr>
        </p:nvSpPr>
        <p:spPr/>
        <p:txBody>
          <a:bodyPr>
            <a:normAutofit fontScale="62500" lnSpcReduction="20000"/>
          </a:bodyPr>
          <a:lstStyle/>
          <a:p>
            <a:r>
              <a:rPr lang="en-US" dirty="0"/>
              <a:t>Word Sense Disambiguation (WSD) is the process of determining which sense of a word is used in a given context. This is essential for accurate language understanding in applications such as machine translation, information retrieval, and more.</a:t>
            </a:r>
          </a:p>
          <a:p>
            <a:pPr marL="0" indent="0">
              <a:buNone/>
            </a:pPr>
            <a:r>
              <a:rPr lang="en-US" b="1" dirty="0"/>
              <a:t>Approaches to WSD</a:t>
            </a:r>
            <a:r>
              <a:rPr lang="en-US" dirty="0"/>
              <a:t>:</a:t>
            </a:r>
          </a:p>
          <a:p>
            <a:pPr>
              <a:buFont typeface="+mj-lt"/>
              <a:buAutoNum type="arabicPeriod"/>
            </a:pPr>
            <a:r>
              <a:rPr lang="en-US" b="1" dirty="0"/>
              <a:t>Supervised Methods</a:t>
            </a:r>
            <a:r>
              <a:rPr lang="en-US" dirty="0"/>
              <a:t>:</a:t>
            </a:r>
          </a:p>
          <a:p>
            <a:pPr marL="742950" lvl="1" indent="-285750">
              <a:buFont typeface="+mj-lt"/>
              <a:buAutoNum type="arabicPeriod"/>
            </a:pPr>
            <a:r>
              <a:rPr lang="en-US" dirty="0"/>
              <a:t>Use labeled data to train machine learning models to predict the correct word sense based on context.</a:t>
            </a:r>
          </a:p>
          <a:p>
            <a:pPr marL="742950" lvl="1" indent="-285750">
              <a:buFont typeface="+mj-lt"/>
              <a:buAutoNum type="arabicPeriod"/>
            </a:pPr>
            <a:r>
              <a:rPr lang="en-US" dirty="0"/>
              <a:t>Techniques: Support Vector Machines (SVM), Neural Networks.</a:t>
            </a:r>
          </a:p>
          <a:p>
            <a:pPr>
              <a:buFont typeface="+mj-lt"/>
              <a:buAutoNum type="arabicPeriod"/>
            </a:pPr>
            <a:r>
              <a:rPr lang="en-US" b="1" dirty="0"/>
              <a:t>Unsupervised Methods</a:t>
            </a:r>
            <a:r>
              <a:rPr lang="en-US" dirty="0"/>
              <a:t>:</a:t>
            </a:r>
          </a:p>
          <a:p>
            <a:pPr marL="742950" lvl="1" indent="-285750">
              <a:buFont typeface="+mj-lt"/>
              <a:buAutoNum type="arabicPeriod"/>
            </a:pPr>
            <a:r>
              <a:rPr lang="en-US" dirty="0"/>
              <a:t>Cluster contexts of word usage to identify different senses without labeled data.</a:t>
            </a:r>
          </a:p>
          <a:p>
            <a:pPr marL="742950" lvl="1" indent="-285750">
              <a:buFont typeface="+mj-lt"/>
              <a:buAutoNum type="arabicPeriod"/>
            </a:pPr>
            <a:r>
              <a:rPr lang="en-US" dirty="0"/>
              <a:t>Techniques: Clustering algorithms, distributional similarity.</a:t>
            </a:r>
          </a:p>
          <a:p>
            <a:pPr>
              <a:buFont typeface="+mj-lt"/>
              <a:buAutoNum type="arabicPeriod"/>
            </a:pPr>
            <a:r>
              <a:rPr lang="en-US" b="1" dirty="0"/>
              <a:t>Knowledge-Based Methods</a:t>
            </a:r>
            <a:r>
              <a:rPr lang="en-US" dirty="0"/>
              <a:t>:</a:t>
            </a:r>
          </a:p>
          <a:p>
            <a:pPr marL="742950" lvl="1" indent="-285750">
              <a:buFont typeface="+mj-lt"/>
              <a:buAutoNum type="arabicPeriod"/>
            </a:pPr>
            <a:r>
              <a:rPr lang="en-US" dirty="0"/>
              <a:t>Leverage lexical resources like WordNet to determine the correct sense.</a:t>
            </a:r>
          </a:p>
          <a:p>
            <a:pPr marL="742950" lvl="1" indent="-285750">
              <a:buFont typeface="+mj-lt"/>
              <a:buAutoNum type="arabicPeriod"/>
            </a:pPr>
            <a:r>
              <a:rPr lang="en-US" dirty="0"/>
              <a:t>Techniques: </a:t>
            </a:r>
            <a:r>
              <a:rPr lang="en-US" dirty="0" err="1"/>
              <a:t>Lesk</a:t>
            </a:r>
            <a:r>
              <a:rPr lang="en-US" dirty="0"/>
              <a:t> algorithm, similarity measures based on definitions.</a:t>
            </a:r>
          </a:p>
          <a:p>
            <a:pPr>
              <a:buFont typeface="+mj-lt"/>
              <a:buAutoNum type="arabicPeriod"/>
            </a:pPr>
            <a:r>
              <a:rPr lang="en-US" b="1" dirty="0"/>
              <a:t>Contextualized Embeddings</a:t>
            </a:r>
            <a:r>
              <a:rPr lang="en-US" dirty="0"/>
              <a:t>:</a:t>
            </a:r>
          </a:p>
          <a:p>
            <a:pPr marL="742950" lvl="1" indent="-285750">
              <a:buFont typeface="+mj-lt"/>
              <a:buAutoNum type="arabicPeriod"/>
            </a:pPr>
            <a:r>
              <a:rPr lang="en-US" dirty="0"/>
              <a:t>Use deep learning models (e.g., BERT) to generate context-aware word embeddings that capture different senses.</a:t>
            </a:r>
          </a:p>
          <a:p>
            <a:pPr marL="742950" lvl="1" indent="-285750">
              <a:buFont typeface="+mj-lt"/>
              <a:buAutoNum type="arabicPeriod"/>
            </a:pPr>
            <a:r>
              <a:rPr lang="en-US" dirty="0"/>
              <a:t>Example: BERT can distinguish between "bank" in "river bank" and "financial bank" based on context.</a:t>
            </a:r>
          </a:p>
          <a:p>
            <a:endParaRPr lang="en-US" dirty="0"/>
          </a:p>
        </p:txBody>
      </p:sp>
    </p:spTree>
    <p:extLst>
      <p:ext uri="{BB962C8B-B14F-4D97-AF65-F5344CB8AC3E}">
        <p14:creationId xmlns:p14="http://schemas.microsoft.com/office/powerpoint/2010/main" val="3906290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6" y="765419"/>
            <a:ext cx="5373793" cy="694207"/>
          </a:xfrm>
          <a:prstGeom prst="rect">
            <a:avLst/>
          </a:prstGeom>
        </p:spPr>
        <p:txBody>
          <a:bodyPr vert="horz" wrap="square" lIns="0" tIns="16933" rIns="0" bIns="0" rtlCol="0" anchor="ctr">
            <a:spAutoFit/>
          </a:bodyPr>
          <a:lstStyle/>
          <a:p>
            <a:pPr marL="16933">
              <a:lnSpc>
                <a:spcPct val="100000"/>
              </a:lnSpc>
              <a:spcBef>
                <a:spcPts val="133"/>
              </a:spcBef>
            </a:pPr>
            <a:r>
              <a:rPr dirty="0"/>
              <a:t>C</a:t>
            </a:r>
            <a:r>
              <a:rPr spc="-7" dirty="0"/>
              <a:t>o</a:t>
            </a:r>
            <a:r>
              <a:rPr spc="-360" dirty="0"/>
              <a:t>-­‐Occ</a:t>
            </a:r>
            <a:r>
              <a:rPr spc="-480" dirty="0"/>
              <a:t>u</a:t>
            </a:r>
            <a:r>
              <a:rPr spc="-7" dirty="0"/>
              <a:t>rrenc</a:t>
            </a:r>
            <a:r>
              <a:rPr dirty="0"/>
              <a:t>e</a:t>
            </a:r>
            <a:r>
              <a:rPr spc="-7" dirty="0"/>
              <a:t> Exampl</a:t>
            </a:r>
            <a:r>
              <a:rPr dirty="0"/>
              <a:t>e</a:t>
            </a:r>
          </a:p>
        </p:txBody>
      </p:sp>
      <p:sp>
        <p:nvSpPr>
          <p:cNvPr id="3" name="object 3"/>
          <p:cNvSpPr txBox="1"/>
          <p:nvPr/>
        </p:nvSpPr>
        <p:spPr>
          <a:xfrm>
            <a:off x="511388" y="1806785"/>
            <a:ext cx="11297073" cy="4130063"/>
          </a:xfrm>
          <a:prstGeom prst="rect">
            <a:avLst/>
          </a:prstGeom>
        </p:spPr>
        <p:txBody>
          <a:bodyPr vert="horz" wrap="square" lIns="0" tIns="84667" rIns="0" bIns="0" rtlCol="0">
            <a:spAutoFit/>
          </a:bodyPr>
          <a:lstStyle/>
          <a:p>
            <a:pPr marL="473275" marR="640063" indent="-457189">
              <a:lnSpc>
                <a:spcPts val="3333"/>
              </a:lnSpc>
              <a:spcBef>
                <a:spcPts val="667"/>
              </a:spcBef>
              <a:buClr>
                <a:srgbClr val="CC0000"/>
              </a:buClr>
              <a:buFont typeface="Times New Roman"/>
              <a:buChar char="•"/>
              <a:tabLst>
                <a:tab pos="473275" algn="l"/>
                <a:tab pos="474121" algn="l"/>
              </a:tabLst>
            </a:pPr>
            <a:r>
              <a:rPr sz="3200" spc="-7" dirty="0">
                <a:latin typeface="Calibri"/>
                <a:cs typeface="Calibri"/>
              </a:rPr>
              <a:t>Assume</a:t>
            </a:r>
            <a:r>
              <a:rPr sz="3200" spc="7" dirty="0">
                <a:latin typeface="Calibri"/>
                <a:cs typeface="Calibri"/>
              </a:rPr>
              <a:t> </a:t>
            </a:r>
            <a:r>
              <a:rPr sz="3200" spc="-7" dirty="0">
                <a:latin typeface="Calibri"/>
                <a:cs typeface="Calibri"/>
              </a:rPr>
              <a:t>we’ve</a:t>
            </a:r>
            <a:r>
              <a:rPr sz="3200" spc="7" dirty="0">
                <a:latin typeface="Calibri"/>
                <a:cs typeface="Calibri"/>
              </a:rPr>
              <a:t> </a:t>
            </a:r>
            <a:r>
              <a:rPr sz="3200" spc="-20" dirty="0">
                <a:latin typeface="Calibri"/>
                <a:cs typeface="Calibri"/>
              </a:rPr>
              <a:t>settled</a:t>
            </a:r>
            <a:r>
              <a:rPr sz="3200" spc="7" dirty="0">
                <a:latin typeface="Calibri"/>
                <a:cs typeface="Calibri"/>
              </a:rPr>
              <a:t> </a:t>
            </a:r>
            <a:r>
              <a:rPr sz="3200" spc="-7" dirty="0">
                <a:latin typeface="Calibri"/>
                <a:cs typeface="Calibri"/>
              </a:rPr>
              <a:t>on</a:t>
            </a:r>
            <a:r>
              <a:rPr sz="3200" spc="13" dirty="0">
                <a:latin typeface="Calibri"/>
                <a:cs typeface="Calibri"/>
              </a:rPr>
              <a:t> </a:t>
            </a:r>
            <a:r>
              <a:rPr sz="3200" dirty="0">
                <a:latin typeface="Calibri"/>
                <a:cs typeface="Calibri"/>
              </a:rPr>
              <a:t>a</a:t>
            </a:r>
            <a:r>
              <a:rPr sz="3200" spc="7" dirty="0">
                <a:latin typeface="Calibri"/>
                <a:cs typeface="Calibri"/>
              </a:rPr>
              <a:t> </a:t>
            </a:r>
            <a:r>
              <a:rPr sz="3200" spc="-7" dirty="0">
                <a:latin typeface="Calibri"/>
                <a:cs typeface="Calibri"/>
              </a:rPr>
              <a:t>possible</a:t>
            </a:r>
            <a:r>
              <a:rPr sz="3200" spc="7" dirty="0">
                <a:latin typeface="Calibri"/>
                <a:cs typeface="Calibri"/>
              </a:rPr>
              <a:t> </a:t>
            </a:r>
            <a:r>
              <a:rPr sz="3200" spc="-7" dirty="0">
                <a:latin typeface="Calibri"/>
                <a:cs typeface="Calibri"/>
              </a:rPr>
              <a:t>vocabulary</a:t>
            </a:r>
            <a:r>
              <a:rPr sz="3200" spc="7" dirty="0">
                <a:latin typeface="Calibri"/>
                <a:cs typeface="Calibri"/>
              </a:rPr>
              <a:t> </a:t>
            </a:r>
            <a:r>
              <a:rPr sz="3200" spc="-7" dirty="0">
                <a:latin typeface="Calibri"/>
                <a:cs typeface="Calibri"/>
              </a:rPr>
              <a:t>of</a:t>
            </a:r>
            <a:r>
              <a:rPr sz="3200" spc="13" dirty="0">
                <a:latin typeface="Calibri"/>
                <a:cs typeface="Calibri"/>
              </a:rPr>
              <a:t> </a:t>
            </a:r>
            <a:r>
              <a:rPr sz="3200" spc="-7" dirty="0">
                <a:latin typeface="Calibri"/>
                <a:cs typeface="Calibri"/>
              </a:rPr>
              <a:t>12</a:t>
            </a:r>
            <a:r>
              <a:rPr sz="3200" spc="7" dirty="0">
                <a:latin typeface="Calibri"/>
                <a:cs typeface="Calibri"/>
              </a:rPr>
              <a:t> </a:t>
            </a:r>
            <a:r>
              <a:rPr sz="3200" spc="-7" dirty="0">
                <a:latin typeface="Calibri"/>
                <a:cs typeface="Calibri"/>
              </a:rPr>
              <a:t>words</a:t>
            </a:r>
            <a:r>
              <a:rPr sz="3200" spc="7" dirty="0">
                <a:latin typeface="Calibri"/>
                <a:cs typeface="Calibri"/>
              </a:rPr>
              <a:t> </a:t>
            </a:r>
            <a:r>
              <a:rPr sz="3200" dirty="0">
                <a:latin typeface="Calibri"/>
                <a:cs typeface="Calibri"/>
              </a:rPr>
              <a:t>in </a:t>
            </a:r>
            <a:r>
              <a:rPr sz="3200" spc="-700" dirty="0">
                <a:latin typeface="Calibri"/>
                <a:cs typeface="Calibri"/>
              </a:rPr>
              <a:t> </a:t>
            </a:r>
            <a:r>
              <a:rPr sz="3200" dirty="0">
                <a:latin typeface="Calibri"/>
                <a:cs typeface="Calibri"/>
              </a:rPr>
              <a:t>“bass”</a:t>
            </a:r>
            <a:r>
              <a:rPr sz="3200" spc="-7" dirty="0">
                <a:latin typeface="Calibri"/>
                <a:cs typeface="Calibri"/>
              </a:rPr>
              <a:t> sentences:</a:t>
            </a:r>
            <a:endParaRPr sz="3200">
              <a:latin typeface="Calibri"/>
              <a:cs typeface="Calibri"/>
            </a:endParaRPr>
          </a:p>
          <a:p>
            <a:pPr>
              <a:spcBef>
                <a:spcPts val="20"/>
              </a:spcBef>
              <a:buClr>
                <a:srgbClr val="CC0000"/>
              </a:buClr>
              <a:buFont typeface="Times New Roman"/>
              <a:buChar char="•"/>
            </a:pPr>
            <a:endParaRPr sz="3733">
              <a:latin typeface="Calibri"/>
              <a:cs typeface="Calibri"/>
            </a:endParaRPr>
          </a:p>
          <a:p>
            <a:pPr marL="16933"/>
            <a:r>
              <a:rPr sz="2800" dirty="0">
                <a:latin typeface="Calibri"/>
                <a:cs typeface="Calibri"/>
              </a:rPr>
              <a:t>[</a:t>
            </a:r>
            <a:r>
              <a:rPr sz="2800" i="1" dirty="0">
                <a:latin typeface="Calibri"/>
                <a:cs typeface="Calibri"/>
              </a:rPr>
              <a:t>ﬁshing,</a:t>
            </a:r>
            <a:r>
              <a:rPr sz="2800" i="1" spc="-7" dirty="0">
                <a:latin typeface="Calibri"/>
                <a:cs typeface="Calibri"/>
              </a:rPr>
              <a:t> </a:t>
            </a:r>
            <a:r>
              <a:rPr sz="2800" i="1" dirty="0">
                <a:latin typeface="Calibri"/>
                <a:cs typeface="Calibri"/>
              </a:rPr>
              <a:t>big,</a:t>
            </a:r>
            <a:r>
              <a:rPr sz="2800" i="1" spc="-7" dirty="0">
                <a:latin typeface="Calibri"/>
                <a:cs typeface="Calibri"/>
              </a:rPr>
              <a:t> </a:t>
            </a:r>
            <a:r>
              <a:rPr sz="2800" i="1" dirty="0">
                <a:latin typeface="Calibri"/>
                <a:cs typeface="Calibri"/>
              </a:rPr>
              <a:t>sound,</a:t>
            </a:r>
            <a:r>
              <a:rPr sz="2800" i="1" spc="7" dirty="0">
                <a:latin typeface="Calibri"/>
                <a:cs typeface="Calibri"/>
              </a:rPr>
              <a:t> </a:t>
            </a:r>
            <a:r>
              <a:rPr sz="2800" i="1" spc="-7" dirty="0">
                <a:solidFill>
                  <a:srgbClr val="FF6600"/>
                </a:solidFill>
                <a:latin typeface="Calibri"/>
                <a:cs typeface="Calibri"/>
              </a:rPr>
              <a:t>player</a:t>
            </a:r>
            <a:r>
              <a:rPr sz="2800" i="1" spc="-7" dirty="0">
                <a:latin typeface="Calibri"/>
                <a:cs typeface="Calibri"/>
              </a:rPr>
              <a:t>,</a:t>
            </a:r>
            <a:r>
              <a:rPr sz="2800" i="1" dirty="0">
                <a:latin typeface="Calibri"/>
                <a:cs typeface="Calibri"/>
              </a:rPr>
              <a:t> ﬂy,</a:t>
            </a:r>
            <a:r>
              <a:rPr sz="2800" i="1" spc="7" dirty="0">
                <a:latin typeface="Calibri"/>
                <a:cs typeface="Calibri"/>
              </a:rPr>
              <a:t> </a:t>
            </a:r>
            <a:r>
              <a:rPr sz="2800" i="1" spc="-7" dirty="0">
                <a:latin typeface="Calibri"/>
                <a:cs typeface="Calibri"/>
              </a:rPr>
              <a:t>rod,</a:t>
            </a:r>
            <a:r>
              <a:rPr sz="2800" i="1" dirty="0">
                <a:latin typeface="Calibri"/>
                <a:cs typeface="Calibri"/>
              </a:rPr>
              <a:t> pound,</a:t>
            </a:r>
            <a:r>
              <a:rPr sz="2800" i="1" spc="7" dirty="0">
                <a:latin typeface="Calibri"/>
                <a:cs typeface="Calibri"/>
              </a:rPr>
              <a:t> </a:t>
            </a:r>
            <a:r>
              <a:rPr sz="2800" i="1" dirty="0">
                <a:latin typeface="Calibri"/>
                <a:cs typeface="Calibri"/>
              </a:rPr>
              <a:t>double, </a:t>
            </a:r>
            <a:r>
              <a:rPr sz="2800" i="1" spc="-7" dirty="0">
                <a:latin typeface="Calibri"/>
                <a:cs typeface="Calibri"/>
              </a:rPr>
              <a:t>runs,</a:t>
            </a:r>
            <a:r>
              <a:rPr sz="2800" i="1" dirty="0">
                <a:latin typeface="Calibri"/>
                <a:cs typeface="Calibri"/>
              </a:rPr>
              <a:t> </a:t>
            </a:r>
            <a:r>
              <a:rPr sz="2800" i="1" spc="-7" dirty="0">
                <a:latin typeface="Calibri"/>
                <a:cs typeface="Calibri"/>
              </a:rPr>
              <a:t>playing</a:t>
            </a:r>
            <a:r>
              <a:rPr sz="2800" i="1" spc="-7" dirty="0">
                <a:solidFill>
                  <a:srgbClr val="FF6600"/>
                </a:solidFill>
                <a:latin typeface="Calibri"/>
                <a:cs typeface="Calibri"/>
              </a:rPr>
              <a:t>,</a:t>
            </a:r>
            <a:r>
              <a:rPr sz="2800" i="1" spc="7" dirty="0">
                <a:solidFill>
                  <a:srgbClr val="FF6600"/>
                </a:solidFill>
                <a:latin typeface="Calibri"/>
                <a:cs typeface="Calibri"/>
              </a:rPr>
              <a:t> </a:t>
            </a:r>
            <a:r>
              <a:rPr sz="2800" i="1" spc="-7" dirty="0">
                <a:solidFill>
                  <a:srgbClr val="FF6600"/>
                </a:solidFill>
                <a:latin typeface="Calibri"/>
                <a:cs typeface="Calibri"/>
              </a:rPr>
              <a:t>guitar</a:t>
            </a:r>
            <a:r>
              <a:rPr sz="2800" i="1" spc="-7" dirty="0">
                <a:latin typeface="Calibri"/>
                <a:cs typeface="Calibri"/>
              </a:rPr>
              <a:t>,</a:t>
            </a:r>
            <a:r>
              <a:rPr sz="2800" i="1" dirty="0">
                <a:latin typeface="Calibri"/>
                <a:cs typeface="Calibri"/>
              </a:rPr>
              <a:t> </a:t>
            </a:r>
            <a:r>
              <a:rPr sz="2800" i="1" spc="-7" dirty="0">
                <a:latin typeface="Calibri"/>
                <a:cs typeface="Calibri"/>
              </a:rPr>
              <a:t>band</a:t>
            </a:r>
            <a:r>
              <a:rPr sz="2800" spc="-7" dirty="0">
                <a:latin typeface="Calibri"/>
                <a:cs typeface="Calibri"/>
              </a:rPr>
              <a:t>]</a:t>
            </a:r>
            <a:endParaRPr sz="2800">
              <a:latin typeface="Calibri"/>
              <a:cs typeface="Calibri"/>
            </a:endParaRPr>
          </a:p>
          <a:p>
            <a:pPr>
              <a:spcBef>
                <a:spcPts val="7"/>
              </a:spcBef>
            </a:pPr>
            <a:endParaRPr sz="3733">
              <a:latin typeface="Calibri"/>
              <a:cs typeface="Calibri"/>
            </a:endParaRPr>
          </a:p>
          <a:p>
            <a:pPr marL="474121" indent="-457189">
              <a:buClr>
                <a:srgbClr val="CC0000"/>
              </a:buClr>
              <a:buFont typeface="Times New Roman"/>
              <a:buChar char="•"/>
              <a:tabLst>
                <a:tab pos="473275" algn="l"/>
                <a:tab pos="474121" algn="l"/>
              </a:tabLst>
            </a:pPr>
            <a:r>
              <a:rPr sz="3200" dirty="0">
                <a:solidFill>
                  <a:srgbClr val="A50021"/>
                </a:solidFill>
                <a:latin typeface="Calibri"/>
                <a:cs typeface="Calibri"/>
              </a:rPr>
              <a:t>The</a:t>
            </a:r>
            <a:r>
              <a:rPr sz="3200" spc="-40" dirty="0">
                <a:solidFill>
                  <a:srgbClr val="A50021"/>
                </a:solidFill>
                <a:latin typeface="Calibri"/>
                <a:cs typeface="Calibri"/>
              </a:rPr>
              <a:t> </a:t>
            </a:r>
            <a:r>
              <a:rPr sz="3200" dirty="0">
                <a:solidFill>
                  <a:srgbClr val="A50021"/>
                </a:solidFill>
                <a:latin typeface="Calibri"/>
                <a:cs typeface="Calibri"/>
              </a:rPr>
              <a:t>vector</a:t>
            </a:r>
            <a:r>
              <a:rPr sz="3200" spc="-33" dirty="0">
                <a:solidFill>
                  <a:srgbClr val="A50021"/>
                </a:solidFill>
                <a:latin typeface="Calibri"/>
                <a:cs typeface="Calibri"/>
              </a:rPr>
              <a:t> </a:t>
            </a:r>
            <a:r>
              <a:rPr sz="3200" spc="-7" dirty="0">
                <a:solidFill>
                  <a:srgbClr val="A50021"/>
                </a:solidFill>
                <a:latin typeface="Calibri"/>
                <a:cs typeface="Calibri"/>
              </a:rPr>
              <a:t>for:</a:t>
            </a:r>
            <a:endParaRPr sz="3200">
              <a:latin typeface="Calibri"/>
              <a:cs typeface="Calibri"/>
            </a:endParaRPr>
          </a:p>
          <a:p>
            <a:pPr marL="1235256">
              <a:spcBef>
                <a:spcPts val="427"/>
              </a:spcBef>
            </a:pPr>
            <a:r>
              <a:rPr sz="3200" dirty="0">
                <a:solidFill>
                  <a:srgbClr val="0000FF"/>
                </a:solidFill>
                <a:latin typeface="Calibri"/>
                <a:cs typeface="Calibri"/>
              </a:rPr>
              <a:t>guitar</a:t>
            </a:r>
            <a:r>
              <a:rPr sz="3200" spc="-27" dirty="0">
                <a:solidFill>
                  <a:srgbClr val="0000FF"/>
                </a:solidFill>
                <a:latin typeface="Calibri"/>
                <a:cs typeface="Calibri"/>
              </a:rPr>
              <a:t> </a:t>
            </a:r>
            <a:r>
              <a:rPr sz="3200" dirty="0">
                <a:solidFill>
                  <a:srgbClr val="008000"/>
                </a:solidFill>
                <a:latin typeface="Calibri"/>
                <a:cs typeface="Calibri"/>
              </a:rPr>
              <a:t>and</a:t>
            </a:r>
            <a:r>
              <a:rPr sz="3200" spc="-27" dirty="0">
                <a:solidFill>
                  <a:srgbClr val="008000"/>
                </a:solidFill>
                <a:latin typeface="Calibri"/>
                <a:cs typeface="Calibri"/>
              </a:rPr>
              <a:t> </a:t>
            </a:r>
            <a:r>
              <a:rPr sz="3200" dirty="0">
                <a:solidFill>
                  <a:srgbClr val="A50021"/>
                </a:solidFill>
                <a:latin typeface="Calibri"/>
                <a:cs typeface="Calibri"/>
              </a:rPr>
              <a:t>bass</a:t>
            </a:r>
            <a:r>
              <a:rPr sz="3200" spc="-27" dirty="0">
                <a:solidFill>
                  <a:srgbClr val="A50021"/>
                </a:solidFill>
                <a:latin typeface="Calibri"/>
                <a:cs typeface="Calibri"/>
              </a:rPr>
              <a:t> </a:t>
            </a:r>
            <a:r>
              <a:rPr sz="3200" spc="-7" dirty="0">
                <a:solidFill>
                  <a:srgbClr val="0000FF"/>
                </a:solidFill>
                <a:latin typeface="Calibri"/>
                <a:cs typeface="Calibri"/>
              </a:rPr>
              <a:t>player</a:t>
            </a:r>
            <a:r>
              <a:rPr sz="3200" spc="-13" dirty="0">
                <a:solidFill>
                  <a:srgbClr val="0000FF"/>
                </a:solidFill>
                <a:latin typeface="Calibri"/>
                <a:cs typeface="Calibri"/>
              </a:rPr>
              <a:t> </a:t>
            </a:r>
            <a:r>
              <a:rPr sz="3200" dirty="0">
                <a:solidFill>
                  <a:srgbClr val="008000"/>
                </a:solidFill>
                <a:latin typeface="Calibri"/>
                <a:cs typeface="Calibri"/>
              </a:rPr>
              <a:t>stand</a:t>
            </a:r>
            <a:endParaRPr sz="3200">
              <a:latin typeface="Calibri"/>
              <a:cs typeface="Calibri"/>
            </a:endParaRPr>
          </a:p>
          <a:p>
            <a:pPr marL="1236102">
              <a:spcBef>
                <a:spcPts val="747"/>
              </a:spcBef>
            </a:pPr>
            <a:r>
              <a:rPr sz="3200" dirty="0">
                <a:latin typeface="Calibri"/>
                <a:cs typeface="Calibri"/>
              </a:rPr>
              <a:t>[0,0,0,1,0,0,0,0,0,0,1,0]</a:t>
            </a:r>
            <a:endParaRPr sz="32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29888" y="1014308"/>
            <a:ext cx="5114713" cy="1658445"/>
          </a:xfrm>
          <a:prstGeom prst="rect">
            <a:avLst/>
          </a:prstGeom>
        </p:spPr>
        <p:txBody>
          <a:bodyPr vert="horz" wrap="square" lIns="0" tIns="16933" rIns="0" bIns="0" rtlCol="0">
            <a:spAutoFit/>
          </a:bodyPr>
          <a:lstStyle/>
          <a:p>
            <a:pPr marL="16933" marR="6773" indent="582492">
              <a:spcBef>
                <a:spcPts val="133"/>
              </a:spcBef>
            </a:pPr>
            <a:r>
              <a:rPr sz="5333" b="1" spc="-7" dirty="0">
                <a:latin typeface="Arial"/>
                <a:cs typeface="Arial"/>
              </a:rPr>
              <a:t>Word Sense </a:t>
            </a:r>
            <a:r>
              <a:rPr sz="5333" b="1" dirty="0">
                <a:latin typeface="Arial"/>
                <a:cs typeface="Arial"/>
              </a:rPr>
              <a:t> D</a:t>
            </a:r>
            <a:r>
              <a:rPr sz="5333" b="1" spc="-7" dirty="0">
                <a:latin typeface="Arial"/>
                <a:cs typeface="Arial"/>
              </a:rPr>
              <a:t>i</a:t>
            </a:r>
            <a:r>
              <a:rPr sz="5333" b="1" dirty="0">
                <a:latin typeface="Arial"/>
                <a:cs typeface="Arial"/>
              </a:rPr>
              <a:t>sam</a:t>
            </a:r>
            <a:r>
              <a:rPr sz="5333" b="1" spc="-7" dirty="0">
                <a:latin typeface="Arial"/>
                <a:cs typeface="Arial"/>
              </a:rPr>
              <a:t>bigu</a:t>
            </a:r>
            <a:r>
              <a:rPr sz="5333" b="1" dirty="0">
                <a:latin typeface="Arial"/>
                <a:cs typeface="Arial"/>
              </a:rPr>
              <a:t>at</a:t>
            </a:r>
            <a:r>
              <a:rPr sz="5333" b="1" spc="-7" dirty="0">
                <a:latin typeface="Arial"/>
                <a:cs typeface="Arial"/>
              </a:rPr>
              <a:t>io</a:t>
            </a:r>
            <a:r>
              <a:rPr sz="5333" b="1" dirty="0">
                <a:latin typeface="Arial"/>
                <a:cs typeface="Arial"/>
              </a:rPr>
              <a:t>n</a:t>
            </a:r>
            <a:endParaRPr sz="5333">
              <a:latin typeface="Arial"/>
              <a:cs typeface="Arial"/>
            </a:endParaRPr>
          </a:p>
        </p:txBody>
      </p:sp>
      <p:sp>
        <p:nvSpPr>
          <p:cNvPr id="3" name="object 3"/>
          <p:cNvSpPr txBox="1"/>
          <p:nvPr/>
        </p:nvSpPr>
        <p:spPr>
          <a:xfrm>
            <a:off x="7059510" y="3879427"/>
            <a:ext cx="3262207" cy="755762"/>
          </a:xfrm>
          <a:prstGeom prst="rect">
            <a:avLst/>
          </a:prstGeom>
        </p:spPr>
        <p:txBody>
          <a:bodyPr vert="horz" wrap="square" lIns="0" tIns="16933" rIns="0" bIns="0" rtlCol="0">
            <a:spAutoFit/>
          </a:bodyPr>
          <a:lstStyle/>
          <a:p>
            <a:pPr marL="16933">
              <a:spcBef>
                <a:spcPts val="133"/>
              </a:spcBef>
            </a:pPr>
            <a:r>
              <a:rPr sz="4800" dirty="0">
                <a:solidFill>
                  <a:srgbClr val="A4001D"/>
                </a:solidFill>
                <a:latin typeface="Calibri"/>
                <a:cs typeface="Calibri"/>
              </a:rPr>
              <a:t>Classi</a:t>
            </a:r>
            <a:r>
              <a:rPr sz="4800" spc="-13" dirty="0">
                <a:solidFill>
                  <a:srgbClr val="A4001D"/>
                </a:solidFill>
                <a:latin typeface="Calibri"/>
                <a:cs typeface="Calibri"/>
              </a:rPr>
              <a:t>ficati</a:t>
            </a:r>
            <a:r>
              <a:rPr sz="4800" spc="-7" dirty="0">
                <a:solidFill>
                  <a:srgbClr val="A4001D"/>
                </a:solidFill>
                <a:latin typeface="Calibri"/>
                <a:cs typeface="Calibri"/>
              </a:rPr>
              <a:t>o</a:t>
            </a:r>
            <a:r>
              <a:rPr sz="4800" dirty="0">
                <a:solidFill>
                  <a:srgbClr val="A4001D"/>
                </a:solidFill>
                <a:latin typeface="Calibri"/>
                <a:cs typeface="Calibri"/>
              </a:rPr>
              <a:t>n</a:t>
            </a:r>
            <a:endParaRPr sz="48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986" y="302475"/>
            <a:ext cx="2979420" cy="694207"/>
          </a:xfrm>
          <a:prstGeom prst="rect">
            <a:avLst/>
          </a:prstGeom>
        </p:spPr>
        <p:txBody>
          <a:bodyPr vert="horz" wrap="square" lIns="0" tIns="16933" rIns="0" bIns="0" rtlCol="0" anchor="ctr">
            <a:spAutoFit/>
          </a:bodyPr>
          <a:lstStyle/>
          <a:p>
            <a:pPr marL="16933">
              <a:lnSpc>
                <a:spcPct val="100000"/>
              </a:lnSpc>
              <a:spcBef>
                <a:spcPts val="133"/>
              </a:spcBef>
            </a:pPr>
            <a:r>
              <a:rPr dirty="0"/>
              <a:t>C</a:t>
            </a:r>
            <a:r>
              <a:rPr spc="-7" dirty="0"/>
              <a:t>la</a:t>
            </a:r>
            <a:r>
              <a:rPr dirty="0"/>
              <a:t>ss</a:t>
            </a:r>
            <a:r>
              <a:rPr spc="-7" dirty="0"/>
              <a:t>i</a:t>
            </a:r>
            <a:r>
              <a:rPr dirty="0"/>
              <a:t>ﬁc</a:t>
            </a:r>
            <a:r>
              <a:rPr spc="-7" dirty="0"/>
              <a:t>a</a:t>
            </a:r>
            <a:r>
              <a:rPr spc="-20" dirty="0"/>
              <a:t>tio</a:t>
            </a:r>
            <a:r>
              <a:rPr dirty="0"/>
              <a:t>n</a:t>
            </a:r>
          </a:p>
        </p:txBody>
      </p:sp>
      <p:sp>
        <p:nvSpPr>
          <p:cNvPr id="3" name="object 3"/>
          <p:cNvSpPr txBox="1"/>
          <p:nvPr/>
        </p:nvSpPr>
        <p:spPr>
          <a:xfrm>
            <a:off x="477520" y="912323"/>
            <a:ext cx="8144933" cy="5223715"/>
          </a:xfrm>
          <a:prstGeom prst="rect">
            <a:avLst/>
          </a:prstGeom>
        </p:spPr>
        <p:txBody>
          <a:bodyPr vert="horz" wrap="square" lIns="0" tIns="138852" rIns="0" bIns="0" rtlCol="0">
            <a:spAutoFit/>
          </a:bodyPr>
          <a:lstStyle/>
          <a:p>
            <a:pPr marL="507987" indent="-457189">
              <a:spcBef>
                <a:spcPts val="1092"/>
              </a:spcBef>
              <a:buClr>
                <a:srgbClr val="CC0000"/>
              </a:buClr>
              <a:buFont typeface="Times New Roman"/>
              <a:buChar char="•"/>
              <a:tabLst>
                <a:tab pos="507141" algn="l"/>
                <a:tab pos="507987" algn="l"/>
              </a:tabLst>
            </a:pPr>
            <a:r>
              <a:rPr sz="4267" i="1" spc="-7" dirty="0">
                <a:latin typeface="Calibri"/>
                <a:cs typeface="Calibri"/>
              </a:rPr>
              <a:t>Input</a:t>
            </a:r>
            <a:r>
              <a:rPr sz="4267" spc="-7" dirty="0">
                <a:latin typeface="Calibri"/>
                <a:cs typeface="Calibri"/>
              </a:rPr>
              <a:t>:</a:t>
            </a:r>
            <a:endParaRPr sz="4267">
              <a:latin typeface="Calibri"/>
              <a:cs typeface="Calibri"/>
            </a:endParaRPr>
          </a:p>
          <a:p>
            <a:pPr marL="1071853" lvl="1" indent="-413163">
              <a:spcBef>
                <a:spcPts val="847"/>
              </a:spcBef>
              <a:buFont typeface="Times New Roman"/>
              <a:buChar char="•"/>
              <a:tabLst>
                <a:tab pos="1071853" algn="l"/>
                <a:tab pos="1072700" algn="l"/>
              </a:tabLst>
            </a:pPr>
            <a:r>
              <a:rPr sz="3733" dirty="0">
                <a:latin typeface="Calibri"/>
                <a:cs typeface="Calibri"/>
              </a:rPr>
              <a:t>a</a:t>
            </a:r>
            <a:r>
              <a:rPr sz="3733" spc="-13" dirty="0">
                <a:latin typeface="Calibri"/>
                <a:cs typeface="Calibri"/>
              </a:rPr>
              <a:t> </a:t>
            </a:r>
            <a:r>
              <a:rPr sz="3733" spc="-7" dirty="0">
                <a:latin typeface="Calibri"/>
                <a:cs typeface="Calibri"/>
              </a:rPr>
              <a:t>word </a:t>
            </a:r>
            <a:r>
              <a:rPr sz="3733" dirty="0">
                <a:latin typeface="Calibri"/>
                <a:cs typeface="Calibri"/>
              </a:rPr>
              <a:t>w</a:t>
            </a:r>
            <a:r>
              <a:rPr sz="3733" spc="-13" dirty="0">
                <a:latin typeface="Calibri"/>
                <a:cs typeface="Calibri"/>
              </a:rPr>
              <a:t> </a:t>
            </a:r>
            <a:r>
              <a:rPr sz="3733" dirty="0">
                <a:latin typeface="Calibri"/>
                <a:cs typeface="Calibri"/>
              </a:rPr>
              <a:t>and</a:t>
            </a:r>
            <a:r>
              <a:rPr sz="3733" spc="-7" dirty="0">
                <a:latin typeface="Calibri"/>
                <a:cs typeface="Calibri"/>
              </a:rPr>
              <a:t> some features</a:t>
            </a:r>
            <a:r>
              <a:rPr sz="3733" spc="-20" dirty="0">
                <a:latin typeface="Calibri"/>
                <a:cs typeface="Calibri"/>
              </a:rPr>
              <a:t> </a:t>
            </a:r>
            <a:r>
              <a:rPr sz="3733" i="1" dirty="0">
                <a:solidFill>
                  <a:srgbClr val="FF0000"/>
                </a:solidFill>
                <a:latin typeface="Calibri"/>
                <a:cs typeface="Calibri"/>
              </a:rPr>
              <a:t>f</a:t>
            </a:r>
            <a:endParaRPr sz="3733">
              <a:latin typeface="Calibri"/>
              <a:cs typeface="Calibri"/>
            </a:endParaRPr>
          </a:p>
          <a:p>
            <a:pPr marL="1071853" lvl="1" indent="-413163">
              <a:spcBef>
                <a:spcPts val="853"/>
              </a:spcBef>
              <a:buFont typeface="Times New Roman"/>
              <a:buChar char="•"/>
              <a:tabLst>
                <a:tab pos="1071853" algn="l"/>
                <a:tab pos="1072700" algn="l"/>
                <a:tab pos="5186550" algn="l"/>
              </a:tabLst>
            </a:pPr>
            <a:r>
              <a:rPr sz="3733" dirty="0">
                <a:latin typeface="Calibri"/>
                <a:cs typeface="Calibri"/>
              </a:rPr>
              <a:t>a </a:t>
            </a:r>
            <a:r>
              <a:rPr sz="3733" spc="-7" dirty="0">
                <a:latin typeface="Calibri"/>
                <a:cs typeface="Calibri"/>
              </a:rPr>
              <a:t>fixed</a:t>
            </a:r>
            <a:r>
              <a:rPr sz="3733" spc="7" dirty="0">
                <a:latin typeface="Calibri"/>
                <a:cs typeface="Calibri"/>
              </a:rPr>
              <a:t> </a:t>
            </a:r>
            <a:r>
              <a:rPr sz="3733" dirty="0">
                <a:latin typeface="Calibri"/>
                <a:cs typeface="Calibri"/>
              </a:rPr>
              <a:t>set </a:t>
            </a:r>
            <a:r>
              <a:rPr sz="3733" spc="-7" dirty="0">
                <a:latin typeface="Calibri"/>
                <a:cs typeface="Calibri"/>
              </a:rPr>
              <a:t>of</a:t>
            </a:r>
            <a:r>
              <a:rPr sz="3733" spc="7" dirty="0">
                <a:latin typeface="Calibri"/>
                <a:cs typeface="Calibri"/>
              </a:rPr>
              <a:t> </a:t>
            </a:r>
            <a:r>
              <a:rPr sz="3733" dirty="0">
                <a:latin typeface="Calibri"/>
                <a:cs typeface="Calibri"/>
              </a:rPr>
              <a:t>classes	</a:t>
            </a:r>
            <a:r>
              <a:rPr sz="3733" i="1" dirty="0">
                <a:solidFill>
                  <a:srgbClr val="FF0000"/>
                </a:solidFill>
                <a:latin typeface="Calibri"/>
                <a:cs typeface="Calibri"/>
              </a:rPr>
              <a:t>C</a:t>
            </a:r>
            <a:r>
              <a:rPr sz="3733" i="1" spc="-27" dirty="0">
                <a:solidFill>
                  <a:srgbClr val="FF0000"/>
                </a:solidFill>
                <a:latin typeface="Calibri"/>
                <a:cs typeface="Calibri"/>
              </a:rPr>
              <a:t> </a:t>
            </a:r>
            <a:r>
              <a:rPr sz="3733" dirty="0">
                <a:solidFill>
                  <a:srgbClr val="FF0000"/>
                </a:solidFill>
                <a:latin typeface="Calibri"/>
                <a:cs typeface="Calibri"/>
              </a:rPr>
              <a:t>=</a:t>
            </a:r>
            <a:r>
              <a:rPr sz="3733" spc="-20" dirty="0">
                <a:solidFill>
                  <a:srgbClr val="FF0000"/>
                </a:solidFill>
                <a:latin typeface="Calibri"/>
                <a:cs typeface="Calibri"/>
              </a:rPr>
              <a:t> </a:t>
            </a:r>
            <a:r>
              <a:rPr sz="3733" dirty="0">
                <a:solidFill>
                  <a:srgbClr val="FF0000"/>
                </a:solidFill>
                <a:latin typeface="Calibri"/>
                <a:cs typeface="Calibri"/>
              </a:rPr>
              <a:t>{</a:t>
            </a:r>
            <a:r>
              <a:rPr sz="3733" i="1" dirty="0">
                <a:solidFill>
                  <a:srgbClr val="FF0000"/>
                </a:solidFill>
                <a:latin typeface="Calibri"/>
                <a:cs typeface="Calibri"/>
              </a:rPr>
              <a:t>c</a:t>
            </a:r>
            <a:r>
              <a:rPr sz="3700" baseline="-21021" dirty="0">
                <a:solidFill>
                  <a:srgbClr val="FF2600"/>
                </a:solidFill>
                <a:latin typeface="Calibri"/>
                <a:cs typeface="Calibri"/>
              </a:rPr>
              <a:t>1</a:t>
            </a:r>
            <a:r>
              <a:rPr sz="3733" dirty="0">
                <a:solidFill>
                  <a:srgbClr val="FF0000"/>
                </a:solidFill>
                <a:latin typeface="Calibri"/>
                <a:cs typeface="Calibri"/>
              </a:rPr>
              <a:t>,</a:t>
            </a:r>
            <a:r>
              <a:rPr sz="3733" spc="-27" dirty="0">
                <a:solidFill>
                  <a:srgbClr val="FF0000"/>
                </a:solidFill>
                <a:latin typeface="Calibri"/>
                <a:cs typeface="Calibri"/>
              </a:rPr>
              <a:t> </a:t>
            </a:r>
            <a:r>
              <a:rPr sz="3733" i="1" dirty="0">
                <a:solidFill>
                  <a:srgbClr val="FF0000"/>
                </a:solidFill>
                <a:latin typeface="Calibri"/>
                <a:cs typeface="Calibri"/>
              </a:rPr>
              <a:t>c</a:t>
            </a:r>
            <a:r>
              <a:rPr sz="3700" baseline="-21021" dirty="0">
                <a:solidFill>
                  <a:srgbClr val="FF2600"/>
                </a:solidFill>
                <a:latin typeface="Calibri"/>
                <a:cs typeface="Calibri"/>
              </a:rPr>
              <a:t>2</a:t>
            </a:r>
            <a:r>
              <a:rPr sz="3733" dirty="0">
                <a:solidFill>
                  <a:srgbClr val="FF0000"/>
                </a:solidFill>
                <a:latin typeface="Calibri"/>
                <a:cs typeface="Calibri"/>
              </a:rPr>
              <a:t>,…,</a:t>
            </a:r>
            <a:r>
              <a:rPr sz="3733" spc="-27" dirty="0">
                <a:solidFill>
                  <a:srgbClr val="FF0000"/>
                </a:solidFill>
                <a:latin typeface="Calibri"/>
                <a:cs typeface="Calibri"/>
              </a:rPr>
              <a:t> </a:t>
            </a:r>
            <a:r>
              <a:rPr sz="3733" i="1" dirty="0">
                <a:solidFill>
                  <a:srgbClr val="FF0000"/>
                </a:solidFill>
                <a:latin typeface="Calibri"/>
                <a:cs typeface="Calibri"/>
              </a:rPr>
              <a:t>c</a:t>
            </a:r>
            <a:r>
              <a:rPr sz="3700" i="1" baseline="-21021" dirty="0">
                <a:solidFill>
                  <a:srgbClr val="FF2600"/>
                </a:solidFill>
                <a:latin typeface="Calibri"/>
                <a:cs typeface="Calibri"/>
              </a:rPr>
              <a:t>J</a:t>
            </a:r>
            <a:r>
              <a:rPr sz="3733" dirty="0">
                <a:solidFill>
                  <a:srgbClr val="FF0000"/>
                </a:solidFill>
                <a:latin typeface="Calibri"/>
                <a:cs typeface="Calibri"/>
              </a:rPr>
              <a:t>}</a:t>
            </a:r>
            <a:endParaRPr sz="3733">
              <a:latin typeface="Calibri"/>
              <a:cs typeface="Calibri"/>
            </a:endParaRPr>
          </a:p>
          <a:p>
            <a:pPr marL="862732">
              <a:lnSpc>
                <a:spcPts val="1893"/>
              </a:lnSpc>
              <a:spcBef>
                <a:spcPts val="1820"/>
              </a:spcBef>
            </a:pPr>
            <a:r>
              <a:rPr sz="1600" dirty="0">
                <a:latin typeface="Calibri"/>
                <a:cs typeface="Calibri"/>
              </a:rPr>
              <a:t>Any</a:t>
            </a:r>
            <a:r>
              <a:rPr sz="1600" spc="-20" dirty="0">
                <a:latin typeface="Calibri"/>
                <a:cs typeface="Calibri"/>
              </a:rPr>
              <a:t> </a:t>
            </a:r>
            <a:r>
              <a:rPr sz="1600" dirty="0">
                <a:latin typeface="Calibri"/>
                <a:cs typeface="Calibri"/>
              </a:rPr>
              <a:t>kind</a:t>
            </a:r>
            <a:r>
              <a:rPr sz="1600" spc="-13" dirty="0">
                <a:latin typeface="Calibri"/>
                <a:cs typeface="Calibri"/>
              </a:rPr>
              <a:t> </a:t>
            </a:r>
            <a:r>
              <a:rPr sz="1600" spc="-7" dirty="0">
                <a:latin typeface="Calibri"/>
                <a:cs typeface="Calibri"/>
              </a:rPr>
              <a:t>of</a:t>
            </a:r>
            <a:r>
              <a:rPr sz="1600" spc="-13" dirty="0">
                <a:latin typeface="Calibri"/>
                <a:cs typeface="Calibri"/>
              </a:rPr>
              <a:t> </a:t>
            </a:r>
            <a:r>
              <a:rPr sz="1600" spc="-7" dirty="0">
                <a:latin typeface="Calibri"/>
                <a:cs typeface="Calibri"/>
              </a:rPr>
              <a:t>classifier</a:t>
            </a:r>
            <a:endParaRPr sz="1600">
              <a:latin typeface="Calibri"/>
              <a:cs typeface="Calibri"/>
            </a:endParaRPr>
          </a:p>
          <a:p>
            <a:pPr marL="1701757" lvl="2" indent="-228594">
              <a:lnSpc>
                <a:spcPts val="1867"/>
              </a:lnSpc>
              <a:buFont typeface="Arial MT"/>
              <a:buChar char="•"/>
              <a:tabLst>
                <a:tab pos="1701757" algn="l"/>
              </a:tabLst>
            </a:pPr>
            <a:r>
              <a:rPr sz="1600" dirty="0">
                <a:latin typeface="Calibri"/>
                <a:cs typeface="Calibri"/>
              </a:rPr>
              <a:t>Naive</a:t>
            </a:r>
            <a:r>
              <a:rPr sz="1600" spc="-47" dirty="0">
                <a:latin typeface="Calibri"/>
                <a:cs typeface="Calibri"/>
              </a:rPr>
              <a:t> </a:t>
            </a:r>
            <a:r>
              <a:rPr sz="1600" spc="-7" dirty="0">
                <a:latin typeface="Calibri"/>
                <a:cs typeface="Calibri"/>
              </a:rPr>
              <a:t>Bayes</a:t>
            </a:r>
            <a:endParaRPr sz="1600">
              <a:latin typeface="Calibri"/>
              <a:cs typeface="Calibri"/>
            </a:endParaRPr>
          </a:p>
          <a:p>
            <a:pPr marL="1701757" lvl="2" indent="-228594">
              <a:lnSpc>
                <a:spcPts val="1893"/>
              </a:lnSpc>
              <a:buFont typeface="Arial MT"/>
              <a:buChar char="•"/>
              <a:tabLst>
                <a:tab pos="1701757" algn="l"/>
              </a:tabLst>
            </a:pPr>
            <a:r>
              <a:rPr sz="1600" spc="-7" dirty="0">
                <a:latin typeface="Calibri"/>
                <a:cs typeface="Calibri"/>
              </a:rPr>
              <a:t>Logistic</a:t>
            </a:r>
            <a:r>
              <a:rPr sz="1600" spc="-47" dirty="0">
                <a:latin typeface="Calibri"/>
                <a:cs typeface="Calibri"/>
              </a:rPr>
              <a:t> </a:t>
            </a:r>
            <a:r>
              <a:rPr sz="1600" spc="-7" dirty="0">
                <a:latin typeface="Calibri"/>
                <a:cs typeface="Calibri"/>
              </a:rPr>
              <a:t>regression</a:t>
            </a:r>
            <a:endParaRPr sz="1600">
              <a:latin typeface="Calibri"/>
              <a:cs typeface="Calibri"/>
            </a:endParaRPr>
          </a:p>
          <a:p>
            <a:pPr marL="1701757" lvl="2" indent="-228594">
              <a:lnSpc>
                <a:spcPts val="1893"/>
              </a:lnSpc>
              <a:spcBef>
                <a:spcPts val="80"/>
              </a:spcBef>
              <a:buFont typeface="Arial MT"/>
              <a:buChar char="•"/>
              <a:tabLst>
                <a:tab pos="1701757" algn="l"/>
              </a:tabLst>
            </a:pPr>
            <a:r>
              <a:rPr sz="1600" dirty="0">
                <a:latin typeface="Calibri"/>
                <a:cs typeface="Calibri"/>
              </a:rPr>
              <a:t>Neural</a:t>
            </a:r>
            <a:r>
              <a:rPr sz="1600" spc="-40" dirty="0">
                <a:latin typeface="Calibri"/>
                <a:cs typeface="Calibri"/>
              </a:rPr>
              <a:t> </a:t>
            </a:r>
            <a:r>
              <a:rPr sz="1600" spc="-7" dirty="0">
                <a:latin typeface="Calibri"/>
                <a:cs typeface="Calibri"/>
              </a:rPr>
              <a:t>Networks</a:t>
            </a:r>
            <a:endParaRPr sz="1600">
              <a:latin typeface="Calibri"/>
              <a:cs typeface="Calibri"/>
            </a:endParaRPr>
          </a:p>
          <a:p>
            <a:pPr marL="1701757" lvl="2" indent="-228594">
              <a:lnSpc>
                <a:spcPts val="1893"/>
              </a:lnSpc>
              <a:buFont typeface="Arial MT"/>
              <a:buChar char="•"/>
              <a:tabLst>
                <a:tab pos="1701757" algn="l"/>
              </a:tabLst>
            </a:pPr>
            <a:r>
              <a:rPr sz="1600" spc="-67" dirty="0">
                <a:latin typeface="Calibri"/>
                <a:cs typeface="Calibri"/>
              </a:rPr>
              <a:t>Support-­‐vector</a:t>
            </a:r>
            <a:r>
              <a:rPr sz="1600" spc="-7" dirty="0">
                <a:latin typeface="Calibri"/>
                <a:cs typeface="Calibri"/>
              </a:rPr>
              <a:t> machines</a:t>
            </a:r>
            <a:endParaRPr sz="1600">
              <a:latin typeface="Calibri"/>
              <a:cs typeface="Calibri"/>
            </a:endParaRPr>
          </a:p>
          <a:p>
            <a:pPr marL="1701757" lvl="2" indent="-228594">
              <a:lnSpc>
                <a:spcPts val="1893"/>
              </a:lnSpc>
              <a:spcBef>
                <a:spcPts val="80"/>
              </a:spcBef>
              <a:buFont typeface="Arial MT"/>
              <a:buChar char="•"/>
              <a:tabLst>
                <a:tab pos="1701757" algn="l"/>
              </a:tabLst>
            </a:pPr>
            <a:r>
              <a:rPr sz="1600" dirty="0">
                <a:latin typeface="Calibri"/>
                <a:cs typeface="Calibri"/>
              </a:rPr>
              <a:t>k</a:t>
            </a:r>
            <a:r>
              <a:rPr sz="1600" spc="-327" dirty="0">
                <a:latin typeface="Calibri"/>
                <a:cs typeface="Calibri"/>
              </a:rPr>
              <a:t>-­‐</a:t>
            </a:r>
            <a:r>
              <a:rPr sz="1600" dirty="0">
                <a:latin typeface="Calibri"/>
                <a:cs typeface="Calibri"/>
              </a:rPr>
              <a:t>Nea</a:t>
            </a:r>
            <a:r>
              <a:rPr sz="1600" spc="-7" dirty="0">
                <a:latin typeface="Calibri"/>
                <a:cs typeface="Calibri"/>
              </a:rPr>
              <a:t>r</a:t>
            </a:r>
            <a:r>
              <a:rPr sz="1600" dirty="0">
                <a:latin typeface="Calibri"/>
                <a:cs typeface="Calibri"/>
              </a:rPr>
              <a:t>est Neighb</a:t>
            </a:r>
            <a:r>
              <a:rPr sz="1600" spc="-7" dirty="0">
                <a:latin typeface="Calibri"/>
                <a:cs typeface="Calibri"/>
              </a:rPr>
              <a:t>o</a:t>
            </a:r>
            <a:r>
              <a:rPr sz="1600" dirty="0">
                <a:latin typeface="Calibri"/>
                <a:cs typeface="Calibri"/>
              </a:rPr>
              <a:t>rs</a:t>
            </a:r>
            <a:endParaRPr sz="1600">
              <a:latin typeface="Calibri"/>
              <a:cs typeface="Calibri"/>
            </a:endParaRPr>
          </a:p>
          <a:p>
            <a:pPr marL="1701757" lvl="2" indent="-228594">
              <a:lnSpc>
                <a:spcPts val="1893"/>
              </a:lnSpc>
              <a:buFont typeface="Arial MT"/>
              <a:buChar char="•"/>
              <a:tabLst>
                <a:tab pos="1701757" algn="l"/>
              </a:tabLst>
            </a:pPr>
            <a:r>
              <a:rPr sz="1600" spc="-7" dirty="0">
                <a:latin typeface="Calibri"/>
                <a:cs typeface="Calibri"/>
              </a:rPr>
              <a:t>etc.</a:t>
            </a:r>
            <a:endParaRPr sz="1600">
              <a:latin typeface="Calibri"/>
              <a:cs typeface="Calibri"/>
            </a:endParaRPr>
          </a:p>
          <a:p>
            <a:pPr lvl="2">
              <a:lnSpc>
                <a:spcPct val="100000"/>
              </a:lnSpc>
              <a:buFont typeface="Arial MT"/>
              <a:buChar char="•"/>
            </a:pPr>
            <a:endParaRPr sz="1867">
              <a:latin typeface="Calibri"/>
              <a:cs typeface="Calibri"/>
            </a:endParaRPr>
          </a:p>
          <a:p>
            <a:pPr marL="507987" indent="-457189">
              <a:spcBef>
                <a:spcPts val="1225"/>
              </a:spcBef>
              <a:buClr>
                <a:srgbClr val="CC0000"/>
              </a:buClr>
              <a:buFont typeface="Times New Roman"/>
              <a:buChar char="•"/>
              <a:tabLst>
                <a:tab pos="507141" algn="l"/>
                <a:tab pos="507987" algn="l"/>
              </a:tabLst>
            </a:pPr>
            <a:r>
              <a:rPr sz="4267" i="1" spc="-7" dirty="0">
                <a:latin typeface="Calibri"/>
                <a:cs typeface="Calibri"/>
              </a:rPr>
              <a:t>Output</a:t>
            </a:r>
            <a:r>
              <a:rPr sz="4267" spc="-7" dirty="0">
                <a:latin typeface="Calibri"/>
                <a:cs typeface="Calibri"/>
              </a:rPr>
              <a:t>:</a:t>
            </a:r>
            <a:r>
              <a:rPr sz="4267" spc="-13" dirty="0">
                <a:latin typeface="Calibri"/>
                <a:cs typeface="Calibri"/>
              </a:rPr>
              <a:t> </a:t>
            </a:r>
            <a:r>
              <a:rPr sz="4267" dirty="0">
                <a:latin typeface="Calibri"/>
                <a:cs typeface="Calibri"/>
              </a:rPr>
              <a:t>a</a:t>
            </a:r>
            <a:r>
              <a:rPr sz="4267" spc="-7" dirty="0">
                <a:latin typeface="Calibri"/>
                <a:cs typeface="Calibri"/>
              </a:rPr>
              <a:t> predicted </a:t>
            </a:r>
            <a:r>
              <a:rPr sz="4267" dirty="0">
                <a:latin typeface="Calibri"/>
                <a:cs typeface="Calibri"/>
              </a:rPr>
              <a:t>class</a:t>
            </a:r>
            <a:r>
              <a:rPr sz="4267" spc="-13" dirty="0">
                <a:latin typeface="Calibri"/>
                <a:cs typeface="Calibri"/>
              </a:rPr>
              <a:t> </a:t>
            </a:r>
            <a:r>
              <a:rPr sz="4267" i="1" dirty="0">
                <a:solidFill>
                  <a:srgbClr val="FF0000"/>
                </a:solidFill>
                <a:latin typeface="Calibri"/>
                <a:cs typeface="Calibri"/>
              </a:rPr>
              <a:t>c</a:t>
            </a:r>
            <a:r>
              <a:rPr sz="3200" dirty="0">
                <a:latin typeface="Cambria Math"/>
                <a:cs typeface="Cambria Math"/>
              </a:rPr>
              <a:t>∈</a:t>
            </a:r>
            <a:r>
              <a:rPr sz="4267" i="1" dirty="0">
                <a:solidFill>
                  <a:srgbClr val="FF0000"/>
                </a:solidFill>
                <a:latin typeface="Calibri"/>
                <a:cs typeface="Calibri"/>
              </a:rPr>
              <a:t>C</a:t>
            </a:r>
            <a:endParaRPr sz="4267">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E9FA6-B1AF-0AA2-6E2D-43C8E24169F9}"/>
              </a:ext>
            </a:extLst>
          </p:cNvPr>
          <p:cNvSpPr>
            <a:spLocks noGrp="1"/>
          </p:cNvSpPr>
          <p:nvPr>
            <p:ph type="title"/>
          </p:nvPr>
        </p:nvSpPr>
        <p:spPr/>
        <p:txBody>
          <a:bodyPr/>
          <a:lstStyle/>
          <a:p>
            <a:r>
              <a:rPr lang="en-US" dirty="0"/>
              <a:t>Coherence</a:t>
            </a:r>
          </a:p>
        </p:txBody>
      </p:sp>
      <p:sp>
        <p:nvSpPr>
          <p:cNvPr id="3" name="Content Placeholder 2">
            <a:extLst>
              <a:ext uri="{FF2B5EF4-FFF2-40B4-BE49-F238E27FC236}">
                <a16:creationId xmlns:a16="http://schemas.microsoft.com/office/drawing/2014/main" id="{1D69EB56-0166-C26A-8A7F-132949146D7E}"/>
              </a:ext>
            </a:extLst>
          </p:cNvPr>
          <p:cNvSpPr>
            <a:spLocks noGrp="1"/>
          </p:cNvSpPr>
          <p:nvPr>
            <p:ph idx="1"/>
          </p:nvPr>
        </p:nvSpPr>
        <p:spPr/>
        <p:txBody>
          <a:bodyPr>
            <a:normAutofit fontScale="62500" lnSpcReduction="20000"/>
          </a:bodyPr>
          <a:lstStyle/>
          <a:p>
            <a:r>
              <a:rPr lang="en-US" dirty="0"/>
              <a:t>Coherence in discourse refers to the way in which the sentences of a text relate to each other to form a unified whole. An important aspect of coherence is how references (like pronouns, noun phrases, etc.) are used to maintain the flow and connectivity of ideas. Coherence reference phenomena are mechanisms that help achieve this connection.</a:t>
            </a:r>
          </a:p>
          <a:p>
            <a:pPr marL="0" indent="0">
              <a:buNone/>
            </a:pPr>
            <a:r>
              <a:rPr lang="en-US" b="1" dirty="0"/>
              <a:t>Coherence Reference Phenomena</a:t>
            </a:r>
          </a:p>
          <a:p>
            <a:pPr>
              <a:buFont typeface="+mj-lt"/>
              <a:buAutoNum type="arabicPeriod"/>
            </a:pPr>
            <a:r>
              <a:rPr lang="en-US" b="1" dirty="0"/>
              <a:t>Anaphora</a:t>
            </a:r>
            <a:r>
              <a:rPr lang="en-US" dirty="0"/>
              <a:t>: Anaphora is a reference to something previously mentioned in the discourse.</a:t>
            </a:r>
          </a:p>
          <a:p>
            <a:pPr marL="742950" lvl="1" indent="-285750">
              <a:buFont typeface="+mj-lt"/>
              <a:buAutoNum type="arabicPeriod"/>
            </a:pPr>
            <a:r>
              <a:rPr lang="en-US" dirty="0"/>
              <a:t>Example: "John went to the store. He bought some milk." ("He" refers to "John")</a:t>
            </a:r>
          </a:p>
          <a:p>
            <a:pPr>
              <a:buFont typeface="+mj-lt"/>
              <a:buAutoNum type="arabicPeriod"/>
            </a:pPr>
            <a:r>
              <a:rPr lang="en-US" b="1" dirty="0"/>
              <a:t>Cataphora</a:t>
            </a:r>
            <a:r>
              <a:rPr lang="en-US" dirty="0"/>
              <a:t>: Cataphora is a reference to something that is mentioned later in the discourse.</a:t>
            </a:r>
          </a:p>
          <a:p>
            <a:pPr marL="742950" lvl="1" indent="-285750">
              <a:buFont typeface="+mj-lt"/>
              <a:buAutoNum type="arabicPeriod"/>
            </a:pPr>
            <a:r>
              <a:rPr lang="en-US" dirty="0"/>
              <a:t>Example: "Before he could leave, John had to finish his work." ("he" refers to "John")</a:t>
            </a:r>
          </a:p>
          <a:p>
            <a:pPr>
              <a:buFont typeface="+mj-lt"/>
              <a:buAutoNum type="arabicPeriod"/>
            </a:pPr>
            <a:r>
              <a:rPr lang="en-US" b="1" dirty="0"/>
              <a:t>Exophora</a:t>
            </a:r>
            <a:r>
              <a:rPr lang="en-US" dirty="0"/>
              <a:t>: Exophora is a reference to something outside the text, often in the physical or situational context.</a:t>
            </a:r>
          </a:p>
          <a:p>
            <a:pPr marL="742950" lvl="1" indent="-285750">
              <a:buFont typeface="+mj-lt"/>
              <a:buAutoNum type="arabicPeriod"/>
            </a:pPr>
            <a:r>
              <a:rPr lang="en-US" dirty="0"/>
              <a:t>Example: "Look at that!" (where "that" refers to something in the physical environment)</a:t>
            </a:r>
          </a:p>
          <a:p>
            <a:pPr>
              <a:buFont typeface="+mj-lt"/>
              <a:buAutoNum type="arabicPeriod"/>
            </a:pPr>
            <a:r>
              <a:rPr lang="en-US" b="1" dirty="0"/>
              <a:t>Endophora</a:t>
            </a:r>
            <a:r>
              <a:rPr lang="en-US" dirty="0"/>
              <a:t>: Endophora is a general term for both anaphora and cataphora, i.e., references within the text.</a:t>
            </a:r>
          </a:p>
          <a:p>
            <a:pPr marL="742950" lvl="1" indent="-285750">
              <a:buFont typeface="+mj-lt"/>
              <a:buAutoNum type="arabicPeriod"/>
            </a:pPr>
            <a:r>
              <a:rPr lang="en-US" dirty="0"/>
              <a:t>Anaphoric endophora: "He was hungry. John ate an apple."</a:t>
            </a:r>
          </a:p>
          <a:p>
            <a:pPr marL="742950" lvl="1" indent="-285750">
              <a:buFont typeface="+mj-lt"/>
              <a:buAutoNum type="arabicPeriod"/>
            </a:pPr>
            <a:r>
              <a:rPr lang="en-US" dirty="0"/>
              <a:t>Cataphoric endophora: "When he arrived, John was tired."</a:t>
            </a:r>
          </a:p>
          <a:p>
            <a:pPr>
              <a:buFont typeface="+mj-lt"/>
              <a:buAutoNum type="arabicPeriod"/>
            </a:pPr>
            <a:r>
              <a:rPr lang="en-US" b="1" dirty="0"/>
              <a:t>Coreference</a:t>
            </a:r>
            <a:r>
              <a:rPr lang="en-US" dirty="0"/>
              <a:t>: Coreference occurs when two or more expressions in a text refer to the same entity.</a:t>
            </a:r>
          </a:p>
          <a:p>
            <a:pPr marL="742950" lvl="1" indent="-285750">
              <a:buFont typeface="+mj-lt"/>
              <a:buAutoNum type="arabicPeriod"/>
            </a:pPr>
            <a:r>
              <a:rPr lang="en-US" dirty="0"/>
              <a:t>Example: "Alice lost her book. She can't find it anywhere." ("her" and "she" refer to "Alice", and "it" refers to "her book")</a:t>
            </a:r>
          </a:p>
          <a:p>
            <a:endParaRPr lang="en-US" dirty="0"/>
          </a:p>
        </p:txBody>
      </p:sp>
    </p:spTree>
    <p:extLst>
      <p:ext uri="{BB962C8B-B14F-4D97-AF65-F5344CB8AC3E}">
        <p14:creationId xmlns:p14="http://schemas.microsoft.com/office/powerpoint/2010/main" val="12995575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47013-1004-1A36-A8F6-D8D9C8E365E1}"/>
              </a:ext>
            </a:extLst>
          </p:cNvPr>
          <p:cNvSpPr>
            <a:spLocks noGrp="1"/>
          </p:cNvSpPr>
          <p:nvPr>
            <p:ph type="title"/>
          </p:nvPr>
        </p:nvSpPr>
        <p:spPr/>
        <p:txBody>
          <a:bodyPr/>
          <a:lstStyle/>
          <a:p>
            <a:r>
              <a:rPr lang="en-US" dirty="0"/>
              <a:t>Penn Tree Bank</a:t>
            </a:r>
          </a:p>
        </p:txBody>
      </p:sp>
      <p:sp>
        <p:nvSpPr>
          <p:cNvPr id="3" name="Content Placeholder 2">
            <a:extLst>
              <a:ext uri="{FF2B5EF4-FFF2-40B4-BE49-F238E27FC236}">
                <a16:creationId xmlns:a16="http://schemas.microsoft.com/office/drawing/2014/main" id="{C5D692CB-A46D-0E9D-1A40-B12FF1881BA0}"/>
              </a:ext>
            </a:extLst>
          </p:cNvPr>
          <p:cNvSpPr>
            <a:spLocks noGrp="1"/>
          </p:cNvSpPr>
          <p:nvPr>
            <p:ph idx="1"/>
          </p:nvPr>
        </p:nvSpPr>
        <p:spPr/>
        <p:txBody>
          <a:bodyPr>
            <a:normAutofit fontScale="77500" lnSpcReduction="20000"/>
          </a:bodyPr>
          <a:lstStyle/>
          <a:p>
            <a:pPr marL="0" indent="0">
              <a:buNone/>
            </a:pPr>
            <a:r>
              <a:rPr lang="en-US" dirty="0"/>
              <a:t>Penn Treebank is a large annotated corpus of English that is widely used in computational linguistics and natural language processing (NLP) for training and evaluating algorithms. It was created by the University of Pennsylvania's Linguistic Data Consortium and has been a foundational resource in the field.</a:t>
            </a:r>
          </a:p>
          <a:p>
            <a:pPr marL="0" indent="0">
              <a:buNone/>
            </a:pPr>
            <a:r>
              <a:rPr lang="en-US" dirty="0"/>
              <a:t>Key Features of the Penn Treebank</a:t>
            </a:r>
          </a:p>
          <a:p>
            <a:r>
              <a:rPr lang="en-US" dirty="0"/>
              <a:t>Annotated Corpus: The Penn Treebank includes syntactic and semantic annotations of texts, making it a valuable resource for developing and testing NLP models.</a:t>
            </a:r>
          </a:p>
          <a:p>
            <a:r>
              <a:rPr lang="en-US" dirty="0"/>
              <a:t>Part-of-Speech (POS) Tagging: It provides POS tags for each word, which are essential for various NLP tasks such as lemmatization, parsing, and machine translation.</a:t>
            </a:r>
          </a:p>
          <a:p>
            <a:r>
              <a:rPr lang="en-US" dirty="0"/>
              <a:t>Syntactic Trees: The corpus contains syntactic trees that represent the grammatical structure of sentences. These trees are crucial for tasks such as syntactic parsing and grammar induction.</a:t>
            </a:r>
          </a:p>
          <a:p>
            <a:r>
              <a:rPr lang="en-US" dirty="0"/>
              <a:t>Wide Coverage: It includes texts from various genres, such as Wall Street Journal articles, telephone conversations, and more, offering a broad spectrum of English language use.</a:t>
            </a:r>
          </a:p>
          <a:p>
            <a:endParaRPr lang="en-US" dirty="0"/>
          </a:p>
          <a:p>
            <a:endParaRPr lang="en-US" dirty="0"/>
          </a:p>
        </p:txBody>
      </p:sp>
    </p:spTree>
    <p:extLst>
      <p:ext uri="{BB962C8B-B14F-4D97-AF65-F5344CB8AC3E}">
        <p14:creationId xmlns:p14="http://schemas.microsoft.com/office/powerpoint/2010/main" val="4013553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B2D01-6162-8594-2168-DBC62ECCAC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A36274-9935-8ADB-EAD1-0E2B62C56963}"/>
              </a:ext>
            </a:extLst>
          </p:cNvPr>
          <p:cNvSpPr>
            <a:spLocks noGrp="1"/>
          </p:cNvSpPr>
          <p:nvPr>
            <p:ph idx="1"/>
          </p:nvPr>
        </p:nvSpPr>
        <p:spPr/>
        <p:txBody>
          <a:bodyPr>
            <a:normAutofit fontScale="62500" lnSpcReduction="20000"/>
          </a:bodyPr>
          <a:lstStyle/>
          <a:p>
            <a:endParaRPr lang="en-US" dirty="0"/>
          </a:p>
          <a:p>
            <a:pPr marL="0" indent="0">
              <a:buNone/>
            </a:pPr>
            <a:r>
              <a:rPr lang="en-US" dirty="0"/>
              <a:t>Penn Treebank POS Tags</a:t>
            </a:r>
          </a:p>
          <a:p>
            <a:r>
              <a:rPr lang="en-US" dirty="0"/>
              <a:t>The Penn Treebank uses a set of POS tags to annotate words. Here is a list of some common tags:</a:t>
            </a:r>
          </a:p>
          <a:p>
            <a:r>
              <a:rPr lang="en-US" dirty="0"/>
              <a:t>CC: Coordinating conjunction</a:t>
            </a:r>
          </a:p>
          <a:p>
            <a:r>
              <a:rPr lang="en-US" dirty="0"/>
              <a:t>CD: Cardinal number</a:t>
            </a:r>
          </a:p>
          <a:p>
            <a:r>
              <a:rPr lang="en-US" dirty="0"/>
              <a:t>DT: Determiner</a:t>
            </a:r>
          </a:p>
          <a:p>
            <a:r>
              <a:rPr lang="en-US" dirty="0"/>
              <a:t>EX: Existential there</a:t>
            </a:r>
          </a:p>
          <a:p>
            <a:r>
              <a:rPr lang="en-US" dirty="0"/>
              <a:t>FW: Foreign word</a:t>
            </a:r>
          </a:p>
          <a:p>
            <a:r>
              <a:rPr lang="en-US" dirty="0"/>
              <a:t>IN: Preposition or subordinating conjunction</a:t>
            </a:r>
          </a:p>
          <a:p>
            <a:r>
              <a:rPr lang="en-US" dirty="0"/>
              <a:t>JJ: Adjective</a:t>
            </a:r>
          </a:p>
          <a:p>
            <a:r>
              <a:rPr lang="en-US" dirty="0"/>
              <a:t>JJR: Adjective, comparative</a:t>
            </a:r>
          </a:p>
          <a:p>
            <a:r>
              <a:rPr lang="en-US" dirty="0"/>
              <a:t>JJS: Adjective, superlative</a:t>
            </a:r>
          </a:p>
          <a:p>
            <a:r>
              <a:rPr lang="en-US" dirty="0"/>
              <a:t>LS: List item marker</a:t>
            </a:r>
          </a:p>
        </p:txBody>
      </p:sp>
    </p:spTree>
    <p:extLst>
      <p:ext uri="{BB962C8B-B14F-4D97-AF65-F5344CB8AC3E}">
        <p14:creationId xmlns:p14="http://schemas.microsoft.com/office/powerpoint/2010/main" val="1053780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4E2B-1C6B-DD59-FC9B-0CA6C2D50D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1653B-0A35-226F-5D30-52E7711D16DD}"/>
              </a:ext>
            </a:extLst>
          </p:cNvPr>
          <p:cNvSpPr>
            <a:spLocks noGrp="1"/>
          </p:cNvSpPr>
          <p:nvPr>
            <p:ph idx="1"/>
          </p:nvPr>
        </p:nvSpPr>
        <p:spPr/>
        <p:txBody>
          <a:bodyPr>
            <a:normAutofit fontScale="62500" lnSpcReduction="20000"/>
          </a:bodyPr>
          <a:lstStyle/>
          <a:p>
            <a:endParaRPr lang="en-US" dirty="0"/>
          </a:p>
          <a:p>
            <a:r>
              <a:rPr lang="en-US" dirty="0"/>
              <a:t>MD: Modal</a:t>
            </a:r>
          </a:p>
          <a:p>
            <a:r>
              <a:rPr lang="en-US" dirty="0"/>
              <a:t>NN: Noun, singular or mass</a:t>
            </a:r>
          </a:p>
          <a:p>
            <a:r>
              <a:rPr lang="en-US" dirty="0"/>
              <a:t>NNS: Noun, plural</a:t>
            </a:r>
          </a:p>
          <a:p>
            <a:r>
              <a:rPr lang="en-US" dirty="0"/>
              <a:t>NNP: Proper noun, singular</a:t>
            </a:r>
          </a:p>
          <a:p>
            <a:r>
              <a:rPr lang="en-US" dirty="0"/>
              <a:t>NNPS: Proper noun, plural</a:t>
            </a:r>
          </a:p>
          <a:p>
            <a:r>
              <a:rPr lang="en-US" dirty="0"/>
              <a:t>PDT: Predeterminer</a:t>
            </a:r>
          </a:p>
          <a:p>
            <a:r>
              <a:rPr lang="en-US" dirty="0"/>
              <a:t>POS: Possessive ending</a:t>
            </a:r>
          </a:p>
          <a:p>
            <a:r>
              <a:rPr lang="en-US" dirty="0"/>
              <a:t>PRP: Personal pronoun</a:t>
            </a:r>
          </a:p>
          <a:p>
            <a:r>
              <a:rPr lang="en-US" dirty="0"/>
              <a:t>PRP$: Possessive pronoun</a:t>
            </a:r>
          </a:p>
          <a:p>
            <a:r>
              <a:rPr lang="en-US" dirty="0"/>
              <a:t>RB: Adverb</a:t>
            </a:r>
          </a:p>
          <a:p>
            <a:r>
              <a:rPr lang="en-US" dirty="0"/>
              <a:t>RBR: Adverb, comparative</a:t>
            </a:r>
          </a:p>
          <a:p>
            <a:r>
              <a:rPr lang="en-US" dirty="0"/>
              <a:t>RBS: Adverb, superlative</a:t>
            </a:r>
          </a:p>
        </p:txBody>
      </p:sp>
    </p:spTree>
    <p:extLst>
      <p:ext uri="{BB962C8B-B14F-4D97-AF65-F5344CB8AC3E}">
        <p14:creationId xmlns:p14="http://schemas.microsoft.com/office/powerpoint/2010/main" val="29210079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703E-7F7D-F77F-3B2A-2F052470CF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E1B77D-E2BE-4AF0-00A4-A90B9866DD97}"/>
              </a:ext>
            </a:extLst>
          </p:cNvPr>
          <p:cNvSpPr>
            <a:spLocks noGrp="1"/>
          </p:cNvSpPr>
          <p:nvPr>
            <p:ph idx="1"/>
          </p:nvPr>
        </p:nvSpPr>
        <p:spPr/>
        <p:txBody>
          <a:bodyPr>
            <a:normAutofit fontScale="55000" lnSpcReduction="20000"/>
          </a:bodyPr>
          <a:lstStyle/>
          <a:p>
            <a:endParaRPr lang="en-US" dirty="0"/>
          </a:p>
          <a:p>
            <a:r>
              <a:rPr lang="en-US" dirty="0"/>
              <a:t>RP: Particle</a:t>
            </a:r>
          </a:p>
          <a:p>
            <a:r>
              <a:rPr lang="en-US" dirty="0"/>
              <a:t>SYM: Symbol</a:t>
            </a:r>
          </a:p>
          <a:p>
            <a:r>
              <a:rPr lang="en-US" dirty="0"/>
              <a:t>TO: to</a:t>
            </a:r>
          </a:p>
          <a:p>
            <a:r>
              <a:rPr lang="en-US" dirty="0"/>
              <a:t>UH: Interjection</a:t>
            </a:r>
          </a:p>
          <a:p>
            <a:r>
              <a:rPr lang="en-US" dirty="0"/>
              <a:t>VB: Verb, base form</a:t>
            </a:r>
          </a:p>
          <a:p>
            <a:r>
              <a:rPr lang="en-US" dirty="0"/>
              <a:t>VBD: Verb, past tense</a:t>
            </a:r>
          </a:p>
          <a:p>
            <a:r>
              <a:rPr lang="en-US" dirty="0"/>
              <a:t>VBG: Verb, gerund or present participle</a:t>
            </a:r>
          </a:p>
          <a:p>
            <a:r>
              <a:rPr lang="en-US" dirty="0"/>
              <a:t>VBN: Verb, past participle</a:t>
            </a:r>
          </a:p>
          <a:p>
            <a:r>
              <a:rPr lang="en-US" dirty="0"/>
              <a:t>VBP: Verb, non-3rd person singular present</a:t>
            </a:r>
          </a:p>
          <a:p>
            <a:r>
              <a:rPr lang="en-US" dirty="0"/>
              <a:t>VBZ: Verb, 3rd person singular present</a:t>
            </a:r>
          </a:p>
          <a:p>
            <a:r>
              <a:rPr lang="en-US" dirty="0"/>
              <a:t>WDT: </a:t>
            </a:r>
            <a:r>
              <a:rPr lang="en-US" dirty="0" err="1"/>
              <a:t>Wh</a:t>
            </a:r>
            <a:r>
              <a:rPr lang="en-US" dirty="0"/>
              <a:t>-determiner</a:t>
            </a:r>
          </a:p>
          <a:p>
            <a:r>
              <a:rPr lang="en-US" dirty="0"/>
              <a:t>WP: </a:t>
            </a:r>
            <a:r>
              <a:rPr lang="en-US" dirty="0" err="1"/>
              <a:t>Wh</a:t>
            </a:r>
            <a:r>
              <a:rPr lang="en-US" dirty="0"/>
              <a:t>-pronoun</a:t>
            </a:r>
          </a:p>
          <a:p>
            <a:r>
              <a:rPr lang="en-US" dirty="0"/>
              <a:t>WP$: Possessive </a:t>
            </a:r>
            <a:r>
              <a:rPr lang="en-US" dirty="0" err="1"/>
              <a:t>wh</a:t>
            </a:r>
            <a:r>
              <a:rPr lang="en-US" dirty="0"/>
              <a:t>-pronoun</a:t>
            </a:r>
          </a:p>
          <a:p>
            <a:r>
              <a:rPr lang="en-US" dirty="0"/>
              <a:t>WRB: </a:t>
            </a:r>
            <a:r>
              <a:rPr lang="en-US" dirty="0" err="1"/>
              <a:t>Wh</a:t>
            </a:r>
            <a:r>
              <a:rPr lang="en-US" dirty="0"/>
              <a:t>-adverb</a:t>
            </a:r>
          </a:p>
          <a:p>
            <a:endParaRPr lang="en-US" dirty="0"/>
          </a:p>
          <a:p>
            <a:pPr marL="0" indent="0">
              <a:buNone/>
            </a:pPr>
            <a:endParaRPr lang="en-US" dirty="0"/>
          </a:p>
        </p:txBody>
      </p:sp>
    </p:spTree>
    <p:extLst>
      <p:ext uri="{BB962C8B-B14F-4D97-AF65-F5344CB8AC3E}">
        <p14:creationId xmlns:p14="http://schemas.microsoft.com/office/powerpoint/2010/main" val="4242527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A1B8-A851-EC1C-6D67-16D1B07028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6A10EC-1B64-A8BB-34C7-F059576B1573}"/>
              </a:ext>
            </a:extLst>
          </p:cNvPr>
          <p:cNvSpPr>
            <a:spLocks noGrp="1"/>
          </p:cNvSpPr>
          <p:nvPr>
            <p:ph idx="1"/>
          </p:nvPr>
        </p:nvSpPr>
        <p:spPr/>
        <p:txBody>
          <a:bodyPr/>
          <a:lstStyle/>
          <a:p>
            <a:r>
              <a:rPr lang="en-US" b="1" dirty="0"/>
              <a:t>Example Sentence with Penn Treebank POS Tags</a:t>
            </a:r>
          </a:p>
          <a:p>
            <a:r>
              <a:rPr lang="en-US" dirty="0"/>
              <a:t>Consider the sentence: "The quick brown fox jumps over the lazy dog."</a:t>
            </a:r>
          </a:p>
          <a:p>
            <a:r>
              <a:rPr lang="en-US" dirty="0"/>
              <a:t>Here is how it might be tagged using Penn Treebank POS tags:</a:t>
            </a:r>
          </a:p>
          <a:p>
            <a:r>
              <a:rPr lang="en-US" dirty="0"/>
              <a:t>The/DT quick/JJ brown/JJ fox/NN jumps/VBZ over/IN the/DT lazy/JJ dog/NN</a:t>
            </a:r>
          </a:p>
        </p:txBody>
      </p:sp>
    </p:spTree>
    <p:extLst>
      <p:ext uri="{BB962C8B-B14F-4D97-AF65-F5344CB8AC3E}">
        <p14:creationId xmlns:p14="http://schemas.microsoft.com/office/powerpoint/2010/main" val="34670005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C2985-3062-1AE6-BBE3-95F5FECA87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50274A-DEAE-013C-94CA-3620D381CD66}"/>
              </a:ext>
            </a:extLst>
          </p:cNvPr>
          <p:cNvSpPr>
            <a:spLocks noGrp="1"/>
          </p:cNvSpPr>
          <p:nvPr>
            <p:ph idx="1"/>
          </p:nvPr>
        </p:nvSpPr>
        <p:spPr/>
        <p:txBody>
          <a:bodyPr/>
          <a:lstStyle/>
          <a:p>
            <a:r>
              <a:rPr lang="en-US" b="1" dirty="0"/>
              <a:t>Applications of the Penn Treebank</a:t>
            </a:r>
          </a:p>
          <a:p>
            <a:pPr>
              <a:buFont typeface="+mj-lt"/>
              <a:buAutoNum type="arabicPeriod"/>
            </a:pPr>
            <a:r>
              <a:rPr lang="en-US" b="1" dirty="0"/>
              <a:t>POS Tagging</a:t>
            </a:r>
            <a:r>
              <a:rPr lang="en-US" dirty="0"/>
              <a:t>: The POS-tagged data is used to train and evaluate POS taggers.</a:t>
            </a:r>
          </a:p>
          <a:p>
            <a:pPr>
              <a:buFont typeface="+mj-lt"/>
              <a:buAutoNum type="arabicPeriod"/>
            </a:pPr>
            <a:r>
              <a:rPr lang="en-US" b="1" dirty="0"/>
              <a:t>Syntactic Parsing</a:t>
            </a:r>
            <a:r>
              <a:rPr lang="en-US" dirty="0"/>
              <a:t>: The syntactic trees are used to train parsers that can predict the syntactic structure of sentences.</a:t>
            </a:r>
          </a:p>
          <a:p>
            <a:pPr>
              <a:buFont typeface="+mj-lt"/>
              <a:buAutoNum type="arabicPeriod"/>
            </a:pPr>
            <a:r>
              <a:rPr lang="en-US" b="1" dirty="0"/>
              <a:t>Machine Learning</a:t>
            </a:r>
            <a:r>
              <a:rPr lang="en-US" dirty="0"/>
              <a:t>: The annotated data serves as a benchmark for various machine learning models in NLP.</a:t>
            </a:r>
          </a:p>
          <a:p>
            <a:pPr>
              <a:buFont typeface="+mj-lt"/>
              <a:buAutoNum type="arabicPeriod"/>
            </a:pPr>
            <a:r>
              <a:rPr lang="en-US" b="1" dirty="0"/>
              <a:t>Linguistic Research</a:t>
            </a:r>
            <a:r>
              <a:rPr lang="en-US" dirty="0"/>
              <a:t>: Researchers use the Penn Treebank to study syntactic and semantic phenomena in English.</a:t>
            </a:r>
          </a:p>
          <a:p>
            <a:endParaRPr lang="en-US" dirty="0"/>
          </a:p>
        </p:txBody>
      </p:sp>
    </p:spTree>
    <p:extLst>
      <p:ext uri="{BB962C8B-B14F-4D97-AF65-F5344CB8AC3E}">
        <p14:creationId xmlns:p14="http://schemas.microsoft.com/office/powerpoint/2010/main" val="219031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60905-410C-990D-5242-80AE41DC02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D13FC8-C036-90AD-E05B-218EE4498619}"/>
              </a:ext>
            </a:extLst>
          </p:cNvPr>
          <p:cNvSpPr>
            <a:spLocks noGrp="1"/>
          </p:cNvSpPr>
          <p:nvPr>
            <p:ph idx="1"/>
          </p:nvPr>
        </p:nvSpPr>
        <p:spPr/>
        <p:txBody>
          <a:bodyPr/>
          <a:lstStyle/>
          <a:p>
            <a:pPr marL="0" indent="0">
              <a:buNone/>
            </a:pPr>
            <a:r>
              <a:rPr lang="en-US" b="1" dirty="0"/>
              <a:t>Disambiguation Process</a:t>
            </a:r>
            <a:r>
              <a:rPr lang="en-US" dirty="0"/>
              <a:t>:</a:t>
            </a:r>
          </a:p>
          <a:p>
            <a:pPr>
              <a:buFont typeface="+mj-lt"/>
              <a:buAutoNum type="arabicPeriod"/>
            </a:pPr>
            <a:r>
              <a:rPr lang="en-US" dirty="0"/>
              <a:t>Identify the context words surrounding the target word.</a:t>
            </a:r>
          </a:p>
          <a:p>
            <a:pPr>
              <a:buFont typeface="+mj-lt"/>
              <a:buAutoNum type="arabicPeriod"/>
            </a:pPr>
            <a:r>
              <a:rPr lang="en-US" dirty="0"/>
              <a:t>Compare the context with the definitions (glosses) of each sense in WordNet.</a:t>
            </a:r>
          </a:p>
          <a:p>
            <a:pPr>
              <a:buFont typeface="+mj-lt"/>
              <a:buAutoNum type="arabicPeriod"/>
            </a:pPr>
            <a:r>
              <a:rPr lang="en-US" dirty="0"/>
              <a:t>Choose the sense with the highest overlap or most relevant meaning based on the context.</a:t>
            </a:r>
          </a:p>
          <a:p>
            <a:endParaRPr lang="en-US" dirty="0"/>
          </a:p>
        </p:txBody>
      </p:sp>
    </p:spTree>
    <p:extLst>
      <p:ext uri="{BB962C8B-B14F-4D97-AF65-F5344CB8AC3E}">
        <p14:creationId xmlns:p14="http://schemas.microsoft.com/office/powerpoint/2010/main" val="38341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3454-AFB0-C3EE-46A0-F35C4A73190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184E31-3A98-58E4-5A8E-135C9D975C1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2AFB955-17CC-EB9B-0ED4-4E9AFB53A146}"/>
              </a:ext>
            </a:extLst>
          </p:cNvPr>
          <p:cNvPicPr>
            <a:picLocks noChangeAspect="1"/>
          </p:cNvPicPr>
          <p:nvPr/>
        </p:nvPicPr>
        <p:blipFill>
          <a:blip r:embed="rId2"/>
          <a:stretch>
            <a:fillRect/>
          </a:stretch>
        </p:blipFill>
        <p:spPr>
          <a:xfrm>
            <a:off x="823176" y="647312"/>
            <a:ext cx="10545647" cy="5563376"/>
          </a:xfrm>
          <a:prstGeom prst="rect">
            <a:avLst/>
          </a:prstGeom>
        </p:spPr>
      </p:pic>
    </p:spTree>
    <p:extLst>
      <p:ext uri="{BB962C8B-B14F-4D97-AF65-F5344CB8AC3E}">
        <p14:creationId xmlns:p14="http://schemas.microsoft.com/office/powerpoint/2010/main" val="259842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214C-ECC0-4FDC-1868-BB94870867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B38389-133B-75AE-4258-87BBC023A2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37ADFC6-9088-0A97-3174-76F811D92074}"/>
              </a:ext>
            </a:extLst>
          </p:cNvPr>
          <p:cNvPicPr>
            <a:picLocks noChangeAspect="1"/>
          </p:cNvPicPr>
          <p:nvPr/>
        </p:nvPicPr>
        <p:blipFill>
          <a:blip r:embed="rId2"/>
          <a:stretch>
            <a:fillRect/>
          </a:stretch>
        </p:blipFill>
        <p:spPr>
          <a:xfrm>
            <a:off x="866045" y="432969"/>
            <a:ext cx="10459910" cy="5992061"/>
          </a:xfrm>
          <a:prstGeom prst="rect">
            <a:avLst/>
          </a:prstGeom>
        </p:spPr>
      </p:pic>
    </p:spTree>
    <p:extLst>
      <p:ext uri="{BB962C8B-B14F-4D97-AF65-F5344CB8AC3E}">
        <p14:creationId xmlns:p14="http://schemas.microsoft.com/office/powerpoint/2010/main" val="198737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785" y="765419"/>
            <a:ext cx="2285152" cy="694207"/>
          </a:xfrm>
          <a:prstGeom prst="rect">
            <a:avLst/>
          </a:prstGeom>
        </p:spPr>
        <p:txBody>
          <a:bodyPr vert="horz" wrap="square" lIns="0" tIns="16933" rIns="0" bIns="0" rtlCol="0" anchor="ctr">
            <a:spAutoFit/>
          </a:bodyPr>
          <a:lstStyle/>
          <a:p>
            <a:pPr marL="16933">
              <a:lnSpc>
                <a:spcPct val="100000"/>
              </a:lnSpc>
              <a:spcBef>
                <a:spcPts val="133"/>
              </a:spcBef>
            </a:pPr>
            <a:r>
              <a:rPr spc="-7" dirty="0"/>
              <a:t>Drawback</a:t>
            </a:r>
          </a:p>
        </p:txBody>
      </p:sp>
      <p:sp>
        <p:nvSpPr>
          <p:cNvPr id="3" name="object 3"/>
          <p:cNvSpPr txBox="1"/>
          <p:nvPr/>
        </p:nvSpPr>
        <p:spPr>
          <a:xfrm>
            <a:off x="511387" y="1847428"/>
            <a:ext cx="10658687" cy="1483890"/>
          </a:xfrm>
          <a:prstGeom prst="rect">
            <a:avLst/>
          </a:prstGeom>
        </p:spPr>
        <p:txBody>
          <a:bodyPr vert="horz" wrap="square" lIns="0" tIns="21167" rIns="0" bIns="0" rtlCol="0">
            <a:spAutoFit/>
          </a:bodyPr>
          <a:lstStyle/>
          <a:p>
            <a:pPr marL="473275" marR="6773" indent="-457189" algn="just">
              <a:lnSpc>
                <a:spcPct val="99000"/>
              </a:lnSpc>
              <a:spcBef>
                <a:spcPts val="167"/>
              </a:spcBef>
              <a:buClr>
                <a:srgbClr val="CC0000"/>
              </a:buClr>
              <a:buFont typeface="Times New Roman"/>
              <a:buChar char="•"/>
              <a:tabLst>
                <a:tab pos="474121" algn="l"/>
              </a:tabLst>
            </a:pPr>
            <a:r>
              <a:rPr sz="3200" spc="-7" dirty="0">
                <a:latin typeface="Calibri"/>
                <a:cs typeface="Calibri"/>
              </a:rPr>
              <a:t>Glosses </a:t>
            </a:r>
            <a:r>
              <a:rPr sz="3200" dirty="0">
                <a:latin typeface="Calibri"/>
                <a:cs typeface="Calibri"/>
              </a:rPr>
              <a:t>and </a:t>
            </a:r>
            <a:r>
              <a:rPr sz="3200" spc="-7" dirty="0">
                <a:latin typeface="Calibri"/>
                <a:cs typeface="Calibri"/>
              </a:rPr>
              <a:t>examples migh be </a:t>
            </a:r>
            <a:r>
              <a:rPr sz="3200" dirty="0">
                <a:latin typeface="Calibri"/>
                <a:cs typeface="Calibri"/>
              </a:rPr>
              <a:t>too </a:t>
            </a:r>
            <a:r>
              <a:rPr sz="3200" spc="-7" dirty="0">
                <a:latin typeface="Calibri"/>
                <a:cs typeface="Calibri"/>
              </a:rPr>
              <a:t>short </a:t>
            </a:r>
            <a:r>
              <a:rPr sz="3200" dirty="0">
                <a:latin typeface="Calibri"/>
                <a:cs typeface="Calibri"/>
              </a:rPr>
              <a:t>and </a:t>
            </a:r>
            <a:r>
              <a:rPr sz="3200" spc="-7" dirty="0">
                <a:latin typeface="Calibri"/>
                <a:cs typeface="Calibri"/>
              </a:rPr>
              <a:t>may not provide </a:t>
            </a:r>
            <a:r>
              <a:rPr sz="3200" spc="-707" dirty="0">
                <a:latin typeface="Calibri"/>
                <a:cs typeface="Calibri"/>
              </a:rPr>
              <a:t> </a:t>
            </a:r>
            <a:r>
              <a:rPr sz="3200" spc="-7" dirty="0">
                <a:latin typeface="Calibri"/>
                <a:cs typeface="Calibri"/>
              </a:rPr>
              <a:t>enough </a:t>
            </a:r>
            <a:r>
              <a:rPr sz="3200" dirty="0">
                <a:latin typeface="Calibri"/>
                <a:cs typeface="Calibri"/>
              </a:rPr>
              <a:t>chance to </a:t>
            </a:r>
            <a:r>
              <a:rPr sz="3200" spc="-7" dirty="0">
                <a:latin typeface="Calibri"/>
                <a:cs typeface="Calibri"/>
              </a:rPr>
              <a:t>overlap with </a:t>
            </a:r>
            <a:r>
              <a:rPr sz="3200" dirty="0">
                <a:latin typeface="Calibri"/>
                <a:cs typeface="Calibri"/>
              </a:rPr>
              <a:t>the </a:t>
            </a:r>
            <a:r>
              <a:rPr sz="3200" spc="-7" dirty="0">
                <a:latin typeface="Calibri"/>
                <a:cs typeface="Calibri"/>
              </a:rPr>
              <a:t>context of </a:t>
            </a:r>
            <a:r>
              <a:rPr sz="3200" dirty="0">
                <a:latin typeface="Calibri"/>
                <a:cs typeface="Calibri"/>
              </a:rPr>
              <a:t>the </a:t>
            </a:r>
            <a:r>
              <a:rPr sz="3200" spc="-7" dirty="0">
                <a:latin typeface="Calibri"/>
                <a:cs typeface="Calibri"/>
              </a:rPr>
              <a:t>word </a:t>
            </a:r>
            <a:r>
              <a:rPr sz="3200" dirty="0">
                <a:latin typeface="Calibri"/>
                <a:cs typeface="Calibri"/>
              </a:rPr>
              <a:t>to </a:t>
            </a:r>
            <a:r>
              <a:rPr sz="3200" spc="-7" dirty="0">
                <a:latin typeface="Calibri"/>
                <a:cs typeface="Calibri"/>
              </a:rPr>
              <a:t>be </a:t>
            </a:r>
            <a:r>
              <a:rPr sz="3200" dirty="0">
                <a:latin typeface="Calibri"/>
                <a:cs typeface="Calibri"/>
              </a:rPr>
              <a:t> </a:t>
            </a:r>
            <a:r>
              <a:rPr sz="3200" spc="-7" dirty="0">
                <a:latin typeface="Calibri"/>
                <a:cs typeface="Calibri"/>
              </a:rPr>
              <a:t>disambiguated.</a:t>
            </a:r>
            <a:endParaRPr sz="3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1499</TotalTime>
  <Words>4269</Words>
  <Application>Microsoft Office PowerPoint</Application>
  <PresentationFormat>Widescreen</PresentationFormat>
  <Paragraphs>497</Paragraphs>
  <Slides>59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MS PGothic</vt:lpstr>
      <vt:lpstr>Arial</vt:lpstr>
      <vt:lpstr>Arial MT</vt:lpstr>
      <vt:lpstr>Calibri</vt:lpstr>
      <vt:lpstr>Calibri Light</vt:lpstr>
      <vt:lpstr>Cambria Math</vt:lpstr>
      <vt:lpstr>Courier New</vt:lpstr>
      <vt:lpstr>Lucida Sans Unicode</vt:lpstr>
      <vt:lpstr>Symbol</vt:lpstr>
      <vt:lpstr>Times New Roman</vt:lpstr>
      <vt:lpstr>Trebuchet MS</vt:lpstr>
      <vt:lpstr>Office Theme</vt:lpstr>
      <vt:lpstr>Unit 4- Continue </vt:lpstr>
      <vt:lpstr>Word Senses and relations</vt:lpstr>
      <vt:lpstr>Types of Word Senses </vt:lpstr>
      <vt:lpstr>PowerPoint Presentation</vt:lpstr>
      <vt:lpstr>Word Sense Disambiguation (WSD) </vt:lpstr>
      <vt:lpstr>PowerPoint Presentation</vt:lpstr>
      <vt:lpstr>PowerPoint Presentation</vt:lpstr>
      <vt:lpstr>PowerPoint Presentation</vt:lpstr>
      <vt:lpstr>Drawback</vt:lpstr>
      <vt:lpstr>The Corpus(-­‐based) Lesk algorithm</vt:lpstr>
      <vt:lpstr>Corpus Lesk: IDF weighting</vt:lpstr>
      <vt:lpstr>Graph based methods</vt:lpstr>
      <vt:lpstr>How to use the graph for WSD</vt:lpstr>
      <vt:lpstr>PowerPoint Presentation</vt:lpstr>
      <vt:lpstr>Word Similarity</vt:lpstr>
      <vt:lpstr>Why word similarity</vt:lpstr>
      <vt:lpstr>Word similarity and word relatedness</vt:lpstr>
      <vt:lpstr>Two classes of similarity algorithms</vt:lpstr>
      <vt:lpstr>Path-based similarity</vt:lpstr>
      <vt:lpstr>Reﬁnements to path-­‐based similarity</vt:lpstr>
      <vt:lpstr>Example: path-­‐based similarity simpath(c1,c2) = 1/pathlen(c1,c2)</vt:lpstr>
      <vt:lpstr>Problem with basic path-­‐based similarity</vt:lpstr>
      <vt:lpstr>Information content similarity metrics</vt:lpstr>
      <vt:lpstr>Formally: Information content similarity metrics</vt:lpstr>
      <vt:lpstr>Information content similarity</vt:lpstr>
      <vt:lpstr>Information content similarity</vt:lpstr>
      <vt:lpstr>Information content: deﬁnitions</vt:lpstr>
      <vt:lpstr>PowerPoint Presentation</vt:lpstr>
      <vt:lpstr>Using information content for similarity:  the Resnik method</vt:lpstr>
      <vt:lpstr>Dekang Lin method</vt:lpstr>
      <vt:lpstr>Dekang Lin similarity theorem</vt:lpstr>
      <vt:lpstr>Lin similarity function</vt:lpstr>
      <vt:lpstr>The (extended) Lesk Algorithm</vt:lpstr>
      <vt:lpstr>Summary: thesaurus-­‐based similarity</vt:lpstr>
      <vt:lpstr>Libraries for computing thesaurus-­‐based  similarity</vt:lpstr>
      <vt:lpstr>Machine Learning  based approach</vt:lpstr>
      <vt:lpstr>Basic idea</vt:lpstr>
      <vt:lpstr>Two variants of WSD task</vt:lpstr>
      <vt:lpstr>Supervised Machine Learning Approaches</vt:lpstr>
      <vt:lpstr>Supervised WSD 1: WSD Tags</vt:lpstr>
      <vt:lpstr>8 senses of “bass” in WordNet</vt:lpstr>
      <vt:lpstr>SemCor</vt:lpstr>
      <vt:lpstr>Supervised WSD: Extract feature vectors  Intuition from Warren Weaver (1955):</vt:lpstr>
      <vt:lpstr>Feature vectors</vt:lpstr>
      <vt:lpstr>Two kinds of features in the vectors</vt:lpstr>
      <vt:lpstr>Examples</vt:lpstr>
      <vt:lpstr>Examples</vt:lpstr>
      <vt:lpstr>Collocational features</vt:lpstr>
      <vt:lpstr>Bag-­‐of-­‐words features</vt:lpstr>
      <vt:lpstr>Co-­‐Occurrence Example</vt:lpstr>
      <vt:lpstr>PowerPoint Presentation</vt:lpstr>
      <vt:lpstr>Classiﬁcation</vt:lpstr>
      <vt:lpstr>Coherence</vt:lpstr>
      <vt:lpstr>Penn Tree Bank</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ranjit kolkar</dc:creator>
  <cp:lastModifiedBy>ranjit kolkar</cp:lastModifiedBy>
  <cp:revision>3</cp:revision>
  <dcterms:created xsi:type="dcterms:W3CDTF">2024-06-24T02:17:51Z</dcterms:created>
  <dcterms:modified xsi:type="dcterms:W3CDTF">2024-07-03T12:24:08Z</dcterms:modified>
</cp:coreProperties>
</file>