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>
        <c:manualLayout>
          <c:layoutTarget val="inner"/>
          <c:xMode val="edge"/>
          <c:yMode val="edge"/>
          <c:x val="7.9693241469816267E-2"/>
          <c:y val="0.16830246913580246"/>
          <c:w val="0.89252898075240594"/>
          <c:h val="0.7277882278604063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Publications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  <c:pt idx="5">
                  <c:v>2022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</c:v>
                </c:pt>
                <c:pt idx="1">
                  <c:v>22</c:v>
                </c:pt>
                <c:pt idx="2">
                  <c:v>76</c:v>
                </c:pt>
                <c:pt idx="3">
                  <c:v>120</c:v>
                </c:pt>
                <c:pt idx="4">
                  <c:v>156</c:v>
                </c:pt>
                <c:pt idx="5">
                  <c:v>318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8-40AC-BBDB-52A4458A1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Publications</c:v>
                </c:pt>
              </c:strCache>
            </c:strRef>
          </c:tx>
          <c:invertIfNegative val="1"/>
          <c:cat>
            <c:strRef>
              <c:f>Sheet1!$A$2:$A$7</c:f>
              <c:strCache>
                <c:ptCount val="6"/>
                <c:pt idx="0">
                  <c:v>Blockchain</c:v>
                </c:pt>
                <c:pt idx="1">
                  <c:v>ML</c:v>
                </c:pt>
                <c:pt idx="2">
                  <c:v>AI</c:v>
                </c:pt>
                <c:pt idx="3">
                  <c:v>IoT</c:v>
                </c:pt>
                <c:pt idx="4">
                  <c:v>Privacy</c:v>
                </c:pt>
                <c:pt idx="5">
                  <c:v>Security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280</c:v>
                </c:pt>
                <c:pt idx="1">
                  <c:v>245</c:v>
                </c:pt>
                <c:pt idx="2">
                  <c:v>190</c:v>
                </c:pt>
                <c:pt idx="3">
                  <c:v>140</c:v>
                </c:pt>
                <c:pt idx="4">
                  <c:v>120</c:v>
                </c:pt>
                <c:pt idx="5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37-439B-9D43-2AC3C89F0A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5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5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905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9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77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52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1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8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1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8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8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4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6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98D26-D8A6-CE1F-44BD-602DA745F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>
                <a:latin typeface="FormataOTFCond-Md"/>
              </a:rPr>
              <a:t>Unleashing the Potential of Blockchain and</a:t>
            </a:r>
            <a:br>
              <a:rPr lang="en-US" sz="2400" dirty="0">
                <a:latin typeface="FormataOTFCond-Md"/>
              </a:rPr>
            </a:br>
            <a:r>
              <a:rPr lang="en-US" sz="2400" dirty="0">
                <a:latin typeface="FormataOTFCond-Md"/>
              </a:rPr>
              <a:t>Machine Learning: Insights and Emerging</a:t>
            </a:r>
            <a:br>
              <a:rPr lang="en-US" sz="2400" dirty="0">
                <a:latin typeface="FormataOTFCond-Md"/>
              </a:rPr>
            </a:br>
            <a:r>
              <a:rPr lang="en-IN" sz="2400" dirty="0">
                <a:latin typeface="FormataOTFCond-Md"/>
              </a:rPr>
              <a:t>Trends From Bibliometric Analysis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67E74-05C7-C626-417B-8AC622BA6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241" y="4261104"/>
            <a:ext cx="6210599" cy="2670048"/>
          </a:xfrm>
        </p:spPr>
        <p:txBody>
          <a:bodyPr>
            <a:noAutofit/>
          </a:bodyPr>
          <a:lstStyle/>
          <a:p>
            <a:r>
              <a:rPr lang="en-US" sz="1300" dirty="0"/>
              <a:t>Department: School of Cyber Security and Digital Forensics</a:t>
            </a:r>
          </a:p>
          <a:p>
            <a:r>
              <a:rPr lang="en-US" sz="1300" dirty="0"/>
              <a:t>Program: </a:t>
            </a:r>
            <a:r>
              <a:rPr lang="en-US" sz="1300" dirty="0" err="1"/>
              <a:t>M.Tech</a:t>
            </a:r>
            <a:r>
              <a:rPr lang="en-US" sz="1300" dirty="0"/>
              <a:t> Artificial Intelligence &amp; Data Science (Specialization in Cyber Security Specialization)</a:t>
            </a:r>
          </a:p>
          <a:p>
            <a:r>
              <a:rPr lang="en-US" sz="1300" dirty="0"/>
              <a:t>Year / Sem: 1st / 2nd - Session: 2024-26</a:t>
            </a:r>
          </a:p>
          <a:p>
            <a:r>
              <a:rPr lang="en-US" sz="1300" dirty="0"/>
              <a:t>Subject Name: Blockchain Security and Investigation </a:t>
            </a:r>
          </a:p>
          <a:p>
            <a:r>
              <a:rPr lang="en-US" sz="1300" dirty="0"/>
              <a:t>Subject Code: CTMTAIDS SII P5 EL1 </a:t>
            </a:r>
          </a:p>
          <a:p>
            <a:r>
              <a:rPr lang="en-US" sz="1300" dirty="0"/>
              <a:t>Guided By: Dr. Ahlad Kumar Sir</a:t>
            </a:r>
          </a:p>
          <a:p>
            <a:r>
              <a:rPr lang="en-US" sz="1300" dirty="0"/>
              <a:t>Presented by: Pratham Badge , Suraj Verma </a:t>
            </a:r>
          </a:p>
          <a:p>
            <a:r>
              <a:rPr lang="en-US" sz="1300" dirty="0"/>
              <a:t>Enrolment No.: 2401003007003 , 2401003007012</a:t>
            </a:r>
            <a:endParaRPr lang="en-IN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856F2-FBC2-7008-27EF-73A511E68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18" y="982018"/>
            <a:ext cx="1741464" cy="13060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A21189-738E-AEDD-38E2-A409C5C83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81" y="982018"/>
            <a:ext cx="3099085" cy="130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6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Contributing 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King Saud University (26 papers).</a:t>
            </a:r>
          </a:p>
          <a:p>
            <a:r>
              <a:t>Jeju National University (23).</a:t>
            </a:r>
          </a:p>
          <a:p>
            <a:r>
              <a:t>Huazhong University of Science (17).</a:t>
            </a:r>
          </a:p>
          <a:p>
            <a:r>
              <a:t>Asia University and Nirma University show strong collaboration.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Influential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S. Tanwar (16 papers).</a:t>
            </a:r>
          </a:p>
          <a:p>
            <a:r>
              <a:t>J.H. Park – highest h-index (8).</a:t>
            </a:r>
          </a:p>
          <a:p>
            <a:r>
              <a:t>Y. Zhang – most cited (608 citations).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Journals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IEEE Access – most publications (61).</a:t>
            </a:r>
          </a:p>
          <a:p>
            <a:r>
              <a:t>IEEE Internet of Things Journal (24).</a:t>
            </a:r>
          </a:p>
          <a:p>
            <a:r>
              <a:t>IEEE Network (22).</a:t>
            </a:r>
          </a:p>
          <a:p>
            <a:r>
              <a:t>Majority are Q1 journals with high impact factors.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Research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and Blockchain integration.</a:t>
            </a:r>
          </a:p>
          <a:p>
            <a:r>
              <a:t>Cybersecurity and data privacy.</a:t>
            </a:r>
          </a:p>
          <a:p>
            <a:r>
              <a:t>Healthcare applications (COVID-19).</a:t>
            </a:r>
          </a:p>
          <a:p>
            <a:r>
              <a:t>Smart contracts and decentralized finance.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Frequent terms: blockchain, ML, AI, IoT, privacy.</a:t>
            </a:r>
          </a:p>
          <a:p>
            <a:r>
              <a:t>4 major research clusters.</a:t>
            </a:r>
          </a:p>
          <a:p>
            <a:r>
              <a:t>Keyword mapping reveals thematic overlaps.</a:t>
            </a:r>
          </a:p>
          <a:p>
            <a:r>
              <a:t>Future focus: privacy, federated learning, smart cities.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Keywords in Literature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072109"/>
              </p:ext>
            </p:extLst>
          </p:nvPr>
        </p:nvGraphicFramePr>
        <p:xfrm>
          <a:off x="914400" y="2121408"/>
          <a:ext cx="7315200" cy="425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Science Mapping – Author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38 key authors identified.</a:t>
            </a:r>
          </a:p>
          <a:p>
            <a:r>
              <a:t>7 major collaboration clusters.</a:t>
            </a:r>
          </a:p>
          <a:p>
            <a:r>
              <a:t>Tanwar – central role in co-authorship.</a:t>
            </a:r>
          </a:p>
          <a:p>
            <a:r>
              <a:t>Clustered by research topic and geography.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Science Mapping – Country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China–USA–India: strongest links.</a:t>
            </a:r>
          </a:p>
          <a:p>
            <a:r>
              <a:t>High collaboration in East and South Asia.</a:t>
            </a:r>
          </a:p>
          <a:p>
            <a:r>
              <a:t>Growing international co-authorship trends.</a:t>
            </a:r>
          </a:p>
          <a:p>
            <a:r>
              <a:t>Limited collaboration in African nations.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Science Mapping – 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55 institutions analyzed (min. 5 docs each).</a:t>
            </a:r>
          </a:p>
          <a:p>
            <a:r>
              <a:t>Asia University, Nirma University lead in collabs.</a:t>
            </a:r>
          </a:p>
          <a:p>
            <a:r>
              <a:t>Higher intra-country collaborations noted.</a:t>
            </a:r>
          </a:p>
          <a:p>
            <a:r>
              <a:t>Need for broader international partnerships.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Cited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Chamola et al. (2020) – 353 citations.</a:t>
            </a:r>
          </a:p>
          <a:p>
            <a:r>
              <a:t>Lu et al. (2020) – 285 citations.</a:t>
            </a:r>
          </a:p>
          <a:p>
            <a:r>
              <a:t>Major topics: COVID-19, IoT, AI, privacy.</a:t>
            </a:r>
          </a:p>
          <a:p>
            <a:r>
              <a:t>Foundational to BIoT and secure data sharing.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Blockchain: decentralized, immutable ledgers.</a:t>
            </a:r>
          </a:p>
          <a:p>
            <a:r>
              <a:t>Machine Learning: data-driven predictions &amp; automation.</a:t>
            </a:r>
          </a:p>
          <a:p>
            <a:r>
              <a:t>Bibliometric analysis of 700 manuscripts from 2017-2022.</a:t>
            </a:r>
          </a:p>
          <a:p>
            <a:r>
              <a:t>Analyzed trends, hotspots, and future research directions.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Emerging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AI-enabled 5G networks.</a:t>
            </a:r>
          </a:p>
          <a:p>
            <a:r>
              <a:t>Blockchain in Cyber-Physical Systems.</a:t>
            </a:r>
          </a:p>
          <a:p>
            <a:r>
              <a:t>Federated Learning and smart contracts.</a:t>
            </a:r>
          </a:p>
          <a:p>
            <a:r>
              <a:t>Autonomous vehicles and digital identity.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Rapid growth in integrated Blockchain–ML research.</a:t>
            </a:r>
          </a:p>
          <a:p>
            <a:r>
              <a:t>Valuable insights from bibliometric tools.</a:t>
            </a:r>
          </a:p>
          <a:p>
            <a:r>
              <a:t>Expand databases (Scopus, IEEE Xplore).</a:t>
            </a:r>
          </a:p>
          <a:p>
            <a:r>
              <a:t>Monitor newer keywords and topics post-2022.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Blockchain ensures secure, transparent transactions.</a:t>
            </a:r>
          </a:p>
          <a:p>
            <a:r>
              <a:t>ML enables intelligent decision-making.</a:t>
            </a:r>
          </a:p>
          <a:p>
            <a:r>
              <a:t>Integration enhances data privacy and efficiency.</a:t>
            </a:r>
          </a:p>
          <a:p>
            <a:r>
              <a:t>Applications: IoT, smart contracts, healthcare, finance.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for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Growing interest in Blockchain + ML integration.</a:t>
            </a:r>
          </a:p>
          <a:p>
            <a:r>
              <a:t>Need for systematic bibliometric analysis.</a:t>
            </a:r>
          </a:p>
          <a:p>
            <a:r>
              <a:t>Understanding key contributors, topics, and journals.</a:t>
            </a:r>
          </a:p>
          <a:p>
            <a:r>
              <a:t>Identify research gaps and future directions.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has the research evolved over time?</a:t>
            </a:r>
          </a:p>
          <a:p>
            <a:r>
              <a:t>What are the key institutions and countries?</a:t>
            </a:r>
          </a:p>
          <a:p>
            <a:r>
              <a:t>What are the most influential articles and journals?</a:t>
            </a:r>
          </a:p>
          <a:p>
            <a:r>
              <a:t>What are the emerging trends and hotspots?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PRISMA protocol for data selection.</a:t>
            </a:r>
          </a:p>
          <a:p>
            <a:r>
              <a:t>Tools: Bibliometrix, VOSviewer, CiteSpace.</a:t>
            </a:r>
          </a:p>
          <a:p>
            <a:r>
              <a:t>700 articles analyzed (WoS Core, 2017–2022).</a:t>
            </a:r>
          </a:p>
          <a:p>
            <a:r>
              <a:t>Visualizations created using network and co-occurrence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Database: Web of Science Core Collection.</a:t>
            </a:r>
          </a:p>
          <a:p>
            <a:r>
              <a:t>Keywords: 'Blockchain' AND 'Machine Learning'.</a:t>
            </a:r>
          </a:p>
          <a:p>
            <a:r>
              <a:t>Filters: English, journals, reviews, 2017–2022.</a:t>
            </a:r>
          </a:p>
          <a:p>
            <a:r>
              <a:t>Final dataset: 700 relevant articles.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Publication Trends (2017–2022)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48891"/>
              </p:ext>
            </p:extLst>
          </p:nvPr>
        </p:nvGraphicFramePr>
        <p:xfrm>
          <a:off x="914400" y="2112264"/>
          <a:ext cx="7315200" cy="3992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Output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China: 200 publications (29%).</a:t>
            </a:r>
          </a:p>
          <a:p>
            <a:r>
              <a:t>India: 98 publications (14%).</a:t>
            </a:r>
          </a:p>
          <a:p>
            <a:r>
              <a:t>South Korea: 73 publications.</a:t>
            </a:r>
          </a:p>
          <a:p>
            <a:r>
              <a:t>USA &amp; UK: significant contributions.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</TotalTime>
  <Words>688</Words>
  <Application>Microsoft Office PowerPoint</Application>
  <PresentationFormat>On-screen Show (4:3)</PresentationFormat>
  <Paragraphs>102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FormataOTFCond-Md</vt:lpstr>
      <vt:lpstr>Trebuchet MS</vt:lpstr>
      <vt:lpstr>Berlin</vt:lpstr>
      <vt:lpstr>Unleashing the Potential of Blockchain and Machine Learning: Insights and Emerging Trends From Bibliometric Analysis</vt:lpstr>
      <vt:lpstr>Abstract</vt:lpstr>
      <vt:lpstr>Introduction</vt:lpstr>
      <vt:lpstr>Motivation for Study</vt:lpstr>
      <vt:lpstr>Research Questions</vt:lpstr>
      <vt:lpstr>Methodology Overview</vt:lpstr>
      <vt:lpstr>Search Strategy</vt:lpstr>
      <vt:lpstr>Publication Trends (2017–2022)</vt:lpstr>
      <vt:lpstr>Research Output by Country</vt:lpstr>
      <vt:lpstr>Top Contributing Institutions</vt:lpstr>
      <vt:lpstr>Most Influential Authors</vt:lpstr>
      <vt:lpstr>Top Journals</vt:lpstr>
      <vt:lpstr>Key Research Themes</vt:lpstr>
      <vt:lpstr>Keyword Analysis</vt:lpstr>
      <vt:lpstr>Top Keywords in Literature</vt:lpstr>
      <vt:lpstr>Science Mapping – Author Network</vt:lpstr>
      <vt:lpstr>Science Mapping – Country Collaboration</vt:lpstr>
      <vt:lpstr>Science Mapping – Institutions</vt:lpstr>
      <vt:lpstr>Top Cited Papers</vt:lpstr>
      <vt:lpstr>Emerging Trends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SURAJ VERMA</dc:creator>
  <cp:keywords/>
  <dc:description>generated using python-pptx</dc:description>
  <cp:lastModifiedBy>SURAJ VERMA</cp:lastModifiedBy>
  <cp:revision>2</cp:revision>
  <dcterms:created xsi:type="dcterms:W3CDTF">2013-01-27T09:14:16Z</dcterms:created>
  <dcterms:modified xsi:type="dcterms:W3CDTF">2025-04-14T18:42:27Z</dcterms:modified>
  <cp:category/>
</cp:coreProperties>
</file>