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png" ContentType="image/pn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jpg" ContentType="image/jpg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815826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174" y="5330952"/>
                </a:lnTo>
                <a:lnTo>
                  <a:pt x="376174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3779" y="219836"/>
            <a:ext cx="75844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84575" y="2777489"/>
            <a:ext cx="8065770" cy="1640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iencedirect.com/topics/medicine-and-dentistry/forensic-scientist" TargetMode="Externa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hyperlink" Target="https://www.youtube.com/watch?v=HzTH043tHAQ" TargetMode="Externa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hyperlink" Target="https://www.youtube.com/watch?v=Sg2J6Dbzc4M" TargetMode="Externa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hyperlink" Target="https://www.youtube.com/watch?v=QXwkCCMIsZw" TargetMode="External"/><Relationship Id="rId5" Type="http://schemas.openxmlformats.org/officeDocument/2006/relationships/hyperlink" Target="https://www.youtube.com/watch?v=nlo_hFCGzWM" TargetMode="Externa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hyperlink" Target="https://www.youtube.com/watch?v=ZKi1CKTRCQM" TargetMode="Externa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hyperlink" Target="https://www.youtube.com/watch?v=ClhUe53W7xw" TargetMode="Externa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ciencedirect.com/topics/medicine-and-dentistry/forensic-medicine" TargetMode="Externa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hyperlink" Target="https://www.youtube.com/watch?v=swQ_pm4cR5o" TargetMode="Externa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hyperlink" Target="https://www.youtube.com/watch?v=mVRcsw_SPT4" TargetMode="Externa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hyperlink" Target="https://www.youtube.com/watch?v=pxC6F7bK8CU" TargetMode="Externa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Relationship Id="rId4" Type="http://schemas.openxmlformats.org/officeDocument/2006/relationships/image" Target="../media/image29.png"/><Relationship Id="rId5" Type="http://schemas.openxmlformats.org/officeDocument/2006/relationships/image" Target="../media/image30.jpg"/><Relationship Id="rId6" Type="http://schemas.openxmlformats.org/officeDocument/2006/relationships/image" Target="../media/image31.jpg"/><Relationship Id="rId7" Type="http://schemas.openxmlformats.org/officeDocument/2006/relationships/image" Target="../media/image32.jpg"/><Relationship Id="rId8" Type="http://schemas.openxmlformats.org/officeDocument/2006/relationships/hyperlink" Target="https://www.youtube.com/watch?v=TdJ57SQ6GAQ&amp;ab_channel=Cognito" TargetMode="Externa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hyperlink" Target="https://www.youtube.com/watch?v=YqbB9eqqKjw&amp;ab_channel=DetectaChem" TargetMode="External"/><Relationship Id="rId4" Type="http://schemas.openxmlformats.org/officeDocument/2006/relationships/image" Target="../media/image34.jpg"/><Relationship Id="rId5" Type="http://schemas.openxmlformats.org/officeDocument/2006/relationships/image" Target="../media/image35.jpg"/><Relationship Id="rId6" Type="http://schemas.openxmlformats.org/officeDocument/2006/relationships/image" Target="../media/image36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62000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587" y="0"/>
                </a:moveTo>
                <a:lnTo>
                  <a:pt x="0" y="0"/>
                </a:lnTo>
                <a:lnTo>
                  <a:pt x="0" y="5334000"/>
                </a:lnTo>
                <a:lnTo>
                  <a:pt x="9141587" y="5334000"/>
                </a:lnTo>
                <a:lnTo>
                  <a:pt x="9141587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270238" y="762000"/>
            <a:ext cx="2922270" cy="5334000"/>
          </a:xfrm>
          <a:custGeom>
            <a:avLst/>
            <a:gdLst/>
            <a:ahLst/>
            <a:cxnLst/>
            <a:rect l="l" t="t" r="r" b="b"/>
            <a:pathLst>
              <a:path w="2922270" h="5334000">
                <a:moveTo>
                  <a:pt x="0" y="5334000"/>
                </a:moveTo>
                <a:lnTo>
                  <a:pt x="2921761" y="5334000"/>
                </a:lnTo>
                <a:lnTo>
                  <a:pt x="2921761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8264" y="1909698"/>
            <a:ext cx="6750684" cy="2586355"/>
          </a:xfrm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algn="ctr" marL="12700" marR="5080">
              <a:lnSpc>
                <a:spcPts val="6480"/>
              </a:lnSpc>
              <a:spcBef>
                <a:spcPts val="915"/>
              </a:spcBef>
            </a:pPr>
            <a:r>
              <a:rPr dirty="0" sz="6000" spc="-80" b="1">
                <a:latin typeface="Times New Roman"/>
                <a:cs typeface="Times New Roman"/>
              </a:rPr>
              <a:t>Unit</a:t>
            </a:r>
            <a:r>
              <a:rPr dirty="0" sz="6000" spc="-245" b="1">
                <a:latin typeface="Times New Roman"/>
                <a:cs typeface="Times New Roman"/>
              </a:rPr>
              <a:t> </a:t>
            </a:r>
            <a:r>
              <a:rPr dirty="0" sz="6000" b="1">
                <a:latin typeface="Times New Roman"/>
                <a:cs typeface="Times New Roman"/>
              </a:rPr>
              <a:t>2</a:t>
            </a:r>
            <a:r>
              <a:rPr dirty="0" sz="6000" spc="-240" b="1">
                <a:latin typeface="Times New Roman"/>
                <a:cs typeface="Times New Roman"/>
              </a:rPr>
              <a:t> </a:t>
            </a:r>
            <a:r>
              <a:rPr dirty="0" sz="6000" spc="-95"/>
              <a:t>(Introduction</a:t>
            </a:r>
            <a:r>
              <a:rPr dirty="0" sz="6000" spc="-275"/>
              <a:t> </a:t>
            </a:r>
            <a:r>
              <a:rPr dirty="0" sz="6000" spc="-25"/>
              <a:t>to </a:t>
            </a:r>
            <a:r>
              <a:rPr dirty="0" sz="6000" spc="-90"/>
              <a:t>Forensic</a:t>
            </a:r>
            <a:r>
              <a:rPr dirty="0" sz="6000" spc="-245"/>
              <a:t> </a:t>
            </a:r>
            <a:r>
              <a:rPr dirty="0" sz="6000" spc="-85"/>
              <a:t>Science</a:t>
            </a:r>
            <a:r>
              <a:rPr dirty="0" sz="6000" spc="-245"/>
              <a:t> </a:t>
            </a:r>
            <a:r>
              <a:rPr dirty="0" sz="6000" spc="-25"/>
              <a:t>and </a:t>
            </a:r>
            <a:r>
              <a:rPr dirty="0" sz="6000" spc="-70"/>
              <a:t>Cyber</a:t>
            </a:r>
            <a:r>
              <a:rPr dirty="0" sz="6000" spc="-285"/>
              <a:t> </a:t>
            </a:r>
            <a:r>
              <a:rPr dirty="0" sz="6000" spc="-20"/>
              <a:t>Law)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82595" y="4632705"/>
            <a:ext cx="3546475" cy="82423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85"/>
              </a:spcBef>
            </a:pPr>
            <a:r>
              <a:rPr dirty="0" sz="1800" spc="-10" b="1">
                <a:solidFill>
                  <a:srgbClr val="D9F0F6"/>
                </a:solidFill>
                <a:latin typeface="Times New Roman"/>
                <a:cs typeface="Times New Roman"/>
              </a:rPr>
              <a:t>Ms.</a:t>
            </a:r>
            <a:r>
              <a:rPr dirty="0" sz="1800" spc="-105" b="1">
                <a:solidFill>
                  <a:srgbClr val="D9F0F6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D9F0F6"/>
                </a:solidFill>
                <a:latin typeface="Times New Roman"/>
                <a:cs typeface="Times New Roman"/>
              </a:rPr>
              <a:t>Ashna </a:t>
            </a:r>
            <a:r>
              <a:rPr dirty="0" sz="1800" spc="-10" b="1">
                <a:solidFill>
                  <a:srgbClr val="D9F0F6"/>
                </a:solidFill>
                <a:latin typeface="Times New Roman"/>
                <a:cs typeface="Times New Roman"/>
              </a:rPr>
              <a:t>Bhatia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dirty="0" sz="1800">
                <a:solidFill>
                  <a:srgbClr val="D9F0F6"/>
                </a:solidFill>
                <a:latin typeface="Times New Roman"/>
                <a:cs typeface="Times New Roman"/>
              </a:rPr>
              <a:t>Research</a:t>
            </a:r>
            <a:r>
              <a:rPr dirty="0" sz="1800" spc="-55">
                <a:solidFill>
                  <a:srgbClr val="D9F0F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D9F0F6"/>
                </a:solidFill>
                <a:latin typeface="Times New Roman"/>
                <a:cs typeface="Times New Roman"/>
              </a:rPr>
              <a:t>Scholar,</a:t>
            </a:r>
            <a:r>
              <a:rPr dirty="0" sz="1800" spc="-45">
                <a:solidFill>
                  <a:srgbClr val="D9F0F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D9F0F6"/>
                </a:solidFill>
                <a:latin typeface="Times New Roman"/>
                <a:cs typeface="Times New Roman"/>
              </a:rPr>
              <a:t>NFSU</a:t>
            </a:r>
            <a:r>
              <a:rPr dirty="0" sz="1800" spc="-35">
                <a:solidFill>
                  <a:srgbClr val="D9F0F6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D9F0F6"/>
                </a:solidFill>
                <a:latin typeface="Times New Roman"/>
                <a:cs typeface="Times New Roman"/>
              </a:rPr>
              <a:t>Gandhinagar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7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448309" marR="424180">
              <a:lnSpc>
                <a:spcPts val="3890"/>
              </a:lnSpc>
            </a:pP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r>
              <a:rPr dirty="0" sz="360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Scientific Investigations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48429" y="2066671"/>
            <a:ext cx="108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143628" y="2107692"/>
            <a:ext cx="256984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i="1">
                <a:latin typeface="Times New Roman"/>
                <a:cs typeface="Times New Roman"/>
              </a:rPr>
              <a:t>Crime</a:t>
            </a:r>
            <a:r>
              <a:rPr dirty="0" sz="1800" spc="3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scene</a:t>
            </a:r>
            <a:r>
              <a:rPr dirty="0" sz="1800" spc="34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investigation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01155" y="2066671"/>
            <a:ext cx="4404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aims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recording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31309" y="2313559"/>
            <a:ext cx="6972300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Times New Roman"/>
                <a:cs typeface="Times New Roman"/>
              </a:rPr>
              <a:t>scene</a:t>
            </a:r>
            <a:r>
              <a:rPr dirty="0" sz="1800" spc="4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4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first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encountered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collecting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scientific,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potentially </a:t>
            </a:r>
            <a:r>
              <a:rPr dirty="0" sz="1800">
                <a:latin typeface="Times New Roman"/>
                <a:cs typeface="Times New Roman"/>
              </a:rPr>
              <a:t>relevant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physical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evidences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solution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particular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case.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48429" y="2959734"/>
            <a:ext cx="7159625" cy="178181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just" marL="195580" marR="5080" indent="-182880">
              <a:lnSpc>
                <a:spcPct val="90000"/>
              </a:lnSpc>
              <a:spcBef>
                <a:spcPts val="31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evidentiary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clue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materials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received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laboratory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ig</a:t>
            </a:r>
            <a:r>
              <a:rPr dirty="0" sz="1800" spc="-10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be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very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diverse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nature,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5">
                <a:latin typeface="Times New Roman"/>
                <a:cs typeface="Times New Roman"/>
              </a:rPr>
              <a:t>u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methods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used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analyze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them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some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times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6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6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great</a:t>
            </a:r>
            <a:r>
              <a:rPr dirty="0" sz="1800" spc="6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deal</a:t>
            </a:r>
            <a:r>
              <a:rPr dirty="0" sz="1800" spc="6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6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6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6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some</a:t>
            </a:r>
            <a:r>
              <a:rPr dirty="0" sz="1800" spc="6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time</a:t>
            </a:r>
            <a:r>
              <a:rPr dirty="0" sz="1800" spc="61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may</a:t>
            </a:r>
            <a:r>
              <a:rPr dirty="0" sz="1800" spc="6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en</a:t>
            </a:r>
            <a:r>
              <a:rPr dirty="0" sz="1800" spc="6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6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identical.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Similarly,</a:t>
            </a:r>
            <a:r>
              <a:rPr dirty="0" sz="1800" spc="6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various</a:t>
            </a:r>
            <a:r>
              <a:rPr dirty="0" sz="1800" spc="6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types</a:t>
            </a:r>
            <a:r>
              <a:rPr dirty="0" sz="1800" spc="6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6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patterns</a:t>
            </a:r>
            <a:r>
              <a:rPr dirty="0" sz="1800" spc="6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are</a:t>
            </a:r>
            <a:r>
              <a:rPr dirty="0" sz="1800" spc="6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also</a:t>
            </a:r>
            <a:r>
              <a:rPr dirty="0" sz="1800" spc="5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analyzed</a:t>
            </a:r>
            <a:r>
              <a:rPr dirty="0" sz="1800" spc="6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5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interpreted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primarily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provide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assistance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reconstruct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(sequence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steps)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crime,</a:t>
            </a:r>
            <a:r>
              <a:rPr dirty="0" sz="1800" spc="-5">
                <a:latin typeface="Times New Roman"/>
                <a:cs typeface="Times New Roman"/>
              </a:rPr>
              <a:t> although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patterns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may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have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been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produced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quite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different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events</a:t>
            </a:r>
            <a:r>
              <a:rPr dirty="0" sz="1800">
                <a:latin typeface="Times New Roman"/>
                <a:cs typeface="Times New Roman"/>
              </a:rPr>
              <a:t> invo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ving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quite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dissimilar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materials.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18415">
              <a:lnSpc>
                <a:spcPct val="100000"/>
              </a:lnSpc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Scope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652265" y="1971294"/>
            <a:ext cx="7909559" cy="180149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95580" marR="5080" indent="-182880">
              <a:lnSpc>
                <a:spcPts val="1939"/>
              </a:lnSpc>
              <a:spcBef>
                <a:spcPts val="34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7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range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forensics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includes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either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four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following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major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activities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analyzing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interpreting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physical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evidence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forensic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science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laboratories:</a:t>
            </a:r>
            <a:endParaRPr sz="1800">
              <a:latin typeface="Times New Roman"/>
              <a:cs typeface="Times New Roman"/>
            </a:endParaRPr>
          </a:p>
          <a:p>
            <a:pPr marL="2984500" indent="-228600">
              <a:lnSpc>
                <a:spcPct val="100000"/>
              </a:lnSpc>
              <a:spcBef>
                <a:spcPts val="60"/>
              </a:spcBef>
              <a:buClr>
                <a:srgbClr val="40B9D2"/>
              </a:buClr>
              <a:buAutoNum type="arabicPeriod"/>
              <a:tabLst>
                <a:tab pos="2984500" algn="l"/>
              </a:tabLst>
            </a:pPr>
            <a:r>
              <a:rPr dirty="0" sz="1800" spc="-10">
                <a:latin typeface="Times New Roman"/>
                <a:cs typeface="Times New Roman"/>
              </a:rPr>
              <a:t>Identification</a:t>
            </a:r>
            <a:endParaRPr sz="1800">
              <a:latin typeface="Times New Roman"/>
              <a:cs typeface="Times New Roman"/>
            </a:endParaRPr>
          </a:p>
          <a:p>
            <a:pPr marL="2984500" indent="-228600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AutoNum type="arabicPeriod"/>
              <a:tabLst>
                <a:tab pos="2984500" algn="l"/>
              </a:tabLst>
            </a:pPr>
            <a:r>
              <a:rPr dirty="0" sz="1800" spc="-10">
                <a:latin typeface="Times New Roman"/>
                <a:cs typeface="Times New Roman"/>
              </a:rPr>
              <a:t>Individualization</a:t>
            </a:r>
            <a:endParaRPr sz="1800">
              <a:latin typeface="Times New Roman"/>
              <a:cs typeface="Times New Roman"/>
            </a:endParaRPr>
          </a:p>
          <a:p>
            <a:pPr marL="2984500" indent="-228600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AutoNum type="arabicPeriod"/>
              <a:tabLst>
                <a:tab pos="2984500" algn="l"/>
              </a:tabLst>
            </a:pPr>
            <a:r>
              <a:rPr dirty="0" sz="1800" spc="-10">
                <a:latin typeface="Times New Roman"/>
                <a:cs typeface="Times New Roman"/>
              </a:rPr>
              <a:t>Reconstruction</a:t>
            </a:r>
            <a:endParaRPr sz="1800">
              <a:latin typeface="Times New Roman"/>
              <a:cs typeface="Times New Roman"/>
            </a:endParaRPr>
          </a:p>
          <a:p>
            <a:pPr marL="2984500" indent="-228600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AutoNum type="arabicPeriod"/>
              <a:tabLst>
                <a:tab pos="2984500" algn="l"/>
              </a:tabLst>
            </a:pPr>
            <a:r>
              <a:rPr dirty="0" sz="1800">
                <a:latin typeface="Times New Roman"/>
                <a:cs typeface="Times New Roman"/>
              </a:rPr>
              <a:t>Job </a:t>
            </a:r>
            <a:r>
              <a:rPr dirty="0" sz="1800" spc="-10">
                <a:latin typeface="Times New Roman"/>
                <a:cs typeface="Times New Roman"/>
              </a:rPr>
              <a:t>Perspectives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121530" y="3836670"/>
            <a:ext cx="1686560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939"/>
              </a:lnSpc>
            </a:pPr>
            <a:r>
              <a:rPr dirty="0" sz="1800">
                <a:latin typeface="Times New Roman"/>
                <a:cs typeface="Times New Roman"/>
              </a:rPr>
              <a:t>*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Reconstruction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94323" y="3795776"/>
            <a:ext cx="56699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4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final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step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criminal</a:t>
            </a:r>
            <a:r>
              <a:rPr dirty="0" sz="1800" spc="4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investigation.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refers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09465" y="4042664"/>
            <a:ext cx="7454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process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putting</a:t>
            </a:r>
            <a:r>
              <a:rPr dirty="0" sz="1800" spc="4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together</a:t>
            </a:r>
            <a:r>
              <a:rPr dirty="0" sz="1800" spc="4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“pieces”</a:t>
            </a:r>
            <a:r>
              <a:rPr dirty="0" sz="1800" spc="4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4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situation</a:t>
            </a:r>
            <a:r>
              <a:rPr dirty="0" sz="1800" spc="4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reach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09465" y="4289247"/>
            <a:ext cx="7454900" cy="54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understanding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sequence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past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events.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achieved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physical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dirty="0" sz="1800">
                <a:latin typeface="Times New Roman"/>
                <a:cs typeface="Times New Roman"/>
              </a:rPr>
              <a:t>evidence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events.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3600">
              <a:latin typeface="Times New Roman"/>
              <a:cs typeface="Times New Roman"/>
            </a:endParaRPr>
          </a:p>
          <a:p>
            <a:pPr marL="1127760">
              <a:lnSpc>
                <a:spcPct val="100000"/>
              </a:lnSpc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Nature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68700" y="656971"/>
            <a:ext cx="8124190" cy="533590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94945" marR="5080" indent="-182880">
              <a:lnSpc>
                <a:spcPts val="1939"/>
              </a:lnSpc>
              <a:spcBef>
                <a:spcPts val="34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field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forensic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science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based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several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scientific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fields,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including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15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ysics, </a:t>
            </a:r>
            <a:r>
              <a:rPr dirty="0" sz="1800" spc="-15">
                <a:latin typeface="Times New Roman"/>
                <a:cs typeface="Times New Roman"/>
              </a:rPr>
              <a:t>chemistry,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io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15">
                <a:latin typeface="Times New Roman"/>
                <a:cs typeface="Times New Roman"/>
              </a:rPr>
              <a:t>g</a:t>
            </a:r>
            <a:r>
              <a:rPr dirty="0" sz="1800" spc="-11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which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focus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recognition,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identification,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evaluation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physical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evidence.</a:t>
            </a:r>
            <a:endParaRPr sz="1800">
              <a:latin typeface="Times New Roman"/>
              <a:cs typeface="Times New Roman"/>
            </a:endParaRPr>
          </a:p>
          <a:p>
            <a:pPr algn="just" marL="194945" marR="6985" indent="-182880">
              <a:lnSpc>
                <a:spcPct val="90000"/>
              </a:lnSpc>
              <a:spcBef>
                <a:spcPts val="118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It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has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become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an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essential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part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judicial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system,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uses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wide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spectrum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sciences</a:t>
            </a:r>
            <a:r>
              <a:rPr dirty="0" sz="1800" spc="4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0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obtain</a:t>
            </a:r>
            <a:r>
              <a:rPr dirty="0" sz="1800" spc="50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information</a:t>
            </a:r>
            <a:r>
              <a:rPr dirty="0" sz="1800" spc="5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relevant</a:t>
            </a:r>
            <a:r>
              <a:rPr dirty="0" sz="1800" spc="5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0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criminal</a:t>
            </a:r>
            <a:r>
              <a:rPr dirty="0" sz="1800" spc="5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5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legal</a:t>
            </a:r>
            <a:r>
              <a:rPr dirty="0" sz="1800" spc="5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evidence.</a:t>
            </a:r>
            <a:r>
              <a:rPr dirty="0" sz="1800" spc="5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Forensic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science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can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prove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existence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of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crime,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perpetrator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crime,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connection</a:t>
            </a:r>
            <a:r>
              <a:rPr dirty="0" sz="1800">
                <a:latin typeface="Times New Roman"/>
                <a:cs typeface="Times New Roman"/>
              </a:rPr>
              <a:t> to</a:t>
            </a:r>
            <a:r>
              <a:rPr dirty="0" sz="1800" spc="-10">
                <a:latin typeface="Times New Roman"/>
                <a:cs typeface="Times New Roman"/>
              </a:rPr>
              <a:t> 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through:</a:t>
            </a:r>
            <a:endParaRPr sz="1800">
              <a:latin typeface="Times New Roman"/>
              <a:cs typeface="Times New Roman"/>
            </a:endParaRPr>
          </a:p>
          <a:p>
            <a:pPr marL="2573020" indent="-228600">
              <a:lnSpc>
                <a:spcPct val="100000"/>
              </a:lnSpc>
              <a:spcBef>
                <a:spcPts val="85"/>
              </a:spcBef>
              <a:buClr>
                <a:srgbClr val="40B9D2"/>
              </a:buClr>
              <a:buAutoNum type="arabicPeriod"/>
              <a:tabLst>
                <a:tab pos="2573020" algn="l"/>
              </a:tabLst>
            </a:pPr>
            <a:r>
              <a:rPr dirty="0" sz="1800" i="1">
                <a:latin typeface="Times New Roman"/>
                <a:cs typeface="Times New Roman"/>
              </a:rPr>
              <a:t>Examination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physical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tests</a:t>
            </a:r>
            <a:endParaRPr sz="1800">
              <a:latin typeface="Times New Roman"/>
              <a:cs typeface="Times New Roman"/>
            </a:endParaRPr>
          </a:p>
          <a:p>
            <a:pPr marL="2573020" indent="-228600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AutoNum type="arabicPeriod"/>
              <a:tabLst>
                <a:tab pos="2573020" algn="l"/>
              </a:tabLst>
            </a:pPr>
            <a:r>
              <a:rPr dirty="0" sz="1800" i="1">
                <a:latin typeface="Times New Roman"/>
                <a:cs typeface="Times New Roman"/>
              </a:rPr>
              <a:t>Administration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tests</a:t>
            </a:r>
            <a:endParaRPr sz="1800">
              <a:latin typeface="Times New Roman"/>
              <a:cs typeface="Times New Roman"/>
            </a:endParaRPr>
          </a:p>
          <a:p>
            <a:pPr marL="2571750" indent="-227329">
              <a:lnSpc>
                <a:spcPct val="100000"/>
              </a:lnSpc>
              <a:spcBef>
                <a:spcPts val="384"/>
              </a:spcBef>
              <a:buClr>
                <a:srgbClr val="40B9D2"/>
              </a:buClr>
              <a:buAutoNum type="arabicPeriod"/>
              <a:tabLst>
                <a:tab pos="2571750" algn="l"/>
              </a:tabLst>
            </a:pPr>
            <a:r>
              <a:rPr dirty="0" sz="1800" i="1">
                <a:latin typeface="Times New Roman"/>
                <a:cs typeface="Times New Roman"/>
              </a:rPr>
              <a:t>Interpretation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2573020" indent="-228600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AutoNum type="arabicPeriod"/>
              <a:tabLst>
                <a:tab pos="2573020" algn="l"/>
              </a:tabLst>
            </a:pPr>
            <a:r>
              <a:rPr dirty="0" sz="1800" i="1">
                <a:latin typeface="Times New Roman"/>
                <a:cs typeface="Times New Roman"/>
              </a:rPr>
              <a:t>Clear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concise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relationships</a:t>
            </a:r>
            <a:endParaRPr sz="1800">
              <a:latin typeface="Times New Roman"/>
              <a:cs typeface="Times New Roman"/>
            </a:endParaRPr>
          </a:p>
          <a:p>
            <a:pPr marL="2573020" indent="-228600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AutoNum type="arabicPeriod"/>
              <a:tabLst>
                <a:tab pos="2573020" algn="l"/>
              </a:tabLst>
            </a:pP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7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true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testimony</a:t>
            </a:r>
            <a:r>
              <a:rPr dirty="0" sz="1800" spc="-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forensic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scientist.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939"/>
              </a:lnSpc>
              <a:spcBef>
                <a:spcPts val="15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Forensic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science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has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become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integral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part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many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criminal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cases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sentences,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objective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facts</a:t>
            </a:r>
            <a:r>
              <a:rPr dirty="0" sz="1800" spc="1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through</a:t>
            </a:r>
            <a:r>
              <a:rPr dirty="0" sz="1800" spc="1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scientific</a:t>
            </a:r>
            <a:r>
              <a:rPr dirty="0" sz="1800" spc="16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knowledge</a:t>
            </a:r>
            <a:r>
              <a:rPr dirty="0" sz="1800" spc="160" b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serving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h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defence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5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gu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ents 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prosecution.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939"/>
              </a:lnSpc>
              <a:spcBef>
                <a:spcPts val="121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testimony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of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forensic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scientists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has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become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reliable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component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many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civil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criminal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cases,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these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professionals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are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worried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about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outcome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case;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their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objective </a:t>
            </a:r>
            <a:r>
              <a:rPr dirty="0" sz="1800" spc="-5">
                <a:latin typeface="Times New Roman"/>
                <a:cs typeface="Times New Roman"/>
              </a:rPr>
              <a:t>testimony </a:t>
            </a:r>
            <a:r>
              <a:rPr dirty="0" sz="1800" spc="-10">
                <a:latin typeface="Times New Roman"/>
                <a:cs typeface="Times New Roman"/>
              </a:rPr>
              <a:t>based</a:t>
            </a:r>
            <a:r>
              <a:rPr dirty="0" sz="1800" spc="-5">
                <a:latin typeface="Times New Roman"/>
                <a:cs typeface="Times New Roman"/>
              </a:rPr>
              <a:t> solely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scientific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facts.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15826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174" y="5330952"/>
                </a:lnTo>
                <a:lnTo>
                  <a:pt x="376174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502920" marR="479425" indent="2540">
              <a:lnSpc>
                <a:spcPct val="90000"/>
              </a:lnSpc>
            </a:pP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r>
              <a:rPr dirty="0" sz="36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95">
                <a:solidFill>
                  <a:srgbClr val="FFFFFF"/>
                </a:solidFill>
                <a:latin typeface="Times New Roman"/>
                <a:cs typeface="Times New Roman"/>
              </a:rPr>
              <a:t>Techniques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Forensic Sciences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281043" y="4729746"/>
            <a:ext cx="4575175" cy="253365"/>
          </a:xfrm>
          <a:custGeom>
            <a:avLst/>
            <a:gdLst/>
            <a:ahLst/>
            <a:cxnLst/>
            <a:rect l="l" t="t" r="r" b="b"/>
            <a:pathLst>
              <a:path w="4575175" h="253364">
                <a:moveTo>
                  <a:pt x="3322307" y="0"/>
                </a:moveTo>
                <a:lnTo>
                  <a:pt x="3322307" y="0"/>
                </a:lnTo>
                <a:lnTo>
                  <a:pt x="0" y="0"/>
                </a:lnTo>
                <a:lnTo>
                  <a:pt x="0" y="252971"/>
                </a:lnTo>
                <a:lnTo>
                  <a:pt x="3322307" y="252971"/>
                </a:lnTo>
                <a:lnTo>
                  <a:pt x="3322307" y="0"/>
                </a:lnTo>
                <a:close/>
              </a:path>
              <a:path w="4575175" h="253364">
                <a:moveTo>
                  <a:pt x="4575035" y="0"/>
                </a:moveTo>
                <a:lnTo>
                  <a:pt x="3904488" y="0"/>
                </a:lnTo>
                <a:lnTo>
                  <a:pt x="3843528" y="0"/>
                </a:lnTo>
                <a:lnTo>
                  <a:pt x="3322320" y="0"/>
                </a:lnTo>
                <a:lnTo>
                  <a:pt x="3322320" y="252971"/>
                </a:lnTo>
                <a:lnTo>
                  <a:pt x="3843528" y="252971"/>
                </a:lnTo>
                <a:lnTo>
                  <a:pt x="3904488" y="252971"/>
                </a:lnTo>
                <a:lnTo>
                  <a:pt x="4575035" y="252971"/>
                </a:lnTo>
                <a:lnTo>
                  <a:pt x="457503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3051" y="1077544"/>
            <a:ext cx="8106409" cy="794385"/>
          </a:xfrm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algn="just" marL="194945" marR="5080" indent="-182880">
              <a:lnSpc>
                <a:spcPct val="90100"/>
              </a:lnSpc>
              <a:spcBef>
                <a:spcPts val="31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00"/>
                </a:solidFill>
              </a:rPr>
              <a:t>D</a:t>
            </a:r>
            <a:r>
              <a:rPr dirty="0" sz="1800" spc="-10">
                <a:solidFill>
                  <a:srgbClr val="000000"/>
                </a:solidFill>
              </a:rPr>
              <a:t>u</a:t>
            </a:r>
            <a:r>
              <a:rPr dirty="0" sz="1800">
                <a:solidFill>
                  <a:srgbClr val="000000"/>
                </a:solidFill>
              </a:rPr>
              <a:t>ring</a:t>
            </a:r>
            <a:r>
              <a:rPr dirty="0" sz="1800" spc="29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the</a:t>
            </a:r>
            <a:r>
              <a:rPr dirty="0" sz="1800" spc="28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for</a:t>
            </a:r>
            <a:r>
              <a:rPr dirty="0" sz="1800" spc="-10">
                <a:solidFill>
                  <a:srgbClr val="000000"/>
                </a:solidFill>
              </a:rPr>
              <a:t>e</a:t>
            </a:r>
            <a:r>
              <a:rPr dirty="0" sz="1800">
                <a:solidFill>
                  <a:srgbClr val="000000"/>
                </a:solidFill>
              </a:rPr>
              <a:t>n</a:t>
            </a:r>
            <a:r>
              <a:rPr dirty="0" sz="1800" spc="-10">
                <a:solidFill>
                  <a:srgbClr val="000000"/>
                </a:solidFill>
              </a:rPr>
              <a:t>s</a:t>
            </a:r>
            <a:r>
              <a:rPr dirty="0" sz="1800">
                <a:solidFill>
                  <a:srgbClr val="000000"/>
                </a:solidFill>
              </a:rPr>
              <a:t>ic</a:t>
            </a:r>
            <a:r>
              <a:rPr dirty="0" sz="1800" spc="300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science</a:t>
            </a:r>
            <a:r>
              <a:rPr dirty="0" sz="1800" spc="29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process,</a:t>
            </a:r>
            <a:r>
              <a:rPr dirty="0" sz="1800" spc="30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the</a:t>
            </a:r>
            <a:r>
              <a:rPr dirty="0" sz="1800" spc="285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forensic</a:t>
            </a:r>
            <a:r>
              <a:rPr dirty="0" sz="1800" spc="28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team</a:t>
            </a:r>
            <a:r>
              <a:rPr dirty="0" sz="1800" spc="28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is</a:t>
            </a:r>
            <a:r>
              <a:rPr dirty="0" sz="1800" spc="29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u</a:t>
            </a:r>
            <a:r>
              <a:rPr dirty="0" sz="1800" spc="-10">
                <a:solidFill>
                  <a:srgbClr val="000000"/>
                </a:solidFill>
              </a:rPr>
              <a:t>s</a:t>
            </a:r>
            <a:r>
              <a:rPr dirty="0" sz="1800">
                <a:solidFill>
                  <a:srgbClr val="000000"/>
                </a:solidFill>
              </a:rPr>
              <a:t>ed</a:t>
            </a:r>
            <a:r>
              <a:rPr dirty="0" sz="1800" spc="28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t</a:t>
            </a:r>
            <a:r>
              <a:rPr dirty="0" sz="1800">
                <a:solidFill>
                  <a:srgbClr val="000000"/>
                </a:solidFill>
              </a:rPr>
              <a:t>o</a:t>
            </a:r>
            <a:r>
              <a:rPr dirty="0" sz="1800" spc="29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process</a:t>
            </a:r>
            <a:r>
              <a:rPr dirty="0" sz="1800" spc="28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sa</a:t>
            </a:r>
            <a:r>
              <a:rPr dirty="0" sz="1800" spc="-15">
                <a:solidFill>
                  <a:srgbClr val="000000"/>
                </a:solidFill>
              </a:rPr>
              <a:t>m</a:t>
            </a:r>
            <a:r>
              <a:rPr dirty="0" sz="1800">
                <a:solidFill>
                  <a:srgbClr val="000000"/>
                </a:solidFill>
              </a:rPr>
              <a:t>ples, </a:t>
            </a:r>
            <a:r>
              <a:rPr dirty="0" sz="1800" spc="-5">
                <a:solidFill>
                  <a:srgbClr val="000000"/>
                </a:solidFill>
              </a:rPr>
              <a:t>tests</a:t>
            </a:r>
            <a:r>
              <a:rPr dirty="0" sz="1800" spc="190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and</a:t>
            </a:r>
            <a:r>
              <a:rPr dirty="0" sz="1800" spc="195">
                <a:solidFill>
                  <a:srgbClr val="000000"/>
                </a:solidFill>
              </a:rPr>
              <a:t> </a:t>
            </a:r>
            <a:r>
              <a:rPr dirty="0" sz="1800" spc="-20">
                <a:solidFill>
                  <a:srgbClr val="000000"/>
                </a:solidFill>
              </a:rPr>
              <a:t>hopefully,</a:t>
            </a:r>
            <a:r>
              <a:rPr dirty="0" sz="1800" spc="19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to</a:t>
            </a:r>
            <a:r>
              <a:rPr dirty="0" sz="1800" spc="19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solve</a:t>
            </a:r>
            <a:r>
              <a:rPr dirty="0" sz="1800" spc="19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crimes.</a:t>
            </a:r>
            <a:r>
              <a:rPr dirty="0" sz="1800" spc="20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Measurements</a:t>
            </a:r>
            <a:r>
              <a:rPr dirty="0" sz="1800" spc="19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include</a:t>
            </a:r>
            <a:r>
              <a:rPr dirty="0" sz="1800" spc="190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test</a:t>
            </a:r>
            <a:r>
              <a:rPr dirty="0" sz="1800" spc="185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analysis,</a:t>
            </a:r>
            <a:r>
              <a:rPr dirty="0" sz="1800" spc="204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fingerprint</a:t>
            </a:r>
            <a:r>
              <a:rPr dirty="0" sz="1800" spc="-5">
                <a:solidFill>
                  <a:srgbClr val="000000"/>
                </a:solidFill>
              </a:rPr>
              <a:t> detection</a:t>
            </a:r>
            <a:r>
              <a:rPr dirty="0" sz="1800" spc="-2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or</a:t>
            </a:r>
            <a:r>
              <a:rPr dirty="0" sz="1800" spc="5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identification,</a:t>
            </a:r>
            <a:r>
              <a:rPr dirty="0" sz="1800" spc="-2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drug</a:t>
            </a:r>
            <a:r>
              <a:rPr dirty="0" sz="1800" spc="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or</a:t>
            </a:r>
            <a:r>
              <a:rPr dirty="0" sz="1800" spc="-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chemical</a:t>
            </a:r>
            <a:r>
              <a:rPr dirty="0" sz="1800" spc="-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analysis</a:t>
            </a:r>
            <a:r>
              <a:rPr dirty="0" sz="1800" spc="-3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and</a:t>
            </a:r>
            <a:r>
              <a:rPr dirty="0" sz="1800" spc="-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body </a:t>
            </a:r>
            <a:r>
              <a:rPr dirty="0" sz="1800" spc="-5">
                <a:solidFill>
                  <a:srgbClr val="000000"/>
                </a:solidFill>
              </a:rPr>
              <a:t>fluid </a:t>
            </a:r>
            <a:r>
              <a:rPr dirty="0" sz="1800" spc="-10">
                <a:solidFill>
                  <a:srgbClr val="000000"/>
                </a:solidFill>
              </a:rPr>
              <a:t>management.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83051" y="1971294"/>
            <a:ext cx="8106409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94945" marR="5080" indent="-182880">
              <a:lnSpc>
                <a:spcPts val="1939"/>
              </a:lnSpc>
              <a:spcBef>
                <a:spcPts val="34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It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important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stress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that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fusion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science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technology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that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allows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forensic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scientists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much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their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work.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Sciences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such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</a:t>
            </a:r>
            <a:r>
              <a:rPr dirty="0" sz="1800" spc="-10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lo</a:t>
            </a:r>
            <a:r>
              <a:rPr dirty="0" sz="1800" spc="-10">
                <a:latin typeface="Times New Roman"/>
                <a:cs typeface="Times New Roman"/>
              </a:rPr>
              <a:t>g</a:t>
            </a:r>
            <a:r>
              <a:rPr dirty="0" sz="1800" spc="-11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chemistry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mathematics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combined</a:t>
            </a:r>
            <a:r>
              <a:rPr dirty="0" sz="1800">
                <a:latin typeface="Times New Roman"/>
                <a:cs typeface="Times New Roman"/>
              </a:rPr>
              <a:t> with</a:t>
            </a:r>
            <a:r>
              <a:rPr dirty="0" sz="1800" spc="-5">
                <a:latin typeface="Times New Roman"/>
                <a:cs typeface="Times New Roman"/>
              </a:rPr>
              <a:t> various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technologies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process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83051" y="3263900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40B9D2"/>
                </a:solidFill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38142" y="3304794"/>
            <a:ext cx="1452880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9"/>
              </a:lnSpc>
            </a:pP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DNA</a:t>
            </a:r>
            <a:r>
              <a:rPr dirty="0" u="sng" sz="1800" spc="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Profiling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47157" y="3263900"/>
            <a:ext cx="6242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evolution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DNA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technology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laboratory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forensic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25951" y="3510788"/>
            <a:ext cx="77635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science;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conscience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applied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legal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court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purposes,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involved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925951" y="3757676"/>
            <a:ext cx="7761605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Times New Roman"/>
                <a:cs typeface="Times New Roman"/>
              </a:rPr>
              <a:t>scientific</a:t>
            </a:r>
            <a:r>
              <a:rPr dirty="0" sz="1800" spc="4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juridical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age</a:t>
            </a:r>
            <a:r>
              <a:rPr dirty="0" sz="1800" spc="4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humanity</a:t>
            </a:r>
            <a:r>
              <a:rPr dirty="0" sz="1800" spc="4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scientific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point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view,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technology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DNA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technology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developed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relative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obscurity.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85971" y="4689094"/>
            <a:ext cx="7599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5580" indent="-184150">
              <a:lnSpc>
                <a:spcPct val="100000"/>
              </a:lnSpc>
              <a:spcBef>
                <a:spcPts val="100"/>
              </a:spcBef>
              <a:buClr>
                <a:srgbClr val="40B9D2"/>
              </a:buClr>
              <a:buSzPct val="94444"/>
              <a:buFont typeface="Wingdings"/>
              <a:buChar char=""/>
              <a:tabLst>
                <a:tab pos="195580" algn="l"/>
              </a:tabLst>
            </a:pPr>
            <a:r>
              <a:rPr dirty="0" sz="1800">
                <a:latin typeface="Times New Roman"/>
                <a:cs typeface="Times New Roman"/>
              </a:rPr>
              <a:t>Admissibility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DNA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Legal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System: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modification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CrPC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268851" y="4935982"/>
            <a:ext cx="74206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CrPC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(Amendment)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2005,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brought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two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new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sections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authorizing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68851" y="5182870"/>
            <a:ext cx="7420609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Times New Roman"/>
                <a:cs typeface="Times New Roman"/>
              </a:rPr>
              <a:t>investigator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collect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DNA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samples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body</a:t>
            </a:r>
            <a:r>
              <a:rPr dirty="0" sz="1800" spc="4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accused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victim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medical</a:t>
            </a:r>
            <a:r>
              <a:rPr dirty="0" sz="1800" spc="-10">
                <a:latin typeface="Times New Roman"/>
                <a:cs typeface="Times New Roman"/>
              </a:rPr>
              <a:t> practitioner.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8951"/>
            <a:ext cx="3443604" cy="5331460"/>
          </a:xfrm>
          <a:custGeom>
            <a:avLst/>
            <a:gdLst/>
            <a:ahLst/>
            <a:cxnLst/>
            <a:rect l="l" t="t" r="r" b="b"/>
            <a:pathLst>
              <a:path w="3443604" h="5331460">
                <a:moveTo>
                  <a:pt x="3443604" y="0"/>
                </a:moveTo>
                <a:lnTo>
                  <a:pt x="0" y="0"/>
                </a:lnTo>
                <a:lnTo>
                  <a:pt x="0" y="5330952"/>
                </a:lnTo>
                <a:lnTo>
                  <a:pt x="3443604" y="5330952"/>
                </a:lnTo>
                <a:lnTo>
                  <a:pt x="3443604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0524" y="1361059"/>
            <a:ext cx="2479040" cy="2056130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algn="ctr" marL="12700" marR="5080" indent="2540">
              <a:lnSpc>
                <a:spcPct val="90000"/>
              </a:lnSpc>
              <a:spcBef>
                <a:spcPts val="530"/>
              </a:spcBef>
            </a:pPr>
            <a:r>
              <a:rPr dirty="0" spc="-105"/>
              <a:t>Tools</a:t>
            </a:r>
            <a:r>
              <a:rPr dirty="0" spc="-114"/>
              <a:t> </a:t>
            </a:r>
            <a:r>
              <a:rPr dirty="0" spc="-25"/>
              <a:t>and </a:t>
            </a:r>
            <a:r>
              <a:rPr dirty="0" spc="-95"/>
              <a:t>Techniques</a:t>
            </a:r>
            <a:r>
              <a:rPr dirty="0" spc="-45"/>
              <a:t> </a:t>
            </a:r>
            <a:r>
              <a:rPr dirty="0" spc="-25"/>
              <a:t>in </a:t>
            </a:r>
            <a:r>
              <a:rPr dirty="0" spc="-10"/>
              <a:t>Forensic 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89736" y="4303395"/>
            <a:ext cx="1588770" cy="28194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60"/>
              </a:lnSpc>
            </a:pPr>
            <a:r>
              <a:rPr dirty="0" sz="2000" spc="-20">
                <a:latin typeface="Times New Roman"/>
                <a:cs typeface="Times New Roman"/>
              </a:rPr>
              <a:t>DNA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Profiling: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9340" y="758951"/>
            <a:ext cx="8582660" cy="53594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502920" marR="479425" indent="2540">
              <a:lnSpc>
                <a:spcPct val="90000"/>
              </a:lnSpc>
            </a:pP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r>
              <a:rPr dirty="0" sz="36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95">
                <a:solidFill>
                  <a:srgbClr val="FFFFFF"/>
                </a:solidFill>
                <a:latin typeface="Times New Roman"/>
                <a:cs typeface="Times New Roman"/>
              </a:rPr>
              <a:t>Techniques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Forensic Sciences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306443" y="2184526"/>
            <a:ext cx="3096895" cy="226060"/>
          </a:xfrm>
          <a:custGeom>
            <a:avLst/>
            <a:gdLst/>
            <a:ahLst/>
            <a:cxnLst/>
            <a:rect l="l" t="t" r="r" b="b"/>
            <a:pathLst>
              <a:path w="3096895" h="226060">
                <a:moveTo>
                  <a:pt x="1386827" y="0"/>
                </a:moveTo>
                <a:lnTo>
                  <a:pt x="1333500" y="0"/>
                </a:lnTo>
                <a:lnTo>
                  <a:pt x="1162812" y="0"/>
                </a:lnTo>
                <a:lnTo>
                  <a:pt x="1109472" y="0"/>
                </a:lnTo>
                <a:lnTo>
                  <a:pt x="0" y="0"/>
                </a:lnTo>
                <a:lnTo>
                  <a:pt x="0" y="225552"/>
                </a:lnTo>
                <a:lnTo>
                  <a:pt x="1109472" y="225552"/>
                </a:lnTo>
                <a:lnTo>
                  <a:pt x="1162812" y="225552"/>
                </a:lnTo>
                <a:lnTo>
                  <a:pt x="1333500" y="225552"/>
                </a:lnTo>
                <a:lnTo>
                  <a:pt x="1386827" y="225552"/>
                </a:lnTo>
                <a:lnTo>
                  <a:pt x="1386827" y="0"/>
                </a:lnTo>
                <a:close/>
              </a:path>
              <a:path w="3096895" h="226060">
                <a:moveTo>
                  <a:pt x="3096768" y="0"/>
                </a:moveTo>
                <a:lnTo>
                  <a:pt x="3096768" y="0"/>
                </a:lnTo>
                <a:lnTo>
                  <a:pt x="1386840" y="0"/>
                </a:lnTo>
                <a:lnTo>
                  <a:pt x="1386840" y="225552"/>
                </a:lnTo>
                <a:lnTo>
                  <a:pt x="3096768" y="225552"/>
                </a:lnTo>
                <a:lnTo>
                  <a:pt x="30967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620642" y="1049147"/>
            <a:ext cx="3801110" cy="22606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725"/>
              </a:lnSpc>
            </a:pPr>
            <a:r>
              <a:rPr dirty="0" sz="1600">
                <a:latin typeface="Times New Roman"/>
                <a:cs typeface="Times New Roman"/>
              </a:rPr>
              <a:t>2.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Narco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Test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Truth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Serum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Test: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409815" y="1012317"/>
            <a:ext cx="4202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narco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08578" y="1231773"/>
            <a:ext cx="80054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subject</a:t>
            </a:r>
            <a:r>
              <a:rPr dirty="0" sz="1600" spc="43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42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put</a:t>
            </a:r>
            <a:r>
              <a:rPr dirty="0" sz="1600" spc="4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to</a:t>
            </a:r>
            <a:r>
              <a:rPr dirty="0" sz="1600" spc="4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sleep</a:t>
            </a:r>
            <a:r>
              <a:rPr dirty="0" sz="1600" spc="4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or</a:t>
            </a:r>
            <a:r>
              <a:rPr dirty="0" sz="1600" spc="4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put</a:t>
            </a:r>
            <a:r>
              <a:rPr dirty="0" sz="1600" spc="4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into</a:t>
            </a:r>
            <a:r>
              <a:rPr dirty="0" sz="1600" spc="4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</a:t>
            </a:r>
            <a:r>
              <a:rPr dirty="0" sz="1600" spc="43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semi-</a:t>
            </a:r>
            <a:r>
              <a:rPr dirty="0" sz="1600" i="1">
                <a:latin typeface="Times New Roman"/>
                <a:cs typeface="Times New Roman"/>
              </a:rPr>
              <a:t>drowsy</a:t>
            </a:r>
            <a:r>
              <a:rPr dirty="0" sz="1600" spc="4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state</a:t>
            </a:r>
            <a:r>
              <a:rPr dirty="0" sz="1600" spc="43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</a:t>
            </a:r>
            <a:r>
              <a:rPr dirty="0" sz="1600" spc="4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chemical</a:t>
            </a:r>
            <a:r>
              <a:rPr dirty="0" sz="1600" spc="43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injection</a:t>
            </a:r>
            <a:r>
              <a:rPr dirty="0" sz="1600" spc="4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3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then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08578" y="1451229"/>
            <a:ext cx="8003540" cy="7080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just" marL="12700" marR="5080">
              <a:lnSpc>
                <a:spcPct val="90100"/>
              </a:lnSpc>
              <a:spcBef>
                <a:spcPts val="285"/>
              </a:spcBef>
            </a:pPr>
            <a:r>
              <a:rPr dirty="0" sz="1600">
                <a:latin typeface="Times New Roman"/>
                <a:cs typeface="Times New Roman"/>
              </a:rPr>
              <a:t>interrogated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while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state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sleep,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injection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“truth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serum”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drug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patient/suspected</a:t>
            </a:r>
            <a:r>
              <a:rPr dirty="0" sz="1600" spc="3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person</a:t>
            </a:r>
            <a:r>
              <a:rPr dirty="0" sz="1600" spc="3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3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induce</a:t>
            </a:r>
            <a:r>
              <a:rPr dirty="0" sz="1600" spc="32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25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semi-</a:t>
            </a:r>
            <a:r>
              <a:rPr dirty="0" sz="1600">
                <a:latin typeface="Times New Roman"/>
                <a:cs typeface="Times New Roman"/>
              </a:rPr>
              <a:t>consciousness</a:t>
            </a:r>
            <a:r>
              <a:rPr dirty="0" sz="1600" spc="3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32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then</a:t>
            </a:r>
            <a:r>
              <a:rPr dirty="0" sz="1600" spc="3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interrogate</a:t>
            </a:r>
            <a:r>
              <a:rPr dirty="0" sz="1600" spc="320">
                <a:latin typeface="Times New Roman"/>
                <a:cs typeface="Times New Roman"/>
              </a:rPr>
              <a:t> 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patient/suspect.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improve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witness’s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memory.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11497" y="2148077"/>
            <a:ext cx="75018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Font typeface="Wingdings"/>
              <a:buChar char=""/>
              <a:tabLst>
                <a:tab pos="194945" algn="l"/>
              </a:tabLst>
            </a:pPr>
            <a:r>
              <a:rPr dirty="0" sz="1600">
                <a:latin typeface="Times New Roman"/>
                <a:cs typeface="Times New Roman"/>
              </a:rPr>
              <a:t>Admissibility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Narco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Test: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National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Human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Rights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Commission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(NHRC)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94378" y="2367533"/>
            <a:ext cx="73196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published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guidelines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year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2000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Administration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polygraph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tests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94378" y="2586989"/>
            <a:ext cx="3173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relating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violations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human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Rights.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568697" y="2830603"/>
            <a:ext cx="6910705" cy="297307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05"/>
              </a:spcBef>
              <a:buClr>
                <a:srgbClr val="40B9D2"/>
              </a:buClr>
              <a:buAutoNum type="arabicPeriod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administered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without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consent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accused.</a:t>
            </a:r>
            <a:endParaRPr sz="16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05"/>
              </a:spcBef>
              <a:buClr>
                <a:srgbClr val="40B9D2"/>
              </a:buClr>
              <a:buAutoNum type="arabicPeriod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accused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person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voluntarily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access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test.</a:t>
            </a:r>
            <a:endParaRPr sz="16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09"/>
              </a:spcBef>
              <a:buClr>
                <a:srgbClr val="40B9D2"/>
              </a:buClr>
              <a:buAutoNum type="arabicPeriod"/>
              <a:tabLst>
                <a:tab pos="469265" algn="l"/>
              </a:tabLst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consent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recorded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before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judicial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magistrate.</a:t>
            </a:r>
            <a:endParaRPr sz="1600">
              <a:latin typeface="Times New Roman"/>
              <a:cs typeface="Times New Roman"/>
            </a:endParaRPr>
          </a:p>
          <a:p>
            <a:pPr marL="469900" marR="151130" indent="-457200">
              <a:lnSpc>
                <a:spcPts val="1730"/>
              </a:lnSpc>
              <a:spcBef>
                <a:spcPts val="625"/>
              </a:spcBef>
              <a:buClr>
                <a:srgbClr val="40B9D2"/>
              </a:buClr>
              <a:buAutoNum type="arabicPeriod"/>
              <a:tabLst>
                <a:tab pos="469900" algn="l"/>
              </a:tabLst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accused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appear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his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lawyer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court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mentioned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that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test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includes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“confessional”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statement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magistrate.</a:t>
            </a:r>
            <a:endParaRPr sz="1600">
              <a:latin typeface="Times New Roman"/>
              <a:cs typeface="Times New Roman"/>
            </a:endParaRPr>
          </a:p>
          <a:p>
            <a:pPr marL="469900" marR="67310" indent="-457200">
              <a:lnSpc>
                <a:spcPts val="1730"/>
              </a:lnSpc>
              <a:spcBef>
                <a:spcPts val="595"/>
              </a:spcBef>
              <a:buClr>
                <a:srgbClr val="40B9D2"/>
              </a:buClr>
              <a:buAutoNum type="arabicPeriod"/>
              <a:tabLst>
                <a:tab pos="469900" algn="l"/>
              </a:tabLst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magistrate shall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consider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all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factors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relating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detention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including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length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detention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nature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interrogation.</a:t>
            </a:r>
            <a:endParaRPr sz="1600">
              <a:latin typeface="Times New Roman"/>
              <a:cs typeface="Times New Roman"/>
            </a:endParaRPr>
          </a:p>
          <a:p>
            <a:pPr marL="469900" marR="499745" indent="-457200">
              <a:lnSpc>
                <a:spcPts val="1730"/>
              </a:lnSpc>
              <a:spcBef>
                <a:spcPts val="600"/>
              </a:spcBef>
              <a:buClr>
                <a:srgbClr val="40B9D2"/>
              </a:buClr>
              <a:buAutoNum type="arabicPeriod"/>
              <a:tabLst>
                <a:tab pos="469900" algn="l"/>
              </a:tabLst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recording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done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private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agency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presence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accused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lawyer.</a:t>
            </a:r>
            <a:endParaRPr sz="16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1730"/>
              </a:lnSpc>
              <a:spcBef>
                <a:spcPts val="595"/>
              </a:spcBef>
              <a:buClr>
                <a:srgbClr val="40B9D2"/>
              </a:buClr>
              <a:buAutoNum type="arabicPeriod"/>
              <a:tabLst>
                <a:tab pos="469900" algn="l"/>
              </a:tabLst>
            </a:pPr>
            <a:r>
              <a:rPr dirty="0" sz="1600">
                <a:latin typeface="Times New Roman"/>
                <a:cs typeface="Times New Roman"/>
              </a:rPr>
              <a:t>All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narrative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statements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during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test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relating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offence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must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taken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record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submitted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court.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502920" marR="479425" indent="2540">
              <a:lnSpc>
                <a:spcPct val="90000"/>
              </a:lnSpc>
            </a:pP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r>
              <a:rPr dirty="0" sz="36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95">
                <a:solidFill>
                  <a:srgbClr val="FFFFFF"/>
                </a:solidFill>
                <a:latin typeface="Times New Roman"/>
                <a:cs typeface="Times New Roman"/>
              </a:rPr>
              <a:t>Techniques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Forensic Sciences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607561" y="1062227"/>
            <a:ext cx="3403600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>
                <a:latin typeface="Times New Roman"/>
                <a:cs typeface="Times New Roman"/>
              </a:rPr>
              <a:t>3.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Polygraph</a:t>
            </a:r>
            <a:r>
              <a:rPr dirty="0" sz="1800" spc="4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Lie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Detector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Test: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98030" y="1020826"/>
            <a:ext cx="4540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polygraph</a:t>
            </a:r>
            <a:r>
              <a:rPr dirty="0" sz="1800" spc="4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lie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detector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95242" y="1267714"/>
            <a:ext cx="8043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instrumental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measurement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records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physiological</a:t>
            </a:r>
            <a:r>
              <a:rPr dirty="0" sz="1800" spc="4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responses</a:t>
            </a:r>
            <a:r>
              <a:rPr dirty="0" sz="1800" spc="43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relating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95242" y="1514602"/>
            <a:ext cx="8044815" cy="10407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315"/>
              </a:spcBef>
            </a:pPr>
            <a:r>
              <a:rPr dirty="0" sz="1800" i="1">
                <a:latin typeface="Times New Roman"/>
                <a:cs typeface="Times New Roman"/>
              </a:rPr>
              <a:t>blood</a:t>
            </a:r>
            <a:r>
              <a:rPr dirty="0" sz="1800" spc="1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pressure,</a:t>
            </a:r>
            <a:r>
              <a:rPr dirty="0" sz="1800" spc="10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pulse,</a:t>
            </a:r>
            <a:r>
              <a:rPr dirty="0" sz="1800" spc="10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respiration,</a:t>
            </a:r>
            <a:r>
              <a:rPr dirty="0" sz="1800" spc="114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9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skin</a:t>
            </a:r>
            <a:r>
              <a:rPr dirty="0" sz="1800" spc="10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conductivity</a:t>
            </a:r>
            <a:r>
              <a:rPr dirty="0" sz="1800" spc="1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subject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asked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answer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series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theory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false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answer.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theory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behind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polygraph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culprit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righteously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caught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while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getting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results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measurement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hyperarousal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state.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07561" y="2695955"/>
            <a:ext cx="1437640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>
                <a:latin typeface="Times New Roman"/>
                <a:cs typeface="Times New Roman"/>
              </a:rPr>
              <a:t>4.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Fingerprints: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92065" y="2654934"/>
            <a:ext cx="6548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Forensic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scientists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fingerprints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criminal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investigations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95242" y="2901822"/>
            <a:ext cx="8041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means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identification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centuries.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Fingerprint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identification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most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95242" y="3148710"/>
            <a:ext cx="8045450" cy="263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important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criminal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investigation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tools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due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two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features: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its</a:t>
            </a:r>
            <a:r>
              <a:rPr dirty="0" sz="1800" spc="434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persistence</a:t>
            </a:r>
            <a:r>
              <a:rPr dirty="0" sz="1800" spc="445" b="1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434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its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dirty="0" sz="1800" spc="-10" b="1" i="1">
                <a:latin typeface="Times New Roman"/>
                <a:cs typeface="Times New Roman"/>
              </a:rPr>
              <a:t>uniqueness</a:t>
            </a:r>
            <a:r>
              <a:rPr dirty="0" sz="1800" spc="-10" i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6350">
              <a:lnSpc>
                <a:spcPts val="1939"/>
              </a:lnSpc>
              <a:spcBef>
                <a:spcPts val="1235"/>
              </a:spcBef>
            </a:pPr>
            <a:r>
              <a:rPr dirty="0" sz="1800" i="1">
                <a:latin typeface="Times New Roman"/>
                <a:cs typeface="Times New Roman"/>
              </a:rPr>
              <a:t>TYPES</a:t>
            </a:r>
            <a:r>
              <a:rPr dirty="0" sz="1800" spc="40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40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FINGERPRINTS:</a:t>
            </a:r>
            <a:r>
              <a:rPr dirty="0" sz="1800" spc="409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Latent</a:t>
            </a:r>
            <a:r>
              <a:rPr dirty="0" sz="1800" spc="40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Prints</a:t>
            </a:r>
            <a:r>
              <a:rPr dirty="0" sz="1800" spc="39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(Invisible</a:t>
            </a:r>
            <a:r>
              <a:rPr dirty="0" sz="1800" spc="40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Prints),</a:t>
            </a:r>
            <a:r>
              <a:rPr dirty="0" sz="1800" spc="409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Patent</a:t>
            </a:r>
            <a:r>
              <a:rPr dirty="0" sz="1800" spc="40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Prints</a:t>
            </a:r>
            <a:r>
              <a:rPr dirty="0" sz="1800" spc="409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(Visible </a:t>
            </a:r>
            <a:r>
              <a:rPr dirty="0" sz="1800" i="1">
                <a:latin typeface="Times New Roman"/>
                <a:cs typeface="Times New Roman"/>
              </a:rPr>
              <a:t>Prints),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Plastic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Prints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(3D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Prints).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Fingerprints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incriminating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patterns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criminal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leave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behind.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Lip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prints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frequently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found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glasses.</a:t>
            </a:r>
            <a:endParaRPr sz="1800">
              <a:latin typeface="Times New Roman"/>
              <a:cs typeface="Times New Roman"/>
            </a:endParaRPr>
          </a:p>
          <a:p>
            <a:pPr marL="195580" marR="7620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Footprints</a:t>
            </a:r>
            <a:r>
              <a:rPr dirty="0" sz="1800" spc="17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soil</a:t>
            </a:r>
            <a:r>
              <a:rPr dirty="0" sz="1800" spc="20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left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print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may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match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those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found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search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 </a:t>
            </a:r>
            <a:r>
              <a:rPr dirty="0" sz="1800">
                <a:latin typeface="Times New Roman"/>
                <a:cs typeface="Times New Roman"/>
              </a:rPr>
              <a:t>accused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person’s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premises.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502920" marR="479425" indent="2540">
              <a:lnSpc>
                <a:spcPct val="90000"/>
              </a:lnSpc>
            </a:pP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r>
              <a:rPr dirty="0" sz="36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95">
                <a:solidFill>
                  <a:srgbClr val="FFFFFF"/>
                </a:solidFill>
                <a:latin typeface="Times New Roman"/>
                <a:cs typeface="Times New Roman"/>
              </a:rPr>
              <a:t>Techniques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Forensic Sciences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620770" y="1595120"/>
            <a:ext cx="8035925" cy="14401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94945" marR="5080" indent="-182880">
              <a:lnSpc>
                <a:spcPts val="1939"/>
              </a:lnSpc>
              <a:spcBef>
                <a:spcPts val="34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Tire</a:t>
            </a:r>
            <a:r>
              <a:rPr dirty="0" sz="1800" spc="114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tracks,</a:t>
            </a:r>
            <a:r>
              <a:rPr dirty="0" sz="1800" spc="114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bite</a:t>
            </a:r>
            <a:r>
              <a:rPr dirty="0" sz="1800" spc="114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marks,</a:t>
            </a:r>
            <a:r>
              <a:rPr dirty="0" sz="1800" spc="1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toe</a:t>
            </a:r>
            <a:r>
              <a:rPr dirty="0" sz="1800" spc="11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</a:t>
            </a:r>
            <a:r>
              <a:rPr dirty="0" sz="1800" spc="-15" b="1">
                <a:latin typeface="Times New Roman"/>
                <a:cs typeface="Times New Roman"/>
              </a:rPr>
              <a:t>r</a:t>
            </a:r>
            <a:r>
              <a:rPr dirty="0" sz="1800" b="1">
                <a:latin typeface="Times New Roman"/>
                <a:cs typeface="Times New Roman"/>
              </a:rPr>
              <a:t>ints,</a:t>
            </a:r>
            <a:r>
              <a:rPr dirty="0" sz="1800" spc="11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prints</a:t>
            </a:r>
            <a:r>
              <a:rPr dirty="0" sz="1800" spc="11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left</a:t>
            </a:r>
            <a:r>
              <a:rPr dirty="0" sz="1800" spc="114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b</a:t>
            </a:r>
            <a:r>
              <a:rPr dirty="0" sz="1800" b="1">
                <a:latin typeface="Times New Roman"/>
                <a:cs typeface="Times New Roman"/>
              </a:rPr>
              <a:t>y</a:t>
            </a:r>
            <a:r>
              <a:rPr dirty="0" sz="1800" spc="125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bare</a:t>
            </a:r>
            <a:r>
              <a:rPr dirty="0" sz="1800" spc="114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feet</a:t>
            </a:r>
            <a:r>
              <a:rPr dirty="0" sz="1800" spc="120" b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may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also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provide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useful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evidence.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939"/>
              </a:lnSpc>
              <a:spcBef>
                <a:spcPts val="121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cases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where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identity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victim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difficult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because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issue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decomposition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</a:t>
            </a:r>
            <a:r>
              <a:rPr dirty="0" sz="1800" spc="-5">
                <a:latin typeface="Times New Roman"/>
                <a:cs typeface="Times New Roman"/>
              </a:rPr>
              <a:t> death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caused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explosions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extremely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forceful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collisions,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victim’s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teeth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may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used 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comparison</a:t>
            </a:r>
            <a:r>
              <a:rPr dirty="0" sz="1800">
                <a:latin typeface="Times New Roman"/>
                <a:cs typeface="Times New Roman"/>
              </a:rPr>
              <a:t> with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dental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records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mis</a:t>
            </a:r>
            <a:r>
              <a:rPr dirty="0" sz="1800" spc="-10" i="1">
                <a:latin typeface="Times New Roman"/>
                <a:cs typeface="Times New Roman"/>
              </a:rPr>
              <a:t>s</a:t>
            </a:r>
            <a:r>
              <a:rPr dirty="0" sz="1800" i="1">
                <a:latin typeface="Times New Roman"/>
                <a:cs typeface="Times New Roman"/>
              </a:rPr>
              <a:t>ing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people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32961" y="3175761"/>
            <a:ext cx="147764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>
                <a:latin typeface="Times New Roman"/>
                <a:cs typeface="Times New Roman"/>
              </a:rPr>
              <a:t>5.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Handwriting: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30114" y="3134614"/>
            <a:ext cx="6426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Handwriting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useful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identity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experiments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observation,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20770" y="3381502"/>
            <a:ext cx="80333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having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disclosed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contains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general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principles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reliability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20770" y="3628085"/>
            <a:ext cx="31965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genuineness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handwriting.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20770" y="4028058"/>
            <a:ext cx="207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40B9D2"/>
                </a:solidFill>
                <a:latin typeface="Wingdings"/>
                <a:cs typeface="Wingdings"/>
              </a:rPr>
              <a:t>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15841" y="4068826"/>
            <a:ext cx="7884159" cy="2533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9"/>
              </a:lnSpc>
            </a:pPr>
            <a:r>
              <a:rPr dirty="0" sz="1800">
                <a:latin typeface="Times New Roman"/>
                <a:cs typeface="Times New Roman"/>
              </a:rPr>
              <a:t>Under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39</a:t>
            </a:r>
            <a:r>
              <a:rPr dirty="0" sz="1800" spc="8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40" b="1">
                <a:latin typeface="Times New Roman"/>
                <a:cs typeface="Times New Roman"/>
              </a:rPr>
              <a:t>BHARATIYA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SAKSHYA ADHINIYAM,</a:t>
            </a:r>
            <a:r>
              <a:rPr dirty="0" sz="1800" spc="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2023</a:t>
            </a:r>
            <a:r>
              <a:rPr dirty="0" sz="1800" spc="7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(Opinion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15841" y="4321809"/>
            <a:ext cx="1107440" cy="2470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9"/>
              </a:lnSpc>
            </a:pP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Experts)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97882" y="4274946"/>
            <a:ext cx="67570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opinion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person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especially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skilled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questions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relating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03650" y="4521834"/>
            <a:ext cx="5304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identity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handwriting,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relevant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nature.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502920" marR="479425" indent="2540">
              <a:lnSpc>
                <a:spcPct val="90000"/>
              </a:lnSpc>
            </a:pP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r>
              <a:rPr dirty="0" sz="36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95">
                <a:solidFill>
                  <a:srgbClr val="FFFFFF"/>
                </a:solidFill>
                <a:latin typeface="Times New Roman"/>
                <a:cs typeface="Times New Roman"/>
              </a:rPr>
              <a:t>Techniques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Forensic Sciences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645916" y="666749"/>
            <a:ext cx="1859280" cy="253365"/>
          </a:xfrm>
          <a:custGeom>
            <a:avLst/>
            <a:gdLst/>
            <a:ahLst/>
            <a:cxnLst/>
            <a:rect l="l" t="t" r="r" b="b"/>
            <a:pathLst>
              <a:path w="1859279" h="253365">
                <a:moveTo>
                  <a:pt x="1385303" y="0"/>
                </a:moveTo>
                <a:lnTo>
                  <a:pt x="1385303" y="0"/>
                </a:lnTo>
                <a:lnTo>
                  <a:pt x="0" y="0"/>
                </a:lnTo>
                <a:lnTo>
                  <a:pt x="0" y="252984"/>
                </a:lnTo>
                <a:lnTo>
                  <a:pt x="1385303" y="252984"/>
                </a:lnTo>
                <a:lnTo>
                  <a:pt x="1385303" y="0"/>
                </a:lnTo>
                <a:close/>
              </a:path>
              <a:path w="1859279" h="253365">
                <a:moveTo>
                  <a:pt x="1859280" y="0"/>
                </a:moveTo>
                <a:lnTo>
                  <a:pt x="1478280" y="0"/>
                </a:lnTo>
                <a:lnTo>
                  <a:pt x="1385316" y="0"/>
                </a:lnTo>
                <a:lnTo>
                  <a:pt x="1385316" y="252984"/>
                </a:lnTo>
                <a:lnTo>
                  <a:pt x="1478280" y="252984"/>
                </a:lnTo>
                <a:lnTo>
                  <a:pt x="1859280" y="252984"/>
                </a:lnTo>
                <a:lnTo>
                  <a:pt x="185928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633596" y="625221"/>
            <a:ext cx="80238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6.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Cyber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Took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Kits: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Cyber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must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Cyber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33596" y="872109"/>
            <a:ext cx="802385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Privacy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business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individual.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Cybersecurity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method</a:t>
            </a:r>
            <a:r>
              <a:rPr dirty="0" sz="1800" spc="2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used</a:t>
            </a:r>
            <a:r>
              <a:rPr dirty="0" sz="1800" spc="2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to</a:t>
            </a:r>
            <a:r>
              <a:rPr dirty="0" sz="1800" spc="2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protect</a:t>
            </a:r>
            <a:r>
              <a:rPr dirty="0" sz="1800" spc="220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33596" y="1118691"/>
            <a:ext cx="8024495" cy="5066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network,</a:t>
            </a:r>
            <a:r>
              <a:rPr dirty="0" sz="1800" spc="17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system,</a:t>
            </a:r>
            <a:r>
              <a:rPr dirty="0" sz="1800" spc="16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or</a:t>
            </a:r>
            <a:r>
              <a:rPr dirty="0" sz="1800" spc="17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applications</a:t>
            </a:r>
            <a:r>
              <a:rPr dirty="0" sz="1800" spc="16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from</a:t>
            </a:r>
            <a:r>
              <a:rPr dirty="0" sz="1800" spc="17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cyber-</a:t>
            </a:r>
            <a:r>
              <a:rPr dirty="0" sz="1800" i="1">
                <a:latin typeface="Times New Roman"/>
                <a:cs typeface="Times New Roman"/>
              </a:rPr>
              <a:t>attacks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used</a:t>
            </a:r>
            <a:r>
              <a:rPr dirty="0" sz="1800" spc="17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to</a:t>
            </a:r>
            <a:r>
              <a:rPr dirty="0" sz="1800" spc="18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avoid</a:t>
            </a:r>
            <a:r>
              <a:rPr dirty="0" sz="1800" spc="18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unauthorized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dirty="0" sz="1800" i="1">
                <a:latin typeface="Times New Roman"/>
                <a:cs typeface="Times New Roman"/>
              </a:rPr>
              <a:t>data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access,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cyber-</a:t>
            </a:r>
            <a:r>
              <a:rPr dirty="0" sz="1800" i="1">
                <a:latin typeface="Times New Roman"/>
                <a:cs typeface="Times New Roman"/>
              </a:rPr>
              <a:t>attacks,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identity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theft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-10" b="1">
                <a:latin typeface="Times New Roman"/>
                <a:cs typeface="Times New Roman"/>
              </a:rPr>
              <a:t>Types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Cyber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Security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Tools: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ct val="90000"/>
              </a:lnSpc>
              <a:spcBef>
                <a:spcPts val="12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Network</a:t>
            </a:r>
            <a:r>
              <a:rPr dirty="0" sz="1800" spc="28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Security</a:t>
            </a:r>
            <a:r>
              <a:rPr dirty="0" sz="1800" spc="28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Moni</a:t>
            </a:r>
            <a:r>
              <a:rPr dirty="0" sz="1800" spc="5" i="1">
                <a:latin typeface="Times New Roman"/>
                <a:cs typeface="Times New Roman"/>
              </a:rPr>
              <a:t>t</a:t>
            </a:r>
            <a:r>
              <a:rPr dirty="0" sz="1800" i="1">
                <a:latin typeface="Times New Roman"/>
                <a:cs typeface="Times New Roman"/>
              </a:rPr>
              <a:t>oring</a:t>
            </a:r>
            <a:r>
              <a:rPr dirty="0" sz="1800" spc="270" i="1">
                <a:latin typeface="Times New Roman"/>
                <a:cs typeface="Times New Roman"/>
              </a:rPr>
              <a:t> </a:t>
            </a:r>
            <a:r>
              <a:rPr dirty="0" sz="1800" spc="-175" i="1">
                <a:latin typeface="Times New Roman"/>
                <a:cs typeface="Times New Roman"/>
              </a:rPr>
              <a:t>T</a:t>
            </a:r>
            <a:r>
              <a:rPr dirty="0" sz="1800" i="1">
                <a:latin typeface="Times New Roman"/>
                <a:cs typeface="Times New Roman"/>
              </a:rPr>
              <a:t>ools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are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devices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applications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help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protect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networks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from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threats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monitoring,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alerting,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validating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connections.</a:t>
            </a:r>
            <a:r>
              <a:rPr dirty="0" sz="1800">
                <a:latin typeface="Times New Roman"/>
                <a:cs typeface="Times New Roman"/>
              </a:rPr>
              <a:t> E</a:t>
            </a:r>
            <a:r>
              <a:rPr dirty="0" sz="1800" spc="-5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6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Nagio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645">
                <a:latin typeface="Times New Roman"/>
                <a:cs typeface="Times New Roman"/>
              </a:rPr>
              <a:t> </a:t>
            </a:r>
            <a:r>
              <a:rPr dirty="0" sz="1800" spc="-85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ir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0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ark,</a:t>
            </a:r>
            <a:r>
              <a:rPr dirty="0" sz="1800" spc="6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plu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k,</a:t>
            </a:r>
            <a:r>
              <a:rPr dirty="0" sz="1800" spc="6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nort,</a:t>
            </a:r>
            <a:r>
              <a:rPr dirty="0" sz="1800" spc="6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ManageEngine</a:t>
            </a:r>
            <a:r>
              <a:rPr dirty="0" sz="1800" spc="6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OpManager,</a:t>
            </a:r>
            <a:r>
              <a:rPr dirty="0" sz="1800" spc="6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asp</a:t>
            </a:r>
            <a:r>
              <a:rPr dirty="0" sz="1800" spc="-1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oit, </a:t>
            </a:r>
            <a:r>
              <a:rPr dirty="0" sz="1800" spc="-35">
                <a:latin typeface="Times New Roman"/>
                <a:cs typeface="Times New Roman"/>
              </a:rPr>
              <a:t>PRTG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Monito</a:t>
            </a:r>
            <a:r>
              <a:rPr dirty="0" sz="1800" spc="-7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5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ct val="90000"/>
              </a:lnSpc>
              <a:spcBef>
                <a:spcPts val="12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Encryption</a:t>
            </a:r>
            <a:r>
              <a:rPr dirty="0" sz="1800" spc="455" i="1">
                <a:latin typeface="Times New Roman"/>
                <a:cs typeface="Times New Roman"/>
              </a:rPr>
              <a:t> </a:t>
            </a:r>
            <a:r>
              <a:rPr dirty="0" sz="1800" spc="-35" i="1">
                <a:latin typeface="Times New Roman"/>
                <a:cs typeface="Times New Roman"/>
              </a:rPr>
              <a:t>Tools:</a:t>
            </a:r>
            <a:r>
              <a:rPr dirty="0" sz="1800" i="1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Programs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</a:t>
            </a:r>
            <a:r>
              <a:rPr dirty="0" sz="180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cryptography</a:t>
            </a:r>
            <a:r>
              <a:rPr dirty="0" sz="1800" spc="4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protect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data</a:t>
            </a:r>
            <a:r>
              <a:rPr dirty="0" sz="1800" spc="4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making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10">
                <a:latin typeface="Times New Roman"/>
                <a:cs typeface="Times New Roman"/>
              </a:rPr>
              <a:t>unreadable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inaccessible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10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ut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key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password.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They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work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scrambling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data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secret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code,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ciphertext,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can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 spc="-10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unlocked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unique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digital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key.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Eg.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AxC</a:t>
            </a:r>
            <a:r>
              <a:rPr dirty="0" sz="1800" spc="-20">
                <a:latin typeface="Times New Roman"/>
                <a:cs typeface="Times New Roman"/>
              </a:rPr>
              <a:t>r</a:t>
            </a:r>
            <a:r>
              <a:rPr dirty="0" sz="1800" spc="1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Micro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Focus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ZENworks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FDE,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Twofish,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NordLocker,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Trend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Micro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Endpoint</a:t>
            </a:r>
            <a:r>
              <a:rPr dirty="0" sz="1800" spc="6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-1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yption,</a:t>
            </a:r>
            <a:r>
              <a:rPr dirty="0" sz="1800" spc="6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</a:t>
            </a:r>
            <a:r>
              <a:rPr dirty="0" sz="1800" spc="-1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6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</a:t>
            </a:r>
            <a:r>
              <a:rPr dirty="0" sz="1800" spc="-10">
                <a:latin typeface="Times New Roman"/>
                <a:cs typeface="Times New Roman"/>
              </a:rPr>
              <a:t>c</a:t>
            </a:r>
            <a:r>
              <a:rPr dirty="0" sz="1800" spc="-15">
                <a:latin typeface="Times New Roman"/>
                <a:cs typeface="Times New Roman"/>
              </a:rPr>
              <a:t>r</a:t>
            </a:r>
            <a:r>
              <a:rPr dirty="0" sz="1800" spc="2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1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ion</a:t>
            </a:r>
            <a:r>
              <a:rPr dirty="0" sz="1800" spc="6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tools</a:t>
            </a:r>
            <a:r>
              <a:rPr dirty="0" sz="1800" spc="6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6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</a:t>
            </a:r>
            <a:r>
              <a:rPr dirty="0" sz="1800" spc="6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ta</a:t>
            </a:r>
            <a:r>
              <a:rPr dirty="0" sz="1800" spc="6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6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sever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6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15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s, </a:t>
            </a:r>
            <a:r>
              <a:rPr dirty="0" sz="1800" spc="-5">
                <a:latin typeface="Times New Roman"/>
                <a:cs typeface="Times New Roman"/>
              </a:rPr>
              <a:t>including:</a:t>
            </a:r>
            <a:endParaRPr sz="1800">
              <a:latin typeface="Times New Roman"/>
              <a:cs typeface="Times New Roman"/>
            </a:endParaRPr>
          </a:p>
          <a:p>
            <a:pPr marL="698500" marR="7620" indent="-182880">
              <a:lnSpc>
                <a:spcPts val="1510"/>
              </a:lnSpc>
              <a:spcBef>
                <a:spcPts val="340"/>
              </a:spcBef>
            </a:pPr>
            <a:r>
              <a:rPr dirty="0" sz="140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400">
                <a:latin typeface="Times New Roman"/>
                <a:cs typeface="Times New Roman"/>
              </a:rPr>
              <a:t>Protecting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rest: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Encryption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tools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protect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computers,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whether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on-premises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remote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cloud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servers.</a:t>
            </a:r>
            <a:endParaRPr sz="1400">
              <a:latin typeface="Times New Roman"/>
              <a:cs typeface="Times New Roman"/>
            </a:endParaRPr>
          </a:p>
          <a:p>
            <a:pPr marL="698500" marR="5080" indent="-182880">
              <a:lnSpc>
                <a:spcPts val="1510"/>
              </a:lnSpc>
              <a:spcBef>
                <a:spcPts val="605"/>
              </a:spcBef>
            </a:pPr>
            <a:r>
              <a:rPr dirty="0" sz="140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400">
                <a:latin typeface="Times New Roman"/>
                <a:cs typeface="Times New Roman"/>
              </a:rPr>
              <a:t>Protecting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transit: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Encryption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tools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protect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being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sent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between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computers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over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10">
                <a:latin typeface="Times New Roman"/>
                <a:cs typeface="Times New Roman"/>
              </a:rPr>
              <a:t>internet.</a:t>
            </a:r>
            <a:endParaRPr sz="1400">
              <a:latin typeface="Times New Roman"/>
              <a:cs typeface="Times New Roman"/>
            </a:endParaRPr>
          </a:p>
          <a:p>
            <a:pPr marL="514984">
              <a:lnSpc>
                <a:spcPts val="1595"/>
              </a:lnSpc>
              <a:spcBef>
                <a:spcPts val="409"/>
              </a:spcBef>
            </a:pPr>
            <a:r>
              <a:rPr dirty="0" sz="140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400">
                <a:latin typeface="Times New Roman"/>
                <a:cs typeface="Times New Roman"/>
              </a:rPr>
              <a:t>Creating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encrypted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volumes: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Encryption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tools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encrypted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volumes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storage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media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that</a:t>
            </a:r>
            <a:endParaRPr sz="1400">
              <a:latin typeface="Times New Roman"/>
              <a:cs typeface="Times New Roman"/>
            </a:endParaRPr>
          </a:p>
          <a:p>
            <a:pPr marL="698500">
              <a:lnSpc>
                <a:spcPts val="1595"/>
              </a:lnSpc>
            </a:pPr>
            <a:r>
              <a:rPr dirty="0" sz="1400">
                <a:latin typeface="Times New Roman"/>
                <a:cs typeface="Times New Roman"/>
              </a:rPr>
              <a:t>appear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random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noise.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43852" y="290575"/>
            <a:ext cx="1745614" cy="253365"/>
          </a:xfrm>
          <a:custGeom>
            <a:avLst/>
            <a:gdLst/>
            <a:ahLst/>
            <a:cxnLst/>
            <a:rect l="l" t="t" r="r" b="b"/>
            <a:pathLst>
              <a:path w="1745614" h="253365">
                <a:moveTo>
                  <a:pt x="228587" y="0"/>
                </a:moveTo>
                <a:lnTo>
                  <a:pt x="172212" y="0"/>
                </a:lnTo>
                <a:lnTo>
                  <a:pt x="114300" y="0"/>
                </a:lnTo>
                <a:lnTo>
                  <a:pt x="0" y="0"/>
                </a:lnTo>
                <a:lnTo>
                  <a:pt x="0" y="252984"/>
                </a:lnTo>
                <a:lnTo>
                  <a:pt x="114300" y="252984"/>
                </a:lnTo>
                <a:lnTo>
                  <a:pt x="172212" y="252984"/>
                </a:lnTo>
                <a:lnTo>
                  <a:pt x="228587" y="252984"/>
                </a:lnTo>
                <a:lnTo>
                  <a:pt x="228587" y="0"/>
                </a:lnTo>
                <a:close/>
              </a:path>
              <a:path w="1745614" h="253365">
                <a:moveTo>
                  <a:pt x="1307592" y="0"/>
                </a:moveTo>
                <a:lnTo>
                  <a:pt x="839724" y="0"/>
                </a:lnTo>
                <a:lnTo>
                  <a:pt x="790956" y="0"/>
                </a:lnTo>
                <a:lnTo>
                  <a:pt x="228600" y="0"/>
                </a:lnTo>
                <a:lnTo>
                  <a:pt x="228600" y="252984"/>
                </a:lnTo>
                <a:lnTo>
                  <a:pt x="790956" y="252984"/>
                </a:lnTo>
                <a:lnTo>
                  <a:pt x="839724" y="252984"/>
                </a:lnTo>
                <a:lnTo>
                  <a:pt x="1307592" y="252984"/>
                </a:lnTo>
                <a:lnTo>
                  <a:pt x="1307592" y="0"/>
                </a:lnTo>
                <a:close/>
              </a:path>
              <a:path w="1745614" h="253365">
                <a:moveTo>
                  <a:pt x="1745043" y="0"/>
                </a:moveTo>
                <a:lnTo>
                  <a:pt x="1364043" y="0"/>
                </a:lnTo>
                <a:lnTo>
                  <a:pt x="1307642" y="0"/>
                </a:lnTo>
                <a:lnTo>
                  <a:pt x="1307642" y="252984"/>
                </a:lnTo>
                <a:lnTo>
                  <a:pt x="1364043" y="252984"/>
                </a:lnTo>
                <a:lnTo>
                  <a:pt x="1745043" y="252984"/>
                </a:lnTo>
                <a:lnTo>
                  <a:pt x="1745043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114" y="249173"/>
            <a:ext cx="494411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00"/>
                </a:solidFill>
              </a:rPr>
              <a:t>6.</a:t>
            </a:r>
            <a:r>
              <a:rPr dirty="0" sz="1800" spc="-4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Cyber</a:t>
            </a:r>
            <a:r>
              <a:rPr dirty="0" sz="1800" spc="-9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Took</a:t>
            </a:r>
            <a:r>
              <a:rPr dirty="0" sz="1800" spc="-4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Kits:</a:t>
            </a:r>
            <a:r>
              <a:rPr dirty="0" sz="1800" spc="-40">
                <a:solidFill>
                  <a:srgbClr val="000000"/>
                </a:solidFill>
              </a:rPr>
              <a:t> </a:t>
            </a:r>
            <a:r>
              <a:rPr dirty="0" sz="1800" spc="-10" b="1">
                <a:solidFill>
                  <a:srgbClr val="000000"/>
                </a:solidFill>
                <a:latin typeface="Times New Roman"/>
                <a:cs typeface="Times New Roman"/>
              </a:rPr>
              <a:t>Types</a:t>
            </a:r>
            <a:r>
              <a:rPr dirty="0" sz="18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8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Cyber</a:t>
            </a:r>
            <a:r>
              <a:rPr dirty="0" sz="1800" spc="-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Security</a:t>
            </a:r>
            <a:r>
              <a:rPr dirty="0" sz="180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00000"/>
                </a:solidFill>
                <a:latin typeface="Times New Roman"/>
                <a:cs typeface="Times New Roman"/>
              </a:rPr>
              <a:t>Tools: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1114" y="648461"/>
            <a:ext cx="11470005" cy="590677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95580" marR="5080" indent="-182880">
              <a:lnSpc>
                <a:spcPts val="1939"/>
              </a:lnSpc>
              <a:spcBef>
                <a:spcPts val="34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70" i="1">
                <a:latin typeface="Times New Roman"/>
                <a:cs typeface="Times New Roman"/>
              </a:rPr>
              <a:t>Web</a:t>
            </a:r>
            <a:r>
              <a:rPr dirty="0" sz="1800" spc="105" i="1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Vulnerability</a:t>
            </a:r>
            <a:r>
              <a:rPr dirty="0" sz="1800" spc="10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Scanning</a:t>
            </a:r>
            <a:r>
              <a:rPr dirty="0" sz="1800" spc="105" i="1">
                <a:latin typeface="Times New Roman"/>
                <a:cs typeface="Times New Roman"/>
              </a:rPr>
              <a:t> </a:t>
            </a:r>
            <a:r>
              <a:rPr dirty="0" sz="1800" spc="-35" i="1">
                <a:latin typeface="Times New Roman"/>
                <a:cs typeface="Times New Roman"/>
              </a:rPr>
              <a:t>Tools:</a:t>
            </a:r>
            <a:r>
              <a:rPr dirty="0" sz="1800" spc="100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Automated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10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ols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that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scan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web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applications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for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security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vulnerabilities.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They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can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help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organizations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identify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monitor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security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issues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their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networks,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systems,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applications.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Eg.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Burp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Scanner,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Rezonate,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Bright </a:t>
            </a:r>
            <a:r>
              <a:rPr dirty="0" sz="1800" spc="-20">
                <a:latin typeface="Times New Roman"/>
                <a:cs typeface="Times New Roman"/>
              </a:rPr>
              <a:t>Security,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RapidFire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VulScan,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Amazon </a:t>
            </a:r>
            <a:r>
              <a:rPr dirty="0" sz="1800" spc="-20">
                <a:latin typeface="Times New Roman"/>
                <a:cs typeface="Times New Roman"/>
              </a:rPr>
              <a:t>Inspector.</a:t>
            </a:r>
            <a:endParaRPr sz="1800">
              <a:latin typeface="Times New Roman"/>
              <a:cs typeface="Times New Roman"/>
            </a:endParaRPr>
          </a:p>
          <a:p>
            <a:pPr algn="just" marL="195580" marR="6350" indent="-182880">
              <a:lnSpc>
                <a:spcPts val="1939"/>
              </a:lnSpc>
              <a:spcBef>
                <a:spcPts val="121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Network</a:t>
            </a:r>
            <a:r>
              <a:rPr dirty="0" sz="1800" spc="4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Defence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spc="-30" i="1">
                <a:latin typeface="Times New Roman"/>
                <a:cs typeface="Times New Roman"/>
              </a:rPr>
              <a:t>Wireless</a:t>
            </a:r>
            <a:r>
              <a:rPr dirty="0" sz="1800" spc="45" i="1">
                <a:latin typeface="Times New Roman"/>
                <a:cs typeface="Times New Roman"/>
              </a:rPr>
              <a:t> </a:t>
            </a:r>
            <a:r>
              <a:rPr dirty="0" sz="1800" spc="-35" i="1">
                <a:latin typeface="Times New Roman"/>
                <a:cs typeface="Times New Roman"/>
              </a:rPr>
              <a:t>Tools:</a:t>
            </a:r>
            <a:r>
              <a:rPr dirty="0" sz="1800" spc="40" i="1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Use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hardware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software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control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access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protect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company’s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computer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from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threats.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Eg.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Firewalls,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Metasploit,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Wireshark,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virus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Software,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Endpo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nt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Protectors,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Nmap,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essu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, Sno</a:t>
            </a:r>
            <a:r>
              <a:rPr dirty="0" sz="1800" spc="-5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t, </a:t>
            </a:r>
            <a:r>
              <a:rPr dirty="0" sz="1800" spc="-5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algn="just" marL="195580" marR="5080" indent="-182880">
              <a:lnSpc>
                <a:spcPts val="1939"/>
              </a:lnSpc>
              <a:spcBef>
                <a:spcPts val="121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Packet</a:t>
            </a:r>
            <a:r>
              <a:rPr dirty="0" sz="1800" spc="3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Sniffers:</a:t>
            </a:r>
            <a:r>
              <a:rPr dirty="0" sz="1800" spc="3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onitors,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analyzes,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captures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network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traffic.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piece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hardware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software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connects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intercept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data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packets.</a:t>
            </a:r>
            <a:r>
              <a:rPr dirty="0" sz="1800" spc="-10">
                <a:latin typeface="Times New Roman"/>
                <a:cs typeface="Times New Roman"/>
              </a:rPr>
              <a:t> Packet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sniffers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can 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variety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purposes,</a:t>
            </a:r>
            <a:r>
              <a:rPr dirty="0" sz="1800" spc="-5">
                <a:latin typeface="Times New Roman"/>
                <a:cs typeface="Times New Roman"/>
              </a:rPr>
              <a:t> including:</a:t>
            </a:r>
            <a:endParaRPr sz="18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400" i="1">
                <a:latin typeface="Times New Roman"/>
                <a:cs typeface="Times New Roman"/>
              </a:rPr>
              <a:t>Troubleshooting: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Packet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sniffers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 help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identify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fix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network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issues,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such as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outages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performance</a:t>
            </a:r>
            <a:r>
              <a:rPr dirty="0" sz="1400" spc="-10">
                <a:latin typeface="Times New Roman"/>
                <a:cs typeface="Times New Roman"/>
              </a:rPr>
              <a:t> problems.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4"/>
              </a:spcBef>
            </a:pPr>
            <a:r>
              <a:rPr dirty="0" sz="1400" spc="1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400" spc="10" i="1">
                <a:latin typeface="Times New Roman"/>
                <a:cs typeface="Times New Roman"/>
              </a:rPr>
              <a:t>Security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400" spc="10" i="1">
                <a:latin typeface="Times New Roman"/>
                <a:cs typeface="Times New Roman"/>
              </a:rPr>
              <a:t>audits:</a:t>
            </a:r>
            <a:r>
              <a:rPr dirty="0" sz="1400" spc="-1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Packet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sniffers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can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be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used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to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investigate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cybersecurity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incidents.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4"/>
              </a:spcBef>
            </a:pPr>
            <a:r>
              <a:rPr dirty="0" sz="140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400" i="1">
                <a:latin typeface="Times New Roman"/>
                <a:cs typeface="Times New Roman"/>
              </a:rPr>
              <a:t>Eavesdropping:</a:t>
            </a:r>
            <a:r>
              <a:rPr dirty="0" sz="1400" spc="-5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Packet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sniffers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misused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 malicious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activities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eavesdropping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 data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theft.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126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Antivirus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Software:</a:t>
            </a:r>
            <a:r>
              <a:rPr dirty="0" sz="1800" spc="3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keep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computer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healthy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free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viruses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types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malware.</a:t>
            </a:r>
            <a:endParaRPr sz="1800">
              <a:latin typeface="Times New Roman"/>
              <a:cs typeface="Times New Roman"/>
            </a:endParaRPr>
          </a:p>
          <a:p>
            <a:pPr marL="195580">
              <a:lnSpc>
                <a:spcPts val="2050"/>
              </a:lnSpc>
            </a:pPr>
            <a:r>
              <a:rPr dirty="0" sz="1800">
                <a:latin typeface="Times New Roman"/>
                <a:cs typeface="Times New Roman"/>
              </a:rPr>
              <a:t>Eg.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McAfee,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Kaspersky,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Norton,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  <a:p>
            <a:pPr algn="just" marL="195580" marR="5080" indent="-182880">
              <a:lnSpc>
                <a:spcPct val="90100"/>
              </a:lnSpc>
              <a:spcBef>
                <a:spcPts val="12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Firewall: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network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security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device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oni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 spc="-1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rs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controls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traffic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prevent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unauthorized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access</a:t>
            </a:r>
            <a:r>
              <a:rPr dirty="0" sz="1800">
                <a:latin typeface="Times New Roman"/>
                <a:cs typeface="Times New Roman"/>
              </a:rPr>
              <a:t> 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network</a:t>
            </a:r>
            <a:r>
              <a:rPr dirty="0" sz="1800" spc="-5">
                <a:latin typeface="Times New Roman"/>
                <a:cs typeface="Times New Roman"/>
              </a:rPr>
              <a:t> o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put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 spc="-114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ewal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10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itioned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0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tween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0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twork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nd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ernet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private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netw</a:t>
            </a:r>
            <a:r>
              <a:rPr dirty="0" sz="1800" spc="-10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rk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ranets, </a:t>
            </a:r>
            <a:r>
              <a:rPr dirty="0" sz="1800" spc="-1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unauthorized users.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Firewalls </a:t>
            </a:r>
            <a:r>
              <a:rPr dirty="0" sz="1800" spc="-10">
                <a:latin typeface="Times New Roman"/>
                <a:cs typeface="Times New Roman"/>
              </a:rPr>
              <a:t>work</a:t>
            </a:r>
            <a:r>
              <a:rPr dirty="0" sz="1800">
                <a:latin typeface="Times New Roman"/>
                <a:cs typeface="Times New Roman"/>
              </a:rPr>
              <a:t> b</a:t>
            </a:r>
            <a:r>
              <a:rPr dirty="0" sz="1800" spc="2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145"/>
              </a:spcBef>
            </a:pPr>
            <a:r>
              <a:rPr dirty="0" sz="1400" spc="1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400" spc="10" i="1">
                <a:latin typeface="Times New Roman"/>
                <a:cs typeface="Times New Roman"/>
              </a:rPr>
              <a:t>Monitoring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400" spc="10" i="1">
                <a:latin typeface="Times New Roman"/>
                <a:cs typeface="Times New Roman"/>
              </a:rPr>
              <a:t>traffic:</a:t>
            </a:r>
            <a:r>
              <a:rPr dirty="0" sz="1400" spc="-10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Firewalls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monitor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incoming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outgoing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network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traffic.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4"/>
              </a:spcBef>
            </a:pPr>
            <a:r>
              <a:rPr dirty="0" sz="1400" spc="1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400" spc="10" i="1">
                <a:latin typeface="Times New Roman"/>
                <a:cs typeface="Times New Roman"/>
              </a:rPr>
              <a:t>Applying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security</a:t>
            </a:r>
            <a:r>
              <a:rPr dirty="0" sz="1400" spc="-2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rules:</a:t>
            </a:r>
            <a:r>
              <a:rPr dirty="0" sz="1400" spc="-40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Firewalls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use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set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security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rules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determine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whether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allow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block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traffic.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0"/>
              </a:spcBef>
            </a:pPr>
            <a:r>
              <a:rPr dirty="0" sz="140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400" i="1">
                <a:latin typeface="Times New Roman"/>
                <a:cs typeface="Times New Roman"/>
              </a:rPr>
              <a:t>Protecting</a:t>
            </a:r>
            <a:r>
              <a:rPr dirty="0" sz="1400" spc="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networks:</a:t>
            </a:r>
            <a:r>
              <a:rPr dirty="0" sz="1400" spc="-30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Firewalls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protect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networks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unauthorized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access,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harmful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activities,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potential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threats.</a:t>
            </a:r>
            <a:endParaRPr sz="1400">
              <a:latin typeface="Times New Roman"/>
              <a:cs typeface="Times New Roman"/>
            </a:endParaRPr>
          </a:p>
          <a:p>
            <a:pPr marL="697865" indent="-182245">
              <a:lnSpc>
                <a:spcPts val="1595"/>
              </a:lnSpc>
              <a:spcBef>
                <a:spcPts val="430"/>
              </a:spcBef>
              <a:buClr>
                <a:srgbClr val="40B9D2"/>
              </a:buClr>
              <a:buFont typeface="Wingdings"/>
              <a:buChar char=""/>
              <a:tabLst>
                <a:tab pos="697865" algn="l"/>
              </a:tabLst>
            </a:pPr>
            <a:r>
              <a:rPr dirty="0" sz="1400">
                <a:latin typeface="Times New Roman"/>
                <a:cs typeface="Times New Roman"/>
              </a:rPr>
              <a:t>Firewalls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implemented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hardware,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software,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software-as-a-</a:t>
            </a:r>
            <a:r>
              <a:rPr dirty="0" sz="1400">
                <a:latin typeface="Times New Roman"/>
                <a:cs typeface="Times New Roman"/>
              </a:rPr>
              <a:t>service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(SaaS),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cloud.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Next-</a:t>
            </a:r>
            <a:r>
              <a:rPr dirty="0" sz="1400">
                <a:latin typeface="Times New Roman"/>
                <a:cs typeface="Times New Roman"/>
              </a:rPr>
              <a:t>generation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firewalls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(NGFWs)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include</a:t>
            </a:r>
            <a:endParaRPr sz="1400">
              <a:latin typeface="Times New Roman"/>
              <a:cs typeface="Times New Roman"/>
            </a:endParaRPr>
          </a:p>
          <a:p>
            <a:pPr marL="698500">
              <a:lnSpc>
                <a:spcPts val="1595"/>
              </a:lnSpc>
            </a:pPr>
            <a:r>
              <a:rPr dirty="0" sz="1400">
                <a:latin typeface="Times New Roman"/>
                <a:cs typeface="Times New Roman"/>
              </a:rPr>
              <a:t>additional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features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deep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packet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inspection,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intrusion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detection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prevention,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malware </a:t>
            </a:r>
            <a:r>
              <a:rPr dirty="0" sz="1400" spc="-10">
                <a:latin typeface="Times New Roman"/>
                <a:cs typeface="Times New Roman"/>
              </a:rPr>
              <a:t>defence.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130810" marR="139700">
              <a:lnSpc>
                <a:spcPct val="90000"/>
              </a:lnSpc>
              <a:spcBef>
                <a:spcPts val="5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Contemporary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dirty="0" sz="36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Academics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Practices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360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Sciences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666490" y="903477"/>
            <a:ext cx="104139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71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61434" y="941832"/>
            <a:ext cx="7810500" cy="24130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39"/>
              </a:lnSpc>
            </a:pP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1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first</a:t>
            </a:r>
            <a:r>
              <a:rPr dirty="0" sz="1700" spc="190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Central</a:t>
            </a:r>
            <a:r>
              <a:rPr dirty="0" sz="1700" spc="19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Fingerprint</a:t>
            </a:r>
            <a:r>
              <a:rPr dirty="0" sz="1700" spc="19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Bureau</a:t>
            </a:r>
            <a:r>
              <a:rPr dirty="0" sz="1700" spc="19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(CFPB)</a:t>
            </a:r>
            <a:r>
              <a:rPr dirty="0" sz="1700" spc="180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1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India</a:t>
            </a:r>
            <a:r>
              <a:rPr dirty="0" sz="1700" spc="1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was</a:t>
            </a:r>
            <a:r>
              <a:rPr dirty="0" sz="1700" spc="1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established</a:t>
            </a:r>
            <a:r>
              <a:rPr dirty="0" sz="1700" spc="1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19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Kolkata</a:t>
            </a:r>
            <a:r>
              <a:rPr dirty="0" sz="1700" spc="185" i="1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in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61434" y="1182624"/>
            <a:ext cx="4688840" cy="233679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780"/>
              </a:lnSpc>
            </a:pPr>
            <a:r>
              <a:rPr dirty="0" sz="1700">
                <a:latin typeface="Times New Roman"/>
                <a:cs typeface="Times New Roman"/>
              </a:rPr>
              <a:t>India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year</a:t>
            </a:r>
            <a:r>
              <a:rPr dirty="0" sz="1700" spc="-2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1897</a:t>
            </a:r>
            <a:r>
              <a:rPr dirty="0" sz="1700" spc="-3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became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functional</a:t>
            </a:r>
            <a:r>
              <a:rPr dirty="0" sz="1700" spc="-1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in</a:t>
            </a:r>
            <a:r>
              <a:rPr dirty="0" sz="1700" spc="-5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1904</a:t>
            </a:r>
            <a:r>
              <a:rPr dirty="0" sz="1700" spc="-1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66490" y="1522221"/>
            <a:ext cx="7968615" cy="113792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95580" marR="5080" indent="-182880">
              <a:lnSpc>
                <a:spcPts val="1839"/>
              </a:lnSpc>
              <a:spcBef>
                <a:spcPts val="330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Ever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since</a:t>
            </a:r>
            <a:r>
              <a:rPr dirty="0" sz="1700" spc="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then,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usage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forensic</a:t>
            </a:r>
            <a:r>
              <a:rPr dirty="0" sz="1700" spc="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science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crime</a:t>
            </a:r>
            <a:r>
              <a:rPr dirty="0" sz="1700" spc="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investigation</a:t>
            </a:r>
            <a:r>
              <a:rPr dirty="0" sz="1700" spc="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has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routinely</a:t>
            </a:r>
            <a:r>
              <a:rPr dirty="0" sz="1700" spc="5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started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India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since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then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efforts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are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being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made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capacity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building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forensics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India.</a:t>
            </a:r>
            <a:endParaRPr sz="17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1839"/>
              </a:lnSpc>
              <a:spcBef>
                <a:spcPts val="1195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Several</a:t>
            </a:r>
            <a:r>
              <a:rPr dirty="0" sz="1700" spc="415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State</a:t>
            </a:r>
            <a:r>
              <a:rPr dirty="0" sz="1700" spc="44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(SFSLs)</a:t>
            </a:r>
            <a:r>
              <a:rPr dirty="0" sz="1700" spc="430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425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Central</a:t>
            </a:r>
            <a:r>
              <a:rPr dirty="0" sz="1700" spc="44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Forensic</a:t>
            </a:r>
            <a:r>
              <a:rPr dirty="0" sz="1700" spc="44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Science</a:t>
            </a:r>
            <a:r>
              <a:rPr dirty="0" sz="1700" spc="44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Laboratories</a:t>
            </a:r>
            <a:r>
              <a:rPr dirty="0" sz="1700" spc="44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(CFSLs)</a:t>
            </a:r>
            <a:r>
              <a:rPr dirty="0" sz="1700" spc="434" b="1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were </a:t>
            </a:r>
            <a:r>
              <a:rPr dirty="0" sz="1700">
                <a:latin typeface="Times New Roman"/>
                <a:cs typeface="Times New Roman"/>
              </a:rPr>
              <a:t>established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India;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Fingerprint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Bureau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have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also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been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established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various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states.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66490" y="2760091"/>
            <a:ext cx="2021205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At</a:t>
            </a:r>
            <a:r>
              <a:rPr dirty="0" sz="1700" spc="1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present,</a:t>
            </a:r>
            <a:r>
              <a:rPr dirty="0" sz="1700" spc="1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there</a:t>
            </a:r>
            <a:r>
              <a:rPr dirty="0" sz="1700" spc="135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are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48146" y="2798064"/>
            <a:ext cx="5923915" cy="24130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45"/>
              </a:lnSpc>
            </a:pPr>
            <a:r>
              <a:rPr dirty="0" sz="1700" b="1">
                <a:latin typeface="Times New Roman"/>
                <a:cs typeface="Times New Roman"/>
              </a:rPr>
              <a:t>36</a:t>
            </a:r>
            <a:r>
              <a:rPr dirty="0" sz="1700" spc="13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State</a:t>
            </a:r>
            <a:r>
              <a:rPr dirty="0" sz="1700" spc="114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and</a:t>
            </a:r>
            <a:r>
              <a:rPr dirty="0" sz="1700" spc="12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Union</a:t>
            </a:r>
            <a:r>
              <a:rPr dirty="0" sz="1700" spc="13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Territory</a:t>
            </a:r>
            <a:r>
              <a:rPr dirty="0" sz="1700" spc="13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Fingerprint</a:t>
            </a:r>
            <a:r>
              <a:rPr dirty="0" sz="1700" spc="13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Bureaus</a:t>
            </a:r>
            <a:r>
              <a:rPr dirty="0" sz="1700" spc="135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1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about</a:t>
            </a:r>
            <a:r>
              <a:rPr dirty="0" sz="1700" spc="125">
                <a:latin typeface="Times New Roman"/>
                <a:cs typeface="Times New Roman"/>
              </a:rPr>
              <a:t> </a:t>
            </a:r>
            <a:r>
              <a:rPr dirty="0" sz="1700" spc="-50">
                <a:latin typeface="Times New Roman"/>
                <a:cs typeface="Times New Roman"/>
              </a:rPr>
              <a:t>7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61434" y="3038855"/>
            <a:ext cx="7810500" cy="22606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775"/>
              </a:lnSpc>
              <a:tabLst>
                <a:tab pos="1748155" algn="l"/>
                <a:tab pos="4789170" algn="l"/>
                <a:tab pos="7077075" algn="l"/>
              </a:tabLst>
            </a:pPr>
            <a:r>
              <a:rPr dirty="0" sz="1700" b="1">
                <a:latin typeface="Times New Roman"/>
                <a:cs typeface="Times New Roman"/>
              </a:rPr>
              <a:t>Central</a:t>
            </a:r>
            <a:r>
              <a:rPr dirty="0" sz="1700" spc="60" b="1">
                <a:latin typeface="Times New Roman"/>
                <a:cs typeface="Times New Roman"/>
              </a:rPr>
              <a:t>  </a:t>
            </a:r>
            <a:r>
              <a:rPr dirty="0" sz="1700" spc="-10" b="1">
                <a:latin typeface="Times New Roman"/>
                <a:cs typeface="Times New Roman"/>
              </a:rPr>
              <a:t>Forensic</a:t>
            </a:r>
            <a:r>
              <a:rPr dirty="0" sz="1700" b="1">
                <a:latin typeface="Times New Roman"/>
                <a:cs typeface="Times New Roman"/>
              </a:rPr>
              <a:t>	Science</a:t>
            </a:r>
            <a:r>
              <a:rPr dirty="0" sz="1700" spc="50" b="1">
                <a:latin typeface="Times New Roman"/>
                <a:cs typeface="Times New Roman"/>
              </a:rPr>
              <a:t>  </a:t>
            </a:r>
            <a:r>
              <a:rPr dirty="0" sz="1700" b="1">
                <a:latin typeface="Times New Roman"/>
                <a:cs typeface="Times New Roman"/>
              </a:rPr>
              <a:t>Laboratories</a:t>
            </a:r>
            <a:r>
              <a:rPr dirty="0" sz="1700" spc="45" b="1">
                <a:latin typeface="Times New Roman"/>
                <a:cs typeface="Times New Roman"/>
              </a:rPr>
              <a:t>  </a:t>
            </a:r>
            <a:r>
              <a:rPr dirty="0" sz="1700" spc="-10" b="1">
                <a:latin typeface="Times New Roman"/>
                <a:cs typeface="Times New Roman"/>
              </a:rPr>
              <a:t>(CFSLs)</a:t>
            </a:r>
            <a:r>
              <a:rPr dirty="0" sz="1700" b="1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55">
                <a:latin typeface="Times New Roman"/>
                <a:cs typeface="Times New Roman"/>
              </a:rPr>
              <a:t>  </a:t>
            </a:r>
            <a:r>
              <a:rPr dirty="0" sz="1700" b="1">
                <a:latin typeface="Times New Roman"/>
                <a:cs typeface="Times New Roman"/>
              </a:rPr>
              <a:t>32</a:t>
            </a:r>
            <a:r>
              <a:rPr dirty="0" sz="1700" spc="65" b="1">
                <a:latin typeface="Times New Roman"/>
                <a:cs typeface="Times New Roman"/>
              </a:rPr>
              <a:t>  </a:t>
            </a:r>
            <a:r>
              <a:rPr dirty="0" sz="1700" b="1">
                <a:latin typeface="Times New Roman"/>
                <a:cs typeface="Times New Roman"/>
              </a:rPr>
              <a:t>State</a:t>
            </a:r>
            <a:r>
              <a:rPr dirty="0" sz="1700" spc="70" b="1">
                <a:latin typeface="Times New Roman"/>
                <a:cs typeface="Times New Roman"/>
              </a:rPr>
              <a:t>  </a:t>
            </a:r>
            <a:r>
              <a:rPr dirty="0" sz="1700" spc="-10" b="1">
                <a:latin typeface="Times New Roman"/>
                <a:cs typeface="Times New Roman"/>
              </a:rPr>
              <a:t>Forensic</a:t>
            </a:r>
            <a:r>
              <a:rPr dirty="0" sz="1700" b="1">
                <a:latin typeface="Times New Roman"/>
                <a:cs typeface="Times New Roman"/>
              </a:rPr>
              <a:t>	</a:t>
            </a:r>
            <a:r>
              <a:rPr dirty="0" sz="1700" spc="-10" b="1">
                <a:latin typeface="Times New Roman"/>
                <a:cs typeface="Times New Roman"/>
              </a:rPr>
              <a:t>Science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61434" y="3264408"/>
            <a:ext cx="2933065" cy="24130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45"/>
              </a:lnSpc>
            </a:pPr>
            <a:r>
              <a:rPr dirty="0" sz="1700" b="1">
                <a:latin typeface="Times New Roman"/>
                <a:cs typeface="Times New Roman"/>
              </a:rPr>
              <a:t>Laboratories</a:t>
            </a:r>
            <a:r>
              <a:rPr dirty="0" sz="1700" spc="40" b="1">
                <a:latin typeface="Times New Roman"/>
                <a:cs typeface="Times New Roman"/>
              </a:rPr>
              <a:t>  </a:t>
            </a:r>
            <a:r>
              <a:rPr dirty="0" sz="1700" b="1">
                <a:latin typeface="Times New Roman"/>
                <a:cs typeface="Times New Roman"/>
              </a:rPr>
              <a:t>(SFSLs)</a:t>
            </a:r>
            <a:r>
              <a:rPr dirty="0" sz="1700" spc="45" b="1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50">
                <a:latin typeface="Times New Roman"/>
                <a:cs typeface="Times New Roman"/>
              </a:rPr>
              <a:t>  </a:t>
            </a:r>
            <a:r>
              <a:rPr dirty="0" sz="1700" spc="-20">
                <a:latin typeface="Times New Roman"/>
                <a:cs typeface="Times New Roman"/>
              </a:rPr>
              <a:t>India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81418" y="3264408"/>
            <a:ext cx="186436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45"/>
              </a:lnSpc>
            </a:pPr>
            <a:r>
              <a:rPr dirty="0" sz="1700">
                <a:latin typeface="Times New Roman"/>
                <a:cs typeface="Times New Roman"/>
              </a:rPr>
              <a:t>.</a:t>
            </a:r>
            <a:r>
              <a:rPr dirty="0" sz="1700" spc="45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50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several</a:t>
            </a:r>
            <a:r>
              <a:rPr dirty="0" sz="1700" spc="45">
                <a:latin typeface="Times New Roman"/>
                <a:cs typeface="Times New Roman"/>
              </a:rPr>
              <a:t>  </a:t>
            </a:r>
            <a:r>
              <a:rPr dirty="0" sz="1700" spc="-10">
                <a:latin typeface="Times New Roman"/>
                <a:cs typeface="Times New Roman"/>
              </a:rPr>
              <a:t>states,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645270" y="3264408"/>
            <a:ext cx="3027045" cy="24130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1270">
              <a:lnSpc>
                <a:spcPts val="1845"/>
              </a:lnSpc>
            </a:pPr>
            <a:r>
              <a:rPr dirty="0" sz="1700" b="1">
                <a:latin typeface="Times New Roman"/>
                <a:cs typeface="Times New Roman"/>
              </a:rPr>
              <a:t>106</a:t>
            </a:r>
            <a:r>
              <a:rPr dirty="0" sz="1700" spc="49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Regional</a:t>
            </a:r>
            <a:r>
              <a:rPr dirty="0" sz="1700" spc="40" b="1">
                <a:latin typeface="Times New Roman"/>
                <a:cs typeface="Times New Roman"/>
              </a:rPr>
              <a:t>  </a:t>
            </a:r>
            <a:r>
              <a:rPr dirty="0" sz="1700" b="1">
                <a:latin typeface="Times New Roman"/>
                <a:cs typeface="Times New Roman"/>
              </a:rPr>
              <a:t>Forensic</a:t>
            </a:r>
            <a:r>
              <a:rPr dirty="0" sz="1700" spc="45" b="1">
                <a:latin typeface="Times New Roman"/>
                <a:cs typeface="Times New Roman"/>
              </a:rPr>
              <a:t>  </a:t>
            </a:r>
            <a:r>
              <a:rPr dirty="0" sz="1700" spc="-10" b="1">
                <a:latin typeface="Times New Roman"/>
                <a:cs typeface="Times New Roman"/>
              </a:rPr>
              <a:t>Science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61434" y="3505200"/>
            <a:ext cx="6826884" cy="233679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785"/>
              </a:lnSpc>
            </a:pPr>
            <a:r>
              <a:rPr dirty="0" sz="1700" b="1">
                <a:latin typeface="Times New Roman"/>
                <a:cs typeface="Times New Roman"/>
              </a:rPr>
              <a:t>Laboratories</a:t>
            </a:r>
            <a:r>
              <a:rPr dirty="0" sz="1700" spc="29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(RFSLs)</a:t>
            </a:r>
            <a:r>
              <a:rPr dirty="0" sz="1700" spc="300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295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552</a:t>
            </a:r>
            <a:r>
              <a:rPr dirty="0" sz="1700" spc="29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Mobile</a:t>
            </a:r>
            <a:r>
              <a:rPr dirty="0" sz="1700" spc="30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Forensic</a:t>
            </a:r>
            <a:r>
              <a:rPr dirty="0" sz="1700" spc="30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Science</a:t>
            </a:r>
            <a:r>
              <a:rPr dirty="0" sz="1700" spc="27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Units</a:t>
            </a:r>
            <a:r>
              <a:rPr dirty="0" sz="1700" spc="30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(MFSLs)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760202" y="3459302"/>
            <a:ext cx="87503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latin typeface="Times New Roman"/>
                <a:cs typeface="Times New Roman"/>
              </a:rPr>
              <a:t>have</a:t>
            </a:r>
            <a:r>
              <a:rPr dirty="0" sz="1700" spc="29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also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49370" y="3693033"/>
            <a:ext cx="149860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Times New Roman"/>
                <a:cs typeface="Times New Roman"/>
              </a:rPr>
              <a:t>been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established.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666490" y="4078604"/>
            <a:ext cx="47434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An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237863" y="4116323"/>
            <a:ext cx="7434580" cy="233679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35"/>
              </a:lnSpc>
            </a:pPr>
            <a:r>
              <a:rPr dirty="0" sz="1700">
                <a:latin typeface="Times New Roman"/>
                <a:cs typeface="Times New Roman"/>
              </a:rPr>
              <a:t>advanced</a:t>
            </a:r>
            <a:r>
              <a:rPr dirty="0" sz="1700" spc="395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Centre</a:t>
            </a:r>
            <a:r>
              <a:rPr dirty="0" sz="1700" spc="42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for</a:t>
            </a:r>
            <a:r>
              <a:rPr dirty="0" sz="1700" spc="37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DNA</a:t>
            </a:r>
            <a:r>
              <a:rPr dirty="0" sz="1700" spc="33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Fingerprinting</a:t>
            </a:r>
            <a:r>
              <a:rPr dirty="0" sz="1700" spc="42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and</a:t>
            </a:r>
            <a:r>
              <a:rPr dirty="0" sz="1700" spc="43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Diagnostics</a:t>
            </a:r>
            <a:r>
              <a:rPr dirty="0" sz="1700" spc="41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(CDFD)</a:t>
            </a:r>
            <a:r>
              <a:rPr dirty="0" sz="1700" spc="420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has</a:t>
            </a:r>
            <a:r>
              <a:rPr dirty="0" sz="1700" spc="430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been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861434" y="4349496"/>
            <a:ext cx="2453005" cy="24130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45"/>
              </a:lnSpc>
              <a:tabLst>
                <a:tab pos="1094740" algn="l"/>
                <a:tab pos="1396365" algn="l"/>
              </a:tabLst>
            </a:pPr>
            <a:r>
              <a:rPr dirty="0" sz="1700" spc="-10">
                <a:latin typeface="Times New Roman"/>
                <a:cs typeface="Times New Roman"/>
              </a:rPr>
              <a:t>established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25">
                <a:latin typeface="Times New Roman"/>
                <a:cs typeface="Times New Roman"/>
              </a:rPr>
              <a:t>in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10" b="1">
                <a:latin typeface="Times New Roman"/>
                <a:cs typeface="Times New Roman"/>
              </a:rPr>
              <a:t>Hyderabad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01359" y="4349496"/>
            <a:ext cx="1156970" cy="24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6525">
              <a:lnSpc>
                <a:spcPts val="1845"/>
              </a:lnSpc>
              <a:tabLst>
                <a:tab pos="761365" algn="l"/>
              </a:tabLst>
            </a:pPr>
            <a:r>
              <a:rPr dirty="0" sz="1700" spc="-10">
                <a:latin typeface="Times New Roman"/>
                <a:cs typeface="Times New Roman"/>
              </a:rPr>
              <a:t>under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25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458075" y="4349496"/>
            <a:ext cx="4213860" cy="24130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45"/>
              </a:lnSpc>
              <a:tabLst>
                <a:tab pos="1249045" algn="l"/>
                <a:tab pos="1562735" algn="l"/>
                <a:tab pos="3047365" algn="l"/>
                <a:tab pos="3983354" algn="l"/>
              </a:tabLst>
            </a:pPr>
            <a:r>
              <a:rPr dirty="0" sz="1700" spc="-10" b="1">
                <a:latin typeface="Times New Roman"/>
                <a:cs typeface="Times New Roman"/>
              </a:rPr>
              <a:t>Department</a:t>
            </a:r>
            <a:r>
              <a:rPr dirty="0" sz="1700" b="1">
                <a:latin typeface="Times New Roman"/>
                <a:cs typeface="Times New Roman"/>
              </a:rPr>
              <a:t>	</a:t>
            </a:r>
            <a:r>
              <a:rPr dirty="0" sz="1700" spc="-25" b="1">
                <a:latin typeface="Times New Roman"/>
                <a:cs typeface="Times New Roman"/>
              </a:rPr>
              <a:t>of</a:t>
            </a:r>
            <a:r>
              <a:rPr dirty="0" sz="1700" b="1">
                <a:latin typeface="Times New Roman"/>
                <a:cs typeface="Times New Roman"/>
              </a:rPr>
              <a:t>	</a:t>
            </a:r>
            <a:r>
              <a:rPr dirty="0" sz="1700" spc="-10" b="1">
                <a:latin typeface="Times New Roman"/>
                <a:cs typeface="Times New Roman"/>
              </a:rPr>
              <a:t>Biotechnology,</a:t>
            </a:r>
            <a:r>
              <a:rPr dirty="0" sz="1700" b="1">
                <a:latin typeface="Times New Roman"/>
                <a:cs typeface="Times New Roman"/>
              </a:rPr>
              <a:t>	</a:t>
            </a:r>
            <a:r>
              <a:rPr dirty="0" sz="1700" spc="-10" b="1">
                <a:latin typeface="Times New Roman"/>
                <a:cs typeface="Times New Roman"/>
              </a:rPr>
              <a:t>Ministry</a:t>
            </a:r>
            <a:r>
              <a:rPr dirty="0" sz="1700" b="1">
                <a:latin typeface="Times New Roman"/>
                <a:cs typeface="Times New Roman"/>
              </a:rPr>
              <a:t>	</a:t>
            </a:r>
            <a:r>
              <a:rPr dirty="0" sz="1700" spc="-25" b="1">
                <a:latin typeface="Times New Roman"/>
                <a:cs typeface="Times New Roman"/>
              </a:rPr>
              <a:t>of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861434" y="4590288"/>
            <a:ext cx="4234180" cy="233679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785"/>
              </a:lnSpc>
            </a:pPr>
            <a:r>
              <a:rPr dirty="0" sz="1700" b="1">
                <a:latin typeface="Times New Roman"/>
                <a:cs typeface="Times New Roman"/>
              </a:rPr>
              <a:t>Science</a:t>
            </a:r>
            <a:r>
              <a:rPr dirty="0" sz="1700" spc="-2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and</a:t>
            </a:r>
            <a:r>
              <a:rPr dirty="0" sz="1700" spc="-30" b="1">
                <a:latin typeface="Times New Roman"/>
                <a:cs typeface="Times New Roman"/>
              </a:rPr>
              <a:t> </a:t>
            </a:r>
            <a:r>
              <a:rPr dirty="0" sz="1700" spc="-25" b="1">
                <a:latin typeface="Times New Roman"/>
                <a:cs typeface="Times New Roman"/>
              </a:rPr>
              <a:t>Technology,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Government</a:t>
            </a:r>
            <a:r>
              <a:rPr dirty="0" sz="1700" spc="-2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of</a:t>
            </a:r>
            <a:r>
              <a:rPr dirty="0" sz="1700" spc="-10" b="1">
                <a:latin typeface="Times New Roman"/>
                <a:cs typeface="Times New Roman"/>
              </a:rPr>
              <a:t> India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071231" y="4544948"/>
            <a:ext cx="8001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0" b="1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666490" y="4930521"/>
            <a:ext cx="797877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  <a:tab pos="1458595" algn="l"/>
                <a:tab pos="1877695" algn="l"/>
                <a:tab pos="2777490" algn="l"/>
                <a:tab pos="3277235" algn="l"/>
                <a:tab pos="4370070" algn="l"/>
                <a:tab pos="5215890" algn="l"/>
                <a:tab pos="6165215" algn="l"/>
                <a:tab pos="7413625" algn="l"/>
              </a:tabLst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The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10" b="1">
                <a:latin typeface="Times New Roman"/>
                <a:cs typeface="Times New Roman"/>
              </a:rPr>
              <a:t>Center</a:t>
            </a:r>
            <a:r>
              <a:rPr dirty="0" sz="1700" b="1">
                <a:latin typeface="Times New Roman"/>
                <a:cs typeface="Times New Roman"/>
              </a:rPr>
              <a:t>	</a:t>
            </a:r>
            <a:r>
              <a:rPr dirty="0" sz="1700" spc="-25" b="1">
                <a:latin typeface="Times New Roman"/>
                <a:cs typeface="Times New Roman"/>
              </a:rPr>
              <a:t>for</a:t>
            </a:r>
            <a:r>
              <a:rPr dirty="0" sz="1700" b="1">
                <a:latin typeface="Times New Roman"/>
                <a:cs typeface="Times New Roman"/>
              </a:rPr>
              <a:t>	</a:t>
            </a:r>
            <a:r>
              <a:rPr dirty="0" sz="1700" spc="-10" b="1">
                <a:latin typeface="Times New Roman"/>
                <a:cs typeface="Times New Roman"/>
              </a:rPr>
              <a:t>Cellular</a:t>
            </a:r>
            <a:r>
              <a:rPr dirty="0" sz="1700" b="1">
                <a:latin typeface="Times New Roman"/>
                <a:cs typeface="Times New Roman"/>
              </a:rPr>
              <a:t>	</a:t>
            </a:r>
            <a:r>
              <a:rPr dirty="0" sz="1700" spc="-25" b="1">
                <a:latin typeface="Times New Roman"/>
                <a:cs typeface="Times New Roman"/>
              </a:rPr>
              <a:t>and</a:t>
            </a:r>
            <a:r>
              <a:rPr dirty="0" sz="1700" b="1">
                <a:latin typeface="Times New Roman"/>
                <a:cs typeface="Times New Roman"/>
              </a:rPr>
              <a:t>	</a:t>
            </a:r>
            <a:r>
              <a:rPr dirty="0" sz="1700" spc="-10" b="1">
                <a:latin typeface="Times New Roman"/>
                <a:cs typeface="Times New Roman"/>
              </a:rPr>
              <a:t>Molecular</a:t>
            </a:r>
            <a:r>
              <a:rPr dirty="0" sz="1700" b="1">
                <a:latin typeface="Times New Roman"/>
                <a:cs typeface="Times New Roman"/>
              </a:rPr>
              <a:t>	</a:t>
            </a:r>
            <a:r>
              <a:rPr dirty="0" sz="1700" spc="-10" b="1">
                <a:latin typeface="Times New Roman"/>
                <a:cs typeface="Times New Roman"/>
              </a:rPr>
              <a:t>Biology</a:t>
            </a:r>
            <a:r>
              <a:rPr dirty="0" sz="1700" b="1">
                <a:latin typeface="Times New Roman"/>
                <a:cs typeface="Times New Roman"/>
              </a:rPr>
              <a:t>	</a:t>
            </a:r>
            <a:r>
              <a:rPr dirty="0" sz="1700" spc="-10" b="1">
                <a:latin typeface="Times New Roman"/>
                <a:cs typeface="Times New Roman"/>
              </a:rPr>
              <a:t>(CCMB)</a:t>
            </a:r>
            <a:r>
              <a:rPr dirty="0" sz="1700" b="1">
                <a:latin typeface="Times New Roman"/>
                <a:cs typeface="Times New Roman"/>
              </a:rPr>
              <a:t>	</a:t>
            </a:r>
            <a:r>
              <a:rPr dirty="0" sz="1700" spc="-10" b="1">
                <a:latin typeface="Times New Roman"/>
                <a:cs typeface="Times New Roman"/>
              </a:rPr>
              <a:t>Hyderabad</a:t>
            </a:r>
            <a:r>
              <a:rPr dirty="0" sz="1700" spc="-10">
                <a:latin typeface="Times New Roman"/>
                <a:cs typeface="Times New Roman"/>
              </a:rPr>
              <a:t>,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20" b="1">
                <a:latin typeface="Times New Roman"/>
                <a:cs typeface="Times New Roman"/>
              </a:rPr>
              <a:t>CFSL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849370" y="5163388"/>
            <a:ext cx="778383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b="1">
                <a:latin typeface="Times New Roman"/>
                <a:cs typeface="Times New Roman"/>
              </a:rPr>
              <a:t>Hyderabad</a:t>
            </a:r>
            <a:r>
              <a:rPr dirty="0" sz="1700">
                <a:latin typeface="Times New Roman"/>
                <a:cs typeface="Times New Roman"/>
              </a:rPr>
              <a:t>,</a:t>
            </a:r>
            <a:r>
              <a:rPr dirty="0" sz="1700" spc="4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470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CFSL</a:t>
            </a:r>
            <a:r>
              <a:rPr dirty="0" sz="1700" spc="39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Kolkata</a:t>
            </a:r>
            <a:r>
              <a:rPr dirty="0" sz="1700" spc="475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have</a:t>
            </a:r>
            <a:r>
              <a:rPr dirty="0" sz="1700" spc="4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been</a:t>
            </a:r>
            <a:r>
              <a:rPr dirty="0" sz="1700" spc="4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4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pioneering</a:t>
            </a:r>
            <a:r>
              <a:rPr dirty="0" sz="1700" spc="4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institutions</a:t>
            </a:r>
            <a:r>
              <a:rPr dirty="0" sz="1700" spc="4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484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start</a:t>
            </a:r>
            <a:r>
              <a:rPr dirty="0" sz="1700" spc="475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the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849370" y="5397195"/>
            <a:ext cx="7786370" cy="51879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330"/>
              </a:spcBef>
            </a:pPr>
            <a:r>
              <a:rPr dirty="0" sz="1700">
                <a:latin typeface="Times New Roman"/>
                <a:cs typeface="Times New Roman"/>
              </a:rPr>
              <a:t>facilities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DNA</a:t>
            </a:r>
            <a:r>
              <a:rPr dirty="0" sz="1700" spc="-2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Profiling</a:t>
            </a:r>
            <a:r>
              <a:rPr dirty="0" sz="1700" spc="2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in</a:t>
            </a:r>
            <a:r>
              <a:rPr dirty="0" sz="1700" spc="2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criminal</a:t>
            </a:r>
            <a:r>
              <a:rPr dirty="0" sz="1700" spc="1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cases</a:t>
            </a:r>
            <a:r>
              <a:rPr dirty="0" sz="1700" spc="1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in</a:t>
            </a:r>
            <a:r>
              <a:rPr dirty="0" sz="1700" spc="2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India</a:t>
            </a:r>
            <a:r>
              <a:rPr dirty="0" sz="1700" spc="10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after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technology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was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introduced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London</a:t>
            </a:r>
            <a:r>
              <a:rPr dirty="0" sz="1700" spc="-1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1985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by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b="1" i="1">
                <a:latin typeface="Times New Roman"/>
                <a:cs typeface="Times New Roman"/>
              </a:rPr>
              <a:t>Professor</a:t>
            </a:r>
            <a:r>
              <a:rPr dirty="0" sz="1700" spc="-75" b="1" i="1">
                <a:latin typeface="Times New Roman"/>
                <a:cs typeface="Times New Roman"/>
              </a:rPr>
              <a:t> </a:t>
            </a:r>
            <a:r>
              <a:rPr dirty="0" sz="1700" b="1" i="1">
                <a:latin typeface="Times New Roman"/>
                <a:cs typeface="Times New Roman"/>
              </a:rPr>
              <a:t>Alec</a:t>
            </a:r>
            <a:r>
              <a:rPr dirty="0" sz="1700" spc="-10" b="1" i="1">
                <a:latin typeface="Times New Roman"/>
                <a:cs typeface="Times New Roman"/>
              </a:rPr>
              <a:t> Jeffreys</a:t>
            </a:r>
            <a:r>
              <a:rPr dirty="0" sz="1700" spc="-1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43852" y="301243"/>
            <a:ext cx="1551940" cy="226060"/>
          </a:xfrm>
          <a:custGeom>
            <a:avLst/>
            <a:gdLst/>
            <a:ahLst/>
            <a:cxnLst/>
            <a:rect l="l" t="t" r="r" b="b"/>
            <a:pathLst>
              <a:path w="1551939" h="226059">
                <a:moveTo>
                  <a:pt x="102095" y="0"/>
                </a:moveTo>
                <a:lnTo>
                  <a:pt x="0" y="0"/>
                </a:lnTo>
                <a:lnTo>
                  <a:pt x="0" y="225552"/>
                </a:lnTo>
                <a:lnTo>
                  <a:pt x="102095" y="225552"/>
                </a:lnTo>
                <a:lnTo>
                  <a:pt x="102095" y="0"/>
                </a:lnTo>
                <a:close/>
              </a:path>
              <a:path w="1551939" h="226059">
                <a:moveTo>
                  <a:pt x="1162799" y="0"/>
                </a:moveTo>
                <a:lnTo>
                  <a:pt x="1162799" y="0"/>
                </a:lnTo>
                <a:lnTo>
                  <a:pt x="102108" y="0"/>
                </a:lnTo>
                <a:lnTo>
                  <a:pt x="102108" y="225552"/>
                </a:lnTo>
                <a:lnTo>
                  <a:pt x="1162799" y="225552"/>
                </a:lnTo>
                <a:lnTo>
                  <a:pt x="1162799" y="0"/>
                </a:lnTo>
                <a:close/>
              </a:path>
              <a:path w="1551939" h="226059">
                <a:moveTo>
                  <a:pt x="1551495" y="0"/>
                </a:moveTo>
                <a:lnTo>
                  <a:pt x="1213167" y="0"/>
                </a:lnTo>
                <a:lnTo>
                  <a:pt x="1162875" y="0"/>
                </a:lnTo>
                <a:lnTo>
                  <a:pt x="1162875" y="225552"/>
                </a:lnTo>
                <a:lnTo>
                  <a:pt x="1213167" y="225552"/>
                </a:lnTo>
                <a:lnTo>
                  <a:pt x="1551495" y="225552"/>
                </a:lnTo>
                <a:lnTo>
                  <a:pt x="1551495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114" y="264413"/>
            <a:ext cx="440372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00"/>
                </a:solidFill>
              </a:rPr>
              <a:t>6.</a:t>
            </a:r>
            <a:r>
              <a:rPr dirty="0" sz="1600" spc="-5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Cyber</a:t>
            </a:r>
            <a:r>
              <a:rPr dirty="0" sz="1600" spc="-55">
                <a:solidFill>
                  <a:srgbClr val="000000"/>
                </a:solidFill>
              </a:rPr>
              <a:t> </a:t>
            </a:r>
            <a:r>
              <a:rPr dirty="0" sz="1600" spc="-20">
                <a:solidFill>
                  <a:srgbClr val="000000"/>
                </a:solidFill>
              </a:rPr>
              <a:t>Took</a:t>
            </a:r>
            <a:r>
              <a:rPr dirty="0" sz="1600" spc="-4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Kits:</a:t>
            </a:r>
            <a:r>
              <a:rPr dirty="0" sz="1600" spc="-35">
                <a:solidFill>
                  <a:srgbClr val="000000"/>
                </a:solidFill>
              </a:rPr>
              <a:t> </a:t>
            </a:r>
            <a:r>
              <a:rPr dirty="0" sz="1600" spc="-20" b="1">
                <a:solidFill>
                  <a:srgbClr val="000000"/>
                </a:solidFill>
                <a:latin typeface="Times New Roman"/>
                <a:cs typeface="Times New Roman"/>
              </a:rPr>
              <a:t>Types</a:t>
            </a:r>
            <a:r>
              <a:rPr dirty="0" sz="16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600" spc="-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Cyber</a:t>
            </a:r>
            <a:r>
              <a:rPr dirty="0" sz="1600" spc="-6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000000"/>
                </a:solidFill>
                <a:latin typeface="Times New Roman"/>
                <a:cs typeface="Times New Roman"/>
              </a:rPr>
              <a:t>Security</a:t>
            </a:r>
            <a:r>
              <a:rPr dirty="0" sz="16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000000"/>
                </a:solidFill>
                <a:latin typeface="Times New Roman"/>
                <a:cs typeface="Times New Roman"/>
              </a:rPr>
              <a:t>Tools: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1114" y="636269"/>
            <a:ext cx="11470005" cy="590931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95580" marR="5080" indent="-182880">
              <a:lnSpc>
                <a:spcPts val="1730"/>
              </a:lnSpc>
              <a:spcBef>
                <a:spcPts val="3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Managed</a:t>
            </a:r>
            <a:r>
              <a:rPr dirty="0" sz="1600" spc="-3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Detection</a:t>
            </a:r>
            <a:r>
              <a:rPr dirty="0" sz="1600" spc="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Services:</a:t>
            </a:r>
            <a:r>
              <a:rPr dirty="0" sz="1600" spc="2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Managed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Detection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Response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(MDR)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cybersecurity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service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combination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technology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human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expertise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protect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organizations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cyber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threats.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MDR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services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include:</a:t>
            </a:r>
            <a:endParaRPr sz="16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145"/>
              </a:spcBef>
            </a:pPr>
            <a:r>
              <a:rPr dirty="0" sz="1200" spc="225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200" spc="-6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24/7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monitoring: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MDR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continuously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monitor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endpoints,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cloud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55"/>
              </a:spcBef>
            </a:pPr>
            <a:r>
              <a:rPr dirty="0" sz="1200" spc="225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200" spc="-6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Threat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hunting: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MDR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proactively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threats.</a:t>
            </a:r>
            <a:endParaRPr sz="12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55"/>
              </a:spcBef>
            </a:pPr>
            <a:r>
              <a:rPr dirty="0" sz="1200" spc="225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200" spc="-5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Incident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response: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MDR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incidents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quickly.</a:t>
            </a:r>
            <a:endParaRPr sz="12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dirty="0" sz="1200" spc="225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200" spc="-6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intelligence: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MDR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intelligence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threats.</a:t>
            </a:r>
            <a:endParaRPr sz="12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55"/>
              </a:spcBef>
            </a:pPr>
            <a:r>
              <a:rPr dirty="0" sz="1200" spc="225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200" spc="-6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MDR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 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analyze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55"/>
              </a:spcBef>
            </a:pPr>
            <a:r>
              <a:rPr dirty="0" sz="1200" spc="225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200" spc="-6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communication: MDR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communication.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200">
              <a:latin typeface="Times New Roman"/>
              <a:cs typeface="Times New Roman"/>
            </a:endParaRPr>
          </a:p>
          <a:p>
            <a:pPr marL="195580" marR="8890" indent="-182880">
              <a:lnSpc>
                <a:spcPts val="1730"/>
              </a:lnSpc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MDR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services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help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organizations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limit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 impact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threats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without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needing to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hire additional staff.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help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organizations </a:t>
            </a:r>
            <a:r>
              <a:rPr dirty="0" sz="1600">
                <a:latin typeface="Times New Roman"/>
                <a:cs typeface="Times New Roman"/>
              </a:rPr>
              <a:t>preserve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their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brand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reputation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build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trust.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There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three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types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MDR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providers:</a:t>
            </a:r>
            <a:endParaRPr sz="1600">
              <a:latin typeface="Times New Roman"/>
              <a:cs typeface="Times New Roman"/>
            </a:endParaRPr>
          </a:p>
          <a:p>
            <a:pPr marL="697865" indent="-182245">
              <a:lnSpc>
                <a:spcPct val="100000"/>
              </a:lnSpc>
              <a:spcBef>
                <a:spcPts val="175"/>
              </a:spcBef>
              <a:buClr>
                <a:srgbClr val="40B9D2"/>
              </a:buClr>
              <a:buFont typeface="Wingdings"/>
              <a:buChar char=""/>
              <a:tabLst>
                <a:tab pos="697865" algn="l"/>
              </a:tabLst>
            </a:pPr>
            <a:r>
              <a:rPr dirty="0" sz="1200">
                <a:latin typeface="Times New Roman"/>
                <a:cs typeface="Times New Roman"/>
              </a:rPr>
              <a:t>Bring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technology: These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typically only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alerts.</a:t>
            </a:r>
            <a:endParaRPr sz="1200">
              <a:latin typeface="Times New Roman"/>
              <a:cs typeface="Times New Roman"/>
            </a:endParaRPr>
          </a:p>
          <a:p>
            <a:pPr marL="697865" indent="-182245">
              <a:lnSpc>
                <a:spcPct val="100000"/>
              </a:lnSpc>
              <a:spcBef>
                <a:spcPts val="455"/>
              </a:spcBef>
              <a:buClr>
                <a:srgbClr val="40B9D2"/>
              </a:buClr>
              <a:buFont typeface="Wingdings"/>
              <a:buChar char=""/>
              <a:tabLst>
                <a:tab pos="697865" algn="l"/>
              </a:tabLst>
            </a:pP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vendor: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MDR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products.</a:t>
            </a:r>
            <a:endParaRPr sz="1200">
              <a:latin typeface="Times New Roman"/>
              <a:cs typeface="Times New Roman"/>
            </a:endParaRPr>
          </a:p>
          <a:p>
            <a:pPr marL="697865" indent="-182245">
              <a:lnSpc>
                <a:spcPct val="100000"/>
              </a:lnSpc>
              <a:spcBef>
                <a:spcPts val="455"/>
              </a:spcBef>
              <a:buClr>
                <a:srgbClr val="40B9D2"/>
              </a:buClr>
              <a:buFont typeface="Wingdings"/>
              <a:buChar char=""/>
              <a:tabLst>
                <a:tab pos="697865" algn="l"/>
              </a:tabLst>
            </a:pPr>
            <a:r>
              <a:rPr dirty="0" sz="1200">
                <a:latin typeface="Times New Roman"/>
                <a:cs typeface="Times New Roman"/>
              </a:rPr>
              <a:t>Fully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flexible: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combine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strengths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approaches.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200">
              <a:latin typeface="Times New Roman"/>
              <a:cs typeface="Times New Roman"/>
            </a:endParaRPr>
          </a:p>
          <a:p>
            <a:pPr marL="195580" marR="6350" indent="-182880">
              <a:lnSpc>
                <a:spcPts val="1730"/>
              </a:lnSpc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PKI</a:t>
            </a:r>
            <a:r>
              <a:rPr dirty="0" sz="1600" spc="-5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Services: </a:t>
            </a:r>
            <a:r>
              <a:rPr dirty="0" sz="1600">
                <a:latin typeface="Times New Roman"/>
                <a:cs typeface="Times New Roman"/>
              </a:rPr>
              <a:t>Public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Infrastructure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(PKI) services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tools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help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secure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transfers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communications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 using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public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keys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encryption:</a:t>
            </a:r>
            <a:endParaRPr sz="16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160"/>
              </a:spcBef>
            </a:pPr>
            <a:r>
              <a:rPr dirty="0" sz="1100" spc="21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100" spc="10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Identity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verification: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PKI services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confirm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identity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sender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 receiver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verifying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ownership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 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private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key.</a:t>
            </a:r>
            <a:endParaRPr sz="11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70"/>
              </a:spcBef>
            </a:pPr>
            <a:r>
              <a:rPr dirty="0" sz="1100" spc="204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100" spc="9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Secure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connections: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PKI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services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create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secure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connections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public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web pages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private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like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VPNs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 internal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Wi-</a:t>
            </a:r>
            <a:r>
              <a:rPr dirty="0" sz="1100" spc="-25">
                <a:latin typeface="Times New Roman"/>
                <a:cs typeface="Times New Roman"/>
              </a:rPr>
              <a:t>Fi.</a:t>
            </a:r>
            <a:endParaRPr sz="11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70"/>
              </a:spcBef>
            </a:pPr>
            <a:r>
              <a:rPr dirty="0" sz="1100" spc="204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100" spc="9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Data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encryption: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PKI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services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encrypt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data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way that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both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parties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decrypt,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ensuring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information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only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received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from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trusted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sources.</a:t>
            </a:r>
            <a:endParaRPr sz="11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65"/>
              </a:spcBef>
            </a:pPr>
            <a:r>
              <a:rPr dirty="0" sz="1100" spc="204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100" spc="8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Certificate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management: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PKI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services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help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manage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lifecycle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certificates.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PKI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services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deployed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different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ways,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including:</a:t>
            </a:r>
            <a:endParaRPr sz="1400">
              <a:latin typeface="Times New Roman"/>
              <a:cs typeface="Times New Roman"/>
            </a:endParaRPr>
          </a:p>
          <a:p>
            <a:pPr marL="698500" indent="-182880">
              <a:lnSpc>
                <a:spcPct val="100000"/>
              </a:lnSpc>
              <a:spcBef>
                <a:spcPts val="165"/>
              </a:spcBef>
              <a:buClr>
                <a:srgbClr val="40B9D2"/>
              </a:buClr>
              <a:buFont typeface="Courier New"/>
              <a:buChar char="o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PKI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(PKIaaS):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cloud-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eliminates 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organization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maintain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infrastructure,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costs.</a:t>
            </a:r>
            <a:endParaRPr sz="1200">
              <a:latin typeface="Times New Roman"/>
              <a:cs typeface="Times New Roman"/>
            </a:endParaRPr>
          </a:p>
          <a:p>
            <a:pPr marL="698500" indent="-182880">
              <a:lnSpc>
                <a:spcPct val="100000"/>
              </a:lnSpc>
              <a:spcBef>
                <a:spcPts val="455"/>
              </a:spcBef>
              <a:buClr>
                <a:srgbClr val="40B9D2"/>
              </a:buClr>
              <a:buFont typeface="Courier New"/>
              <a:buChar char="o"/>
              <a:tabLst>
                <a:tab pos="698500" algn="l"/>
              </a:tabLst>
            </a:pPr>
            <a:r>
              <a:rPr dirty="0" sz="1200" spc="-10">
                <a:latin typeface="Times New Roman"/>
                <a:cs typeface="Times New Roman"/>
              </a:rPr>
              <a:t>On-</a:t>
            </a:r>
            <a:r>
              <a:rPr dirty="0" sz="1200">
                <a:latin typeface="Times New Roman"/>
                <a:cs typeface="Times New Roman"/>
              </a:rPr>
              <a:t>premises: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another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deployment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PKI.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43852" y="1387093"/>
            <a:ext cx="1745614" cy="253365"/>
          </a:xfrm>
          <a:custGeom>
            <a:avLst/>
            <a:gdLst/>
            <a:ahLst/>
            <a:cxnLst/>
            <a:rect l="l" t="t" r="r" b="b"/>
            <a:pathLst>
              <a:path w="1745614" h="253364">
                <a:moveTo>
                  <a:pt x="228587" y="0"/>
                </a:moveTo>
                <a:lnTo>
                  <a:pt x="172212" y="0"/>
                </a:lnTo>
                <a:lnTo>
                  <a:pt x="114300" y="0"/>
                </a:lnTo>
                <a:lnTo>
                  <a:pt x="0" y="0"/>
                </a:lnTo>
                <a:lnTo>
                  <a:pt x="0" y="252984"/>
                </a:lnTo>
                <a:lnTo>
                  <a:pt x="114300" y="252984"/>
                </a:lnTo>
                <a:lnTo>
                  <a:pt x="172212" y="252984"/>
                </a:lnTo>
                <a:lnTo>
                  <a:pt x="228587" y="252984"/>
                </a:lnTo>
                <a:lnTo>
                  <a:pt x="228587" y="0"/>
                </a:lnTo>
                <a:close/>
              </a:path>
              <a:path w="1745614" h="253364">
                <a:moveTo>
                  <a:pt x="1307592" y="0"/>
                </a:moveTo>
                <a:lnTo>
                  <a:pt x="839724" y="0"/>
                </a:lnTo>
                <a:lnTo>
                  <a:pt x="790956" y="0"/>
                </a:lnTo>
                <a:lnTo>
                  <a:pt x="228600" y="0"/>
                </a:lnTo>
                <a:lnTo>
                  <a:pt x="228600" y="252984"/>
                </a:lnTo>
                <a:lnTo>
                  <a:pt x="790956" y="252984"/>
                </a:lnTo>
                <a:lnTo>
                  <a:pt x="839724" y="252984"/>
                </a:lnTo>
                <a:lnTo>
                  <a:pt x="1307592" y="252984"/>
                </a:lnTo>
                <a:lnTo>
                  <a:pt x="1307592" y="0"/>
                </a:lnTo>
                <a:close/>
              </a:path>
              <a:path w="1745614" h="253364">
                <a:moveTo>
                  <a:pt x="1745043" y="0"/>
                </a:moveTo>
                <a:lnTo>
                  <a:pt x="1364043" y="0"/>
                </a:lnTo>
                <a:lnTo>
                  <a:pt x="1307642" y="0"/>
                </a:lnTo>
                <a:lnTo>
                  <a:pt x="1307642" y="252984"/>
                </a:lnTo>
                <a:lnTo>
                  <a:pt x="1364043" y="252984"/>
                </a:lnTo>
                <a:lnTo>
                  <a:pt x="1745043" y="252984"/>
                </a:lnTo>
                <a:lnTo>
                  <a:pt x="1745043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114" y="1345819"/>
            <a:ext cx="494411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00"/>
                </a:solidFill>
              </a:rPr>
              <a:t>6.</a:t>
            </a:r>
            <a:r>
              <a:rPr dirty="0" sz="1800" spc="-4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Cyber</a:t>
            </a:r>
            <a:r>
              <a:rPr dirty="0" sz="1800" spc="-9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Took</a:t>
            </a:r>
            <a:r>
              <a:rPr dirty="0" sz="1800" spc="-4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Kits:</a:t>
            </a:r>
            <a:r>
              <a:rPr dirty="0" sz="1800" spc="-40">
                <a:solidFill>
                  <a:srgbClr val="000000"/>
                </a:solidFill>
              </a:rPr>
              <a:t> </a:t>
            </a:r>
            <a:r>
              <a:rPr dirty="0" sz="1800" spc="-10" b="1">
                <a:solidFill>
                  <a:srgbClr val="000000"/>
                </a:solidFill>
                <a:latin typeface="Times New Roman"/>
                <a:cs typeface="Times New Roman"/>
              </a:rPr>
              <a:t>Types</a:t>
            </a:r>
            <a:r>
              <a:rPr dirty="0" sz="1800" spc="-4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dirty="0" sz="1800" spc="-4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Cyber</a:t>
            </a:r>
            <a:r>
              <a:rPr dirty="0" sz="1800" spc="-7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Security</a:t>
            </a:r>
            <a:r>
              <a:rPr dirty="0" sz="1800" spc="-7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000000"/>
                </a:solidFill>
                <a:latin typeface="Times New Roman"/>
                <a:cs typeface="Times New Roman"/>
              </a:rPr>
              <a:t>Tools: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1114" y="1745107"/>
            <a:ext cx="11470005" cy="371157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95580" marR="5080" indent="-182880">
              <a:lnSpc>
                <a:spcPts val="1939"/>
              </a:lnSpc>
              <a:spcBef>
                <a:spcPts val="34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Penetration</a:t>
            </a:r>
            <a:r>
              <a:rPr dirty="0" sz="1800" spc="7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Testing:</a:t>
            </a:r>
            <a:r>
              <a:rPr dirty="0" sz="1800" spc="12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Penetration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testing,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known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pen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testing,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exercise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simulates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cyberattack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find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vulnerabilities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computer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Penetration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organizations:</a:t>
            </a:r>
            <a:endParaRPr sz="18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150"/>
              </a:spcBef>
            </a:pPr>
            <a:r>
              <a:rPr dirty="0" sz="1400" spc="1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400" spc="10">
                <a:latin typeface="Times New Roman"/>
                <a:cs typeface="Times New Roman"/>
              </a:rPr>
              <a:t>Identify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weaknesses: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Find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vulnerabilities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in</a:t>
            </a:r>
            <a:r>
              <a:rPr dirty="0" sz="1400">
                <a:latin typeface="Times New Roman"/>
                <a:cs typeface="Times New Roman"/>
              </a:rPr>
              <a:t> systems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and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4"/>
              </a:spcBef>
            </a:pPr>
            <a:r>
              <a:rPr dirty="0" sz="1400" spc="1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400" spc="10">
                <a:latin typeface="Times New Roman"/>
                <a:cs typeface="Times New Roman"/>
              </a:rPr>
              <a:t>Improve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security: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Help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security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teams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improve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overall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security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posture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0"/>
              </a:spcBef>
            </a:pPr>
            <a:r>
              <a:rPr dirty="0" sz="1400" spc="5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400" spc="50">
                <a:latin typeface="Times New Roman"/>
                <a:cs typeface="Times New Roman"/>
              </a:rPr>
              <a:t>Comply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regulations: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Support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compliance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privacy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security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regulations.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0"/>
              </a:spcBef>
            </a:pPr>
            <a:r>
              <a:rPr dirty="0" sz="1400" spc="90">
                <a:solidFill>
                  <a:srgbClr val="40B9D2"/>
                </a:solidFill>
                <a:latin typeface="Arial MT"/>
                <a:cs typeface="Arial MT"/>
              </a:rPr>
              <a:t>👉</a:t>
            </a:r>
            <a:r>
              <a:rPr dirty="0" sz="1400" spc="90">
                <a:latin typeface="Times New Roman"/>
                <a:cs typeface="Times New Roman"/>
              </a:rPr>
              <a:t>Get</a:t>
            </a:r>
            <a:r>
              <a:rPr dirty="0" sz="1400">
                <a:latin typeface="Times New Roman"/>
                <a:cs typeface="Times New Roman"/>
              </a:rPr>
              <a:t> expert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feedback: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Obtain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unbiased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third-</a:t>
            </a:r>
            <a:r>
              <a:rPr dirty="0" sz="1400">
                <a:latin typeface="Times New Roman"/>
                <a:cs typeface="Times New Roman"/>
              </a:rPr>
              <a:t>party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feedback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security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processes.</a:t>
            </a:r>
            <a:endParaRPr sz="1400">
              <a:latin typeface="Times New Roman"/>
              <a:cs typeface="Times New Roman"/>
            </a:endParaRPr>
          </a:p>
          <a:p>
            <a:pPr marL="195580" marR="6350" indent="-182880">
              <a:lnSpc>
                <a:spcPts val="1950"/>
              </a:lnSpc>
              <a:spcBef>
                <a:spcPts val="151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Penetration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testing 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often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carried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 by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certified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ethical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hackers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 the same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techniques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attackers.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process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typically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involves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reconnaissance,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scanning,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vulnerability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assessment,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exploitation,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reporting.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Penetration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testing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time-</a:t>
            </a:r>
            <a:r>
              <a:rPr dirty="0" sz="1800">
                <a:latin typeface="Times New Roman"/>
                <a:cs typeface="Times New Roman"/>
              </a:rPr>
              <a:t>consuming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costly,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prevent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expensive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damaging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breaches.</a:t>
            </a:r>
            <a:endParaRPr sz="18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Some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popular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penetration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testing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tools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include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Metasploit,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Wireshark,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Nmap,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Burp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Suite,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Nessus,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Sqlmap,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John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Ripper,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Kali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Linux,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etc.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15826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174" y="5330952"/>
                </a:lnTo>
                <a:lnTo>
                  <a:pt x="376174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502920" marR="479425" indent="2540">
              <a:lnSpc>
                <a:spcPct val="90000"/>
              </a:lnSpc>
            </a:pPr>
            <a:r>
              <a:rPr dirty="0" sz="3600" spc="-105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r>
              <a:rPr dirty="0" sz="36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95">
                <a:solidFill>
                  <a:srgbClr val="FFFFFF"/>
                </a:solidFill>
                <a:latin typeface="Times New Roman"/>
                <a:cs typeface="Times New Roman"/>
              </a:rPr>
              <a:t>Techniques</a:t>
            </a:r>
            <a:r>
              <a:rPr dirty="0" sz="36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Forensic Sciences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12007" y="2262758"/>
            <a:ext cx="2783840" cy="253365"/>
          </a:xfrm>
          <a:prstGeom prst="rect"/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>
                <a:solidFill>
                  <a:srgbClr val="000000"/>
                </a:solidFill>
              </a:rPr>
              <a:t>7.</a:t>
            </a:r>
            <a:r>
              <a:rPr dirty="0" sz="1800" spc="-1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Reconstruction</a:t>
            </a:r>
            <a:r>
              <a:rPr dirty="0" sz="1800" spc="-5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Techniques:</a:t>
            </a:r>
            <a:endParaRPr sz="1800"/>
          </a:p>
        </p:txBody>
      </p:sp>
      <p:sp>
        <p:nvSpPr>
          <p:cNvPr id="5" name="object 5" descr=""/>
          <p:cNvSpPr txBox="1"/>
          <p:nvPr/>
        </p:nvSpPr>
        <p:spPr>
          <a:xfrm>
            <a:off x="4559934" y="2457958"/>
            <a:ext cx="5631180" cy="131826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800" b="1">
                <a:solidFill>
                  <a:srgbClr val="40B9D2"/>
                </a:solidFill>
                <a:latin typeface="Times New Roman"/>
                <a:cs typeface="Times New Roman"/>
              </a:rPr>
              <a:t>A.</a:t>
            </a:r>
            <a:r>
              <a:rPr dirty="0" sz="1800" spc="459" b="1">
                <a:solidFill>
                  <a:srgbClr val="40B9D2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Blood</a:t>
            </a:r>
            <a:r>
              <a:rPr dirty="0" sz="1800" spc="-30" b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Spatter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:</a:t>
            </a:r>
            <a:r>
              <a:rPr dirty="0" sz="1800" spc="-1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93939"/>
                </a:solidFill>
                <a:latin typeface="Times New Roman"/>
                <a:cs typeface="Times New Roman"/>
              </a:rPr>
              <a:t>Stringing</a:t>
            </a:r>
            <a:r>
              <a:rPr dirty="0" sz="1800" spc="-20" i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93939"/>
                </a:solidFill>
                <a:latin typeface="Times New Roman"/>
                <a:cs typeface="Times New Roman"/>
              </a:rPr>
              <a:t>Method</a:t>
            </a:r>
            <a:r>
              <a:rPr dirty="0" sz="1800" spc="-30" i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393939"/>
                </a:solidFill>
                <a:latin typeface="Times New Roman"/>
                <a:cs typeface="Times New Roman"/>
              </a:rPr>
              <a:t>and</a:t>
            </a:r>
            <a:r>
              <a:rPr dirty="0" sz="1800" spc="-10" i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spc="-25" i="1">
                <a:solidFill>
                  <a:srgbClr val="393939"/>
                </a:solidFill>
                <a:latin typeface="Times New Roman"/>
                <a:cs typeface="Times New Roman"/>
              </a:rPr>
              <a:t>Tangent</a:t>
            </a:r>
            <a:r>
              <a:rPr dirty="0" sz="1800" spc="-20" i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393939"/>
                </a:solidFill>
                <a:latin typeface="Times New Roman"/>
                <a:cs typeface="Times New Roman"/>
              </a:rPr>
              <a:t>Method</a:t>
            </a:r>
            <a:endParaRPr sz="1800">
              <a:latin typeface="Times New Roman"/>
              <a:cs typeface="Times New Roman"/>
            </a:endParaRPr>
          </a:p>
          <a:p>
            <a:pPr marL="652145" indent="-182245">
              <a:lnSpc>
                <a:spcPct val="100000"/>
              </a:lnSpc>
              <a:spcBef>
                <a:spcPts val="380"/>
              </a:spcBef>
              <a:buClr>
                <a:srgbClr val="40B9D2"/>
              </a:buClr>
              <a:buChar char="-"/>
              <a:tabLst>
                <a:tab pos="652145" algn="l"/>
              </a:tabLst>
            </a:pP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SM:</a:t>
            </a:r>
            <a:r>
              <a:rPr dirty="0" sz="1800" spc="-4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sin(angle)=</a:t>
            </a:r>
            <a:r>
              <a:rPr dirty="0" sz="1800" spc="-40" b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393939"/>
                </a:solidFill>
                <a:latin typeface="Times New Roman"/>
                <a:cs typeface="Times New Roman"/>
              </a:rPr>
              <a:t>width/length</a:t>
            </a:r>
            <a:endParaRPr sz="1800">
              <a:latin typeface="Times New Roman"/>
              <a:cs typeface="Times New Roman"/>
            </a:endParaRPr>
          </a:p>
          <a:p>
            <a:pPr marL="652145" indent="-182245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Char char="-"/>
              <a:tabLst>
                <a:tab pos="652145" algn="l"/>
              </a:tabLst>
            </a:pP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TM:</a:t>
            </a:r>
            <a:r>
              <a:rPr dirty="0" sz="1800" spc="-2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(X)=</a:t>
            </a:r>
            <a:r>
              <a:rPr dirty="0" sz="1800" spc="-45" b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tan</a:t>
            </a:r>
            <a:r>
              <a:rPr dirty="0" sz="1800" spc="-20" b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(angle</a:t>
            </a:r>
            <a:r>
              <a:rPr dirty="0" sz="1800" spc="-25" b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of</a:t>
            </a:r>
            <a:r>
              <a:rPr dirty="0" sz="1800" spc="-15" b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impact)</a:t>
            </a:r>
            <a:r>
              <a:rPr dirty="0" sz="1800" spc="-25" b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x</a:t>
            </a:r>
            <a:r>
              <a:rPr dirty="0" sz="1800" spc="-15" b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distance</a:t>
            </a:r>
            <a:r>
              <a:rPr dirty="0" sz="1800" spc="-25" b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of</a:t>
            </a:r>
            <a:r>
              <a:rPr dirty="0" sz="1800" spc="-15" b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a</a:t>
            </a:r>
            <a:r>
              <a:rPr dirty="0" sz="1800" spc="-25" b="1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spc="-20" b="1">
                <a:solidFill>
                  <a:srgbClr val="393939"/>
                </a:solidFill>
                <a:latin typeface="Times New Roman"/>
                <a:cs typeface="Times New Roman"/>
              </a:rPr>
              <a:t>drop</a:t>
            </a:r>
            <a:endParaRPr sz="1800">
              <a:latin typeface="Times New Roman"/>
              <a:cs typeface="Times New Roman"/>
            </a:endParaRPr>
          </a:p>
          <a:p>
            <a:pPr marL="652145" indent="-182245">
              <a:lnSpc>
                <a:spcPct val="100000"/>
              </a:lnSpc>
              <a:spcBef>
                <a:spcPts val="385"/>
              </a:spcBef>
              <a:buClr>
                <a:srgbClr val="40B9D2"/>
              </a:buClr>
              <a:buChar char="-"/>
              <a:tabLst>
                <a:tab pos="652145" algn="l"/>
              </a:tabLst>
            </a:pP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Software:</a:t>
            </a:r>
            <a:r>
              <a:rPr dirty="0" sz="1800" spc="-65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393939"/>
                </a:solidFill>
                <a:latin typeface="Times New Roman"/>
                <a:cs typeface="Times New Roman"/>
              </a:rPr>
              <a:t>Hemospat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59934" y="4122546"/>
            <a:ext cx="7080884" cy="8699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marR="5080" indent="-343535">
              <a:lnSpc>
                <a:spcPts val="1939"/>
              </a:lnSpc>
              <a:spcBef>
                <a:spcPts val="345"/>
              </a:spcBef>
              <a:tabLst>
                <a:tab pos="355600" algn="l"/>
                <a:tab pos="923925" algn="l"/>
                <a:tab pos="1504315" algn="l"/>
                <a:tab pos="2265045" algn="l"/>
                <a:tab pos="2846070" algn="l"/>
                <a:tab pos="3839845" algn="l"/>
                <a:tab pos="4630420" algn="l"/>
                <a:tab pos="5676265" algn="l"/>
                <a:tab pos="6144260" algn="l"/>
                <a:tab pos="6648450" algn="l"/>
              </a:tabLst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B.</a:t>
            </a:r>
            <a:r>
              <a:rPr dirty="0" sz="1800" b="1">
                <a:solidFill>
                  <a:srgbClr val="40B9D2"/>
                </a:solidFill>
                <a:latin typeface="Times New Roman"/>
                <a:cs typeface="Times New Roman"/>
              </a:rPr>
              <a:t>	</a:t>
            </a:r>
            <a:r>
              <a:rPr dirty="0" sz="1800" spc="-25" b="1">
                <a:solidFill>
                  <a:srgbClr val="393939"/>
                </a:solidFill>
                <a:latin typeface="Times New Roman"/>
                <a:cs typeface="Times New Roman"/>
              </a:rPr>
              <a:t>Gun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dirty="0" sz="1800" spc="-20" b="1">
                <a:solidFill>
                  <a:srgbClr val="393939"/>
                </a:solidFill>
                <a:latin typeface="Times New Roman"/>
                <a:cs typeface="Times New Roman"/>
              </a:rPr>
              <a:t>Shot</a:t>
            </a:r>
            <a:r>
              <a:rPr dirty="0" sz="1800" b="1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dirty="0" sz="1800" spc="-10" b="1">
                <a:solidFill>
                  <a:srgbClr val="393939"/>
                </a:solidFill>
                <a:latin typeface="Times New Roman"/>
                <a:cs typeface="Times New Roman"/>
              </a:rPr>
              <a:t>Scene</a:t>
            </a:r>
            <a:r>
              <a:rPr dirty="0" sz="1800" spc="-10">
                <a:solidFill>
                  <a:srgbClr val="393939"/>
                </a:solidFill>
                <a:latin typeface="Times New Roman"/>
                <a:cs typeface="Times New Roman"/>
              </a:rPr>
              <a:t>: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393939"/>
                </a:solidFill>
                <a:latin typeface="Times New Roman"/>
                <a:cs typeface="Times New Roman"/>
              </a:rPr>
              <a:t>GSR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393939"/>
                </a:solidFill>
                <a:latin typeface="Times New Roman"/>
                <a:cs typeface="Times New Roman"/>
              </a:rPr>
              <a:t>Analysis,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393939"/>
                </a:solidFill>
                <a:latin typeface="Times New Roman"/>
                <a:cs typeface="Times New Roman"/>
              </a:rPr>
              <a:t>Wound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393939"/>
                </a:solidFill>
                <a:latin typeface="Times New Roman"/>
                <a:cs typeface="Times New Roman"/>
              </a:rPr>
              <a:t>Ballistics,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393939"/>
                </a:solidFill>
                <a:latin typeface="Times New Roman"/>
                <a:cs typeface="Times New Roman"/>
              </a:rPr>
              <a:t>and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dirty="0" sz="1800" spc="-20">
                <a:solidFill>
                  <a:srgbClr val="393939"/>
                </a:solidFill>
                <a:latin typeface="Times New Roman"/>
                <a:cs typeface="Times New Roman"/>
              </a:rPr>
              <a:t>Fire</a:t>
            </a:r>
            <a:r>
              <a:rPr dirty="0" sz="1800">
                <a:solidFill>
                  <a:srgbClr val="393939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393939"/>
                </a:solidFill>
                <a:latin typeface="Times New Roman"/>
                <a:cs typeface="Times New Roman"/>
              </a:rPr>
              <a:t>Arm </a:t>
            </a:r>
            <a:r>
              <a:rPr dirty="0" sz="1800" spc="-10">
                <a:solidFill>
                  <a:srgbClr val="393939"/>
                </a:solidFill>
                <a:latin typeface="Times New Roman"/>
                <a:cs typeface="Times New Roman"/>
              </a:rPr>
              <a:t>Analysis.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60"/>
              </a:spcBef>
            </a:pP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3D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laser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scanner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Leica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RTC360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software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289684"/>
            <a:ext cx="18796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25" b="1">
                <a:solidFill>
                  <a:srgbClr val="40B9D2"/>
                </a:solidFill>
                <a:latin typeface="Times New Roman"/>
                <a:cs typeface="Times New Roman"/>
              </a:rPr>
              <a:t>1.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327911"/>
            <a:ext cx="3022600" cy="24130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45"/>
              </a:lnSpc>
            </a:pPr>
            <a:r>
              <a:rPr dirty="0" sz="1700" b="1">
                <a:latin typeface="Times New Roman"/>
                <a:cs typeface="Times New Roman"/>
              </a:rPr>
              <a:t>Questioned</a:t>
            </a:r>
            <a:r>
              <a:rPr dirty="0" sz="1700" spc="-2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Documents</a:t>
            </a:r>
            <a:r>
              <a:rPr dirty="0" sz="1700" spc="-5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Division: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549374"/>
            <a:ext cx="11766550" cy="487299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700" b="1">
                <a:latin typeface="Times New Roman"/>
                <a:cs typeface="Times New Roman"/>
              </a:rPr>
              <a:t>Video</a:t>
            </a:r>
            <a:r>
              <a:rPr dirty="0" sz="1700" spc="-4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Spectral</a:t>
            </a:r>
            <a:r>
              <a:rPr dirty="0" sz="1700" spc="-3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Comparator</a:t>
            </a:r>
            <a:r>
              <a:rPr dirty="0" sz="1700" spc="-8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(VSC)</a:t>
            </a:r>
            <a:r>
              <a:rPr dirty="0" sz="1700" spc="-50" b="1">
                <a:latin typeface="Times New Roman"/>
                <a:cs typeface="Times New Roman"/>
              </a:rPr>
              <a:t> –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Comparison</a:t>
            </a:r>
            <a:r>
              <a:rPr dirty="0" sz="1700" spc="-6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and</a:t>
            </a:r>
            <a:r>
              <a:rPr dirty="0" sz="1700" spc="-20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differentiation</a:t>
            </a:r>
            <a:r>
              <a:rPr dirty="0" sz="1700" spc="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of</a:t>
            </a:r>
            <a:r>
              <a:rPr dirty="0" sz="1700" spc="-1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inks</a:t>
            </a:r>
            <a:r>
              <a:rPr dirty="0" sz="1700" spc="-2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by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evaluating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infrared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reflection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luminescence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qualities inherent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ink.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Multipurpose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instrument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that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allows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non-</a:t>
            </a:r>
            <a:r>
              <a:rPr dirty="0" sz="1700" i="1">
                <a:latin typeface="Times New Roman"/>
                <a:cs typeface="Times New Roman"/>
              </a:rPr>
              <a:t>destructive</a:t>
            </a:r>
            <a:r>
              <a:rPr dirty="0" sz="1700" spc="-4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examination</a:t>
            </a:r>
            <a:r>
              <a:rPr dirty="0" sz="1700" spc="-3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of</a:t>
            </a:r>
            <a:r>
              <a:rPr dirty="0" sz="1700" spc="-25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documents</a:t>
            </a:r>
            <a:r>
              <a:rPr dirty="0" sz="1700" spc="-1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ct val="100000"/>
              </a:lnSpc>
              <a:spcBef>
                <a:spcPts val="1200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VSC</a:t>
            </a:r>
            <a:r>
              <a:rPr dirty="0" sz="1700" spc="19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is</a:t>
            </a:r>
            <a:r>
              <a:rPr dirty="0" sz="1700" spc="17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n</a:t>
            </a:r>
            <a:r>
              <a:rPr dirty="0" sz="1700" spc="185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imaging</a:t>
            </a:r>
            <a:r>
              <a:rPr dirty="0" sz="1700" spc="185" i="1">
                <a:latin typeface="Times New Roman"/>
                <a:cs typeface="Times New Roman"/>
              </a:rPr>
              <a:t> </a:t>
            </a:r>
            <a:r>
              <a:rPr dirty="0" sz="1700" spc="-15" i="1">
                <a:latin typeface="Times New Roman"/>
                <a:cs typeface="Times New Roman"/>
              </a:rPr>
              <a:t>d</a:t>
            </a:r>
            <a:r>
              <a:rPr dirty="0" sz="1700" i="1">
                <a:latin typeface="Times New Roman"/>
                <a:cs typeface="Times New Roman"/>
              </a:rPr>
              <a:t>ev</a:t>
            </a:r>
            <a:r>
              <a:rPr dirty="0" sz="1700" spc="-10" i="1">
                <a:latin typeface="Times New Roman"/>
                <a:cs typeface="Times New Roman"/>
              </a:rPr>
              <a:t>i</a:t>
            </a:r>
            <a:r>
              <a:rPr dirty="0" sz="1700" i="1">
                <a:latin typeface="Times New Roman"/>
                <a:cs typeface="Times New Roman"/>
              </a:rPr>
              <a:t>ce</a:t>
            </a:r>
            <a:r>
              <a:rPr dirty="0" sz="1700" spc="175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that</a:t>
            </a:r>
            <a:r>
              <a:rPr dirty="0" sz="1700" spc="18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allows</a:t>
            </a:r>
            <a:r>
              <a:rPr dirty="0" sz="1700" spc="17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n</a:t>
            </a:r>
            <a:r>
              <a:rPr dirty="0" sz="1700" spc="17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examiner</a:t>
            </a:r>
            <a:r>
              <a:rPr dirty="0" sz="1700" spc="170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sz="1700" i="1">
                <a:latin typeface="Times New Roman"/>
                <a:cs typeface="Times New Roman"/>
              </a:rPr>
              <a:t>o</a:t>
            </a:r>
            <a:r>
              <a:rPr dirty="0" sz="1700" spc="18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ana</a:t>
            </a:r>
            <a:r>
              <a:rPr dirty="0" sz="1700" spc="-10" i="1">
                <a:latin typeface="Times New Roman"/>
                <a:cs typeface="Times New Roman"/>
              </a:rPr>
              <a:t>l</a:t>
            </a:r>
            <a:r>
              <a:rPr dirty="0" sz="1700" i="1">
                <a:latin typeface="Times New Roman"/>
                <a:cs typeface="Times New Roman"/>
              </a:rPr>
              <a:t>yze</a:t>
            </a:r>
            <a:r>
              <a:rPr dirty="0" sz="1700" spc="170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inks,</a:t>
            </a:r>
            <a:r>
              <a:rPr dirty="0" sz="1700" spc="165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visualize</a:t>
            </a:r>
            <a:r>
              <a:rPr dirty="0" sz="1700" spc="18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h</a:t>
            </a:r>
            <a:r>
              <a:rPr dirty="0" sz="1700" spc="-10" i="1">
                <a:latin typeface="Times New Roman"/>
                <a:cs typeface="Times New Roman"/>
              </a:rPr>
              <a:t>i</a:t>
            </a:r>
            <a:r>
              <a:rPr dirty="0" sz="1700" i="1">
                <a:latin typeface="Times New Roman"/>
                <a:cs typeface="Times New Roman"/>
              </a:rPr>
              <a:t>dden</a:t>
            </a:r>
            <a:r>
              <a:rPr dirty="0" sz="1700" spc="170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security</a:t>
            </a:r>
            <a:r>
              <a:rPr dirty="0" sz="1700" spc="185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features,</a:t>
            </a:r>
            <a:r>
              <a:rPr dirty="0" sz="1700" spc="17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and</a:t>
            </a:r>
            <a:r>
              <a:rPr dirty="0" sz="1700" spc="185" i="1">
                <a:latin typeface="Times New Roman"/>
                <a:cs typeface="Times New Roman"/>
              </a:rPr>
              <a:t> </a:t>
            </a:r>
            <a:r>
              <a:rPr dirty="0" sz="1700" spc="-75" i="1">
                <a:latin typeface="Times New Roman"/>
                <a:cs typeface="Times New Roman"/>
              </a:rPr>
              <a:t>r</a:t>
            </a:r>
            <a:r>
              <a:rPr dirty="0" sz="1700" i="1">
                <a:latin typeface="Times New Roman"/>
                <a:cs typeface="Times New Roman"/>
              </a:rPr>
              <a:t>e</a:t>
            </a:r>
            <a:r>
              <a:rPr dirty="0" sz="1700" spc="-15" i="1">
                <a:latin typeface="Times New Roman"/>
                <a:cs typeface="Times New Roman"/>
              </a:rPr>
              <a:t>v</a:t>
            </a:r>
            <a:r>
              <a:rPr dirty="0" sz="1700" i="1">
                <a:latin typeface="Times New Roman"/>
                <a:cs typeface="Times New Roman"/>
              </a:rPr>
              <a:t>eal</a:t>
            </a:r>
            <a:r>
              <a:rPr dirty="0" sz="1700" spc="180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alterations</a:t>
            </a:r>
            <a:r>
              <a:rPr dirty="0" sz="1700" spc="18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on</a:t>
            </a:r>
            <a:r>
              <a:rPr dirty="0" sz="1700" spc="1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 docu</a:t>
            </a:r>
            <a:r>
              <a:rPr dirty="0" sz="1700" spc="-10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en</a:t>
            </a:r>
            <a:r>
              <a:rPr dirty="0" sz="1700" spc="-5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ct val="100000"/>
              </a:lnSpc>
              <a:spcBef>
                <a:spcPts val="1200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VSC</a:t>
            </a:r>
            <a:r>
              <a:rPr dirty="0" sz="1700" spc="1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works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o</a:t>
            </a:r>
            <a:r>
              <a:rPr dirty="0" sz="1700">
                <a:latin typeface="Times New Roman"/>
                <a:cs typeface="Times New Roman"/>
              </a:rPr>
              <a:t>n</a:t>
            </a:r>
            <a:r>
              <a:rPr dirty="0" sz="1700" spc="15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15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bas</a:t>
            </a:r>
            <a:r>
              <a:rPr dirty="0" sz="1700" spc="-10" i="1">
                <a:latin typeface="Times New Roman"/>
                <a:cs typeface="Times New Roman"/>
              </a:rPr>
              <a:t>i</a:t>
            </a:r>
            <a:r>
              <a:rPr dirty="0" sz="1700" i="1">
                <a:latin typeface="Times New Roman"/>
                <a:cs typeface="Times New Roman"/>
              </a:rPr>
              <a:t>c</a:t>
            </a:r>
            <a:r>
              <a:rPr dirty="0" sz="1700" spc="15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pr</a:t>
            </a:r>
            <a:r>
              <a:rPr dirty="0" sz="1700" spc="-10" i="1">
                <a:latin typeface="Times New Roman"/>
                <a:cs typeface="Times New Roman"/>
              </a:rPr>
              <a:t>i</a:t>
            </a:r>
            <a:r>
              <a:rPr dirty="0" sz="1700" i="1">
                <a:latin typeface="Times New Roman"/>
                <a:cs typeface="Times New Roman"/>
              </a:rPr>
              <a:t>nc</a:t>
            </a:r>
            <a:r>
              <a:rPr dirty="0" sz="1700" spc="-10" i="1">
                <a:latin typeface="Times New Roman"/>
                <a:cs typeface="Times New Roman"/>
              </a:rPr>
              <a:t>i</a:t>
            </a:r>
            <a:r>
              <a:rPr dirty="0" sz="1700" i="1">
                <a:latin typeface="Times New Roman"/>
                <a:cs typeface="Times New Roman"/>
              </a:rPr>
              <a:t>p</a:t>
            </a:r>
            <a:r>
              <a:rPr dirty="0" sz="1700" spc="-10" i="1">
                <a:latin typeface="Times New Roman"/>
                <a:cs typeface="Times New Roman"/>
              </a:rPr>
              <a:t>l</a:t>
            </a:r>
            <a:r>
              <a:rPr dirty="0" sz="1700" i="1">
                <a:latin typeface="Times New Roman"/>
                <a:cs typeface="Times New Roman"/>
              </a:rPr>
              <a:t>es</a:t>
            </a:r>
            <a:r>
              <a:rPr dirty="0" sz="1700" spc="16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of</a:t>
            </a:r>
            <a:r>
              <a:rPr dirty="0" sz="1700" spc="155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light</a:t>
            </a:r>
            <a:r>
              <a:rPr dirty="0" sz="1700" spc="-10">
                <a:latin typeface="Times New Roman"/>
                <a:cs typeface="Times New Roman"/>
              </a:rPr>
              <a:t>.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 spc="-15" i="1">
                <a:latin typeface="Times New Roman"/>
                <a:cs typeface="Times New Roman"/>
              </a:rPr>
              <a:t>Different</a:t>
            </a:r>
            <a:r>
              <a:rPr dirty="0" sz="1700" spc="155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light</a:t>
            </a:r>
            <a:r>
              <a:rPr dirty="0" sz="1700" spc="15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ar</a:t>
            </a:r>
            <a:r>
              <a:rPr dirty="0" sz="1700" spc="-10" i="1">
                <a:latin typeface="Times New Roman"/>
                <a:cs typeface="Times New Roman"/>
              </a:rPr>
              <a:t>r</a:t>
            </a:r>
            <a:r>
              <a:rPr dirty="0" sz="1700" i="1">
                <a:latin typeface="Times New Roman"/>
                <a:cs typeface="Times New Roman"/>
              </a:rPr>
              <a:t>ang</a:t>
            </a:r>
            <a:r>
              <a:rPr dirty="0" sz="1700" spc="-15" i="1">
                <a:latin typeface="Times New Roman"/>
                <a:cs typeface="Times New Roman"/>
              </a:rPr>
              <a:t>e</a:t>
            </a:r>
            <a:r>
              <a:rPr dirty="0" sz="1700" i="1">
                <a:latin typeface="Times New Roman"/>
                <a:cs typeface="Times New Roman"/>
              </a:rPr>
              <a:t>m</a:t>
            </a:r>
            <a:r>
              <a:rPr dirty="0" sz="1700" spc="-15" i="1">
                <a:latin typeface="Times New Roman"/>
                <a:cs typeface="Times New Roman"/>
              </a:rPr>
              <a:t>e</a:t>
            </a:r>
            <a:r>
              <a:rPr dirty="0" sz="1700" i="1">
                <a:latin typeface="Times New Roman"/>
                <a:cs typeface="Times New Roman"/>
              </a:rPr>
              <a:t>n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sz="1700" i="1">
                <a:latin typeface="Times New Roman"/>
                <a:cs typeface="Times New Roman"/>
              </a:rPr>
              <a:t>s</a:t>
            </a:r>
            <a:r>
              <a:rPr dirty="0" sz="1700" spc="16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and</a:t>
            </a:r>
            <a:r>
              <a:rPr dirty="0" sz="1700" spc="150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filter</a:t>
            </a:r>
            <a:r>
              <a:rPr dirty="0" sz="1700" spc="15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ar</a:t>
            </a:r>
            <a:r>
              <a:rPr dirty="0" sz="1700" spc="-10" i="1">
                <a:latin typeface="Times New Roman"/>
                <a:cs typeface="Times New Roman"/>
              </a:rPr>
              <a:t>r</a:t>
            </a:r>
            <a:r>
              <a:rPr dirty="0" sz="1700" i="1">
                <a:latin typeface="Times New Roman"/>
                <a:cs typeface="Times New Roman"/>
              </a:rPr>
              <a:t>ang</a:t>
            </a:r>
            <a:r>
              <a:rPr dirty="0" sz="1700" spc="-15" i="1">
                <a:latin typeface="Times New Roman"/>
                <a:cs typeface="Times New Roman"/>
              </a:rPr>
              <a:t>e</a:t>
            </a:r>
            <a:r>
              <a:rPr dirty="0" sz="1700" i="1">
                <a:latin typeface="Times New Roman"/>
                <a:cs typeface="Times New Roman"/>
              </a:rPr>
              <a:t>men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sz="1700" i="1">
                <a:latin typeface="Times New Roman"/>
                <a:cs typeface="Times New Roman"/>
              </a:rPr>
              <a:t>s</a:t>
            </a:r>
            <a:r>
              <a:rPr dirty="0" sz="1700" spc="150" i="1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m</a:t>
            </a:r>
            <a:r>
              <a:rPr dirty="0" sz="1700" spc="-15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ke</a:t>
            </a:r>
            <a:r>
              <a:rPr dirty="0" sz="1700" spc="15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it</a:t>
            </a:r>
            <a:r>
              <a:rPr dirty="0" sz="1700" spc="15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ore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</a:t>
            </a:r>
            <a:r>
              <a:rPr dirty="0" sz="1700" spc="-15">
                <a:latin typeface="Times New Roman"/>
                <a:cs typeface="Times New Roman"/>
              </a:rPr>
              <a:t>o</a:t>
            </a:r>
            <a:r>
              <a:rPr dirty="0" sz="1700" spc="-10">
                <a:latin typeface="Times New Roman"/>
                <a:cs typeface="Times New Roman"/>
              </a:rPr>
              <a:t>w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2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ful</a:t>
            </a:r>
            <a:r>
              <a:rPr dirty="0" sz="1700" spc="15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than</a:t>
            </a:r>
            <a:r>
              <a:rPr dirty="0" sz="1700" spc="15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ny o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her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equ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p</a:t>
            </a:r>
            <a:r>
              <a:rPr dirty="0" sz="1700" spc="-10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ent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hav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ng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on</a:t>
            </a:r>
            <a:r>
              <a:rPr dirty="0" sz="1700" spc="-10">
                <a:latin typeface="Times New Roman"/>
                <a:cs typeface="Times New Roman"/>
              </a:rPr>
              <a:t>l</a:t>
            </a:r>
            <a:r>
              <a:rPr dirty="0" sz="1700">
                <a:latin typeface="Times New Roman"/>
                <a:cs typeface="Times New Roman"/>
              </a:rPr>
              <a:t>y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light</a:t>
            </a:r>
            <a:r>
              <a:rPr dirty="0" sz="1700" spc="1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sou</a:t>
            </a:r>
            <a:r>
              <a:rPr dirty="0" sz="1700" spc="-70" i="1">
                <a:latin typeface="Times New Roman"/>
                <a:cs typeface="Times New Roman"/>
              </a:rPr>
              <a:t>r</a:t>
            </a:r>
            <a:r>
              <a:rPr dirty="0" sz="1700" i="1">
                <a:latin typeface="Times New Roman"/>
                <a:cs typeface="Times New Roman"/>
              </a:rPr>
              <a:t>ces</a:t>
            </a:r>
            <a:r>
              <a:rPr dirty="0" sz="1700" spc="-2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of </a:t>
            </a:r>
            <a:r>
              <a:rPr dirty="0" sz="1700" spc="-15" i="1">
                <a:latin typeface="Times New Roman"/>
                <a:cs typeface="Times New Roman"/>
              </a:rPr>
              <a:t>different</a:t>
            </a:r>
            <a:r>
              <a:rPr dirty="0" sz="1700" spc="-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waveleng</a:t>
            </a:r>
            <a:r>
              <a:rPr dirty="0" sz="1700" spc="-15" i="1">
                <a:latin typeface="Times New Roman"/>
                <a:cs typeface="Times New Roman"/>
              </a:rPr>
              <a:t>t</a:t>
            </a:r>
            <a:r>
              <a:rPr dirty="0" sz="1700" i="1">
                <a:latin typeface="Times New Roman"/>
                <a:cs typeface="Times New Roman"/>
              </a:rPr>
              <a:t>hs</a:t>
            </a:r>
            <a:r>
              <a:rPr dirty="0" sz="170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This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equipment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is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computer-</a:t>
            </a:r>
            <a:r>
              <a:rPr dirty="0" sz="1700" i="1">
                <a:latin typeface="Times New Roman"/>
                <a:cs typeface="Times New Roman"/>
              </a:rPr>
              <a:t>compatible</a:t>
            </a:r>
            <a:r>
              <a:rPr dirty="0" sz="1700">
                <a:latin typeface="Times New Roman"/>
                <a:cs typeface="Times New Roman"/>
              </a:rPr>
              <a:t>.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Data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about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case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examination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stored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retrieved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whenever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needed.</a:t>
            </a:r>
            <a:endParaRPr sz="1700">
              <a:latin typeface="Times New Roman"/>
              <a:cs typeface="Times New Roman"/>
            </a:endParaRPr>
          </a:p>
          <a:p>
            <a:pPr algn="just" marL="194945" marR="5715" indent="-182880">
              <a:lnSpc>
                <a:spcPct val="100000"/>
              </a:lnSpc>
              <a:spcBef>
                <a:spcPts val="1200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3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instrument</a:t>
            </a:r>
            <a:r>
              <a:rPr dirty="0" sz="1700" spc="32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is</a:t>
            </a:r>
            <a:r>
              <a:rPr dirty="0" sz="1700" spc="3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15">
                <a:latin typeface="Times New Roman"/>
                <a:cs typeface="Times New Roman"/>
              </a:rPr>
              <a:t>q</a:t>
            </a:r>
            <a:r>
              <a:rPr dirty="0" sz="1700">
                <a:latin typeface="Times New Roman"/>
                <a:cs typeface="Times New Roman"/>
              </a:rPr>
              <a:t>u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pped</a:t>
            </a:r>
            <a:r>
              <a:rPr dirty="0" sz="1700" spc="30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with</a:t>
            </a:r>
            <a:r>
              <a:rPr dirty="0" sz="1700" spc="320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specialized</a:t>
            </a:r>
            <a:r>
              <a:rPr dirty="0" sz="1700" spc="330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lighting</a:t>
            </a:r>
            <a:r>
              <a:rPr dirty="0" sz="1700" spc="330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tools</a:t>
            </a:r>
            <a:r>
              <a:rPr dirty="0" sz="1700" spc="32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</a:t>
            </a:r>
            <a:r>
              <a:rPr dirty="0" sz="1700" spc="-20">
                <a:latin typeface="Times New Roman"/>
                <a:cs typeface="Times New Roman"/>
              </a:rPr>
              <a:t>o</a:t>
            </a:r>
            <a:r>
              <a:rPr dirty="0" sz="1700">
                <a:latin typeface="Times New Roman"/>
                <a:cs typeface="Times New Roman"/>
              </a:rPr>
              <a:t>r</a:t>
            </a:r>
            <a:r>
              <a:rPr dirty="0" sz="1700" spc="3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the</a:t>
            </a:r>
            <a:r>
              <a:rPr dirty="0" sz="1700" spc="31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examination</a:t>
            </a:r>
            <a:r>
              <a:rPr dirty="0" sz="1700" spc="3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31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d</a:t>
            </a:r>
            <a:r>
              <a:rPr dirty="0" sz="1700">
                <a:latin typeface="Times New Roman"/>
                <a:cs typeface="Times New Roman"/>
              </a:rPr>
              <a:t>ocu</a:t>
            </a:r>
            <a:r>
              <a:rPr dirty="0" sz="1700" spc="-10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en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s.</a:t>
            </a:r>
            <a:r>
              <a:rPr dirty="0" sz="1700" spc="3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</a:t>
            </a:r>
            <a:r>
              <a:rPr dirty="0" sz="1700" spc="-10">
                <a:latin typeface="Times New Roman"/>
                <a:cs typeface="Times New Roman"/>
              </a:rPr>
              <a:t>h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315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visible,</a:t>
            </a:r>
            <a:r>
              <a:rPr dirty="0" sz="1700" spc="335" i="1">
                <a:latin typeface="Times New Roman"/>
                <a:cs typeface="Times New Roman"/>
              </a:rPr>
              <a:t> </a:t>
            </a:r>
            <a:r>
              <a:rPr dirty="0" sz="1700" spc="-15" i="1">
                <a:latin typeface="Times New Roman"/>
                <a:cs typeface="Times New Roman"/>
              </a:rPr>
              <a:t>infrared,</a:t>
            </a:r>
            <a:r>
              <a:rPr dirty="0" sz="1700" spc="315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ultraviolet,</a:t>
            </a:r>
            <a:r>
              <a:rPr dirty="0" sz="1700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transmitted,</a:t>
            </a:r>
            <a:r>
              <a:rPr dirty="0" sz="1700" spc="1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coax</a:t>
            </a:r>
            <a:r>
              <a:rPr dirty="0" sz="1700" spc="-10" i="1">
                <a:latin typeface="Times New Roman"/>
                <a:cs typeface="Times New Roman"/>
              </a:rPr>
              <a:t>i</a:t>
            </a:r>
            <a:r>
              <a:rPr dirty="0" sz="1700" i="1">
                <a:latin typeface="Times New Roman"/>
                <a:cs typeface="Times New Roman"/>
              </a:rPr>
              <a:t>al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and</a:t>
            </a:r>
            <a:r>
              <a:rPr dirty="0" sz="1700" spc="-5" i="1">
                <a:latin typeface="Times New Roman"/>
                <a:cs typeface="Times New Roman"/>
              </a:rPr>
              <a:t> oblique</a:t>
            </a:r>
            <a:r>
              <a:rPr dirty="0" sz="1700" spc="-10" i="1">
                <a:latin typeface="Times New Roman"/>
                <a:cs typeface="Times New Roman"/>
              </a:rPr>
              <a:t> lighting</a:t>
            </a:r>
            <a:r>
              <a:rPr dirty="0" sz="1700" spc="15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conditions</a:t>
            </a:r>
            <a:r>
              <a:rPr dirty="0" sz="1700" i="1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ay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used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alone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or</a:t>
            </a:r>
            <a:r>
              <a:rPr dirty="0" sz="1700" spc="-10">
                <a:latin typeface="Times New Roman"/>
                <a:cs typeface="Times New Roman"/>
              </a:rPr>
              <a:t> i</a:t>
            </a:r>
            <a:r>
              <a:rPr dirty="0" sz="1700">
                <a:latin typeface="Times New Roman"/>
                <a:cs typeface="Times New Roman"/>
              </a:rPr>
              <a:t>n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combination.</a:t>
            </a:r>
            <a:endParaRPr sz="1700">
              <a:latin typeface="Times New Roman"/>
              <a:cs typeface="Times New Roman"/>
            </a:endParaRPr>
          </a:p>
          <a:p>
            <a:pPr algn="just" marL="194945" marR="5715" indent="-182880">
              <a:lnSpc>
                <a:spcPct val="100000"/>
              </a:lnSpc>
              <a:spcBef>
                <a:spcPts val="1200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This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is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</a:t>
            </a:r>
            <a:r>
              <a:rPr dirty="0" sz="1700" spc="-10">
                <a:latin typeface="Times New Roman"/>
                <a:cs typeface="Times New Roman"/>
              </a:rPr>
              <a:t>f</a:t>
            </a:r>
            <a:r>
              <a:rPr dirty="0" sz="1700">
                <a:latin typeface="Times New Roman"/>
                <a:cs typeface="Times New Roman"/>
              </a:rPr>
              <a:t>ul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7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examination</a:t>
            </a:r>
            <a:r>
              <a:rPr dirty="0" sz="1700" spc="9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and</a:t>
            </a:r>
            <a:r>
              <a:rPr dirty="0" sz="1700" spc="8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c</a:t>
            </a:r>
            <a:r>
              <a:rPr dirty="0" sz="1700" spc="-15" i="1">
                <a:latin typeface="Times New Roman"/>
                <a:cs typeface="Times New Roman"/>
              </a:rPr>
              <a:t>o</a:t>
            </a:r>
            <a:r>
              <a:rPr dirty="0" sz="1700" i="1">
                <a:latin typeface="Times New Roman"/>
                <a:cs typeface="Times New Roman"/>
              </a:rPr>
              <a:t>mpar</a:t>
            </a:r>
            <a:r>
              <a:rPr dirty="0" sz="1700" spc="-10" i="1">
                <a:latin typeface="Times New Roman"/>
                <a:cs typeface="Times New Roman"/>
              </a:rPr>
              <a:t>i</a:t>
            </a:r>
            <a:r>
              <a:rPr dirty="0" sz="1700" i="1">
                <a:latin typeface="Times New Roman"/>
                <a:cs typeface="Times New Roman"/>
              </a:rPr>
              <a:t>son</a:t>
            </a:r>
            <a:r>
              <a:rPr dirty="0" sz="1700" spc="7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of</a:t>
            </a:r>
            <a:r>
              <a:rPr dirty="0" sz="1700" spc="85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inks;</a:t>
            </a:r>
            <a:r>
              <a:rPr dirty="0" sz="1700" spc="85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examination</a:t>
            </a:r>
            <a:r>
              <a:rPr dirty="0" sz="1700" spc="9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of</a:t>
            </a:r>
            <a:r>
              <a:rPr dirty="0" sz="1700" spc="85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security</a:t>
            </a:r>
            <a:r>
              <a:rPr dirty="0" sz="1700" spc="75" i="1">
                <a:latin typeface="Times New Roman"/>
                <a:cs typeface="Times New Roman"/>
              </a:rPr>
              <a:t> </a:t>
            </a:r>
            <a:r>
              <a:rPr dirty="0" sz="1700" spc="-15" i="1">
                <a:latin typeface="Times New Roman"/>
                <a:cs typeface="Times New Roman"/>
              </a:rPr>
              <a:t>features</a:t>
            </a:r>
            <a:r>
              <a:rPr dirty="0" sz="1700" spc="90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i</a:t>
            </a:r>
            <a:r>
              <a:rPr dirty="0" sz="1700" i="1">
                <a:latin typeface="Times New Roman"/>
                <a:cs typeface="Times New Roman"/>
              </a:rPr>
              <a:t>n</a:t>
            </a:r>
            <a:r>
              <a:rPr dirty="0" sz="1700" spc="7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d</a:t>
            </a:r>
            <a:r>
              <a:rPr dirty="0" sz="1700" spc="-15" i="1">
                <a:latin typeface="Times New Roman"/>
                <a:cs typeface="Times New Roman"/>
              </a:rPr>
              <a:t>o</a:t>
            </a:r>
            <a:r>
              <a:rPr dirty="0" sz="1700" i="1">
                <a:latin typeface="Times New Roman"/>
                <a:cs typeface="Times New Roman"/>
              </a:rPr>
              <a:t>c</a:t>
            </a:r>
            <a:r>
              <a:rPr dirty="0" sz="1700" spc="-15" i="1">
                <a:latin typeface="Times New Roman"/>
                <a:cs typeface="Times New Roman"/>
              </a:rPr>
              <a:t>u</a:t>
            </a:r>
            <a:r>
              <a:rPr dirty="0" sz="1700" i="1">
                <a:latin typeface="Times New Roman"/>
                <a:cs typeface="Times New Roman"/>
              </a:rPr>
              <a:t>m</a:t>
            </a:r>
            <a:r>
              <a:rPr dirty="0" sz="1700" spc="-15" i="1">
                <a:latin typeface="Times New Roman"/>
                <a:cs typeface="Times New Roman"/>
              </a:rPr>
              <a:t>e</a:t>
            </a:r>
            <a:r>
              <a:rPr dirty="0" sz="1700" i="1">
                <a:latin typeface="Times New Roman"/>
                <a:cs typeface="Times New Roman"/>
              </a:rPr>
              <a:t>n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sz="1700" i="1">
                <a:latin typeface="Times New Roman"/>
                <a:cs typeface="Times New Roman"/>
              </a:rPr>
              <a:t>s</a:t>
            </a:r>
            <a:r>
              <a:rPr dirty="0" sz="1700" spc="8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such</a:t>
            </a:r>
            <a:r>
              <a:rPr dirty="0" sz="1700" spc="7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as</a:t>
            </a:r>
            <a:r>
              <a:rPr dirty="0" sz="1700" spc="7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p</a:t>
            </a:r>
            <a:r>
              <a:rPr dirty="0" sz="1700" spc="-10" i="1">
                <a:latin typeface="Times New Roman"/>
                <a:cs typeface="Times New Roman"/>
              </a:rPr>
              <a:t>a</a:t>
            </a:r>
            <a:r>
              <a:rPr dirty="0" sz="1700" i="1">
                <a:latin typeface="Times New Roman"/>
                <a:cs typeface="Times New Roman"/>
              </a:rPr>
              <a:t>ssports</a:t>
            </a:r>
            <a:r>
              <a:rPr dirty="0" sz="1700" spc="7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and dr</a:t>
            </a:r>
            <a:r>
              <a:rPr dirty="0" sz="1700" spc="-10" i="1">
                <a:latin typeface="Times New Roman"/>
                <a:cs typeface="Times New Roman"/>
              </a:rPr>
              <a:t>i</a:t>
            </a:r>
            <a:r>
              <a:rPr dirty="0" sz="1700" i="1">
                <a:latin typeface="Times New Roman"/>
                <a:cs typeface="Times New Roman"/>
              </a:rPr>
              <a:t>v</a:t>
            </a:r>
            <a:r>
              <a:rPr dirty="0" sz="1700" spc="-10" i="1">
                <a:latin typeface="Times New Roman"/>
                <a:cs typeface="Times New Roman"/>
              </a:rPr>
              <a:t>i</a:t>
            </a:r>
            <a:r>
              <a:rPr dirty="0" sz="1700" i="1">
                <a:latin typeface="Times New Roman"/>
                <a:cs typeface="Times New Roman"/>
              </a:rPr>
              <a:t>ng</a:t>
            </a:r>
            <a:r>
              <a:rPr dirty="0" sz="1700" spc="5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licenses;</a:t>
            </a:r>
            <a:r>
              <a:rPr dirty="0" sz="1700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examination</a:t>
            </a:r>
            <a:r>
              <a:rPr dirty="0" sz="1700" spc="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of ch</a:t>
            </a:r>
            <a:r>
              <a:rPr dirty="0" sz="1700" spc="-15" i="1">
                <a:latin typeface="Times New Roman"/>
                <a:cs typeface="Times New Roman"/>
              </a:rPr>
              <a:t>a</a:t>
            </a:r>
            <a:r>
              <a:rPr dirty="0" sz="1700" i="1">
                <a:latin typeface="Times New Roman"/>
                <a:cs typeface="Times New Roman"/>
              </a:rPr>
              <a:t>nged</a:t>
            </a:r>
            <a:r>
              <a:rPr dirty="0" sz="1700" spc="-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or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des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sz="1700" spc="-65" i="1">
                <a:latin typeface="Times New Roman"/>
                <a:cs typeface="Times New Roman"/>
              </a:rPr>
              <a:t>r</a:t>
            </a:r>
            <a:r>
              <a:rPr dirty="0" sz="1700" i="1">
                <a:latin typeface="Times New Roman"/>
                <a:cs typeface="Times New Roman"/>
              </a:rPr>
              <a:t>oyed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 spc="-65" i="1">
                <a:latin typeface="Times New Roman"/>
                <a:cs typeface="Times New Roman"/>
              </a:rPr>
              <a:t>r</a:t>
            </a:r>
            <a:r>
              <a:rPr dirty="0" sz="1700" spc="-15" i="1">
                <a:latin typeface="Times New Roman"/>
                <a:cs typeface="Times New Roman"/>
              </a:rPr>
              <a:t>e</a:t>
            </a:r>
            <a:r>
              <a:rPr dirty="0" sz="1700" i="1">
                <a:latin typeface="Times New Roman"/>
                <a:cs typeface="Times New Roman"/>
              </a:rPr>
              <a:t>co</a:t>
            </a:r>
            <a:r>
              <a:rPr dirty="0" sz="1700" spc="-65" i="1">
                <a:latin typeface="Times New Roman"/>
                <a:cs typeface="Times New Roman"/>
              </a:rPr>
              <a:t>r</a:t>
            </a:r>
            <a:r>
              <a:rPr dirty="0" sz="1700" i="1">
                <a:latin typeface="Times New Roman"/>
                <a:cs typeface="Times New Roman"/>
              </a:rPr>
              <a:t>ds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an</a:t>
            </a:r>
            <a:r>
              <a:rPr dirty="0" sz="1700">
                <a:latin typeface="Times New Roman"/>
                <a:cs typeface="Times New Roman"/>
              </a:rPr>
              <a:t>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inspection</a:t>
            </a:r>
            <a:r>
              <a:rPr dirty="0" sz="1700" spc="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of</a:t>
            </a:r>
            <a:r>
              <a:rPr dirty="0" sz="1700" spc="-15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entries</a:t>
            </a:r>
            <a:r>
              <a:rPr dirty="0" sz="1700" spc="5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that</a:t>
            </a:r>
            <a:r>
              <a:rPr dirty="0" sz="1700" i="1">
                <a:latin typeface="Times New Roman"/>
                <a:cs typeface="Times New Roman"/>
              </a:rPr>
              <a:t> have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faded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or </a:t>
            </a:r>
            <a:r>
              <a:rPr dirty="0" sz="1700" spc="-15" i="1">
                <a:latin typeface="Times New Roman"/>
                <a:cs typeface="Times New Roman"/>
              </a:rPr>
              <a:t>b</a:t>
            </a:r>
            <a:r>
              <a:rPr dirty="0" sz="1700" i="1">
                <a:latin typeface="Times New Roman"/>
                <a:cs typeface="Times New Roman"/>
              </a:rPr>
              <a:t>een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washed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ou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.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It </a:t>
            </a:r>
            <a:r>
              <a:rPr dirty="0" sz="1700" i="1">
                <a:latin typeface="Times New Roman"/>
                <a:cs typeface="Times New Roman"/>
              </a:rPr>
              <a:t>permi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sz="1700" i="1">
                <a:latin typeface="Times New Roman"/>
                <a:cs typeface="Times New Roman"/>
              </a:rPr>
              <a:t>s</a:t>
            </a:r>
            <a:r>
              <a:rPr dirty="0" sz="1700" spc="120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the</a:t>
            </a:r>
            <a:r>
              <a:rPr dirty="0" sz="1700" spc="114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analysis</a:t>
            </a:r>
            <a:r>
              <a:rPr dirty="0" sz="1700" spc="12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and</a:t>
            </a:r>
            <a:r>
              <a:rPr dirty="0" sz="1700" spc="114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c</a:t>
            </a:r>
            <a:r>
              <a:rPr dirty="0" sz="1700" spc="-15" i="1">
                <a:latin typeface="Times New Roman"/>
                <a:cs typeface="Times New Roman"/>
              </a:rPr>
              <a:t>o</a:t>
            </a:r>
            <a:r>
              <a:rPr dirty="0" sz="1700" i="1">
                <a:latin typeface="Times New Roman"/>
                <a:cs typeface="Times New Roman"/>
              </a:rPr>
              <a:t>mpar</a:t>
            </a:r>
            <a:r>
              <a:rPr dirty="0" sz="1700" spc="-10" i="1">
                <a:latin typeface="Times New Roman"/>
                <a:cs typeface="Times New Roman"/>
              </a:rPr>
              <a:t>i</a:t>
            </a:r>
            <a:r>
              <a:rPr dirty="0" sz="1700" i="1">
                <a:latin typeface="Times New Roman"/>
                <a:cs typeface="Times New Roman"/>
              </a:rPr>
              <a:t>son</a:t>
            </a:r>
            <a:r>
              <a:rPr dirty="0" sz="1700" spc="12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of</a:t>
            </a:r>
            <a:r>
              <a:rPr dirty="0" sz="1700" spc="105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inks</a:t>
            </a:r>
            <a:r>
              <a:rPr dirty="0" sz="1700" spc="120" i="1">
                <a:latin typeface="Times New Roman"/>
                <a:cs typeface="Times New Roman"/>
              </a:rPr>
              <a:t> </a:t>
            </a:r>
            <a:r>
              <a:rPr dirty="0" sz="1700" spc="-15" i="1">
                <a:latin typeface="Times New Roman"/>
                <a:cs typeface="Times New Roman"/>
              </a:rPr>
              <a:t>revealing</a:t>
            </a:r>
            <a:r>
              <a:rPr dirty="0" sz="1700" spc="125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alterations</a:t>
            </a:r>
            <a:r>
              <a:rPr dirty="0" sz="1700" spc="12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on</a:t>
            </a:r>
            <a:r>
              <a:rPr dirty="0" sz="1700" spc="114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</a:t>
            </a:r>
            <a:r>
              <a:rPr dirty="0" sz="1700" spc="114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d</a:t>
            </a:r>
            <a:r>
              <a:rPr dirty="0" sz="1700" spc="-15" i="1">
                <a:latin typeface="Times New Roman"/>
                <a:cs typeface="Times New Roman"/>
              </a:rPr>
              <a:t>o</a:t>
            </a:r>
            <a:r>
              <a:rPr dirty="0" sz="1700" i="1">
                <a:latin typeface="Times New Roman"/>
                <a:cs typeface="Times New Roman"/>
              </a:rPr>
              <a:t>c</a:t>
            </a:r>
            <a:r>
              <a:rPr dirty="0" sz="1700" spc="-15" i="1">
                <a:latin typeface="Times New Roman"/>
                <a:cs typeface="Times New Roman"/>
              </a:rPr>
              <a:t>u</a:t>
            </a:r>
            <a:r>
              <a:rPr dirty="0" sz="1700" i="1">
                <a:latin typeface="Times New Roman"/>
                <a:cs typeface="Times New Roman"/>
              </a:rPr>
              <a:t>men</a:t>
            </a:r>
            <a:r>
              <a:rPr dirty="0" sz="1700" spc="-5" i="1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.</a:t>
            </a:r>
            <a:r>
              <a:rPr dirty="0" sz="1700" spc="1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t</a:t>
            </a:r>
            <a:r>
              <a:rPr dirty="0" sz="1700" spc="10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akes</a:t>
            </a:r>
            <a:r>
              <a:rPr dirty="0" sz="1700" spc="1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visible</a:t>
            </a:r>
            <a:r>
              <a:rPr dirty="0" sz="1700" spc="114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security</a:t>
            </a:r>
            <a:r>
              <a:rPr dirty="0" sz="1700" spc="1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fea</a:t>
            </a:r>
            <a:r>
              <a:rPr dirty="0" sz="1700" spc="-15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ures</a:t>
            </a:r>
            <a:r>
              <a:rPr dirty="0" sz="1700" spc="10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</a:t>
            </a:r>
            <a:r>
              <a:rPr dirty="0" sz="1700" spc="-20">
                <a:latin typeface="Times New Roman"/>
                <a:cs typeface="Times New Roman"/>
              </a:rPr>
              <a:t>o</a:t>
            </a:r>
            <a:r>
              <a:rPr dirty="0" sz="1700">
                <a:latin typeface="Times New Roman"/>
                <a:cs typeface="Times New Roman"/>
              </a:rPr>
              <a:t>duc</a:t>
            </a:r>
            <a:r>
              <a:rPr dirty="0" sz="1700" spc="-15">
                <a:latin typeface="Times New Roman"/>
                <a:cs typeface="Times New Roman"/>
              </a:rPr>
              <a:t>e</a:t>
            </a:r>
            <a:r>
              <a:rPr dirty="0" sz="1700">
                <a:latin typeface="Times New Roman"/>
                <a:cs typeface="Times New Roman"/>
              </a:rPr>
              <a:t>d</a:t>
            </a:r>
            <a:r>
              <a:rPr dirty="0" sz="1700" spc="13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o</a:t>
            </a:r>
            <a:r>
              <a:rPr dirty="0" sz="1700">
                <a:latin typeface="Times New Roman"/>
                <a:cs typeface="Times New Roman"/>
              </a:rPr>
              <a:t>n</a:t>
            </a:r>
            <a:r>
              <a:rPr dirty="0" sz="1700" spc="1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to </a:t>
            </a:r>
            <a:r>
              <a:rPr dirty="0" sz="1700">
                <a:latin typeface="Times New Roman"/>
                <a:cs typeface="Times New Roman"/>
              </a:rPr>
              <a:t>papers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an</a:t>
            </a:r>
            <a:r>
              <a:rPr dirty="0" sz="1700">
                <a:latin typeface="Times New Roman"/>
                <a:cs typeface="Times New Roman"/>
              </a:rPr>
              <a:t>d</a:t>
            </a:r>
            <a:r>
              <a:rPr dirty="0" sz="1700" spc="-5">
                <a:latin typeface="Times New Roman"/>
                <a:cs typeface="Times New Roman"/>
              </a:rPr>
              <a:t> permits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qu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ck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examination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entire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questioned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docu</a:t>
            </a:r>
            <a:r>
              <a:rPr dirty="0" sz="1700" spc="-10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en</a:t>
            </a:r>
            <a:r>
              <a:rPr dirty="0" sz="1700" spc="-5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02829" y="1129245"/>
            <a:ext cx="9772650" cy="5429250"/>
            <a:chOff x="1302829" y="1129245"/>
            <a:chExt cx="9772650" cy="5429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2290" y="1138770"/>
              <a:ext cx="9753600" cy="541018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307591" y="1134008"/>
              <a:ext cx="9763125" cy="5419725"/>
            </a:xfrm>
            <a:custGeom>
              <a:avLst/>
              <a:gdLst/>
              <a:ahLst/>
              <a:cxnLst/>
              <a:rect l="l" t="t" r="r" b="b"/>
              <a:pathLst>
                <a:path w="9763125" h="5419725">
                  <a:moveTo>
                    <a:pt x="0" y="5419725"/>
                  </a:moveTo>
                  <a:lnTo>
                    <a:pt x="9763125" y="5419725"/>
                  </a:lnTo>
                  <a:lnTo>
                    <a:pt x="9763125" y="0"/>
                  </a:lnTo>
                  <a:lnTo>
                    <a:pt x="0" y="0"/>
                  </a:lnTo>
                  <a:lnTo>
                    <a:pt x="0" y="541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050908" y="6179642"/>
            <a:ext cx="2015489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9370" rIns="0" bIns="0" rtlCol="0" vert="horz">
            <a:spAutoFit/>
          </a:bodyPr>
          <a:lstStyle/>
          <a:p>
            <a:pPr marL="455295">
              <a:lnSpc>
                <a:spcPct val="100000"/>
              </a:lnSpc>
              <a:spcBef>
                <a:spcPts val="310"/>
              </a:spcBef>
            </a:pPr>
            <a:r>
              <a:rPr dirty="0" sz="1800" b="1">
                <a:latin typeface="Times New Roman"/>
                <a:cs typeface="Times New Roman"/>
              </a:rPr>
              <a:t>VSC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-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9000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624964"/>
            <a:ext cx="18796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25" b="1">
                <a:solidFill>
                  <a:srgbClr val="40B9D2"/>
                </a:solidFill>
                <a:latin typeface="Times New Roman"/>
                <a:cs typeface="Times New Roman"/>
              </a:rPr>
              <a:t>1.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663192"/>
            <a:ext cx="3022600" cy="24130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45"/>
              </a:lnSpc>
            </a:pPr>
            <a:r>
              <a:rPr dirty="0" sz="1700" b="1">
                <a:latin typeface="Times New Roman"/>
                <a:cs typeface="Times New Roman"/>
              </a:rPr>
              <a:t>Questioned</a:t>
            </a:r>
            <a:r>
              <a:rPr dirty="0" sz="1700" spc="-2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Documents</a:t>
            </a:r>
            <a:r>
              <a:rPr dirty="0" sz="1700" spc="-5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Division: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884654"/>
            <a:ext cx="11766550" cy="420243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700" b="1">
                <a:latin typeface="Times New Roman"/>
                <a:cs typeface="Times New Roman"/>
              </a:rPr>
              <a:t>Electrostatic</a:t>
            </a:r>
            <a:r>
              <a:rPr dirty="0" sz="1700" spc="-2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Detection</a:t>
            </a:r>
            <a:r>
              <a:rPr dirty="0" sz="1700" spc="-114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Apparatus</a:t>
            </a:r>
            <a:r>
              <a:rPr dirty="0" sz="1700" spc="-2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(ESDA)</a:t>
            </a:r>
            <a:r>
              <a:rPr dirty="0" sz="1700" spc="-35" b="1">
                <a:latin typeface="Times New Roman"/>
                <a:cs typeface="Times New Roman"/>
              </a:rPr>
              <a:t> </a:t>
            </a:r>
            <a:r>
              <a:rPr dirty="0" sz="1700" spc="-50" b="1">
                <a:latin typeface="Times New Roman"/>
                <a:cs typeface="Times New Roman"/>
              </a:rPr>
              <a:t>–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1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special</a:t>
            </a:r>
            <a:r>
              <a:rPr dirty="0" sz="1700" spc="-10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instrument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capable</a:t>
            </a:r>
            <a:r>
              <a:rPr dirty="0" sz="1700" spc="-3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of</a:t>
            </a:r>
            <a:r>
              <a:rPr dirty="0" sz="1700" spc="-3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restoring</a:t>
            </a:r>
            <a:r>
              <a:rPr dirty="0" sz="1700" spc="-2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handwritten</a:t>
            </a:r>
            <a:r>
              <a:rPr dirty="0" sz="1700" spc="-4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impressions</a:t>
            </a:r>
            <a:r>
              <a:rPr dirty="0" sz="1700" spc="-2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on</a:t>
            </a:r>
            <a:r>
              <a:rPr dirty="0" sz="1700" spc="-3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paper</a:t>
            </a:r>
            <a:r>
              <a:rPr dirty="0" sz="1700" spc="-5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that</a:t>
            </a:r>
            <a:r>
              <a:rPr dirty="0" sz="1700" spc="-2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are</a:t>
            </a:r>
            <a:r>
              <a:rPr dirty="0" sz="1700" spc="-5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completely</a:t>
            </a:r>
            <a:r>
              <a:rPr dirty="0" sz="1700" spc="-4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invisible</a:t>
            </a:r>
            <a:r>
              <a:rPr dirty="0" sz="1700" spc="-1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to</a:t>
            </a:r>
            <a:r>
              <a:rPr dirty="0" sz="1700" spc="-2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the</a:t>
            </a:r>
            <a:r>
              <a:rPr dirty="0" sz="1700" spc="-3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bare</a:t>
            </a:r>
            <a:r>
              <a:rPr dirty="0" sz="1700" spc="-40" i="1">
                <a:latin typeface="Times New Roman"/>
                <a:cs typeface="Times New Roman"/>
              </a:rPr>
              <a:t> </a:t>
            </a:r>
            <a:r>
              <a:rPr dirty="0" sz="1700" spc="-20" i="1">
                <a:latin typeface="Times New Roman"/>
                <a:cs typeface="Times New Roman"/>
              </a:rPr>
              <a:t>eye</a:t>
            </a:r>
            <a:r>
              <a:rPr dirty="0" sz="1700" spc="-2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algn="just" marL="194945" marR="5715" indent="-182880">
              <a:lnSpc>
                <a:spcPct val="100000"/>
              </a:lnSpc>
              <a:spcBef>
                <a:spcPts val="1200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Electrostatic</a:t>
            </a:r>
            <a:r>
              <a:rPr dirty="0" sz="1700" spc="55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Detection</a:t>
            </a:r>
            <a:r>
              <a:rPr dirty="0" sz="1700" spc="5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Appara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sz="1700" i="1">
                <a:latin typeface="Times New Roman"/>
                <a:cs typeface="Times New Roman"/>
              </a:rPr>
              <a:t>u</a:t>
            </a:r>
            <a:r>
              <a:rPr dirty="0" sz="1700" spc="-5" i="1">
                <a:latin typeface="Times New Roman"/>
                <a:cs typeface="Times New Roman"/>
              </a:rPr>
              <a:t>s</a:t>
            </a:r>
            <a:r>
              <a:rPr dirty="0" sz="1700">
                <a:latin typeface="Times New Roman"/>
                <a:cs typeface="Times New Roman"/>
              </a:rPr>
              <a:t>,</a:t>
            </a:r>
            <a:r>
              <a:rPr dirty="0" sz="1700" spc="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popu</a:t>
            </a:r>
            <a:r>
              <a:rPr dirty="0" sz="1700" spc="-10">
                <a:latin typeface="Times New Roman"/>
                <a:cs typeface="Times New Roman"/>
              </a:rPr>
              <a:t>l</a:t>
            </a:r>
            <a:r>
              <a:rPr dirty="0" sz="1700">
                <a:latin typeface="Times New Roman"/>
                <a:cs typeface="Times New Roman"/>
              </a:rPr>
              <a:t>ar</a:t>
            </a:r>
            <a:r>
              <a:rPr dirty="0" sz="1700" spc="-15">
                <a:latin typeface="Times New Roman"/>
                <a:cs typeface="Times New Roman"/>
              </a:rPr>
              <a:t>l</a:t>
            </a:r>
            <a:r>
              <a:rPr dirty="0" sz="1700">
                <a:latin typeface="Times New Roman"/>
                <a:cs typeface="Times New Roman"/>
              </a:rPr>
              <a:t>y</a:t>
            </a:r>
            <a:r>
              <a:rPr dirty="0" sz="1700" spc="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kn</a:t>
            </a:r>
            <a:r>
              <a:rPr dirty="0" sz="1700" spc="-15">
                <a:latin typeface="Times New Roman"/>
                <a:cs typeface="Times New Roman"/>
              </a:rPr>
              <a:t>o</a:t>
            </a:r>
            <a:r>
              <a:rPr dirty="0" sz="1700">
                <a:latin typeface="Times New Roman"/>
                <a:cs typeface="Times New Roman"/>
              </a:rPr>
              <a:t>wn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s</a:t>
            </a:r>
            <a:r>
              <a:rPr dirty="0" sz="1700" spc="5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50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E</a:t>
            </a:r>
            <a:r>
              <a:rPr dirty="0" sz="1700" i="1">
                <a:latin typeface="Times New Roman"/>
                <a:cs typeface="Times New Roman"/>
              </a:rPr>
              <a:t>S</a:t>
            </a:r>
            <a:r>
              <a:rPr dirty="0" sz="1700" spc="-10" i="1">
                <a:latin typeface="Times New Roman"/>
                <a:cs typeface="Times New Roman"/>
              </a:rPr>
              <a:t>D</a:t>
            </a:r>
            <a:r>
              <a:rPr dirty="0" sz="1700" i="1">
                <a:latin typeface="Times New Roman"/>
                <a:cs typeface="Times New Roman"/>
              </a:rPr>
              <a:t>A</a:t>
            </a:r>
            <a:r>
              <a:rPr dirty="0" sz="1700" spc="60" i="1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is</a:t>
            </a:r>
            <a:r>
              <a:rPr dirty="0" sz="1700" spc="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dev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ce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primarily</a:t>
            </a:r>
            <a:r>
              <a:rPr dirty="0" sz="1700" spc="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used</a:t>
            </a:r>
            <a:r>
              <a:rPr dirty="0" sz="1700" spc="50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sz="1700" i="1">
                <a:latin typeface="Times New Roman"/>
                <a:cs typeface="Times New Roman"/>
              </a:rPr>
              <a:t>o</a:t>
            </a:r>
            <a:r>
              <a:rPr dirty="0" sz="1700" spc="5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de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sz="1700" spc="-15" i="1">
                <a:latin typeface="Times New Roman"/>
                <a:cs typeface="Times New Roman"/>
              </a:rPr>
              <a:t>e</a:t>
            </a:r>
            <a:r>
              <a:rPr dirty="0" sz="1700" i="1">
                <a:latin typeface="Times New Roman"/>
                <a:cs typeface="Times New Roman"/>
              </a:rPr>
              <a:t>ct</a:t>
            </a:r>
            <a:r>
              <a:rPr dirty="0" sz="1700" spc="45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indented</a:t>
            </a:r>
            <a:r>
              <a:rPr dirty="0" sz="1700" spc="55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writing</a:t>
            </a:r>
            <a:r>
              <a:rPr dirty="0" sz="1700" spc="5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on</a:t>
            </a:r>
            <a:r>
              <a:rPr dirty="0" sz="1700" spc="5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doc</a:t>
            </a:r>
            <a:r>
              <a:rPr dirty="0" sz="1700" spc="-15" i="1">
                <a:latin typeface="Times New Roman"/>
                <a:cs typeface="Times New Roman"/>
              </a:rPr>
              <a:t>u</a:t>
            </a:r>
            <a:r>
              <a:rPr dirty="0" sz="1700" i="1">
                <a:latin typeface="Times New Roman"/>
                <a:cs typeface="Times New Roman"/>
              </a:rPr>
              <a:t>m</a:t>
            </a:r>
            <a:r>
              <a:rPr dirty="0" sz="1700" spc="-15" i="1">
                <a:latin typeface="Times New Roman"/>
                <a:cs typeface="Times New Roman"/>
              </a:rPr>
              <a:t>e</a:t>
            </a:r>
            <a:r>
              <a:rPr dirty="0" sz="1700" i="1">
                <a:latin typeface="Times New Roman"/>
                <a:cs typeface="Times New Roman"/>
              </a:rPr>
              <a:t>n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sz="1700" i="1">
                <a:latin typeface="Times New Roman"/>
                <a:cs typeface="Times New Roman"/>
              </a:rPr>
              <a:t>s </a:t>
            </a:r>
            <a:r>
              <a:rPr dirty="0" sz="1700" spc="-5" i="1">
                <a:latin typeface="Times New Roman"/>
                <a:cs typeface="Times New Roman"/>
              </a:rPr>
              <a:t>that</a:t>
            </a:r>
            <a:r>
              <a:rPr dirty="0" sz="1700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ca</a:t>
            </a:r>
            <a:r>
              <a:rPr dirty="0" sz="1700" i="1">
                <a:latin typeface="Times New Roman"/>
                <a:cs typeface="Times New Roman"/>
              </a:rPr>
              <a:t>n</a:t>
            </a:r>
            <a:r>
              <a:rPr dirty="0" sz="1700" spc="-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</a:t>
            </a:r>
            <a:r>
              <a:rPr dirty="0" sz="1700" spc="-10" i="1">
                <a:latin typeface="Times New Roman"/>
                <a:cs typeface="Times New Roman"/>
              </a:rPr>
              <a:t>l</a:t>
            </a:r>
            <a:r>
              <a:rPr dirty="0" sz="1700" i="1">
                <a:latin typeface="Times New Roman"/>
                <a:cs typeface="Times New Roman"/>
              </a:rPr>
              <a:t>so</a:t>
            </a:r>
            <a:r>
              <a:rPr dirty="0" sz="1700" spc="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be</a:t>
            </a:r>
            <a:r>
              <a:rPr dirty="0" sz="1700" spc="-2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used</a:t>
            </a:r>
            <a:r>
              <a:rPr dirty="0" sz="1700" spc="-10" i="1">
                <a:latin typeface="Times New Roman"/>
                <a:cs typeface="Times New Roman"/>
              </a:rPr>
              <a:t> t</a:t>
            </a:r>
            <a:r>
              <a:rPr dirty="0" sz="1700" i="1">
                <a:latin typeface="Times New Roman"/>
                <a:cs typeface="Times New Roman"/>
              </a:rPr>
              <a:t>o</a:t>
            </a:r>
            <a:r>
              <a:rPr dirty="0" sz="1700" spc="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de</a:t>
            </a:r>
            <a:r>
              <a:rPr dirty="0" sz="1700" spc="-10" i="1">
                <a:latin typeface="Times New Roman"/>
                <a:cs typeface="Times New Roman"/>
              </a:rPr>
              <a:t>t</a:t>
            </a:r>
            <a:r>
              <a:rPr dirty="0" sz="1700" i="1">
                <a:latin typeface="Times New Roman"/>
                <a:cs typeface="Times New Roman"/>
              </a:rPr>
              <a:t>ect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footwear</a:t>
            </a:r>
            <a:r>
              <a:rPr dirty="0" sz="1700" spc="5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impressions </a:t>
            </a:r>
            <a:r>
              <a:rPr dirty="0" sz="1700" i="1">
                <a:latin typeface="Times New Roman"/>
                <a:cs typeface="Times New Roman"/>
              </a:rPr>
              <a:t>on</a:t>
            </a:r>
            <a:r>
              <a:rPr dirty="0" sz="1700" spc="-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paper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items</a:t>
            </a:r>
            <a:r>
              <a:rPr dirty="0" sz="1700" spc="-5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It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is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electrostatic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detection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apparatus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decipherment</a:t>
            </a:r>
            <a:r>
              <a:rPr dirty="0" sz="1700" spc="-5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of</a:t>
            </a:r>
            <a:r>
              <a:rPr dirty="0" sz="1700" spc="-1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indented</a:t>
            </a:r>
            <a:r>
              <a:rPr dirty="0" sz="1700" spc="-30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writings</a:t>
            </a:r>
            <a:r>
              <a:rPr dirty="0" sz="1700" spc="-1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ct val="100000"/>
              </a:lnSpc>
              <a:spcBef>
                <a:spcPts val="1200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 spc="-5" i="1">
                <a:latin typeface="Times New Roman"/>
                <a:cs typeface="Times New Roman"/>
              </a:rPr>
              <a:t>WORKING</a:t>
            </a:r>
            <a:r>
              <a:rPr dirty="0" sz="1700" spc="-5">
                <a:latin typeface="Times New Roman"/>
                <a:cs typeface="Times New Roman"/>
              </a:rPr>
              <a:t>: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he</a:t>
            </a:r>
            <a:r>
              <a:rPr dirty="0" sz="1700" spc="1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su</a:t>
            </a:r>
            <a:r>
              <a:rPr dirty="0" sz="1700" spc="-1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fa</a:t>
            </a:r>
            <a:r>
              <a:rPr dirty="0" sz="1700" spc="-20">
                <a:latin typeface="Times New Roman"/>
                <a:cs typeface="Times New Roman"/>
              </a:rPr>
              <a:t>c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114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1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</a:t>
            </a:r>
            <a:r>
              <a:rPr dirty="0" sz="1700" spc="-15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per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c</a:t>
            </a:r>
            <a:r>
              <a:rPr dirty="0" sz="1700">
                <a:latin typeface="Times New Roman"/>
                <a:cs typeface="Times New Roman"/>
              </a:rPr>
              <a:t>auses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 spc="-40">
                <a:latin typeface="Times New Roman"/>
                <a:cs typeface="Times New Roman"/>
              </a:rPr>
              <a:t>f</a:t>
            </a:r>
            <a:r>
              <a:rPr dirty="0" sz="1700">
                <a:latin typeface="Times New Roman"/>
                <a:cs typeface="Times New Roman"/>
              </a:rPr>
              <a:t>f</a:t>
            </a:r>
            <a:r>
              <a:rPr dirty="0" sz="1700" spc="-20">
                <a:latin typeface="Times New Roman"/>
                <a:cs typeface="Times New Roman"/>
              </a:rPr>
              <a:t>e</a:t>
            </a:r>
            <a:r>
              <a:rPr dirty="0" sz="1700">
                <a:latin typeface="Times New Roman"/>
                <a:cs typeface="Times New Roman"/>
              </a:rPr>
              <a:t>rent</a:t>
            </a:r>
            <a:r>
              <a:rPr dirty="0" sz="1700" spc="10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pattern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1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</a:t>
            </a:r>
            <a:r>
              <a:rPr dirty="0" sz="1700" spc="-15">
                <a:latin typeface="Times New Roman"/>
                <a:cs typeface="Times New Roman"/>
              </a:rPr>
              <a:t>h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4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g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ng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n</a:t>
            </a:r>
            <a:r>
              <a:rPr dirty="0" sz="1700" spc="114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those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2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eas</a:t>
            </a:r>
            <a:r>
              <a:rPr dirty="0" sz="1700" spc="9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</a:t>
            </a:r>
            <a:r>
              <a:rPr dirty="0" sz="1700" spc="-15">
                <a:latin typeface="Times New Roman"/>
                <a:cs typeface="Times New Roman"/>
              </a:rPr>
              <a:t>h</a:t>
            </a:r>
            <a:r>
              <a:rPr dirty="0" sz="1700">
                <a:latin typeface="Times New Roman"/>
                <a:cs typeface="Times New Roman"/>
              </a:rPr>
              <a:t>ere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there</a:t>
            </a:r>
            <a:r>
              <a:rPr dirty="0" sz="1700" spc="10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re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indentations.</a:t>
            </a:r>
            <a:r>
              <a:rPr dirty="0" sz="1700" spc="1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h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s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cha</a:t>
            </a:r>
            <a:r>
              <a:rPr dirty="0" sz="1700" spc="-45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ge </a:t>
            </a:r>
            <a:r>
              <a:rPr dirty="0" sz="1700" spc="-10">
                <a:latin typeface="Times New Roman"/>
                <a:cs typeface="Times New Roman"/>
              </a:rPr>
              <a:t>variance</a:t>
            </a:r>
            <a:r>
              <a:rPr dirty="0" sz="1700" spc="1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s</a:t>
            </a:r>
            <a:r>
              <a:rPr dirty="0" sz="1700" spc="13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visualized</a:t>
            </a:r>
            <a:r>
              <a:rPr dirty="0" sz="1700" spc="1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b</a:t>
            </a:r>
            <a:r>
              <a:rPr dirty="0" sz="1700">
                <a:latin typeface="Times New Roman"/>
                <a:cs typeface="Times New Roman"/>
              </a:rPr>
              <a:t>y</a:t>
            </a:r>
            <a:r>
              <a:rPr dirty="0" sz="1700" spc="1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sp</a:t>
            </a:r>
            <a:r>
              <a:rPr dirty="0" sz="1700" spc="-10">
                <a:latin typeface="Times New Roman"/>
                <a:cs typeface="Times New Roman"/>
              </a:rPr>
              <a:t>r</a:t>
            </a:r>
            <a:r>
              <a:rPr dirty="0" sz="1700" spc="-15">
                <a:latin typeface="Times New Roman"/>
                <a:cs typeface="Times New Roman"/>
              </a:rPr>
              <a:t>e</a:t>
            </a:r>
            <a:r>
              <a:rPr dirty="0" sz="1700">
                <a:latin typeface="Times New Roman"/>
                <a:cs typeface="Times New Roman"/>
              </a:rPr>
              <a:t>ad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ng</a:t>
            </a:r>
            <a:r>
              <a:rPr dirty="0" sz="1700" spc="1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over</a:t>
            </a:r>
            <a:r>
              <a:rPr dirty="0" sz="1700" spc="12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n</a:t>
            </a:r>
            <a:r>
              <a:rPr dirty="0" sz="1700" spc="1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oppositely</a:t>
            </a:r>
            <a:r>
              <a:rPr dirty="0" sz="1700" spc="13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charged</a:t>
            </a:r>
            <a:r>
              <a:rPr dirty="0" sz="1700" spc="1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</a:t>
            </a:r>
            <a:r>
              <a:rPr dirty="0" sz="1700" spc="-10">
                <a:latin typeface="Times New Roman"/>
                <a:cs typeface="Times New Roman"/>
              </a:rPr>
              <a:t>l</a:t>
            </a:r>
            <a:r>
              <a:rPr dirty="0" sz="1700" spc="-15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ck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toner</a:t>
            </a:r>
            <a:r>
              <a:rPr dirty="0" sz="1700" spc="130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powder.</a:t>
            </a:r>
            <a:r>
              <a:rPr dirty="0" sz="1700" spc="1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</a:t>
            </a:r>
            <a:r>
              <a:rPr dirty="0" sz="1700" spc="-15">
                <a:latin typeface="Times New Roman"/>
                <a:cs typeface="Times New Roman"/>
              </a:rPr>
              <a:t>h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1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doc</a:t>
            </a:r>
            <a:r>
              <a:rPr dirty="0" sz="1700" spc="-10">
                <a:latin typeface="Times New Roman"/>
                <a:cs typeface="Times New Roman"/>
              </a:rPr>
              <a:t>um</a:t>
            </a:r>
            <a:r>
              <a:rPr dirty="0" sz="1700" spc="-15">
                <a:latin typeface="Times New Roman"/>
                <a:cs typeface="Times New Roman"/>
              </a:rPr>
              <a:t>e</a:t>
            </a:r>
            <a:r>
              <a:rPr dirty="0" sz="1700">
                <a:latin typeface="Times New Roman"/>
                <a:cs typeface="Times New Roman"/>
              </a:rPr>
              <a:t>nt</a:t>
            </a:r>
            <a:r>
              <a:rPr dirty="0" sz="1700" spc="13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o</a:t>
            </a:r>
            <a:r>
              <a:rPr dirty="0" sz="1700" spc="13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b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1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examined</a:t>
            </a:r>
            <a:r>
              <a:rPr dirty="0" sz="1700" spc="1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s</a:t>
            </a:r>
            <a:r>
              <a:rPr dirty="0" sz="1700" spc="13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positioned</a:t>
            </a:r>
            <a:r>
              <a:rPr dirty="0" sz="1700" spc="13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on the</a:t>
            </a:r>
            <a:r>
              <a:rPr dirty="0" sz="1700" spc="16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instrument</a:t>
            </a:r>
            <a:r>
              <a:rPr dirty="0" sz="1700" spc="15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an</a:t>
            </a:r>
            <a:r>
              <a:rPr dirty="0" sz="1700">
                <a:latin typeface="Times New Roman"/>
                <a:cs typeface="Times New Roman"/>
              </a:rPr>
              <a:t>d</a:t>
            </a:r>
            <a:r>
              <a:rPr dirty="0" sz="1700" spc="1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</a:t>
            </a:r>
            <a:r>
              <a:rPr dirty="0" sz="1700" spc="-15">
                <a:latin typeface="Times New Roman"/>
                <a:cs typeface="Times New Roman"/>
              </a:rPr>
              <a:t>v</a:t>
            </a:r>
            <a:r>
              <a:rPr dirty="0" sz="1700">
                <a:latin typeface="Times New Roman"/>
                <a:cs typeface="Times New Roman"/>
              </a:rPr>
              <a:t>ered</a:t>
            </a:r>
            <a:r>
              <a:rPr dirty="0" sz="1700" spc="14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with</a:t>
            </a:r>
            <a:r>
              <a:rPr dirty="0" sz="1700" spc="1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1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sheet</a:t>
            </a:r>
            <a:r>
              <a:rPr dirty="0" sz="1700" spc="1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15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transparent</a:t>
            </a:r>
            <a:r>
              <a:rPr dirty="0" sz="1700" spc="15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film.</a:t>
            </a:r>
            <a:r>
              <a:rPr dirty="0" sz="1700" spc="1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16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film</a:t>
            </a:r>
            <a:r>
              <a:rPr dirty="0" sz="1700" spc="15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an</a:t>
            </a:r>
            <a:r>
              <a:rPr dirty="0" sz="1700">
                <a:latin typeface="Times New Roman"/>
                <a:cs typeface="Times New Roman"/>
              </a:rPr>
              <a:t>d</a:t>
            </a:r>
            <a:r>
              <a:rPr dirty="0" sz="1700" spc="1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</a:t>
            </a:r>
            <a:r>
              <a:rPr dirty="0" sz="1700" spc="-2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10">
                <a:latin typeface="Times New Roman"/>
                <a:cs typeface="Times New Roman"/>
              </a:rPr>
              <a:t>mm</a:t>
            </a:r>
            <a:r>
              <a:rPr dirty="0" sz="1700">
                <a:latin typeface="Times New Roman"/>
                <a:cs typeface="Times New Roman"/>
              </a:rPr>
              <a:t>ed</a:t>
            </a:r>
            <a:r>
              <a:rPr dirty="0" sz="1700" spc="1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docu</a:t>
            </a:r>
            <a:r>
              <a:rPr dirty="0" sz="1700" spc="-10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ent</a:t>
            </a:r>
            <a:r>
              <a:rPr dirty="0" sz="1700" spc="1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2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16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then</a:t>
            </a:r>
            <a:r>
              <a:rPr dirty="0" sz="1700" spc="1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expo</a:t>
            </a:r>
            <a:r>
              <a:rPr dirty="0" sz="1700" spc="-20">
                <a:latin typeface="Times New Roman"/>
                <a:cs typeface="Times New Roman"/>
              </a:rPr>
              <a:t>s</a:t>
            </a:r>
            <a:r>
              <a:rPr dirty="0" sz="1700">
                <a:latin typeface="Times New Roman"/>
                <a:cs typeface="Times New Roman"/>
              </a:rPr>
              <a:t>ed</a:t>
            </a:r>
            <a:r>
              <a:rPr dirty="0" sz="1700" spc="16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o</a:t>
            </a:r>
            <a:r>
              <a:rPr dirty="0" sz="1700" spc="16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n</a:t>
            </a:r>
            <a:r>
              <a:rPr dirty="0" sz="1700" spc="15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electrostatic</a:t>
            </a:r>
            <a:r>
              <a:rPr dirty="0" sz="1700">
                <a:latin typeface="Times New Roman"/>
                <a:cs typeface="Times New Roman"/>
              </a:rPr>
              <a:t> cha</a:t>
            </a:r>
            <a:r>
              <a:rPr dirty="0" sz="1700" spc="-45">
                <a:latin typeface="Times New Roman"/>
                <a:cs typeface="Times New Roman"/>
              </a:rPr>
              <a:t>r</a:t>
            </a:r>
            <a:r>
              <a:rPr dirty="0" sz="1700" spc="-15">
                <a:latin typeface="Times New Roman"/>
                <a:cs typeface="Times New Roman"/>
              </a:rPr>
              <a:t>g</a:t>
            </a:r>
            <a:r>
              <a:rPr dirty="0" sz="1700">
                <a:latin typeface="Times New Roman"/>
                <a:cs typeface="Times New Roman"/>
              </a:rPr>
              <a:t>e.</a:t>
            </a:r>
            <a:r>
              <a:rPr dirty="0" sz="1700" spc="9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he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c</a:t>
            </a:r>
            <a:r>
              <a:rPr dirty="0" sz="1700">
                <a:latin typeface="Times New Roman"/>
                <a:cs typeface="Times New Roman"/>
              </a:rPr>
              <a:t>ha</a:t>
            </a:r>
            <a:r>
              <a:rPr dirty="0" sz="1700" spc="-55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ge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dissipates</a:t>
            </a:r>
            <a:r>
              <a:rPr dirty="0" sz="1700" spc="9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rap</a:t>
            </a:r>
            <a:r>
              <a:rPr dirty="0" sz="1700" spc="-15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d</a:t>
            </a:r>
            <a:r>
              <a:rPr dirty="0" sz="1700" spc="-10">
                <a:latin typeface="Times New Roman"/>
                <a:cs typeface="Times New Roman"/>
              </a:rPr>
              <a:t>l</a:t>
            </a:r>
            <a:r>
              <a:rPr dirty="0" sz="1700">
                <a:latin typeface="Times New Roman"/>
                <a:cs typeface="Times New Roman"/>
              </a:rPr>
              <a:t>y</a:t>
            </a:r>
            <a:r>
              <a:rPr dirty="0" sz="1700" spc="1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10">
                <a:latin typeface="Times New Roman"/>
                <a:cs typeface="Times New Roman"/>
              </a:rPr>
              <a:t>x</a:t>
            </a:r>
            <a:r>
              <a:rPr dirty="0" sz="1700">
                <a:latin typeface="Times New Roman"/>
                <a:cs typeface="Times New Roman"/>
              </a:rPr>
              <a:t>cluding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those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ar</a:t>
            </a:r>
            <a:r>
              <a:rPr dirty="0" sz="1700" spc="-20">
                <a:latin typeface="Times New Roman"/>
                <a:cs typeface="Times New Roman"/>
              </a:rPr>
              <a:t>e</a:t>
            </a:r>
            <a:r>
              <a:rPr dirty="0" sz="1700">
                <a:latin typeface="Times New Roman"/>
                <a:cs typeface="Times New Roman"/>
              </a:rPr>
              <a:t>as</a:t>
            </a:r>
            <a:r>
              <a:rPr dirty="0" sz="1700" spc="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</a:t>
            </a:r>
            <a:r>
              <a:rPr dirty="0" sz="1700" spc="-15">
                <a:latin typeface="Times New Roman"/>
                <a:cs typeface="Times New Roman"/>
              </a:rPr>
              <a:t>h</a:t>
            </a:r>
            <a:r>
              <a:rPr dirty="0" sz="1700">
                <a:latin typeface="Times New Roman"/>
                <a:cs typeface="Times New Roman"/>
              </a:rPr>
              <a:t>ere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indentations</a:t>
            </a:r>
            <a:r>
              <a:rPr dirty="0" sz="1700" spc="1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20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</a:t>
            </a:r>
            <a:r>
              <a:rPr dirty="0" sz="1700" spc="-20">
                <a:latin typeface="Times New Roman"/>
                <a:cs typeface="Times New Roman"/>
              </a:rPr>
              <a:t>e</a:t>
            </a:r>
            <a:r>
              <a:rPr dirty="0" sz="1700">
                <a:latin typeface="Times New Roman"/>
                <a:cs typeface="Times New Roman"/>
              </a:rPr>
              <a:t>sen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.</a:t>
            </a:r>
            <a:r>
              <a:rPr dirty="0" sz="1700" spc="9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ultimate</a:t>
            </a:r>
            <a:r>
              <a:rPr dirty="0" sz="1700" spc="1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stage</a:t>
            </a:r>
            <a:r>
              <a:rPr dirty="0" sz="1700" spc="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</a:t>
            </a:r>
            <a:r>
              <a:rPr dirty="0" sz="1700" spc="-10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pr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ses</a:t>
            </a:r>
            <a:r>
              <a:rPr dirty="0" sz="1700" spc="1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putting</a:t>
            </a:r>
            <a:r>
              <a:rPr dirty="0" sz="1700" spc="1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on b</a:t>
            </a:r>
            <a:r>
              <a:rPr dirty="0" sz="1700" spc="-10">
                <a:latin typeface="Times New Roman"/>
                <a:cs typeface="Times New Roman"/>
              </a:rPr>
              <a:t>l</a:t>
            </a:r>
            <a:r>
              <a:rPr dirty="0" sz="1700">
                <a:latin typeface="Times New Roman"/>
                <a:cs typeface="Times New Roman"/>
              </a:rPr>
              <a:t>ack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toner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on</a:t>
            </a:r>
            <a:r>
              <a:rPr dirty="0" sz="1700" spc="-5">
                <a:latin typeface="Times New Roman"/>
                <a:cs typeface="Times New Roman"/>
              </a:rPr>
              <a:t> the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er</a:t>
            </a:r>
            <a:r>
              <a:rPr dirty="0" sz="1700" spc="-15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or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film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w</a:t>
            </a:r>
            <a:r>
              <a:rPr dirty="0" sz="1700">
                <a:latin typeface="Times New Roman"/>
                <a:cs typeface="Times New Roman"/>
              </a:rPr>
              <a:t>hich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sticks</a:t>
            </a:r>
            <a:r>
              <a:rPr dirty="0" sz="17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o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cha</a:t>
            </a:r>
            <a:r>
              <a:rPr dirty="0" sz="1700" spc="-45">
                <a:latin typeface="Times New Roman"/>
                <a:cs typeface="Times New Roman"/>
              </a:rPr>
              <a:t>r</a:t>
            </a:r>
            <a:r>
              <a:rPr dirty="0" sz="1700">
                <a:latin typeface="Times New Roman"/>
                <a:cs typeface="Times New Roman"/>
              </a:rPr>
              <a:t>ged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parts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ak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ng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indented writing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ev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den</a:t>
            </a:r>
            <a:r>
              <a:rPr dirty="0" sz="1700" spc="-5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examination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documents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indented</a:t>
            </a:r>
            <a:r>
              <a:rPr dirty="0" sz="1700" spc="-2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handwritten</a:t>
            </a:r>
            <a:r>
              <a:rPr dirty="0" sz="1700" spc="-3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impressions</a:t>
            </a:r>
            <a:r>
              <a:rPr dirty="0" sz="1700" spc="-1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can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important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many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reasons.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This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technique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can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yield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record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information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from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papers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that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have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been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misplaced,</a:t>
            </a:r>
            <a:r>
              <a:rPr dirty="0" sz="1700" spc="-4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destroyed</a:t>
            </a:r>
            <a:r>
              <a:rPr dirty="0" sz="1700" spc="-3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or</a:t>
            </a:r>
            <a:r>
              <a:rPr dirty="0" sz="1700" spc="-3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are</a:t>
            </a:r>
            <a:r>
              <a:rPr dirty="0" sz="1700" spc="-3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no</a:t>
            </a:r>
            <a:r>
              <a:rPr dirty="0" sz="1700" spc="-3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longer</a:t>
            </a:r>
            <a:r>
              <a:rPr dirty="0" sz="1700" spc="-30" i="1">
                <a:latin typeface="Times New Roman"/>
                <a:cs typeface="Times New Roman"/>
              </a:rPr>
              <a:t> </a:t>
            </a:r>
            <a:r>
              <a:rPr dirty="0" sz="1700" spc="-10" i="1">
                <a:latin typeface="Times New Roman"/>
                <a:cs typeface="Times New Roman"/>
              </a:rPr>
              <a:t>available</a:t>
            </a:r>
            <a:r>
              <a:rPr dirty="0" sz="1700" spc="-1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227545" y="1997011"/>
            <a:ext cx="5412740" cy="3530600"/>
            <a:chOff x="227545" y="1997011"/>
            <a:chExt cx="5412740" cy="35306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834" y="2071476"/>
              <a:ext cx="5263545" cy="344654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32308" y="2001773"/>
              <a:ext cx="5403215" cy="3521075"/>
            </a:xfrm>
            <a:custGeom>
              <a:avLst/>
              <a:gdLst/>
              <a:ahLst/>
              <a:cxnLst/>
              <a:rect l="l" t="t" r="r" b="b"/>
              <a:pathLst>
                <a:path w="5403215" h="3521075">
                  <a:moveTo>
                    <a:pt x="0" y="3520948"/>
                  </a:moveTo>
                  <a:lnTo>
                    <a:pt x="5402833" y="3520948"/>
                  </a:lnTo>
                  <a:lnTo>
                    <a:pt x="5402833" y="0"/>
                  </a:lnTo>
                  <a:lnTo>
                    <a:pt x="0" y="0"/>
                  </a:lnTo>
                  <a:lnTo>
                    <a:pt x="0" y="35209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5933503" y="1997011"/>
            <a:ext cx="5866765" cy="3530600"/>
            <a:chOff x="5933503" y="1997011"/>
            <a:chExt cx="5866765" cy="353060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6502" y="2063350"/>
              <a:ext cx="5734304" cy="345467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938265" y="2001773"/>
              <a:ext cx="5857240" cy="3521075"/>
            </a:xfrm>
            <a:custGeom>
              <a:avLst/>
              <a:gdLst/>
              <a:ahLst/>
              <a:cxnLst/>
              <a:rect l="l" t="t" r="r" b="b"/>
              <a:pathLst>
                <a:path w="5857240" h="3521075">
                  <a:moveTo>
                    <a:pt x="0" y="3520948"/>
                  </a:moveTo>
                  <a:lnTo>
                    <a:pt x="5857240" y="3520948"/>
                  </a:lnTo>
                  <a:lnTo>
                    <a:pt x="5857240" y="0"/>
                  </a:lnTo>
                  <a:lnTo>
                    <a:pt x="0" y="0"/>
                  </a:lnTo>
                  <a:lnTo>
                    <a:pt x="0" y="35209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826000" y="5730900"/>
            <a:ext cx="2015489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9369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09"/>
              </a:spcBef>
            </a:pPr>
            <a:r>
              <a:rPr dirty="0" sz="1800" spc="-20" b="1">
                <a:latin typeface="Times New Roman"/>
                <a:cs typeface="Times New Roman"/>
              </a:rPr>
              <a:t>ESDA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525904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1.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567180"/>
            <a:ext cx="320103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Questioned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Documents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800225"/>
            <a:ext cx="11767185" cy="438531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800" b="1">
                <a:latin typeface="Times New Roman"/>
                <a:cs typeface="Times New Roman"/>
              </a:rPr>
              <a:t>Stereo-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Zoom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Microscope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stereoscopic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microscope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optical</a:t>
            </a:r>
            <a:r>
              <a:rPr dirty="0" sz="1800" spc="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microscope</a:t>
            </a:r>
            <a:r>
              <a:rPr dirty="0" sz="1800" spc="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arrangement</a:t>
            </a:r>
            <a:r>
              <a:rPr dirty="0" sz="1800" spc="5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designed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for</a:t>
            </a:r>
            <a:r>
              <a:rPr dirty="0" sz="1800" spc="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low</a:t>
            </a:r>
            <a:r>
              <a:rPr dirty="0" sz="1800" spc="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magnification</a:t>
            </a:r>
            <a:r>
              <a:rPr dirty="0" sz="1800" spc="6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observation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sample</a:t>
            </a:r>
            <a:r>
              <a:rPr dirty="0" sz="1800" spc="-1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characteristically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using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light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reflected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from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surface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object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rather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than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transmitted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through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it</a:t>
            </a:r>
            <a:r>
              <a:rPr dirty="0" sz="1800" spc="-2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94945" marR="5080" indent="-182880">
              <a:lnSpc>
                <a:spcPct val="100000"/>
              </a:lnSpc>
              <a:spcBef>
                <a:spcPts val="12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instrument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two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separate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optical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paths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two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objectives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eyepieces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offer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slightly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different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viewing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angles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right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left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eyes.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arrangement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three-</a:t>
            </a:r>
            <a:r>
              <a:rPr dirty="0" sz="1800" i="1">
                <a:latin typeface="Times New Roman"/>
                <a:cs typeface="Times New Roman"/>
              </a:rPr>
              <a:t>dimensional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visualization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sample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examined.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Stereomicroscopy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correspondences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macro-</a:t>
            </a:r>
            <a:r>
              <a:rPr dirty="0" sz="1800" i="1">
                <a:latin typeface="Times New Roman"/>
                <a:cs typeface="Times New Roman"/>
              </a:rPr>
              <a:t>photography</a:t>
            </a:r>
            <a:r>
              <a:rPr dirty="0" sz="1800" spc="19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for</a:t>
            </a:r>
            <a:r>
              <a:rPr dirty="0" sz="1800" spc="19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examining</a:t>
            </a:r>
            <a:r>
              <a:rPr dirty="0" sz="1800" spc="19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solid</a:t>
            </a:r>
            <a:r>
              <a:rPr dirty="0" sz="1800" spc="19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samples</a:t>
            </a:r>
            <a:r>
              <a:rPr dirty="0" sz="1800" spc="19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complex</a:t>
            </a:r>
            <a:r>
              <a:rPr dirty="0" sz="1800" spc="204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surface</a:t>
            </a:r>
            <a:r>
              <a:rPr dirty="0" sz="1800" spc="19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topography</a:t>
            </a:r>
            <a:r>
              <a:rPr dirty="0" sz="1800" spc="195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1800" spc="-10" i="1">
                <a:latin typeface="Times New Roman"/>
                <a:cs typeface="Times New Roman"/>
              </a:rPr>
              <a:t>recording</a:t>
            </a:r>
            <a:r>
              <a:rPr dirty="0" sz="1800" spc="-10">
                <a:latin typeface="Times New Roman"/>
                <a:cs typeface="Times New Roman"/>
              </a:rPr>
              <a:t>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three-</a:t>
            </a:r>
            <a:r>
              <a:rPr dirty="0" sz="1800">
                <a:latin typeface="Times New Roman"/>
                <a:cs typeface="Times New Roman"/>
              </a:rPr>
              <a:t>dimensional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observation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examining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detail.</a:t>
            </a:r>
            <a:endParaRPr sz="1800">
              <a:latin typeface="Times New Roman"/>
              <a:cs typeface="Times New Roman"/>
            </a:endParaRPr>
          </a:p>
          <a:p>
            <a:pPr marL="194945" marR="6350" indent="-182880">
              <a:lnSpc>
                <a:spcPct val="100000"/>
              </a:lnSpc>
              <a:spcBef>
                <a:spcPts val="12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therefore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widely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industries</a:t>
            </a:r>
            <a:r>
              <a:rPr dirty="0" sz="1800" spc="3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for</a:t>
            </a:r>
            <a:r>
              <a:rPr dirty="0" sz="1800" spc="3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production,</a:t>
            </a:r>
            <a:r>
              <a:rPr dirty="0" sz="1800" spc="30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assessment</a:t>
            </a:r>
            <a:r>
              <a:rPr dirty="0" sz="1800" spc="3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3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quality</a:t>
            </a:r>
            <a:r>
              <a:rPr dirty="0" sz="1800" spc="30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control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stereo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microscope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 </a:t>
            </a:r>
            <a:r>
              <a:rPr dirty="0" sz="1800">
                <a:latin typeface="Times New Roman"/>
                <a:cs typeface="Times New Roman"/>
              </a:rPr>
              <a:t>important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</a:t>
            </a:r>
            <a:r>
              <a:rPr dirty="0" sz="1800" spc="-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entomology</a:t>
            </a:r>
            <a:r>
              <a:rPr dirty="0" sz="1800" spc="-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forensic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ballistics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microscope,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both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eyes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observe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same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image,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two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eyepieces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serving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greater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observing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comfort.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However,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image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microscope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different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obtained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single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monocular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eyepiece.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524121" y="5875870"/>
            <a:ext cx="3143885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937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310"/>
              </a:spcBef>
            </a:pPr>
            <a:r>
              <a:rPr dirty="0" sz="1800" b="1">
                <a:latin typeface="Times New Roman"/>
                <a:cs typeface="Times New Roman"/>
              </a:rPr>
              <a:t>Stereo-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Zoom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Microscope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101913" y="1145527"/>
            <a:ext cx="7593965" cy="4566920"/>
            <a:chOff x="2101913" y="1145527"/>
            <a:chExt cx="7593965" cy="45669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1375" y="1447872"/>
              <a:ext cx="7574533" cy="425504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106676" y="1150289"/>
              <a:ext cx="7584440" cy="4557395"/>
            </a:xfrm>
            <a:custGeom>
              <a:avLst/>
              <a:gdLst/>
              <a:ahLst/>
              <a:cxnLst/>
              <a:rect l="l" t="t" r="r" b="b"/>
              <a:pathLst>
                <a:path w="7584440" h="4557395">
                  <a:moveTo>
                    <a:pt x="0" y="4557395"/>
                  </a:moveTo>
                  <a:lnTo>
                    <a:pt x="7584058" y="4557395"/>
                  </a:lnTo>
                  <a:lnTo>
                    <a:pt x="7584058" y="0"/>
                  </a:lnTo>
                  <a:lnTo>
                    <a:pt x="0" y="0"/>
                  </a:lnTo>
                  <a:lnTo>
                    <a:pt x="0" y="4557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952625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993900"/>
            <a:ext cx="159321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Physics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2226564"/>
            <a:ext cx="11777980" cy="350456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spc="-10" b="1">
                <a:latin typeface="Times New Roman"/>
                <a:cs typeface="Times New Roman"/>
              </a:rPr>
              <a:t>Refractometer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-6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algn="just" marL="194945" marR="16510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Glas</a:t>
            </a:r>
            <a:r>
              <a:rPr dirty="0" sz="1800" spc="-10" i="1">
                <a:latin typeface="Times New Roman"/>
                <a:cs typeface="Times New Roman"/>
              </a:rPr>
              <a:t>s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6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as</a:t>
            </a:r>
            <a:r>
              <a:rPr dirty="0" sz="1800" spc="4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physical</a:t>
            </a:r>
            <a:r>
              <a:rPr dirty="0" sz="1800" spc="4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evidence</a:t>
            </a:r>
            <a:r>
              <a:rPr dirty="0" sz="1800" spc="-10">
                <a:latin typeface="Times New Roman"/>
                <a:cs typeface="Times New Roman"/>
              </a:rPr>
              <a:t>,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repeatedly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encountered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several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crimes,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such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housebreaking,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traffic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collisions,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homicides,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sexual</a:t>
            </a:r>
            <a:r>
              <a:rPr dirty="0" sz="1800" spc="5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assaults,</a:t>
            </a:r>
            <a:r>
              <a:rPr dirty="0" sz="1800" spc="5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gunfire</a:t>
            </a:r>
            <a:r>
              <a:rPr dirty="0" sz="1800" spc="5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incidents,</a:t>
            </a:r>
            <a:r>
              <a:rPr dirty="0" sz="1800" spc="5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arson,</a:t>
            </a:r>
            <a:r>
              <a:rPr dirty="0" sz="1800" spc="5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5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vandalism.</a:t>
            </a:r>
            <a:r>
              <a:rPr dirty="0" sz="1800" spc="58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Consequently,</a:t>
            </a:r>
            <a:r>
              <a:rPr dirty="0" sz="1800" spc="5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during</a:t>
            </a:r>
            <a:r>
              <a:rPr dirty="0" sz="1800" spc="5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investigations</a:t>
            </a:r>
            <a:r>
              <a:rPr dirty="0" sz="1800" spc="5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glass</a:t>
            </a:r>
            <a:r>
              <a:rPr dirty="0" sz="1800" spc="5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forms</a:t>
            </a:r>
            <a:r>
              <a:rPr dirty="0" sz="1800" spc="5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one</a:t>
            </a:r>
            <a:r>
              <a:rPr dirty="0" sz="1800" spc="5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evidentiary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materials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many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criminal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cases.</a:t>
            </a:r>
            <a:endParaRPr sz="1800">
              <a:latin typeface="Times New Roman"/>
              <a:cs typeface="Times New Roman"/>
            </a:endParaRPr>
          </a:p>
          <a:p>
            <a:pPr algn="just" marL="194945" marR="15875" indent="-182880">
              <a:lnSpc>
                <a:spcPts val="1939"/>
              </a:lnSpc>
              <a:spcBef>
                <a:spcPts val="121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flakes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broken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10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ass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win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ow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panes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may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lodged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suspect’s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garments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shoes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during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act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burglary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crime,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particles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headlight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glass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found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crime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scene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may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offer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indications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may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confirm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identity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suspected</a:t>
            </a:r>
            <a:r>
              <a:rPr dirty="0" sz="1800">
                <a:latin typeface="Times New Roman"/>
                <a:cs typeface="Times New Roman"/>
              </a:rPr>
              <a:t> vehi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10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just" marL="194945" marR="19050" indent="-182880">
              <a:lnSpc>
                <a:spcPts val="1939"/>
              </a:lnSpc>
              <a:spcBef>
                <a:spcPts val="121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forensic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glass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examination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typically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comparison</a:t>
            </a:r>
            <a:r>
              <a:rPr dirty="0" sz="1800" spc="2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2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two</a:t>
            </a:r>
            <a:r>
              <a:rPr dirty="0" sz="1800" spc="20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or</a:t>
            </a:r>
            <a:r>
              <a:rPr dirty="0" sz="1800" spc="215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more</a:t>
            </a:r>
            <a:r>
              <a:rPr dirty="0" sz="1800" spc="2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glass</a:t>
            </a:r>
            <a:r>
              <a:rPr dirty="0" sz="1800" spc="21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fragments</a:t>
            </a:r>
            <a:r>
              <a:rPr dirty="0" sz="1800" spc="22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attempt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determine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if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originated from </a:t>
            </a:r>
            <a:r>
              <a:rPr dirty="0" sz="1800" spc="-15">
                <a:latin typeface="Times New Roman"/>
                <a:cs typeface="Times New Roman"/>
              </a:rPr>
              <a:t>different</a:t>
            </a:r>
            <a:r>
              <a:rPr dirty="0" sz="1800" spc="-10">
                <a:latin typeface="Times New Roman"/>
                <a:cs typeface="Times New Roman"/>
              </a:rPr>
              <a:t> sources.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Less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frequently,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quest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on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determination of end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glass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provenance.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939"/>
              </a:lnSpc>
              <a:spcBef>
                <a:spcPts val="121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Glass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examinations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are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commonly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conducted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refractive</a:t>
            </a:r>
            <a:r>
              <a:rPr dirty="0" sz="1800" spc="33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index</a:t>
            </a:r>
            <a:r>
              <a:rPr dirty="0" sz="1800" spc="34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measurements</a:t>
            </a:r>
            <a:r>
              <a:rPr dirty="0" sz="1800" spc="34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by</a:t>
            </a:r>
            <a:r>
              <a:rPr dirty="0" sz="1800" spc="34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the</a:t>
            </a:r>
            <a:r>
              <a:rPr dirty="0" sz="1800" spc="34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application</a:t>
            </a:r>
            <a:r>
              <a:rPr dirty="0" sz="1800" spc="3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33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Refractometers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10">
                <a:latin typeface="Times New Roman"/>
                <a:cs typeface="Times New Roman"/>
              </a:rPr>
              <a:t>refractometer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laboratory or </a:t>
            </a:r>
            <a:r>
              <a:rPr dirty="0" sz="1800" spc="-5">
                <a:latin typeface="Times New Roman"/>
                <a:cs typeface="Times New Roman"/>
              </a:rPr>
              <a:t>field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device for 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measurement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 an index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refraction.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15826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174" y="5330952"/>
                </a:lnTo>
                <a:lnTo>
                  <a:pt x="376174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130810" marR="139700">
              <a:lnSpc>
                <a:spcPct val="90000"/>
              </a:lnSpc>
              <a:spcBef>
                <a:spcPts val="5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Contemporary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dirty="0" sz="36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Academics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Practices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360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Sciences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48429" y="1667002"/>
            <a:ext cx="7548245" cy="1287780"/>
          </a:xfrm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algn="just" marL="195580" marR="5080" indent="-182880">
              <a:lnSpc>
                <a:spcPct val="90000"/>
              </a:lnSpc>
              <a:spcBef>
                <a:spcPts val="31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i="1">
                <a:solidFill>
                  <a:srgbClr val="000000"/>
                </a:solidFill>
                <a:latin typeface="Times New Roman"/>
                <a:cs typeface="Times New Roman"/>
              </a:rPr>
              <a:t>DNA</a:t>
            </a:r>
            <a:r>
              <a:rPr dirty="0" sz="1800" spc="3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000000"/>
                </a:solidFill>
                <a:latin typeface="Times New Roman"/>
                <a:cs typeface="Times New Roman"/>
              </a:rPr>
              <a:t>Profiling</a:t>
            </a:r>
            <a:r>
              <a:rPr dirty="0" sz="1800" spc="36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1800" i="1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dirty="0" sz="1800" spc="37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000000"/>
                </a:solidFill>
                <a:latin typeface="Times New Roman"/>
                <a:cs typeface="Times New Roman"/>
              </a:rPr>
              <a:t>criminal</a:t>
            </a:r>
            <a:r>
              <a:rPr dirty="0" sz="1800" spc="36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000000"/>
                </a:solidFill>
                <a:latin typeface="Times New Roman"/>
                <a:cs typeface="Times New Roman"/>
              </a:rPr>
              <a:t>cases</a:t>
            </a:r>
            <a:r>
              <a:rPr dirty="0" sz="1800" spc="37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such</a:t>
            </a:r>
            <a:r>
              <a:rPr dirty="0" sz="1800" spc="37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as</a:t>
            </a:r>
            <a:r>
              <a:rPr dirty="0" sz="1800" spc="370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homicide,</a:t>
            </a:r>
            <a:r>
              <a:rPr dirty="0" sz="1800" spc="38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suicide,</a:t>
            </a:r>
            <a:r>
              <a:rPr dirty="0" sz="1800" spc="375">
                <a:solidFill>
                  <a:srgbClr val="000000"/>
                </a:solidFill>
              </a:rPr>
              <a:t> </a:t>
            </a:r>
            <a:r>
              <a:rPr dirty="0" sz="1800" spc="-15">
                <a:solidFill>
                  <a:srgbClr val="000000"/>
                </a:solidFill>
              </a:rPr>
              <a:t>sexual</a:t>
            </a:r>
            <a:r>
              <a:rPr dirty="0" sz="1800" spc="38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assaults,</a:t>
            </a:r>
            <a:r>
              <a:rPr dirty="0" sz="1800">
                <a:solidFill>
                  <a:srgbClr val="000000"/>
                </a:solidFill>
              </a:rPr>
              <a:t> t</a:t>
            </a:r>
            <a:r>
              <a:rPr dirty="0" sz="1800" spc="5">
                <a:solidFill>
                  <a:srgbClr val="000000"/>
                </a:solidFill>
              </a:rPr>
              <a:t>e</a:t>
            </a:r>
            <a:r>
              <a:rPr dirty="0" sz="1800">
                <a:solidFill>
                  <a:srgbClr val="000000"/>
                </a:solidFill>
              </a:rPr>
              <a:t>rrorist</a:t>
            </a:r>
            <a:r>
              <a:rPr dirty="0" sz="1800" spc="894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a</a:t>
            </a:r>
            <a:r>
              <a:rPr dirty="0" sz="1800" spc="5">
                <a:solidFill>
                  <a:srgbClr val="000000"/>
                </a:solidFill>
              </a:rPr>
              <a:t>c</a:t>
            </a:r>
            <a:r>
              <a:rPr dirty="0" sz="1800" spc="-10">
                <a:solidFill>
                  <a:srgbClr val="000000"/>
                </a:solidFill>
              </a:rPr>
              <a:t>t</a:t>
            </a:r>
            <a:r>
              <a:rPr dirty="0" sz="1800">
                <a:solidFill>
                  <a:srgbClr val="000000"/>
                </a:solidFill>
              </a:rPr>
              <a:t>ivit</a:t>
            </a:r>
            <a:r>
              <a:rPr dirty="0" sz="1800" spc="-15">
                <a:solidFill>
                  <a:srgbClr val="000000"/>
                </a:solidFill>
              </a:rPr>
              <a:t>i</a:t>
            </a:r>
            <a:r>
              <a:rPr dirty="0" sz="1800">
                <a:solidFill>
                  <a:srgbClr val="000000"/>
                </a:solidFill>
              </a:rPr>
              <a:t>es,</a:t>
            </a:r>
            <a:r>
              <a:rPr dirty="0" sz="1800" spc="91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wild</a:t>
            </a:r>
            <a:r>
              <a:rPr dirty="0" sz="1800" spc="-10">
                <a:solidFill>
                  <a:srgbClr val="000000"/>
                </a:solidFill>
              </a:rPr>
              <a:t>l</a:t>
            </a:r>
            <a:r>
              <a:rPr dirty="0" sz="1800">
                <a:solidFill>
                  <a:srgbClr val="000000"/>
                </a:solidFill>
              </a:rPr>
              <a:t>ife</a:t>
            </a:r>
            <a:r>
              <a:rPr dirty="0" sz="1800" spc="91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f</a:t>
            </a:r>
            <a:r>
              <a:rPr dirty="0" sz="1800" spc="-15">
                <a:solidFill>
                  <a:srgbClr val="000000"/>
                </a:solidFill>
              </a:rPr>
              <a:t>o</a:t>
            </a:r>
            <a:r>
              <a:rPr dirty="0" sz="1800">
                <a:solidFill>
                  <a:srgbClr val="000000"/>
                </a:solidFill>
              </a:rPr>
              <a:t>rensics,</a:t>
            </a:r>
            <a:r>
              <a:rPr dirty="0" sz="1800" spc="91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and</a:t>
            </a:r>
            <a:r>
              <a:rPr dirty="0" sz="1800" spc="894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o</a:t>
            </a:r>
            <a:r>
              <a:rPr dirty="0" sz="1800" spc="-15">
                <a:solidFill>
                  <a:srgbClr val="000000"/>
                </a:solidFill>
              </a:rPr>
              <a:t>t</a:t>
            </a:r>
            <a:r>
              <a:rPr dirty="0" sz="1800">
                <a:solidFill>
                  <a:srgbClr val="000000"/>
                </a:solidFill>
              </a:rPr>
              <a:t>her</a:t>
            </a:r>
            <a:r>
              <a:rPr dirty="0" sz="1800" spc="90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cr</a:t>
            </a:r>
            <a:r>
              <a:rPr dirty="0" sz="1800" spc="5">
                <a:solidFill>
                  <a:srgbClr val="000000"/>
                </a:solidFill>
              </a:rPr>
              <a:t>i</a:t>
            </a:r>
            <a:r>
              <a:rPr dirty="0" sz="1800" spc="-15">
                <a:solidFill>
                  <a:srgbClr val="000000"/>
                </a:solidFill>
              </a:rPr>
              <a:t>m</a:t>
            </a:r>
            <a:r>
              <a:rPr dirty="0" sz="1800">
                <a:solidFill>
                  <a:srgbClr val="000000"/>
                </a:solidFill>
              </a:rPr>
              <a:t>in</a:t>
            </a:r>
            <a:r>
              <a:rPr dirty="0" sz="1800" spc="-10">
                <a:solidFill>
                  <a:srgbClr val="000000"/>
                </a:solidFill>
              </a:rPr>
              <a:t>a</a:t>
            </a:r>
            <a:r>
              <a:rPr dirty="0" sz="1800">
                <a:solidFill>
                  <a:srgbClr val="000000"/>
                </a:solidFill>
              </a:rPr>
              <a:t>l</a:t>
            </a:r>
            <a:r>
              <a:rPr dirty="0" sz="1800" spc="91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c</a:t>
            </a:r>
            <a:r>
              <a:rPr dirty="0" sz="1800">
                <a:solidFill>
                  <a:srgbClr val="000000"/>
                </a:solidFill>
              </a:rPr>
              <a:t>ases   is   </a:t>
            </a:r>
            <a:r>
              <a:rPr dirty="0" sz="1800" spc="-5">
                <a:solidFill>
                  <a:srgbClr val="000000"/>
                </a:solidFill>
              </a:rPr>
              <a:t>now continuing</a:t>
            </a:r>
            <a:r>
              <a:rPr dirty="0" sz="1800" spc="45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in</a:t>
            </a:r>
            <a:r>
              <a:rPr dirty="0" sz="1800" spc="459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various</a:t>
            </a:r>
            <a:r>
              <a:rPr dirty="0" sz="1800" spc="459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police</a:t>
            </a:r>
            <a:r>
              <a:rPr dirty="0" sz="1800" spc="46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departments,</a:t>
            </a:r>
            <a:r>
              <a:rPr dirty="0" sz="1800" spc="470">
                <a:solidFill>
                  <a:srgbClr val="000000"/>
                </a:solidFill>
              </a:rPr>
              <a:t> </a:t>
            </a:r>
            <a:r>
              <a:rPr dirty="0" sz="1800" spc="-15">
                <a:solidFill>
                  <a:srgbClr val="000000"/>
                </a:solidFill>
              </a:rPr>
              <a:t>forensic</a:t>
            </a:r>
            <a:r>
              <a:rPr dirty="0" sz="1800" spc="46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inst</a:t>
            </a:r>
            <a:r>
              <a:rPr dirty="0" sz="1800" spc="5">
                <a:solidFill>
                  <a:srgbClr val="000000"/>
                </a:solidFill>
              </a:rPr>
              <a:t>i</a:t>
            </a:r>
            <a:r>
              <a:rPr dirty="0" sz="1800">
                <a:solidFill>
                  <a:srgbClr val="000000"/>
                </a:solidFill>
              </a:rPr>
              <a:t>t</a:t>
            </a:r>
            <a:r>
              <a:rPr dirty="0" sz="1800" spc="-10">
                <a:solidFill>
                  <a:srgbClr val="000000"/>
                </a:solidFill>
              </a:rPr>
              <a:t>u</a:t>
            </a:r>
            <a:r>
              <a:rPr dirty="0" sz="1800">
                <a:solidFill>
                  <a:srgbClr val="000000"/>
                </a:solidFill>
              </a:rPr>
              <a:t>t</a:t>
            </a:r>
            <a:r>
              <a:rPr dirty="0" sz="1800" spc="5">
                <a:solidFill>
                  <a:srgbClr val="000000"/>
                </a:solidFill>
              </a:rPr>
              <a:t>i</a:t>
            </a:r>
            <a:r>
              <a:rPr dirty="0" sz="1800">
                <a:solidFill>
                  <a:srgbClr val="000000"/>
                </a:solidFill>
              </a:rPr>
              <a:t>ons,</a:t>
            </a:r>
            <a:r>
              <a:rPr dirty="0" sz="1800" spc="45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and</a:t>
            </a:r>
            <a:r>
              <a:rPr dirty="0" sz="1800" spc="46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wildlife</a:t>
            </a:r>
            <a:r>
              <a:rPr dirty="0" sz="1800" spc="-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departments</a:t>
            </a:r>
            <a:r>
              <a:rPr dirty="0" sz="1800" spc="8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for</a:t>
            </a:r>
            <a:r>
              <a:rPr dirty="0" sz="1800" spc="6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human</a:t>
            </a:r>
            <a:r>
              <a:rPr dirty="0" sz="1800" spc="9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and</a:t>
            </a:r>
            <a:r>
              <a:rPr dirty="0" sz="1800" spc="8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animal</a:t>
            </a:r>
            <a:r>
              <a:rPr dirty="0" sz="1800" spc="85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identification</a:t>
            </a:r>
            <a:r>
              <a:rPr dirty="0" sz="1800" spc="7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from</a:t>
            </a:r>
            <a:r>
              <a:rPr dirty="0" sz="1800" spc="8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the</a:t>
            </a:r>
            <a:r>
              <a:rPr dirty="0" sz="1800" spc="9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biological</a:t>
            </a:r>
            <a:r>
              <a:rPr dirty="0" sz="1800" spc="85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fluids</a:t>
            </a:r>
            <a:r>
              <a:rPr dirty="0" sz="1800" spc="7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and</a:t>
            </a:r>
            <a:r>
              <a:rPr dirty="0" sz="1800" spc="-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the</a:t>
            </a:r>
            <a:r>
              <a:rPr dirty="0" sz="1800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tissue</a:t>
            </a:r>
            <a:r>
              <a:rPr dirty="0" sz="1800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materials.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655436" y="3095244"/>
            <a:ext cx="2473960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4500</a:t>
            </a:r>
            <a:r>
              <a:rPr dirty="0" sz="1800" spc="2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forensic</a:t>
            </a:r>
            <a:r>
              <a:rPr dirty="0" sz="1800" spc="27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personnel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48429" y="3054222"/>
            <a:ext cx="7548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80840" algn="l"/>
              </a:tabLst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over</a:t>
            </a:r>
            <a:r>
              <a:rPr dirty="0" sz="1800">
                <a:latin typeface="Times New Roman"/>
                <a:cs typeface="Times New Roman"/>
              </a:rPr>
              <a:t>	working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Fingerprint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Bureau,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31309" y="3301110"/>
            <a:ext cx="7365365" cy="54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Forensic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Science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Laboratories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(FSLs),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Chemical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Examiners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Laboratories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dirty="0" sz="1800" spc="-10">
                <a:latin typeface="Times New Roman"/>
                <a:cs typeface="Times New Roman"/>
              </a:rPr>
              <a:t>India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48429" y="3947541"/>
            <a:ext cx="3571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calculations,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only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13777" y="3988308"/>
            <a:ext cx="3924300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939"/>
              </a:lnSpc>
            </a:pPr>
            <a:r>
              <a:rPr dirty="0" sz="1800" b="1">
                <a:latin typeface="Times New Roman"/>
                <a:cs typeface="Times New Roman"/>
              </a:rPr>
              <a:t>0.33</a:t>
            </a:r>
            <a:r>
              <a:rPr dirty="0" sz="1800" spc="345" b="1"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forensic</a:t>
            </a:r>
            <a:r>
              <a:rPr dirty="0" u="sng" sz="1800" spc="3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scientists</a:t>
            </a:r>
            <a:r>
              <a:rPr dirty="0" sz="1800" spc="3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per</a:t>
            </a:r>
            <a:r>
              <a:rPr dirty="0" sz="1800" spc="3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0.1</a:t>
            </a:r>
            <a:r>
              <a:rPr dirty="0" sz="1800" spc="3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million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143628" y="4235196"/>
            <a:ext cx="2019300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9"/>
              </a:lnSpc>
            </a:pPr>
            <a:r>
              <a:rPr dirty="0" sz="1800" b="1">
                <a:latin typeface="Times New Roman"/>
                <a:cs typeface="Times New Roman"/>
              </a:rPr>
              <a:t>population</a:t>
            </a:r>
            <a:r>
              <a:rPr dirty="0" sz="1800" spc="2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21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India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50990" y="4194429"/>
            <a:ext cx="5344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far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work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examination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criminal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cases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131309" y="4441317"/>
            <a:ext cx="2967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reports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preparation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concerned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524121" y="5875870"/>
            <a:ext cx="3143885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9370" rIns="0" bIns="0" rtlCol="0" vert="horz">
            <a:spAutoFit/>
          </a:bodyPr>
          <a:lstStyle/>
          <a:p>
            <a:pPr marL="860425">
              <a:lnSpc>
                <a:spcPct val="100000"/>
              </a:lnSpc>
              <a:spcBef>
                <a:spcPts val="310"/>
              </a:spcBef>
            </a:pPr>
            <a:r>
              <a:rPr dirty="0" sz="1800" spc="-10" b="1">
                <a:latin typeface="Times New Roman"/>
                <a:cs typeface="Times New Roman"/>
              </a:rPr>
              <a:t>Refractometer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615118" y="1145527"/>
            <a:ext cx="4566920" cy="4566920"/>
            <a:chOff x="3615118" y="1145527"/>
            <a:chExt cx="4566920" cy="456692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8536" y="1215690"/>
              <a:ext cx="3880849" cy="436595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619880" y="1150289"/>
              <a:ext cx="4557395" cy="4557395"/>
            </a:xfrm>
            <a:custGeom>
              <a:avLst/>
              <a:gdLst/>
              <a:ahLst/>
              <a:cxnLst/>
              <a:rect l="l" t="t" r="r" b="b"/>
              <a:pathLst>
                <a:path w="4557395" h="4557395">
                  <a:moveTo>
                    <a:pt x="0" y="4557395"/>
                  </a:moveTo>
                  <a:lnTo>
                    <a:pt x="4557395" y="4557395"/>
                  </a:lnTo>
                  <a:lnTo>
                    <a:pt x="4557395" y="0"/>
                  </a:lnTo>
                  <a:lnTo>
                    <a:pt x="0" y="0"/>
                  </a:lnTo>
                  <a:lnTo>
                    <a:pt x="0" y="4557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752980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794255"/>
            <a:ext cx="159321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Physics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2027771"/>
            <a:ext cx="11766550" cy="390271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 b="1">
                <a:latin typeface="Times New Roman"/>
                <a:cs typeface="Times New Roman"/>
              </a:rPr>
              <a:t>Scanning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Electron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Microscope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(SEM)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239395" algn="l"/>
              </a:tabLst>
            </a:pPr>
            <a:r>
              <a:rPr dirty="0" sz="1800" spc="-75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>
                <a:solidFill>
                  <a:srgbClr val="40B9D2"/>
                </a:solidFill>
                <a:latin typeface="Arial MT"/>
                <a:cs typeface="Arial MT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Scanning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Electronic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Microscope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popularly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SEM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observation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specimen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surfaces.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When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specimen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irradiated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fine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electron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beam,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secondary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electrons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emitted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from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specimen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surface.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topography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surface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can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observed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two-</a:t>
            </a:r>
            <a:r>
              <a:rPr dirty="0" sz="1800" spc="-10" i="1">
                <a:latin typeface="Times New Roman"/>
                <a:cs typeface="Times New Roman"/>
              </a:rPr>
              <a:t>dimensional</a:t>
            </a:r>
            <a:r>
              <a:rPr dirty="0" sz="1800" spc="15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scanning</a:t>
            </a:r>
            <a:r>
              <a:rPr dirty="0" sz="1800" spc="1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12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</a:t>
            </a:r>
            <a:r>
              <a:rPr dirty="0" sz="1800" spc="155" i="1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electron</a:t>
            </a:r>
            <a:r>
              <a:rPr dirty="0" sz="1800" spc="15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beam</a:t>
            </a:r>
            <a:r>
              <a:rPr dirty="0" sz="1800" spc="150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over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surface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acquisition</a:t>
            </a:r>
            <a:r>
              <a:rPr dirty="0" sz="1800" spc="-10">
                <a:latin typeface="Times New Roman"/>
                <a:cs typeface="Times New Roman"/>
              </a:rPr>
              <a:t> of 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image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detected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secondary</a:t>
            </a:r>
            <a:r>
              <a:rPr dirty="0" sz="1800" spc="-5">
                <a:latin typeface="Times New Roman"/>
                <a:cs typeface="Times New Roman"/>
              </a:rPr>
              <a:t> electrons.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ct val="90000"/>
              </a:lnSpc>
              <a:spcBef>
                <a:spcPts val="118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Scanning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Electronic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Microscope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requires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electron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Optical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system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produce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electron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probe,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specimen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stage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place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specimen,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seconda</a:t>
            </a:r>
            <a:r>
              <a:rPr dirty="0" sz="1800" spc="-1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electron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ector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collect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conda</a:t>
            </a:r>
            <a:r>
              <a:rPr dirty="0" sz="1800" spc="-1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electrons,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image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lay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</a:t>
            </a:r>
            <a:r>
              <a:rPr dirty="0" sz="1800" spc="-1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t,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oper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tion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perform </a:t>
            </a:r>
            <a:r>
              <a:rPr dirty="0" sz="1800" spc="-5">
                <a:latin typeface="Times New Roman"/>
                <a:cs typeface="Times New Roman"/>
              </a:rPr>
              <a:t>various operations.</a:t>
            </a:r>
            <a:endParaRPr sz="1800">
              <a:latin typeface="Times New Roman"/>
              <a:cs typeface="Times New Roman"/>
            </a:endParaRPr>
          </a:p>
          <a:p>
            <a:pPr marL="194945" marR="6985" indent="-182880">
              <a:lnSpc>
                <a:spcPts val="1939"/>
              </a:lnSpc>
              <a:spcBef>
                <a:spcPts val="12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electron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optical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consists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electron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gun,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condenser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objective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lens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electron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probe,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 </a:t>
            </a:r>
            <a:r>
              <a:rPr dirty="0" sz="1800">
                <a:latin typeface="Times New Roman"/>
                <a:cs typeface="Times New Roman"/>
              </a:rPr>
              <a:t>scanning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coil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electron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probe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components.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96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7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electron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optical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present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inside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microscope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column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space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surrounding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specimen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ts val="2050"/>
              </a:lnSpc>
            </a:pPr>
            <a:r>
              <a:rPr dirty="0" sz="1800">
                <a:latin typeface="Times New Roman"/>
                <a:cs typeface="Times New Roman"/>
              </a:rPr>
              <a:t>kept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vacuum.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934205" y="5909119"/>
            <a:ext cx="4290060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9369" rIns="0" bIns="0" rtlCol="0" vert="horz">
            <a:spAutoFit/>
          </a:bodyPr>
          <a:lstStyle/>
          <a:p>
            <a:pPr marL="304165">
              <a:lnSpc>
                <a:spcPct val="100000"/>
              </a:lnSpc>
              <a:spcBef>
                <a:spcPts val="309"/>
              </a:spcBef>
            </a:pPr>
            <a:r>
              <a:rPr dirty="0" sz="1800" b="1">
                <a:latin typeface="Times New Roman"/>
                <a:cs typeface="Times New Roman"/>
              </a:rPr>
              <a:t>Scanning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Electron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Microscope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(SEM)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20040" y="1251369"/>
            <a:ext cx="6376670" cy="4388485"/>
            <a:chOff x="220040" y="1251369"/>
            <a:chExt cx="6376670" cy="438848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565" y="1260894"/>
              <a:ext cx="6357492" cy="436943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24802" y="1256131"/>
              <a:ext cx="6367145" cy="4378960"/>
            </a:xfrm>
            <a:custGeom>
              <a:avLst/>
              <a:gdLst/>
              <a:ahLst/>
              <a:cxnLst/>
              <a:rect l="l" t="t" r="r" b="b"/>
              <a:pathLst>
                <a:path w="6367145" h="4378960">
                  <a:moveTo>
                    <a:pt x="0" y="4378959"/>
                  </a:moveTo>
                  <a:lnTo>
                    <a:pt x="6367017" y="4378959"/>
                  </a:lnTo>
                  <a:lnTo>
                    <a:pt x="6367017" y="0"/>
                  </a:lnTo>
                  <a:lnTo>
                    <a:pt x="0" y="0"/>
                  </a:lnTo>
                  <a:lnTo>
                    <a:pt x="0" y="43789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679120" y="1251369"/>
            <a:ext cx="5370195" cy="4388485"/>
            <a:chOff x="6679120" y="1251369"/>
            <a:chExt cx="5370195" cy="438848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708" y="1260894"/>
              <a:ext cx="5350891" cy="436943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683882" y="1256131"/>
              <a:ext cx="5360670" cy="4378960"/>
            </a:xfrm>
            <a:custGeom>
              <a:avLst/>
              <a:gdLst/>
              <a:ahLst/>
              <a:cxnLst/>
              <a:rect l="l" t="t" r="r" b="b"/>
              <a:pathLst>
                <a:path w="5360670" h="4378960">
                  <a:moveTo>
                    <a:pt x="0" y="4378959"/>
                  </a:moveTo>
                  <a:lnTo>
                    <a:pt x="5360415" y="4378959"/>
                  </a:lnTo>
                  <a:lnTo>
                    <a:pt x="5360415" y="0"/>
                  </a:lnTo>
                  <a:lnTo>
                    <a:pt x="0" y="0"/>
                  </a:lnTo>
                  <a:lnTo>
                    <a:pt x="0" y="43789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999869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2041144"/>
            <a:ext cx="159321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Physics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2273808"/>
            <a:ext cx="11765915" cy="340995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spc="-10" b="1">
                <a:latin typeface="Times New Roman"/>
                <a:cs typeface="Times New Roman"/>
              </a:rPr>
              <a:t>Differential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Thermal</a:t>
            </a:r>
            <a:r>
              <a:rPr dirty="0" sz="1800" spc="-1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(DTA)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–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(NOT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DONE)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It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consists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measuring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changes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heat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content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function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3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temperature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difference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between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sample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under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investigation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thermally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inert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reference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compound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two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materials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are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heated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at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elevated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temperatures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cooled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sub-</a:t>
            </a:r>
            <a:r>
              <a:rPr dirty="0" sz="1800" spc="-15">
                <a:latin typeface="Times New Roman"/>
                <a:cs typeface="Times New Roman"/>
              </a:rPr>
              <a:t>normal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temperatures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predetermined </a:t>
            </a:r>
            <a:r>
              <a:rPr dirty="0" sz="1800" spc="-5">
                <a:latin typeface="Times New Roman"/>
                <a:cs typeface="Times New Roman"/>
              </a:rPr>
              <a:t>rates.</a:t>
            </a:r>
            <a:endParaRPr sz="18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1939"/>
              </a:lnSpc>
              <a:spcBef>
                <a:spcPts val="121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manner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enthalpy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changes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such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melting,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vaporisation,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crystallographic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phase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transition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chemical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changes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are </a:t>
            </a:r>
            <a:r>
              <a:rPr dirty="0" sz="1800">
                <a:latin typeface="Times New Roman"/>
                <a:cs typeface="Times New Roman"/>
              </a:rPr>
              <a:t>detected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endo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exothermic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bands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peaks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appear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thermo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grams.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7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corresponding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weight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determined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Thermo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gravimetric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analysis.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Complete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thermo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analytical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obtained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utilising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methods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analysis.</a:t>
            </a:r>
            <a:endParaRPr sz="18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1939"/>
              </a:lnSpc>
              <a:spcBef>
                <a:spcPts val="12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information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obtained,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coupled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X-</a:t>
            </a:r>
            <a:r>
              <a:rPr dirty="0" sz="1800">
                <a:latin typeface="Times New Roman"/>
                <a:cs typeface="Times New Roman"/>
              </a:rPr>
              <a:t>ray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diffraction,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Optical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chemical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residues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involved </a:t>
            </a:r>
            <a:r>
              <a:rPr dirty="0" sz="1800">
                <a:latin typeface="Times New Roman"/>
                <a:cs typeface="Times New Roman"/>
              </a:rPr>
              <a:t>gases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quantitative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estimation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solid-</a:t>
            </a:r>
            <a:r>
              <a:rPr dirty="0" sz="1800">
                <a:latin typeface="Times New Roman"/>
                <a:cs typeface="Times New Roman"/>
              </a:rPr>
              <a:t>state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reactions.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934205" y="5909119"/>
            <a:ext cx="4290060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9369" rIns="0" bIns="0" rtlCol="0" vert="horz">
            <a:spAutoFit/>
          </a:bodyPr>
          <a:lstStyle/>
          <a:p>
            <a:pPr marL="357505">
              <a:lnSpc>
                <a:spcPct val="100000"/>
              </a:lnSpc>
              <a:spcBef>
                <a:spcPts val="309"/>
              </a:spcBef>
            </a:pPr>
            <a:r>
              <a:rPr dirty="0" sz="1800" spc="-10" b="1">
                <a:latin typeface="Times New Roman"/>
                <a:cs typeface="Times New Roman"/>
              </a:rPr>
              <a:t>Differential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Thermal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10" b="1">
                <a:latin typeface="Times New Roman"/>
                <a:cs typeface="Times New Roman"/>
              </a:rPr>
              <a:t> (DTA)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50558" y="1251369"/>
            <a:ext cx="6115685" cy="4388485"/>
            <a:chOff x="350558" y="1251369"/>
            <a:chExt cx="6115685" cy="438848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165" y="1329976"/>
              <a:ext cx="5992884" cy="423127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55320" y="1256131"/>
              <a:ext cx="6106160" cy="4378960"/>
            </a:xfrm>
            <a:custGeom>
              <a:avLst/>
              <a:gdLst/>
              <a:ahLst/>
              <a:cxnLst/>
              <a:rect l="l" t="t" r="r" b="b"/>
              <a:pathLst>
                <a:path w="6106160" h="4378960">
                  <a:moveTo>
                    <a:pt x="0" y="4378959"/>
                  </a:moveTo>
                  <a:lnTo>
                    <a:pt x="6106033" y="4378959"/>
                  </a:lnTo>
                  <a:lnTo>
                    <a:pt x="6106033" y="0"/>
                  </a:lnTo>
                  <a:lnTo>
                    <a:pt x="0" y="0"/>
                  </a:lnTo>
                  <a:lnTo>
                    <a:pt x="0" y="43789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679120" y="1251369"/>
            <a:ext cx="5370195" cy="4388485"/>
            <a:chOff x="6679120" y="1251369"/>
            <a:chExt cx="5370195" cy="438848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708" y="1260894"/>
              <a:ext cx="5350891" cy="436943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683882" y="1256131"/>
              <a:ext cx="5360670" cy="4378960"/>
            </a:xfrm>
            <a:custGeom>
              <a:avLst/>
              <a:gdLst/>
              <a:ahLst/>
              <a:cxnLst/>
              <a:rect l="l" t="t" r="r" b="b"/>
              <a:pathLst>
                <a:path w="5360670" h="4378960">
                  <a:moveTo>
                    <a:pt x="0" y="4378959"/>
                  </a:moveTo>
                  <a:lnTo>
                    <a:pt x="5360415" y="4378959"/>
                  </a:lnTo>
                  <a:lnTo>
                    <a:pt x="5360415" y="0"/>
                  </a:lnTo>
                  <a:lnTo>
                    <a:pt x="0" y="0"/>
                  </a:lnTo>
                  <a:lnTo>
                    <a:pt x="0" y="437895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600580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641855"/>
            <a:ext cx="159321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Physics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874901"/>
            <a:ext cx="11765915" cy="3808729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b="1">
                <a:latin typeface="Times New Roman"/>
                <a:cs typeface="Times New Roman"/>
              </a:rPr>
              <a:t>Sound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Spectrograph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98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spectrograph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instrument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separates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incoming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audio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waves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according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wavelength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records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resulting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ts val="2050"/>
              </a:lnSpc>
            </a:pPr>
            <a:r>
              <a:rPr dirty="0" sz="1800">
                <a:latin typeface="Times New Roman"/>
                <a:cs typeface="Times New Roman"/>
              </a:rPr>
              <a:t>spectrum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some</a:t>
            </a:r>
            <a:r>
              <a:rPr dirty="0" sz="1800" spc="-10">
                <a:latin typeface="Times New Roman"/>
                <a:cs typeface="Times New Roman"/>
              </a:rPr>
              <a:t> detector.</a:t>
            </a:r>
            <a:endParaRPr sz="1800">
              <a:latin typeface="Times New Roman"/>
              <a:cs typeface="Times New Roman"/>
            </a:endParaRPr>
          </a:p>
          <a:p>
            <a:pPr marL="194945" marR="6350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sound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spectrograph,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automatic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sound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wave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analyzer,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classification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human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speech </a:t>
            </a:r>
            <a:r>
              <a:rPr dirty="0" sz="1800">
                <a:latin typeface="Times New Roman"/>
                <a:cs typeface="Times New Roman"/>
              </a:rPr>
              <a:t>sounds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treatment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speech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hearing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disorders.</a:t>
            </a:r>
            <a:endParaRPr sz="18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1939"/>
              </a:lnSpc>
              <a:spcBef>
                <a:spcPts val="121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analogue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sound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spectrograph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samples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energy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small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frequency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range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magnetic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tape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recording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marks </a:t>
            </a:r>
            <a:r>
              <a:rPr dirty="0" sz="1800">
                <a:latin typeface="Times New Roman"/>
                <a:cs typeface="Times New Roman"/>
              </a:rPr>
              <a:t>those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energy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electrically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sensitive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paper.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instrument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analyses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next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small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frequency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range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samples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marks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energy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point.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repeated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until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entire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desired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frequency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range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analyzed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portion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recording.</a:t>
            </a:r>
            <a:endParaRPr sz="18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finished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known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Spectrogram.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graphic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depiction 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patterns, 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bars or formants,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acoustical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events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during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time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frame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analyzed.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951096" y="5412740"/>
            <a:ext cx="4290060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8735" rIns="0" bIns="0" rtlCol="0" vert="horz">
            <a:spAutoFit/>
          </a:bodyPr>
          <a:lstStyle/>
          <a:p>
            <a:pPr marL="1141095">
              <a:lnSpc>
                <a:spcPct val="100000"/>
              </a:lnSpc>
              <a:spcBef>
                <a:spcPts val="305"/>
              </a:spcBef>
            </a:pPr>
            <a:r>
              <a:rPr dirty="0" sz="1800" b="1">
                <a:latin typeface="Times New Roman"/>
                <a:cs typeface="Times New Roman"/>
              </a:rPr>
              <a:t>Sound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Spectrograph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20040" y="1716087"/>
            <a:ext cx="6139815" cy="3459479"/>
            <a:chOff x="220040" y="1716087"/>
            <a:chExt cx="6139815" cy="3459479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565" y="1725675"/>
              <a:ext cx="6120384" cy="343992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24802" y="1720850"/>
              <a:ext cx="6130290" cy="3449954"/>
            </a:xfrm>
            <a:custGeom>
              <a:avLst/>
              <a:gdLst/>
              <a:ahLst/>
              <a:cxnLst/>
              <a:rect l="l" t="t" r="r" b="b"/>
              <a:pathLst>
                <a:path w="6130290" h="3449954">
                  <a:moveTo>
                    <a:pt x="0" y="3449447"/>
                  </a:moveTo>
                  <a:lnTo>
                    <a:pt x="6129909" y="3449447"/>
                  </a:lnTo>
                  <a:lnTo>
                    <a:pt x="6129909" y="0"/>
                  </a:lnTo>
                  <a:lnTo>
                    <a:pt x="0" y="0"/>
                  </a:lnTo>
                  <a:lnTo>
                    <a:pt x="0" y="34494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560629" y="1716087"/>
            <a:ext cx="5488940" cy="3459479"/>
            <a:chOff x="6560629" y="1716087"/>
            <a:chExt cx="5488940" cy="3459479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6589" y="1847659"/>
              <a:ext cx="5386385" cy="331793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565392" y="1720850"/>
              <a:ext cx="5479415" cy="3449954"/>
            </a:xfrm>
            <a:custGeom>
              <a:avLst/>
              <a:gdLst/>
              <a:ahLst/>
              <a:cxnLst/>
              <a:rect l="l" t="t" r="r" b="b"/>
              <a:pathLst>
                <a:path w="5479415" h="3449954">
                  <a:moveTo>
                    <a:pt x="0" y="3449447"/>
                  </a:moveTo>
                  <a:lnTo>
                    <a:pt x="5479034" y="3449447"/>
                  </a:lnTo>
                  <a:lnTo>
                    <a:pt x="5479034" y="0"/>
                  </a:lnTo>
                  <a:lnTo>
                    <a:pt x="0" y="0"/>
                  </a:lnTo>
                  <a:lnTo>
                    <a:pt x="0" y="34494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080592"/>
            <a:ext cx="179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40B9D2"/>
                </a:solidFill>
                <a:latin typeface="Times New Roman"/>
                <a:cs typeface="Times New Roman"/>
              </a:rPr>
              <a:t>2.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117853"/>
            <a:ext cx="2902585" cy="22606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25"/>
              </a:lnSpc>
            </a:pPr>
            <a:r>
              <a:rPr dirty="0" sz="1600" b="1">
                <a:latin typeface="Times New Roman"/>
                <a:cs typeface="Times New Roman"/>
              </a:rPr>
              <a:t>Ballistics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Explosives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Division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324508"/>
            <a:ext cx="11763375" cy="269621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600" b="1">
                <a:latin typeface="Times New Roman"/>
                <a:cs typeface="Times New Roman"/>
              </a:rPr>
              <a:t>Integrated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Ballistics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Identification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System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(IBIS)</a:t>
            </a:r>
            <a:r>
              <a:rPr dirty="0" sz="1600" spc="-50" b="1">
                <a:latin typeface="Times New Roman"/>
                <a:cs typeface="Times New Roman"/>
              </a:rPr>
              <a:t> –</a:t>
            </a:r>
            <a:endParaRPr sz="16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1730"/>
              </a:lnSpc>
              <a:spcBef>
                <a:spcPts val="122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Integrated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Ballistics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Identification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(IBIS)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acquire,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store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compare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digital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images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projectiles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cartridge cases.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  <a:spcBef>
                <a:spcPts val="98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screening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tool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facilitates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laboratory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categorizing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local,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national,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international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relationships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may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exist</a:t>
            </a:r>
            <a:endParaRPr sz="1600">
              <a:latin typeface="Times New Roman"/>
              <a:cs typeface="Times New Roman"/>
            </a:endParaRPr>
          </a:p>
          <a:p>
            <a:pPr marL="194945">
              <a:lnSpc>
                <a:spcPts val="1825"/>
              </a:lnSpc>
            </a:pPr>
            <a:r>
              <a:rPr dirty="0" sz="1600">
                <a:latin typeface="Times New Roman"/>
                <a:cs typeface="Times New Roman"/>
              </a:rPr>
              <a:t>amongst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firearms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cases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surrendered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inspection.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Images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projectiles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cartridge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cases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digitally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taken,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uploaded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comparison.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IBIS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computer-</a:t>
            </a:r>
            <a:r>
              <a:rPr dirty="0" sz="1600">
                <a:latin typeface="Times New Roman"/>
                <a:cs typeface="Times New Roman"/>
              </a:rPr>
              <a:t>based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helps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law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enforcement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agencies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identify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firearms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link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ballistic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evidence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crime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scenes.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IBIS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created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Forensic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spc="-20" i="1">
                <a:latin typeface="Times New Roman"/>
                <a:cs typeface="Times New Roman"/>
              </a:rPr>
              <a:t>Technology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(FT)</a:t>
            </a:r>
            <a:r>
              <a:rPr dirty="0" sz="1600" spc="-1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help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police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quickly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efficiently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identify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firearm </a:t>
            </a:r>
            <a:r>
              <a:rPr dirty="0" sz="1600" spc="-10">
                <a:latin typeface="Times New Roman"/>
                <a:cs typeface="Times New Roman"/>
              </a:rPr>
              <a:t>evidence.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701800" y="4245990"/>
          <a:ext cx="8864600" cy="230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/>
                <a:gridCol w="7502525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Features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T w="12700">
                      <a:solidFill>
                        <a:srgbClr val="40B9D2"/>
                      </a:solidFill>
                      <a:prstDash val="solid"/>
                    </a:lnT>
                    <a:lnB w="12700">
                      <a:solidFill>
                        <a:srgbClr val="40B9D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T w="12700">
                      <a:solidFill>
                        <a:srgbClr val="40B9D2"/>
                      </a:solidFill>
                      <a:prstDash val="solid"/>
                    </a:lnT>
                    <a:lnB w="12700">
                      <a:solidFill>
                        <a:srgbClr val="40B9D2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i="1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200" spc="-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works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T w="12700">
                      <a:solidFill>
                        <a:srgbClr val="40B9D2"/>
                      </a:solidFill>
                      <a:prstDash val="solid"/>
                    </a:lnT>
                    <a:solidFill>
                      <a:srgbClr val="40B9D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IBIS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records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compares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images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bullets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cartridge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casings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database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images.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T w="12700">
                      <a:solidFill>
                        <a:srgbClr val="40B9D2"/>
                      </a:solidFill>
                      <a:prstDash val="solid"/>
                    </a:lnT>
                    <a:solidFill>
                      <a:srgbClr val="40B9D2">
                        <a:alpha val="19999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Purpose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IBIS</a:t>
                      </a:r>
                      <a:r>
                        <a:rPr dirty="0" sz="12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helps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police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identify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firearms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crimes,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ballistic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evidence to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previous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investigations.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Components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solidFill>
                      <a:srgbClr val="40B9D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IBIS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stations: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200" spc="-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Acquisition</a:t>
                      </a: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Station</a:t>
                      </a:r>
                      <a:r>
                        <a:rPr dirty="0" sz="1200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dirty="0" sz="12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dirty="0" sz="1200" spc="-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Station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solidFill>
                      <a:srgbClr val="40B9D2">
                        <a:alpha val="19999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20" i="1">
                          <a:latin typeface="Times New Roman"/>
                          <a:cs typeface="Times New Roman"/>
                        </a:rPr>
                        <a:t>Uses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IBIS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80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countries.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/>
                </a:tc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 spc="-10" i="1">
                          <a:latin typeface="Times New Roman"/>
                          <a:cs typeface="Times New Roman"/>
                        </a:rPr>
                        <a:t>Software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4">
                    <a:lnB w="12700">
                      <a:solidFill>
                        <a:srgbClr val="40B9D2"/>
                      </a:solidFill>
                      <a:prstDash val="solid"/>
                    </a:lnB>
                    <a:solidFill>
                      <a:srgbClr val="40B9D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0365" marR="15684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IBIS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behind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National</a:t>
                      </a:r>
                      <a:r>
                        <a:rPr dirty="0" sz="12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Integrated</a:t>
                      </a:r>
                      <a:r>
                        <a:rPr dirty="0" sz="1200" spc="-1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Ballistics</a:t>
                      </a:r>
                      <a:r>
                        <a:rPr dirty="0" sz="1200" spc="-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dirty="0" sz="1200" spc="-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dirty="0" sz="1200" spc="-4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i="1">
                          <a:latin typeface="Times New Roman"/>
                          <a:cs typeface="Times New Roman"/>
                        </a:rPr>
                        <a:t>(NIBIN),</a:t>
                      </a:r>
                      <a:r>
                        <a:rPr dirty="0" sz="1200" spc="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operated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Bureau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Alcohol,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Tobacco,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Firearms,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Explosives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Federal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Bureau</a:t>
                      </a:r>
                      <a:r>
                        <a:rPr dirty="0" sz="1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Investigation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(FBI).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2544">
                    <a:lnB w="12700">
                      <a:solidFill>
                        <a:srgbClr val="40B9D2"/>
                      </a:solidFill>
                      <a:prstDash val="solid"/>
                    </a:lnB>
                    <a:solidFill>
                      <a:srgbClr val="40B9D2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62097" y="6022340"/>
            <a:ext cx="6068060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8735" rIns="0" bIns="0" rtlCol="0" vert="horz">
            <a:spAutoFit/>
          </a:bodyPr>
          <a:lstStyle/>
          <a:p>
            <a:pPr marL="653415">
              <a:lnSpc>
                <a:spcPct val="100000"/>
              </a:lnSpc>
              <a:spcBef>
                <a:spcPts val="305"/>
              </a:spcBef>
            </a:pPr>
            <a:r>
              <a:rPr dirty="0" sz="1800" b="1">
                <a:latin typeface="Times New Roman"/>
                <a:cs typeface="Times New Roman"/>
              </a:rPr>
              <a:t>Integrated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Ballistics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Identification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System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(IBIS)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052635" y="1158913"/>
            <a:ext cx="6087110" cy="4684395"/>
            <a:chOff x="3052635" y="1158913"/>
            <a:chExt cx="6087110" cy="468439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2097" y="1268359"/>
              <a:ext cx="6067679" cy="454643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057398" y="1163675"/>
              <a:ext cx="6077585" cy="4674870"/>
            </a:xfrm>
            <a:custGeom>
              <a:avLst/>
              <a:gdLst/>
              <a:ahLst/>
              <a:cxnLst/>
              <a:rect l="l" t="t" r="r" b="b"/>
              <a:pathLst>
                <a:path w="6077584" h="4674870">
                  <a:moveTo>
                    <a:pt x="0" y="4674615"/>
                  </a:moveTo>
                  <a:lnTo>
                    <a:pt x="6077204" y="4674615"/>
                  </a:lnTo>
                  <a:lnTo>
                    <a:pt x="6077204" y="0"/>
                  </a:lnTo>
                  <a:lnTo>
                    <a:pt x="0" y="0"/>
                  </a:lnTo>
                  <a:lnTo>
                    <a:pt x="0" y="46746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658359" y="6525259"/>
            <a:ext cx="26873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3"/>
              </a:rPr>
              <a:t>https://www.youtube.com/watch?v=HzTH043tHAQ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429892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471167"/>
            <a:ext cx="159321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Physics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704213"/>
            <a:ext cx="11767185" cy="454977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spc="-20" b="1">
                <a:latin typeface="Times New Roman"/>
                <a:cs typeface="Times New Roman"/>
              </a:rPr>
              <a:t>Neutron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Activation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Analysis–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Neutron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activation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term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irradiating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material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neutrons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radionuclides.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ct val="90000"/>
              </a:lnSpc>
              <a:spcBef>
                <a:spcPts val="12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Neutron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Activation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alysis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ov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i</a:t>
            </a:r>
            <a:r>
              <a:rPr dirty="0" sz="1800" i="1">
                <a:latin typeface="Times New Roman"/>
                <a:cs typeface="Times New Roman"/>
              </a:rPr>
              <a:t>n</a:t>
            </a:r>
            <a:r>
              <a:rPr dirty="0" sz="1800" spc="36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193</a:t>
            </a:r>
            <a:r>
              <a:rPr dirty="0" sz="1800" i="1">
                <a:latin typeface="Times New Roman"/>
                <a:cs typeface="Times New Roman"/>
              </a:rPr>
              <a:t>6</a:t>
            </a:r>
            <a:r>
              <a:rPr dirty="0" sz="1800" spc="36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10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en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Hevesy</a:t>
            </a:r>
            <a:r>
              <a:rPr dirty="0" sz="1800" spc="37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an</a:t>
            </a:r>
            <a:r>
              <a:rPr dirty="0" sz="1800" i="1">
                <a:latin typeface="Times New Roman"/>
                <a:cs typeface="Times New Roman"/>
              </a:rPr>
              <a:t>d</a:t>
            </a:r>
            <a:r>
              <a:rPr dirty="0" sz="1800" spc="35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Levi</a:t>
            </a:r>
            <a:r>
              <a:rPr dirty="0" sz="1800" spc="34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revealed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15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ple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prising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 </a:t>
            </a:r>
            <a:r>
              <a:rPr dirty="0" sz="1800" spc="-10" i="1">
                <a:latin typeface="Times New Roman"/>
                <a:cs typeface="Times New Roman"/>
              </a:rPr>
              <a:t>uncommon</a:t>
            </a:r>
            <a:r>
              <a:rPr dirty="0" sz="1800" spc="26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earth</a:t>
            </a:r>
            <a:r>
              <a:rPr dirty="0" sz="1800" spc="26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elements</a:t>
            </a:r>
            <a:r>
              <a:rPr dirty="0" sz="1800" spc="260" i="1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became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extremely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radioactive</a:t>
            </a:r>
            <a:r>
              <a:rPr dirty="0" sz="1800" spc="265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after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exposure</a:t>
            </a:r>
            <a:r>
              <a:rPr dirty="0" sz="1800" spc="27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to</a:t>
            </a:r>
            <a:r>
              <a:rPr dirty="0" sz="1800" spc="254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254" i="1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source</a:t>
            </a:r>
            <a:r>
              <a:rPr dirty="0" sz="1800" spc="27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260" i="1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neutrons</a:t>
            </a:r>
            <a:r>
              <a:rPr dirty="0" sz="1800" spc="-15">
                <a:latin typeface="Times New Roman"/>
                <a:cs typeface="Times New Roman"/>
              </a:rPr>
              <a:t>.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10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scrutiny;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they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rapidly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predict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probability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engaging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nuclear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reactions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samples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trailed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capacity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induced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radioactivity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facilitate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qualitative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quantitative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identification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elements.</a:t>
            </a:r>
            <a:endParaRPr sz="1800">
              <a:latin typeface="Times New Roman"/>
              <a:cs typeface="Times New Roman"/>
            </a:endParaRPr>
          </a:p>
          <a:p>
            <a:pPr marL="194945" marR="8255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nuclear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technique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measures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concentration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elements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material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by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analyzing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gamma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rays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emitted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after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material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is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exposed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to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neutrons.</a:t>
            </a:r>
            <a:endParaRPr sz="1800">
              <a:latin typeface="Times New Roman"/>
              <a:cs typeface="Times New Roman"/>
            </a:endParaRPr>
          </a:p>
          <a:p>
            <a:pPr marL="194945" marR="7620" indent="-182880">
              <a:lnSpc>
                <a:spcPts val="1939"/>
              </a:lnSpc>
              <a:spcBef>
                <a:spcPts val="121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NAA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non-</a:t>
            </a:r>
            <a:r>
              <a:rPr dirty="0" sz="1800">
                <a:latin typeface="Times New Roman"/>
                <a:cs typeface="Times New Roman"/>
              </a:rPr>
              <a:t>destructive,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accurate,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sensitive,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4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analyze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samples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small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few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micrograms.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also </a:t>
            </a:r>
            <a:r>
              <a:rPr dirty="0" sz="1800">
                <a:latin typeface="Times New Roman"/>
                <a:cs typeface="Times New Roman"/>
              </a:rPr>
              <a:t>simultaneously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determine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concentration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70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elements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material.</a:t>
            </a:r>
            <a:endParaRPr sz="1800">
              <a:latin typeface="Times New Roman"/>
              <a:cs typeface="Times New Roman"/>
            </a:endParaRPr>
          </a:p>
          <a:p>
            <a:pPr marL="194945" marR="6350" indent="-182880">
              <a:lnSpc>
                <a:spcPts val="1939"/>
              </a:lnSpc>
              <a:spcBef>
                <a:spcPts val="120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NAA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many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fields,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including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biology,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agriculture,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industry,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food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nutrition,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forensic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science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(for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GSR </a:t>
            </a:r>
            <a:r>
              <a:rPr dirty="0" sz="1800" spc="-10">
                <a:latin typeface="Times New Roman"/>
                <a:cs typeface="Times New Roman"/>
              </a:rPr>
              <a:t>analysis).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  <a:spcBef>
                <a:spcPts val="96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7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NAA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expensive,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requires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high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radiation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dose,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requires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highly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skilled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investigators.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technical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ts val="2055"/>
              </a:lnSpc>
            </a:pPr>
            <a:r>
              <a:rPr dirty="0" sz="1800">
                <a:latin typeface="Times New Roman"/>
                <a:cs typeface="Times New Roman"/>
              </a:rPr>
              <a:t>analytical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difficulties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involved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short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half-</a:t>
            </a:r>
            <a:r>
              <a:rPr dirty="0" sz="1800">
                <a:latin typeface="Times New Roman"/>
                <a:cs typeface="Times New Roman"/>
              </a:rPr>
              <a:t>life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radionuclides.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130810" marR="139700">
              <a:lnSpc>
                <a:spcPct val="90000"/>
              </a:lnSpc>
              <a:spcBef>
                <a:spcPts val="5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Contemporary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dirty="0" sz="36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Academics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Practices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360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Sciences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770757" y="442086"/>
            <a:ext cx="1609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India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has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over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74589" y="483616"/>
            <a:ext cx="291401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>
                <a:latin typeface="Times New Roman"/>
                <a:cs typeface="Times New Roman"/>
              </a:rPr>
              <a:t>100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universities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colleges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76919" y="442086"/>
            <a:ext cx="3168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including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National</a:t>
            </a:r>
            <a:r>
              <a:rPr dirty="0" sz="1800" spc="39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Forensic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53636" y="661542"/>
            <a:ext cx="7594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0435" algn="l"/>
                <a:tab pos="2158365" algn="l"/>
                <a:tab pos="2551430" algn="l"/>
                <a:tab pos="4097020" algn="l"/>
                <a:tab pos="5146040" algn="l"/>
                <a:tab pos="5677535" algn="l"/>
                <a:tab pos="684657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Science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800" spc="-10" b="1">
                <a:latin typeface="Times New Roman"/>
                <a:cs typeface="Times New Roman"/>
              </a:rPr>
              <a:t>University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800" spc="-25" b="1">
                <a:latin typeface="Times New Roman"/>
                <a:cs typeface="Times New Roman"/>
              </a:rPr>
              <a:t>at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800" spc="-10" b="1">
                <a:latin typeface="Times New Roman"/>
                <a:cs typeface="Times New Roman"/>
              </a:rPr>
              <a:t>Gandhinagar,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800" spc="-10" b="1">
                <a:latin typeface="Times New Roman"/>
                <a:cs typeface="Times New Roman"/>
              </a:rPr>
              <a:t>Gujarat</a:t>
            </a:r>
            <a:r>
              <a:rPr dirty="0" sz="1800" spc="-10">
                <a:latin typeface="Times New Roman"/>
                <a:cs typeface="Times New Roman"/>
              </a:rPr>
              <a:t>,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 b="1">
                <a:latin typeface="Times New Roman"/>
                <a:cs typeface="Times New Roman"/>
              </a:rPr>
              <a:t>Rashtriya</a:t>
            </a:r>
            <a:r>
              <a:rPr dirty="0" sz="1800" b="1">
                <a:latin typeface="Times New Roman"/>
                <a:cs typeface="Times New Roman"/>
              </a:rPr>
              <a:t>	</a:t>
            </a:r>
            <a:r>
              <a:rPr dirty="0" sz="1800" spc="-10" b="1">
                <a:latin typeface="Times New Roman"/>
                <a:cs typeface="Times New Roman"/>
              </a:rPr>
              <a:t>Raksha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53636" y="880694"/>
            <a:ext cx="7595234" cy="73977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535"/>
              </a:spcBef>
            </a:pPr>
            <a:r>
              <a:rPr dirty="0" sz="1800" b="1">
                <a:latin typeface="Times New Roman"/>
                <a:cs typeface="Times New Roman"/>
              </a:rPr>
              <a:t>University</a:t>
            </a:r>
            <a:r>
              <a:rPr dirty="0" sz="1800" spc="2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at</a:t>
            </a:r>
            <a:r>
              <a:rPr dirty="0" sz="1800" spc="28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Lavad,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Gandhinagar</a:t>
            </a:r>
            <a:r>
              <a:rPr dirty="0" sz="1800" spc="25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where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School</a:t>
            </a:r>
            <a:r>
              <a:rPr dirty="0" sz="1800" spc="2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Forensic</a:t>
            </a:r>
            <a:r>
              <a:rPr dirty="0" sz="1800" spc="2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Science</a:t>
            </a:r>
            <a:r>
              <a:rPr dirty="0" sz="1800" spc="270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&amp; </a:t>
            </a:r>
            <a:r>
              <a:rPr dirty="0" sz="1800" b="1">
                <a:latin typeface="Times New Roman"/>
                <a:cs typeface="Times New Roman"/>
              </a:rPr>
              <a:t>Risk</a:t>
            </a:r>
            <a:r>
              <a:rPr dirty="0" sz="1800" spc="35" b="1">
                <a:latin typeface="Times New Roman"/>
                <a:cs typeface="Times New Roman"/>
              </a:rPr>
              <a:t>  </a:t>
            </a:r>
            <a:r>
              <a:rPr dirty="0" sz="1800" b="1">
                <a:latin typeface="Times New Roman"/>
                <a:cs typeface="Times New Roman"/>
              </a:rPr>
              <a:t>Management</a:t>
            </a:r>
            <a:r>
              <a:rPr dirty="0" sz="1800" spc="40" b="1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3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imparting</a:t>
            </a:r>
            <a:r>
              <a:rPr dirty="0" sz="1800" spc="4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teaching,</a:t>
            </a:r>
            <a:r>
              <a:rPr dirty="0" sz="1800" spc="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research,</a:t>
            </a:r>
            <a:r>
              <a:rPr dirty="0" sz="1800" spc="4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3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training</a:t>
            </a:r>
            <a:r>
              <a:rPr dirty="0" sz="1800" spc="3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35">
                <a:latin typeface="Times New Roman"/>
                <a:cs typeface="Times New Roman"/>
              </a:rPr>
              <a:t> 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students,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Police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Paramilitary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forces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security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purposes.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70757" y="1692021"/>
            <a:ext cx="7777480" cy="46316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194945" marR="5080" indent="-182880">
              <a:lnSpc>
                <a:spcPct val="80000"/>
              </a:lnSpc>
              <a:spcBef>
                <a:spcPts val="5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exclusive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teaching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research-oriented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staff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universities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colleges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about</a:t>
            </a:r>
            <a:r>
              <a:rPr dirty="0" sz="1800">
                <a:latin typeface="Times New Roman"/>
                <a:cs typeface="Times New Roman"/>
              </a:rPr>
              <a:t> 500.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ct val="80000"/>
              </a:lnSpc>
              <a:spcBef>
                <a:spcPts val="12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Minist</a:t>
            </a:r>
            <a:r>
              <a:rPr dirty="0" sz="1800" spc="-1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Home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Affairs,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Government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India,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intends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establish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Regional</a:t>
            </a:r>
            <a:r>
              <a:rPr dirty="0" sz="1800">
                <a:latin typeface="Times New Roman"/>
                <a:cs typeface="Times New Roman"/>
              </a:rPr>
              <a:t> Cent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rs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aca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ic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research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nd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ining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5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fil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ed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ion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orensic </a:t>
            </a:r>
            <a:r>
              <a:rPr dirty="0" sz="1800" spc="-10">
                <a:latin typeface="Times New Roman"/>
                <a:cs typeface="Times New Roman"/>
              </a:rPr>
              <a:t>Science</a:t>
            </a:r>
            <a:r>
              <a:rPr dirty="0" sz="1800" spc="50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University,</a:t>
            </a:r>
            <a:r>
              <a:rPr dirty="0" sz="1800" spc="50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Rashtriya</a:t>
            </a:r>
            <a:r>
              <a:rPr dirty="0" sz="1800" spc="5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Raksha</a:t>
            </a:r>
            <a:r>
              <a:rPr dirty="0" sz="1800" spc="5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University,</a:t>
            </a:r>
            <a:r>
              <a:rPr dirty="0" sz="1800" spc="5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5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ns</a:t>
            </a:r>
            <a:r>
              <a:rPr dirty="0" sz="1800" spc="50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0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National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Importance.</a:t>
            </a:r>
            <a:endParaRPr sz="1800">
              <a:latin typeface="Times New Roman"/>
              <a:cs typeface="Times New Roman"/>
            </a:endParaRPr>
          </a:p>
          <a:p>
            <a:pPr algn="just" marL="194945" marR="5715" indent="-182880">
              <a:lnSpc>
                <a:spcPct val="80000"/>
              </a:lnSpc>
              <a:spcBef>
                <a:spcPts val="12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India</a:t>
            </a:r>
            <a:r>
              <a:rPr dirty="0" sz="1800" spc="5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has</a:t>
            </a:r>
            <a:r>
              <a:rPr dirty="0" sz="1800" spc="50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many</a:t>
            </a:r>
            <a:r>
              <a:rPr dirty="0" sz="1800" spc="50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colleges</a:t>
            </a:r>
            <a:r>
              <a:rPr dirty="0" sz="1800" spc="50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5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universities</a:t>
            </a:r>
            <a:r>
              <a:rPr dirty="0" sz="1800" spc="5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that</a:t>
            </a:r>
            <a:r>
              <a:rPr dirty="0" sz="1800" spc="49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offer</a:t>
            </a:r>
            <a:r>
              <a:rPr dirty="0" sz="1800" spc="5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forensic</a:t>
            </a:r>
            <a:r>
              <a:rPr dirty="0" sz="1800" spc="5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science</a:t>
            </a:r>
            <a:r>
              <a:rPr dirty="0" sz="1800" spc="5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courses,</a:t>
            </a:r>
            <a:r>
              <a:rPr dirty="0" sz="1800" spc="-5">
                <a:latin typeface="Times New Roman"/>
                <a:cs typeface="Times New Roman"/>
              </a:rPr>
              <a:t> including:</a:t>
            </a:r>
            <a:endParaRPr sz="1800">
              <a:latin typeface="Times New Roman"/>
              <a:cs typeface="Times New Roman"/>
            </a:endParaRPr>
          </a:p>
          <a:p>
            <a:pPr algn="just" marL="514984">
              <a:lnSpc>
                <a:spcPts val="1650"/>
              </a:lnSpc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B.Sc.</a:t>
            </a:r>
            <a:r>
              <a:rPr dirty="0" sz="1600" spc="-10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in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Forensic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Science</a:t>
            </a:r>
            <a:r>
              <a:rPr dirty="0" sz="1600">
                <a:latin typeface="Times New Roman"/>
                <a:cs typeface="Times New Roman"/>
              </a:rPr>
              <a:t>: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119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colleges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offer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course,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98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private,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8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public,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algn="just" marL="698500">
              <a:lnSpc>
                <a:spcPts val="1730"/>
              </a:lnSpc>
            </a:pPr>
            <a:r>
              <a:rPr dirty="0" sz="1600">
                <a:latin typeface="Times New Roman"/>
                <a:cs typeface="Times New Roman"/>
              </a:rPr>
              <a:t>2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public-private.</a:t>
            </a:r>
            <a:endParaRPr sz="1600">
              <a:latin typeface="Times New Roman"/>
              <a:cs typeface="Times New Roman"/>
            </a:endParaRPr>
          </a:p>
          <a:p>
            <a:pPr algn="just" marL="698500" marR="6985" indent="-182880">
              <a:lnSpc>
                <a:spcPts val="1540"/>
              </a:lnSpc>
              <a:spcBef>
                <a:spcPts val="58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M.Sc.</a:t>
            </a:r>
            <a:r>
              <a:rPr dirty="0" sz="1600" spc="135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in</a:t>
            </a:r>
            <a:r>
              <a:rPr dirty="0" sz="1600" spc="130" i="1">
                <a:latin typeface="Times New Roman"/>
                <a:cs typeface="Times New Roman"/>
              </a:rPr>
              <a:t> </a:t>
            </a:r>
            <a:r>
              <a:rPr dirty="0" sz="1600" spc="-15" i="1">
                <a:latin typeface="Times New Roman"/>
                <a:cs typeface="Times New Roman"/>
              </a:rPr>
              <a:t>Forensic</a:t>
            </a:r>
            <a:r>
              <a:rPr dirty="0" sz="1600" spc="145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Science</a:t>
            </a:r>
            <a:r>
              <a:rPr dirty="0" sz="1600" spc="-10">
                <a:latin typeface="Times New Roman"/>
                <a:cs typeface="Times New Roman"/>
              </a:rPr>
              <a:t>: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More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than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100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colleges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offer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this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course,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with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61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private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34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government.</a:t>
            </a:r>
            <a:endParaRPr sz="1600">
              <a:latin typeface="Times New Roman"/>
              <a:cs typeface="Times New Roman"/>
            </a:endParaRPr>
          </a:p>
          <a:p>
            <a:pPr algn="just" marL="698500" marR="9525" indent="-182880">
              <a:lnSpc>
                <a:spcPts val="1540"/>
              </a:lnSpc>
              <a:spcBef>
                <a:spcPts val="59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National</a:t>
            </a:r>
            <a:r>
              <a:rPr dirty="0" sz="1600" spc="60" i="1">
                <a:latin typeface="Times New Roman"/>
                <a:cs typeface="Times New Roman"/>
              </a:rPr>
              <a:t> </a:t>
            </a:r>
            <a:r>
              <a:rPr dirty="0" sz="1600" spc="-15" i="1">
                <a:latin typeface="Times New Roman"/>
                <a:cs typeface="Times New Roman"/>
              </a:rPr>
              <a:t>Forensic</a:t>
            </a:r>
            <a:r>
              <a:rPr dirty="0" sz="1600" spc="85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Sciences</a:t>
            </a:r>
            <a:r>
              <a:rPr dirty="0" sz="1600" spc="70" i="1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University</a:t>
            </a:r>
            <a:r>
              <a:rPr dirty="0" sz="1600" spc="7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(NFSU)</a:t>
            </a:r>
            <a:r>
              <a:rPr dirty="0" sz="1600" spc="-10">
                <a:latin typeface="Times New Roman"/>
                <a:cs typeface="Times New Roman"/>
              </a:rPr>
              <a:t>: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world’s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first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university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dedicated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forensic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science,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with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10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campuses,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40">
                <a:latin typeface="Times New Roman"/>
                <a:cs typeface="Times New Roman"/>
              </a:rPr>
              <a:t>11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schools,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14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CoE/Centres,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83 programs.</a:t>
            </a:r>
            <a:endParaRPr sz="1600">
              <a:latin typeface="Times New Roman"/>
              <a:cs typeface="Times New Roman"/>
            </a:endParaRPr>
          </a:p>
          <a:p>
            <a:pPr algn="just" marL="698500" marR="8255" indent="-182880">
              <a:lnSpc>
                <a:spcPts val="1540"/>
              </a:lnSpc>
              <a:spcBef>
                <a:spcPts val="59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Central</a:t>
            </a:r>
            <a:r>
              <a:rPr dirty="0" sz="1600" spc="415" i="1">
                <a:latin typeface="Times New Roman"/>
                <a:cs typeface="Times New Roman"/>
              </a:rPr>
              <a:t> </a:t>
            </a:r>
            <a:r>
              <a:rPr dirty="0" sz="1600" spc="-15" i="1">
                <a:latin typeface="Times New Roman"/>
                <a:cs typeface="Times New Roman"/>
              </a:rPr>
              <a:t>Forensic</a:t>
            </a:r>
            <a:r>
              <a:rPr dirty="0" sz="1600" spc="43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Science</a:t>
            </a:r>
            <a:r>
              <a:rPr dirty="0" sz="1600" spc="43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Laboratories</a:t>
            </a:r>
            <a:r>
              <a:rPr dirty="0" sz="1600" spc="-10">
                <a:latin typeface="Times New Roman"/>
                <a:cs typeface="Times New Roman"/>
              </a:rPr>
              <a:t>: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Seven</a:t>
            </a:r>
            <a:r>
              <a:rPr dirty="0" sz="1600" spc="4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laboratories</a:t>
            </a:r>
            <a:r>
              <a:rPr dirty="0" sz="1600" spc="4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located</a:t>
            </a:r>
            <a:r>
              <a:rPr dirty="0" sz="1600" spc="43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4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Hyderabad,</a:t>
            </a:r>
            <a:r>
              <a:rPr dirty="0" sz="1600" spc="-5">
                <a:latin typeface="Times New Roman"/>
                <a:cs typeface="Times New Roman"/>
              </a:rPr>
              <a:t> Kolkata,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Chandigarh,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Ne</a:t>
            </a:r>
            <a:r>
              <a:rPr dirty="0" sz="1600">
                <a:latin typeface="Times New Roman"/>
                <a:cs typeface="Times New Roman"/>
              </a:rPr>
              <a:t>w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Delhi,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Guwahati,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Bhopal,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Pune</a:t>
            </a:r>
            <a:endParaRPr sz="1600">
              <a:latin typeface="Times New Roman"/>
              <a:cs typeface="Times New Roman"/>
            </a:endParaRPr>
          </a:p>
          <a:p>
            <a:pPr algn="just" marL="698500" marR="6350" indent="-182880">
              <a:lnSpc>
                <a:spcPct val="80100"/>
              </a:lnSpc>
              <a:spcBef>
                <a:spcPts val="6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Some</a:t>
            </a:r>
            <a:r>
              <a:rPr dirty="0" sz="1600" spc="6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of</a:t>
            </a:r>
            <a:r>
              <a:rPr dirty="0" sz="1600" spc="6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</a:t>
            </a:r>
            <a:r>
              <a:rPr dirty="0" sz="1600" spc="6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top</a:t>
            </a:r>
            <a:r>
              <a:rPr dirty="0" sz="1600" spc="6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forensic</a:t>
            </a:r>
            <a:r>
              <a:rPr dirty="0" sz="1600" spc="6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science</a:t>
            </a:r>
            <a:r>
              <a:rPr dirty="0" sz="1600" spc="6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colleges</a:t>
            </a:r>
            <a:r>
              <a:rPr dirty="0" sz="1600" spc="6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6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India,</a:t>
            </a:r>
            <a:r>
              <a:rPr dirty="0" sz="1600" spc="6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including</a:t>
            </a:r>
            <a:r>
              <a:rPr dirty="0" sz="1600" spc="6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Banaras</a:t>
            </a:r>
            <a:r>
              <a:rPr dirty="0" sz="1600" spc="6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Hindu</a:t>
            </a:r>
            <a:r>
              <a:rPr dirty="0" sz="1600" spc="-5">
                <a:latin typeface="Times New Roman"/>
                <a:cs typeface="Times New Roman"/>
              </a:rPr>
              <a:t> University</a:t>
            </a:r>
            <a:r>
              <a:rPr dirty="0" sz="1600" spc="60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(BHU),</a:t>
            </a:r>
            <a:r>
              <a:rPr dirty="0" sz="1600" spc="5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Delhi</a:t>
            </a:r>
            <a:r>
              <a:rPr dirty="0" sz="1600" spc="5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University</a:t>
            </a:r>
            <a:r>
              <a:rPr dirty="0" sz="1600" spc="6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(DU),</a:t>
            </a:r>
            <a:r>
              <a:rPr dirty="0" sz="1600" spc="5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Aligarh</a:t>
            </a:r>
            <a:r>
              <a:rPr dirty="0" sz="1600" spc="6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Muslim</a:t>
            </a:r>
            <a:r>
              <a:rPr dirty="0" sz="1600" spc="5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University</a:t>
            </a:r>
            <a:r>
              <a:rPr dirty="0" sz="1600" spc="6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(AMU),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Chandigarh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University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(CU),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Amity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University,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Panjab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University.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62097" y="6022340"/>
            <a:ext cx="6068060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800" spc="-10" b="1">
                <a:latin typeface="Times New Roman"/>
                <a:cs typeface="Times New Roman"/>
              </a:rPr>
              <a:t>Neutron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Activation</a:t>
            </a:r>
            <a:r>
              <a:rPr dirty="0" sz="1800" spc="-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Analysis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Unit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052635" y="1260513"/>
            <a:ext cx="6087110" cy="4481195"/>
            <a:chOff x="3052635" y="1260513"/>
            <a:chExt cx="6087110" cy="448119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2097" y="1270038"/>
              <a:ext cx="6067679" cy="446189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057398" y="1265275"/>
              <a:ext cx="6077585" cy="4471670"/>
            </a:xfrm>
            <a:custGeom>
              <a:avLst/>
              <a:gdLst/>
              <a:ahLst/>
              <a:cxnLst/>
              <a:rect l="l" t="t" r="r" b="b"/>
              <a:pathLst>
                <a:path w="6077584" h="4471670">
                  <a:moveTo>
                    <a:pt x="0" y="4471415"/>
                  </a:moveTo>
                  <a:lnTo>
                    <a:pt x="6077204" y="4471415"/>
                  </a:lnTo>
                  <a:lnTo>
                    <a:pt x="6077204" y="0"/>
                  </a:lnTo>
                  <a:lnTo>
                    <a:pt x="0" y="0"/>
                  </a:lnTo>
                  <a:lnTo>
                    <a:pt x="0" y="44714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797044" y="6525259"/>
            <a:ext cx="26244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3"/>
              </a:rPr>
              <a:t>https://www.youtube.com/watch?v=Sg2J6Dbzc4M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411604"/>
            <a:ext cx="179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40B9D2"/>
                </a:solidFill>
                <a:latin typeface="Times New Roman"/>
                <a:cs typeface="Times New Roman"/>
              </a:rPr>
              <a:t>2.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448308"/>
            <a:ext cx="1419860" cy="22606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25"/>
              </a:lnSpc>
            </a:pPr>
            <a:r>
              <a:rPr dirty="0" sz="1600" b="1">
                <a:latin typeface="Times New Roman"/>
                <a:cs typeface="Times New Roman"/>
              </a:rPr>
              <a:t>Physics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Division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654835"/>
            <a:ext cx="11765280" cy="462280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600" b="1">
                <a:latin typeface="Times New Roman"/>
                <a:cs typeface="Times New Roman"/>
              </a:rPr>
              <a:t>Comparison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Microscope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94945" marR="6985" indent="-182880">
              <a:lnSpc>
                <a:spcPts val="1730"/>
              </a:lnSpc>
              <a:spcBef>
                <a:spcPts val="122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Comparison</a:t>
            </a:r>
            <a:r>
              <a:rPr dirty="0" sz="1600" spc="3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Microscope</a:t>
            </a:r>
            <a:r>
              <a:rPr dirty="0" sz="1600" spc="4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essentially</a:t>
            </a:r>
            <a:r>
              <a:rPr dirty="0" sz="1600" spc="43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two</a:t>
            </a:r>
            <a:r>
              <a:rPr dirty="0" sz="1600" spc="4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microscopes</a:t>
            </a:r>
            <a:r>
              <a:rPr dirty="0" sz="1600" spc="41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linked</a:t>
            </a:r>
            <a:r>
              <a:rPr dirty="0" sz="1600" spc="4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to</a:t>
            </a:r>
            <a:r>
              <a:rPr dirty="0" sz="1600" spc="4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</a:t>
            </a:r>
            <a:r>
              <a:rPr dirty="0" sz="1600" spc="4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optical</a:t>
            </a:r>
            <a:r>
              <a:rPr dirty="0" sz="1600" spc="41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bridge</a:t>
            </a:r>
            <a:r>
              <a:rPr dirty="0" sz="1600" spc="42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permits</a:t>
            </a:r>
            <a:r>
              <a:rPr dirty="0" sz="1600" spc="4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observer</a:t>
            </a:r>
            <a:r>
              <a:rPr dirty="0" sz="1600" spc="4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4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detect</a:t>
            </a:r>
            <a:r>
              <a:rPr dirty="0" sz="1600" spc="434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two</a:t>
            </a:r>
            <a:r>
              <a:rPr dirty="0" sz="1600" spc="42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objects concurrently </a:t>
            </a:r>
            <a:r>
              <a:rPr dirty="0" sz="1600" i="1">
                <a:latin typeface="Times New Roman"/>
                <a:cs typeface="Times New Roman"/>
              </a:rPr>
              <a:t>with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the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same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grade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of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magnification</a:t>
            </a:r>
            <a:r>
              <a:rPr dirty="0" sz="1600">
                <a:latin typeface="Times New Roman"/>
                <a:cs typeface="Times New Roman"/>
              </a:rPr>
              <a:t>.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instrument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monocular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or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binocular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eyepiece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94945" marR="6350" indent="-182880">
              <a:lnSpc>
                <a:spcPts val="1730"/>
              </a:lnSpc>
              <a:spcBef>
                <a:spcPts val="120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comparison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microscope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crucial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tool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science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allows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side-by-</a:t>
            </a:r>
            <a:r>
              <a:rPr dirty="0" sz="1600" i="1">
                <a:latin typeface="Times New Roman"/>
                <a:cs typeface="Times New Roman"/>
              </a:rPr>
              <a:t>side</a:t>
            </a:r>
            <a:r>
              <a:rPr dirty="0" sz="1600" spc="1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comparison</a:t>
            </a:r>
            <a:r>
              <a:rPr dirty="0" sz="1600" spc="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of</a:t>
            </a:r>
            <a:r>
              <a:rPr dirty="0" sz="1600" spc="1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two</a:t>
            </a:r>
            <a:r>
              <a:rPr dirty="0" sz="1600" spc="1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objects</a:t>
            </a:r>
            <a:r>
              <a:rPr dirty="0" sz="1600" spc="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simultaneously</a:t>
            </a:r>
            <a:r>
              <a:rPr dirty="0" sz="1600">
                <a:latin typeface="Times New Roman"/>
                <a:cs typeface="Times New Roman"/>
              </a:rPr>
              <a:t>.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is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identify,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compare,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determine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origin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samples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such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bullets,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cartridge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cases,</a:t>
            </a:r>
            <a:r>
              <a:rPr dirty="0" sz="1600" spc="-35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firearms,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and</a:t>
            </a:r>
            <a:r>
              <a:rPr dirty="0" sz="1600" spc="-5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shrapnel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Features</a:t>
            </a:r>
            <a:r>
              <a:rPr dirty="0" sz="1600" spc="-8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comparison </a:t>
            </a:r>
            <a:r>
              <a:rPr dirty="0" sz="1600" spc="-10" b="1">
                <a:latin typeface="Times New Roman"/>
                <a:cs typeface="Times New Roman"/>
              </a:rPr>
              <a:t>microscope: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Two</a:t>
            </a:r>
            <a:r>
              <a:rPr dirty="0" sz="1600" spc="-9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microscopes:</a:t>
            </a:r>
            <a:r>
              <a:rPr dirty="0" sz="1600" spc="-9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comparison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microscope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combines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two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microscopes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shared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eyepiece.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Optical</a:t>
            </a:r>
            <a:r>
              <a:rPr dirty="0" sz="1600" spc="-10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bridge: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microscopes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connected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optical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bridge,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creates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split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view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window.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Adjustable</a:t>
            </a:r>
            <a:r>
              <a:rPr dirty="0" sz="1600" spc="-10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illumination:</a:t>
            </a:r>
            <a:r>
              <a:rPr dirty="0" sz="1600" spc="-5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Some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comparison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microscopes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two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light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sources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top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bottom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illumination.</a:t>
            </a:r>
            <a:endParaRPr sz="1600">
              <a:latin typeface="Times New Roman"/>
              <a:cs typeface="Times New Roman"/>
            </a:endParaRPr>
          </a:p>
          <a:p>
            <a:pPr marL="194945" marR="7620" indent="-182880">
              <a:lnSpc>
                <a:spcPts val="1730"/>
              </a:lnSpc>
              <a:spcBef>
                <a:spcPts val="122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Polarizer</a:t>
            </a:r>
            <a:r>
              <a:rPr dirty="0" sz="1600" spc="5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and</a:t>
            </a:r>
            <a:r>
              <a:rPr dirty="0" sz="1600" spc="10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analyzer:</a:t>
            </a:r>
            <a:r>
              <a:rPr dirty="0" sz="1600" spc="10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Some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comparison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microscopes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view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samples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under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cross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polarization,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enhances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transparent surfaces.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Trinocular</a:t>
            </a:r>
            <a:r>
              <a:rPr dirty="0" sz="1600" spc="-9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body:</a:t>
            </a:r>
            <a:r>
              <a:rPr dirty="0" sz="1600" spc="-6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Some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comparison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microscopes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trinocular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body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allows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samples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viewed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computer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video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monitor.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comparison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microscope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major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benefit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forensics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because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allows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3D</a:t>
            </a:r>
            <a:r>
              <a:rPr dirty="0" sz="1600" spc="10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comparison</a:t>
            </a:r>
            <a:r>
              <a:rPr dirty="0" sz="1600" spc="11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of</a:t>
            </a:r>
            <a:r>
              <a:rPr dirty="0" sz="1600" spc="10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two</a:t>
            </a:r>
            <a:r>
              <a:rPr dirty="0" sz="1600" spc="114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objects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rather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than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relying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on</a:t>
            </a:r>
            <a:endParaRPr sz="1600">
              <a:latin typeface="Times New Roman"/>
              <a:cs typeface="Times New Roman"/>
            </a:endParaRPr>
          </a:p>
          <a:p>
            <a:pPr marL="194945">
              <a:lnSpc>
                <a:spcPts val="1825"/>
              </a:lnSpc>
            </a:pPr>
            <a:r>
              <a:rPr dirty="0" sz="1600">
                <a:latin typeface="Times New Roman"/>
                <a:cs typeface="Times New Roman"/>
              </a:rPr>
              <a:t>memory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picture.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951096" y="5819140"/>
            <a:ext cx="4290060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9370" rIns="0" bIns="0" rtlCol="0" vert="horz">
            <a:spAutoFit/>
          </a:bodyPr>
          <a:lstStyle/>
          <a:p>
            <a:pPr marL="949325">
              <a:lnSpc>
                <a:spcPct val="100000"/>
              </a:lnSpc>
              <a:spcBef>
                <a:spcPts val="310"/>
              </a:spcBef>
            </a:pPr>
            <a:r>
              <a:rPr dirty="0" sz="1800" b="1">
                <a:latin typeface="Times New Roman"/>
                <a:cs typeface="Times New Roman"/>
              </a:rPr>
              <a:t>Comparison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Microscope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912429" y="1516443"/>
            <a:ext cx="4114800" cy="4053204"/>
            <a:chOff x="1912429" y="1516443"/>
            <a:chExt cx="4114800" cy="4053204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1100" y="1525904"/>
              <a:ext cx="3986159" cy="403415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917192" y="1521205"/>
              <a:ext cx="4105275" cy="4043679"/>
            </a:xfrm>
            <a:custGeom>
              <a:avLst/>
              <a:gdLst/>
              <a:ahLst/>
              <a:cxnLst/>
              <a:rect l="l" t="t" r="r" b="b"/>
              <a:pathLst>
                <a:path w="4105275" h="4043679">
                  <a:moveTo>
                    <a:pt x="0" y="4043679"/>
                  </a:moveTo>
                  <a:lnTo>
                    <a:pt x="4104894" y="4043679"/>
                  </a:lnTo>
                  <a:lnTo>
                    <a:pt x="4104894" y="0"/>
                  </a:lnTo>
                  <a:lnTo>
                    <a:pt x="0" y="0"/>
                  </a:lnTo>
                  <a:lnTo>
                    <a:pt x="0" y="40436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165278" y="1516443"/>
            <a:ext cx="4114800" cy="4053204"/>
            <a:chOff x="6165278" y="1516443"/>
            <a:chExt cx="4114800" cy="4053204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301" y="1567494"/>
              <a:ext cx="3976662" cy="394057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170040" y="1521205"/>
              <a:ext cx="4105275" cy="4043679"/>
            </a:xfrm>
            <a:custGeom>
              <a:avLst/>
              <a:gdLst/>
              <a:ahLst/>
              <a:cxnLst/>
              <a:rect l="l" t="t" r="r" b="b"/>
              <a:pathLst>
                <a:path w="4105275" h="4043679">
                  <a:moveTo>
                    <a:pt x="0" y="4043679"/>
                  </a:moveTo>
                  <a:lnTo>
                    <a:pt x="4104893" y="4043679"/>
                  </a:lnTo>
                  <a:lnTo>
                    <a:pt x="4104893" y="0"/>
                  </a:lnTo>
                  <a:lnTo>
                    <a:pt x="0" y="0"/>
                  </a:lnTo>
                  <a:lnTo>
                    <a:pt x="0" y="40436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332226" y="6354267"/>
            <a:ext cx="55257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4"/>
              </a:rPr>
              <a:t>https://www.youtube.com/watch?v=QXwkCCMIsZw</a:t>
            </a:r>
            <a:r>
              <a:rPr dirty="0" sz="1000" spc="180">
                <a:solidFill>
                  <a:srgbClr val="90BA22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;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u="sng" sz="10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5"/>
              </a:rPr>
              <a:t>https://www.youtube.com/watch?v=nlo_hFCGzWM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999869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2041144"/>
            <a:ext cx="210248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Fingerprints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2273808"/>
            <a:ext cx="11766550" cy="301053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b="1">
                <a:latin typeface="Times New Roman"/>
                <a:cs typeface="Times New Roman"/>
              </a:rPr>
              <a:t>Automated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Fingerprint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Identification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System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(AFIS)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AFIS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primarily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forensic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scientists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for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criminal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identification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939"/>
              </a:lnSpc>
              <a:spcBef>
                <a:spcPts val="12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assembly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physical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evidence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scene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</a:t>
            </a:r>
            <a:r>
              <a:rPr dirty="0" sz="1800" spc="-10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useless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such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evidence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cannot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be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properly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handled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analyzed.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Since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 spc="5" i="1">
                <a:latin typeface="Times New Roman"/>
                <a:cs typeface="Times New Roman"/>
              </a:rPr>
              <a:t>i</a:t>
            </a:r>
            <a:r>
              <a:rPr dirty="0" sz="1800" i="1">
                <a:latin typeface="Times New Roman"/>
                <a:cs typeface="Times New Roman"/>
              </a:rPr>
              <a:t>ngerpri</a:t>
            </a:r>
            <a:r>
              <a:rPr dirty="0" sz="1800" spc="-15" i="1">
                <a:latin typeface="Times New Roman"/>
                <a:cs typeface="Times New Roman"/>
              </a:rPr>
              <a:t>n</a:t>
            </a:r>
            <a:r>
              <a:rPr dirty="0" sz="1800" i="1">
                <a:latin typeface="Times New Roman"/>
                <a:cs typeface="Times New Roman"/>
              </a:rPr>
              <a:t>ts</a:t>
            </a:r>
            <a:r>
              <a:rPr dirty="0" sz="1800" spc="415" i="1">
                <a:latin typeface="Times New Roman"/>
                <a:cs typeface="Times New Roman"/>
              </a:rPr>
              <a:t> </a:t>
            </a:r>
            <a:r>
              <a:rPr dirty="0" sz="1800" spc="-30" i="1">
                <a:latin typeface="Times New Roman"/>
                <a:cs typeface="Times New Roman"/>
              </a:rPr>
              <a:t>are</a:t>
            </a:r>
            <a:r>
              <a:rPr dirty="0" sz="1800" spc="41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</a:t>
            </a:r>
            <a:r>
              <a:rPr dirty="0" sz="1800" spc="4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mo</a:t>
            </a:r>
            <a:r>
              <a:rPr dirty="0" sz="1800" spc="-10" i="1">
                <a:latin typeface="Times New Roman"/>
                <a:cs typeface="Times New Roman"/>
              </a:rPr>
              <a:t>s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r>
              <a:rPr dirty="0" sz="1800" spc="40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often</a:t>
            </a:r>
            <a:r>
              <a:rPr dirty="0" sz="1800" spc="415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recovered</a:t>
            </a:r>
            <a:r>
              <a:rPr dirty="0" sz="1800" spc="41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physical</a:t>
            </a:r>
            <a:r>
              <a:rPr dirty="0" sz="1800" spc="40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evidence</a:t>
            </a:r>
            <a:r>
              <a:rPr dirty="0" sz="1800" spc="-10">
                <a:latin typeface="Times New Roman"/>
                <a:cs typeface="Times New Roman"/>
              </a:rPr>
              <a:t>,</a:t>
            </a:r>
            <a:r>
              <a:rPr dirty="0" sz="1800" spc="4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constructing</a:t>
            </a:r>
            <a:r>
              <a:rPr dirty="0" sz="1800" spc="4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investigating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such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prints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contributes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maximum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toward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greater success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identifying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criminal </a:t>
            </a:r>
            <a:r>
              <a:rPr dirty="0" sz="1800" spc="-15">
                <a:latin typeface="Times New Roman"/>
                <a:cs typeface="Times New Roman"/>
              </a:rPr>
              <a:t>offenders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 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physical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evidence.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ts val="2055"/>
              </a:lnSpc>
              <a:spcBef>
                <a:spcPts val="96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Automated</a:t>
            </a:r>
            <a:r>
              <a:rPr dirty="0" sz="1800" spc="1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Fingerprint</a:t>
            </a:r>
            <a:r>
              <a:rPr dirty="0" sz="1800" spc="16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Identification</a:t>
            </a:r>
            <a:r>
              <a:rPr dirty="0" sz="1800" spc="16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System</a:t>
            </a:r>
            <a:r>
              <a:rPr dirty="0" sz="1800" spc="16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or</a:t>
            </a:r>
            <a:r>
              <a:rPr dirty="0" sz="1800" spc="1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AFIS</a:t>
            </a:r>
            <a:r>
              <a:rPr dirty="0" sz="1800" spc="16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enables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computers</a:t>
            </a:r>
            <a:r>
              <a:rPr dirty="0" sz="1800" spc="1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to</a:t>
            </a:r>
            <a:r>
              <a:rPr dirty="0" sz="1800" spc="16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make</a:t>
            </a:r>
            <a:r>
              <a:rPr dirty="0" sz="1800" spc="1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rapid</a:t>
            </a:r>
            <a:r>
              <a:rPr dirty="0" sz="1800" spc="16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16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accurate</a:t>
            </a:r>
            <a:r>
              <a:rPr dirty="0" sz="1800" spc="16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comparisons</a:t>
            </a:r>
            <a:r>
              <a:rPr dirty="0" sz="1800" spc="15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between</a:t>
            </a:r>
            <a:endParaRPr sz="1800">
              <a:latin typeface="Times New Roman"/>
              <a:cs typeface="Times New Roman"/>
            </a:endParaRPr>
          </a:p>
          <a:p>
            <a:pPr algn="just" marL="194945">
              <a:lnSpc>
                <a:spcPts val="2055"/>
              </a:lnSpc>
            </a:pPr>
            <a:r>
              <a:rPr dirty="0" sz="1800" i="1">
                <a:latin typeface="Times New Roman"/>
                <a:cs typeface="Times New Roman"/>
              </a:rPr>
              <a:t>fingerprints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vast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number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fingerprints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police</a:t>
            </a:r>
            <a:r>
              <a:rPr dirty="0" sz="1800" spc="-10" i="1">
                <a:latin typeface="Times New Roman"/>
                <a:cs typeface="Times New Roman"/>
              </a:rPr>
              <a:t> records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939"/>
              </a:lnSpc>
              <a:spcBef>
                <a:spcPts val="12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biometrics</a:t>
            </a:r>
            <a:r>
              <a:rPr dirty="0" sz="1800" spc="3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system</a:t>
            </a:r>
            <a:r>
              <a:rPr dirty="0" sz="1800" spc="40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usually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law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enforcement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where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groups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prints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improved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crime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scene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were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linked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against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database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 recognized 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unidentified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prints.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21202" y="5819140"/>
            <a:ext cx="6149975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9370" rIns="0" bIns="0" rtlCol="0" vert="horz">
            <a:spAutoFit/>
          </a:bodyPr>
          <a:lstStyle/>
          <a:p>
            <a:pPr marL="497205">
              <a:lnSpc>
                <a:spcPct val="100000"/>
              </a:lnSpc>
              <a:spcBef>
                <a:spcPts val="310"/>
              </a:spcBef>
            </a:pPr>
            <a:r>
              <a:rPr dirty="0" sz="1800" b="1">
                <a:latin typeface="Times New Roman"/>
                <a:cs typeface="Times New Roman"/>
              </a:rPr>
              <a:t>Automated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Fingerprint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Identification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System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(AFIS)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03745" y="1516443"/>
            <a:ext cx="5723255" cy="4053204"/>
            <a:chOff x="303745" y="1516443"/>
            <a:chExt cx="5723255" cy="4053204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270" y="1525904"/>
              <a:ext cx="5703951" cy="403415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08508" y="1521205"/>
              <a:ext cx="5713730" cy="4043679"/>
            </a:xfrm>
            <a:custGeom>
              <a:avLst/>
              <a:gdLst/>
              <a:ahLst/>
              <a:cxnLst/>
              <a:rect l="l" t="t" r="r" b="b"/>
              <a:pathLst>
                <a:path w="5713730" h="4043679">
                  <a:moveTo>
                    <a:pt x="0" y="4043679"/>
                  </a:moveTo>
                  <a:lnTo>
                    <a:pt x="5713476" y="4043679"/>
                  </a:lnTo>
                  <a:lnTo>
                    <a:pt x="5713476" y="0"/>
                  </a:lnTo>
                  <a:lnTo>
                    <a:pt x="0" y="0"/>
                  </a:lnTo>
                  <a:lnTo>
                    <a:pt x="0" y="40436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165278" y="1516443"/>
            <a:ext cx="5723255" cy="4053204"/>
            <a:chOff x="6165278" y="1516443"/>
            <a:chExt cx="5723255" cy="4053204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4739" y="1525904"/>
              <a:ext cx="5703950" cy="403415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170040" y="1521205"/>
              <a:ext cx="5713730" cy="4043679"/>
            </a:xfrm>
            <a:custGeom>
              <a:avLst/>
              <a:gdLst/>
              <a:ahLst/>
              <a:cxnLst/>
              <a:rect l="l" t="t" r="r" b="b"/>
              <a:pathLst>
                <a:path w="5713730" h="4043679">
                  <a:moveTo>
                    <a:pt x="0" y="4043679"/>
                  </a:moveTo>
                  <a:lnTo>
                    <a:pt x="5713476" y="4043679"/>
                  </a:lnTo>
                  <a:lnTo>
                    <a:pt x="5713476" y="0"/>
                  </a:lnTo>
                  <a:lnTo>
                    <a:pt x="0" y="0"/>
                  </a:lnTo>
                  <a:lnTo>
                    <a:pt x="0" y="40436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697984" y="6354267"/>
            <a:ext cx="27622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4"/>
              </a:rPr>
              <a:t>https://www.youtube.com/watch?v=ZKi1CKTRCQM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21202" y="5819140"/>
            <a:ext cx="6149975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9370" rIns="0" bIns="0" rtlCol="0" vert="horz">
            <a:spAutoFit/>
          </a:bodyPr>
          <a:lstStyle/>
          <a:p>
            <a:pPr marL="497205">
              <a:lnSpc>
                <a:spcPct val="100000"/>
              </a:lnSpc>
              <a:spcBef>
                <a:spcPts val="310"/>
              </a:spcBef>
            </a:pPr>
            <a:r>
              <a:rPr dirty="0" sz="1800" b="1">
                <a:latin typeface="Times New Roman"/>
                <a:cs typeface="Times New Roman"/>
              </a:rPr>
              <a:t>Automated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Fingerprint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Identification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System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(AFIS)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77850" y="1558925"/>
            <a:ext cx="11036300" cy="3740150"/>
            <a:chOff x="577850" y="1558925"/>
            <a:chExt cx="11036300" cy="37401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" y="1571625"/>
              <a:ext cx="11010900" cy="371475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84200" y="1565275"/>
              <a:ext cx="11023600" cy="3727450"/>
            </a:xfrm>
            <a:custGeom>
              <a:avLst/>
              <a:gdLst/>
              <a:ahLst/>
              <a:cxnLst/>
              <a:rect l="l" t="t" r="r" b="b"/>
              <a:pathLst>
                <a:path w="11023600" h="3727450">
                  <a:moveTo>
                    <a:pt x="0" y="3727450"/>
                  </a:moveTo>
                  <a:lnTo>
                    <a:pt x="11023600" y="3727450"/>
                  </a:lnTo>
                  <a:lnTo>
                    <a:pt x="11023600" y="0"/>
                  </a:lnTo>
                  <a:lnTo>
                    <a:pt x="0" y="0"/>
                  </a:lnTo>
                  <a:lnTo>
                    <a:pt x="0" y="37274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076020"/>
            <a:ext cx="1968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117853"/>
            <a:ext cx="210248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Fingerprints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351025"/>
            <a:ext cx="7439659" cy="285750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b="1">
                <a:latin typeface="Times New Roman"/>
                <a:cs typeface="Times New Roman"/>
              </a:rPr>
              <a:t>Poli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Light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98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Poli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light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portable,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high-</a:t>
            </a:r>
            <a:r>
              <a:rPr dirty="0" sz="1800">
                <a:latin typeface="Times New Roman"/>
                <a:cs typeface="Times New Roman"/>
              </a:rPr>
              <a:t>intensity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light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source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detect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ts val="2050"/>
              </a:lnSpc>
            </a:pPr>
            <a:r>
              <a:rPr dirty="0" sz="1800" i="1">
                <a:latin typeface="Times New Roman"/>
                <a:cs typeface="Times New Roman"/>
              </a:rPr>
              <a:t>fingerprints,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bodily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fluids,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other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evidence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at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crime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scenes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  <a:spcBef>
                <a:spcPts val="98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made</a:t>
            </a:r>
            <a:r>
              <a:rPr dirty="0" sz="1800" spc="4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up</a:t>
            </a:r>
            <a:r>
              <a:rPr dirty="0" sz="1800" spc="4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powerful</a:t>
            </a:r>
            <a:r>
              <a:rPr dirty="0" sz="1800" spc="4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lamp</a:t>
            </a:r>
            <a:r>
              <a:rPr dirty="0" sz="1800" spc="4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containing</a:t>
            </a:r>
            <a:r>
              <a:rPr dirty="0" sz="1800" spc="434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45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ultra-</a:t>
            </a:r>
            <a:r>
              <a:rPr dirty="0" sz="1800" i="1">
                <a:latin typeface="Times New Roman"/>
                <a:cs typeface="Times New Roman"/>
              </a:rPr>
              <a:t>violet,</a:t>
            </a:r>
            <a:r>
              <a:rPr dirty="0" sz="1800" spc="4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visible</a:t>
            </a:r>
            <a:r>
              <a:rPr dirty="0" sz="1800" spc="450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ts val="2055"/>
              </a:lnSpc>
            </a:pPr>
            <a:r>
              <a:rPr dirty="0" sz="1800" i="1">
                <a:latin typeface="Times New Roman"/>
                <a:cs typeface="Times New Roman"/>
              </a:rPr>
              <a:t>infrared</a:t>
            </a:r>
            <a:r>
              <a:rPr dirty="0" sz="1800" spc="-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components</a:t>
            </a:r>
            <a:r>
              <a:rPr dirty="0" sz="1800" spc="-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light.</a:t>
            </a:r>
            <a:endParaRPr sz="1800">
              <a:latin typeface="Times New Roman"/>
              <a:cs typeface="Times New Roman"/>
            </a:endParaRPr>
          </a:p>
          <a:p>
            <a:pPr algn="just" marL="194945" marR="5715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It</a:t>
            </a:r>
            <a:r>
              <a:rPr dirty="0" sz="1800" spc="7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screens</a:t>
            </a:r>
            <a:r>
              <a:rPr dirty="0" sz="1800" spc="6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down</a:t>
            </a:r>
            <a:r>
              <a:rPr dirty="0" sz="1800" spc="6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6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15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7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nt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7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separate</a:t>
            </a:r>
            <a:r>
              <a:rPr dirty="0" sz="1800" spc="6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colour</a:t>
            </a:r>
            <a:r>
              <a:rPr dirty="0" sz="1800" spc="7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bands</a:t>
            </a:r>
            <a:r>
              <a:rPr dirty="0" sz="1800" spc="7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that</a:t>
            </a:r>
            <a:r>
              <a:rPr dirty="0" sz="1800" spc="7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improve</a:t>
            </a:r>
            <a:r>
              <a:rPr dirty="0" sz="1800" spc="7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imagining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evidence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15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interface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techniques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comprising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fluorescence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(evidence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lows),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absorption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(evidence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darkens),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oblique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 spc="-15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ht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ng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(small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particle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evidence exposed).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7965249" y="1213103"/>
            <a:ext cx="3804920" cy="4689475"/>
            <a:chOff x="7965249" y="1213103"/>
            <a:chExt cx="3804920" cy="468947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4837" y="1222628"/>
              <a:ext cx="3785361" cy="467017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970011" y="1217866"/>
              <a:ext cx="3795395" cy="4679950"/>
            </a:xfrm>
            <a:custGeom>
              <a:avLst/>
              <a:gdLst/>
              <a:ahLst/>
              <a:cxnLst/>
              <a:rect l="l" t="t" r="r" b="b"/>
              <a:pathLst>
                <a:path w="3795395" h="4679950">
                  <a:moveTo>
                    <a:pt x="0" y="4679696"/>
                  </a:moveTo>
                  <a:lnTo>
                    <a:pt x="3794886" y="4679696"/>
                  </a:lnTo>
                  <a:lnTo>
                    <a:pt x="3794886" y="0"/>
                  </a:lnTo>
                  <a:lnTo>
                    <a:pt x="0" y="0"/>
                  </a:lnTo>
                  <a:lnTo>
                    <a:pt x="0" y="4679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974838" y="6013868"/>
            <a:ext cx="3785870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937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10"/>
              </a:spcBef>
            </a:pPr>
            <a:r>
              <a:rPr dirty="0" sz="1800" b="1">
                <a:latin typeface="Times New Roman"/>
                <a:cs typeface="Times New Roman"/>
              </a:rPr>
              <a:t>Poli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Light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970913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2012188"/>
            <a:ext cx="160718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Biology </a:t>
            </a:r>
            <a:r>
              <a:rPr dirty="0" sz="1800" spc="-10" b="1"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2244852"/>
            <a:ext cx="11767185" cy="346773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b="1">
                <a:latin typeface="Times New Roman"/>
                <a:cs typeface="Times New Roman"/>
              </a:rPr>
              <a:t>Polymerase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Chain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Reaction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(PCR)</a:t>
            </a:r>
            <a:r>
              <a:rPr dirty="0" sz="1800" spc="-50" b="1">
                <a:latin typeface="Times New Roman"/>
                <a:cs typeface="Times New Roman"/>
              </a:rPr>
              <a:t> 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Polymerase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Reaction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(PCR)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laboratory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technique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amplifies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specific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DNA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segment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into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billions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copies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7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used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to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study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small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DNA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samples,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diagnose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infectious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diseases,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screen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for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genetic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abnormalities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How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it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works: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DNA</a:t>
            </a:r>
            <a:r>
              <a:rPr dirty="0" sz="1800" spc="-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polymerase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synthesize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new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strands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DNA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complementary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template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strand.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What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it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is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used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for: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Amplifying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DNA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cloning,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diagnosing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infectious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diseases,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prenatal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screening.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Who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invented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it: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Kary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Mullis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American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biochemist,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invented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PCR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1983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Key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enzyme: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35" i="1">
                <a:latin typeface="Times New Roman"/>
                <a:cs typeface="Times New Roman"/>
              </a:rPr>
              <a:t>Taq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DNA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polymerase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derived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Thermus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aquaticus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most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enzyme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PCR.</a:t>
            </a:r>
            <a:endParaRPr sz="18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1939"/>
              </a:lnSpc>
              <a:spcBef>
                <a:spcPts val="12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PCR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ability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DNA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polymerase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nucleotides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pre-</a:t>
            </a:r>
            <a:r>
              <a:rPr dirty="0" sz="1800">
                <a:latin typeface="Times New Roman"/>
                <a:cs typeface="Times New Roman"/>
              </a:rPr>
              <a:t>existing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3’-</a:t>
            </a:r>
            <a:r>
              <a:rPr dirty="0" sz="1800">
                <a:latin typeface="Times New Roman"/>
                <a:cs typeface="Times New Roman"/>
              </a:rPr>
              <a:t>OH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group.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requires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primer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add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first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nucleotide,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allows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researchers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region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DNA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amplify.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62097" y="6022340"/>
            <a:ext cx="6068060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800" b="1">
                <a:latin typeface="Times New Roman"/>
                <a:cs typeface="Times New Roman"/>
              </a:rPr>
              <a:t>Polymerase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Chain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Reaction</a:t>
            </a:r>
            <a:r>
              <a:rPr dirty="0" sz="1800" spc="-10" b="1">
                <a:latin typeface="Times New Roman"/>
                <a:cs typeface="Times New Roman"/>
              </a:rPr>
              <a:t> (PCR)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813623" y="1232065"/>
            <a:ext cx="8531225" cy="4625340"/>
            <a:chOff x="1813623" y="1232065"/>
            <a:chExt cx="8531225" cy="462534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211" y="1241590"/>
              <a:ext cx="8511794" cy="460590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818385" y="1236827"/>
              <a:ext cx="8521700" cy="4615815"/>
            </a:xfrm>
            <a:custGeom>
              <a:avLst/>
              <a:gdLst/>
              <a:ahLst/>
              <a:cxnLst/>
              <a:rect l="l" t="t" r="r" b="b"/>
              <a:pathLst>
                <a:path w="8521700" h="4615815">
                  <a:moveTo>
                    <a:pt x="0" y="4615434"/>
                  </a:moveTo>
                  <a:lnTo>
                    <a:pt x="8521319" y="4615434"/>
                  </a:lnTo>
                  <a:lnTo>
                    <a:pt x="8521319" y="0"/>
                  </a:lnTo>
                  <a:lnTo>
                    <a:pt x="0" y="0"/>
                  </a:lnTo>
                  <a:lnTo>
                    <a:pt x="0" y="461543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744592" y="6473139"/>
            <a:ext cx="26657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3"/>
              </a:rPr>
              <a:t>https://www.youtube.com/watch?v=ClhUe53W7xw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603628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644904"/>
            <a:ext cx="160718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Biology </a:t>
            </a:r>
            <a:r>
              <a:rPr dirty="0" sz="1800" spc="-10" b="1"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877948"/>
            <a:ext cx="11777345" cy="420243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b="1">
                <a:latin typeface="Times New Roman"/>
                <a:cs typeface="Times New Roman"/>
              </a:rPr>
              <a:t>Restriction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Fragment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Length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Polymorphism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Method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(RFLP)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98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Restriction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Fragment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Length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Polymorphism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(RFLP)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technique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detects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variations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DNA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sequences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by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analyzing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ts val="2050"/>
              </a:lnSpc>
            </a:pPr>
            <a:r>
              <a:rPr dirty="0" sz="1800" i="1">
                <a:latin typeface="Times New Roman"/>
                <a:cs typeface="Times New Roman"/>
              </a:rPr>
              <a:t>length</a:t>
            </a:r>
            <a:r>
              <a:rPr dirty="0" sz="1800" spc="-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DNA</a:t>
            </a:r>
            <a:r>
              <a:rPr dirty="0" sz="1800" spc="-6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fragments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produced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by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restriction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enzymes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How</a:t>
            </a:r>
            <a:r>
              <a:rPr dirty="0" sz="1800" spc="2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it</a:t>
            </a:r>
            <a:r>
              <a:rPr dirty="0" sz="1800" spc="2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works:</a:t>
            </a:r>
            <a:r>
              <a:rPr dirty="0" sz="1800" spc="24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DNA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digested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restriction</a:t>
            </a:r>
            <a:r>
              <a:rPr dirty="0" sz="1800" spc="26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enzyme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cuts</a:t>
            </a:r>
            <a:r>
              <a:rPr dirty="0" sz="1800" spc="2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at</a:t>
            </a:r>
            <a:r>
              <a:rPr dirty="0" sz="1800" spc="26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specific</a:t>
            </a:r>
            <a:r>
              <a:rPr dirty="0" sz="1800" spc="26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sites</a:t>
            </a:r>
            <a:r>
              <a:rPr dirty="0" sz="1800" spc="254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DNA.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resulting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DNA </a:t>
            </a:r>
            <a:r>
              <a:rPr dirty="0" sz="1800">
                <a:latin typeface="Times New Roman"/>
                <a:cs typeface="Times New Roman"/>
              </a:rPr>
              <a:t>fragments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separated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by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size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using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gel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electrophoresis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compared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pattern.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Uses: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RFLP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many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areas,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including:</a:t>
            </a:r>
            <a:endParaRPr sz="1800">
              <a:latin typeface="Times New Roman"/>
              <a:cs typeface="Times New Roman"/>
            </a:endParaRPr>
          </a:p>
          <a:p>
            <a:pPr marL="698500" indent="-182880">
              <a:lnSpc>
                <a:spcPct val="100000"/>
              </a:lnSpc>
              <a:spcBef>
                <a:spcPts val="120"/>
              </a:spcBef>
              <a:buClr>
                <a:srgbClr val="40B9D2"/>
              </a:buClr>
              <a:buFont typeface="Courier New"/>
              <a:buChar char="o"/>
              <a:tabLst>
                <a:tab pos="698500" algn="l"/>
              </a:tabLst>
            </a:pPr>
            <a:r>
              <a:rPr dirty="0" sz="1600" i="1">
                <a:latin typeface="Times New Roman"/>
                <a:cs typeface="Times New Roman"/>
              </a:rPr>
              <a:t>Genome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mapping: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RFLP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map </a:t>
            </a:r>
            <a:r>
              <a:rPr dirty="0" sz="1600" spc="-10">
                <a:latin typeface="Times New Roman"/>
                <a:cs typeface="Times New Roman"/>
              </a:rPr>
              <a:t>genomes.</a:t>
            </a:r>
            <a:endParaRPr sz="1600">
              <a:latin typeface="Times New Roman"/>
              <a:cs typeface="Times New Roman"/>
            </a:endParaRPr>
          </a:p>
          <a:p>
            <a:pPr marL="698500" indent="-182880">
              <a:lnSpc>
                <a:spcPct val="100000"/>
              </a:lnSpc>
              <a:spcBef>
                <a:spcPts val="409"/>
              </a:spcBef>
              <a:buClr>
                <a:srgbClr val="40B9D2"/>
              </a:buClr>
              <a:buFont typeface="Courier New"/>
              <a:buChar char="o"/>
              <a:tabLst>
                <a:tab pos="698500" algn="l"/>
              </a:tabLst>
            </a:pPr>
            <a:r>
              <a:rPr dirty="0" sz="1600" i="1">
                <a:latin typeface="Times New Roman"/>
                <a:cs typeface="Times New Roman"/>
              </a:rPr>
              <a:t>Paternity</a:t>
            </a:r>
            <a:r>
              <a:rPr dirty="0" sz="1600" spc="-3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testing:</a:t>
            </a:r>
            <a:r>
              <a:rPr dirty="0" sz="1600" spc="-1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RFLP</a:t>
            </a:r>
            <a:r>
              <a:rPr dirty="0" sz="1600" spc="-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determine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paternity by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comparing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DNA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child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potential</a:t>
            </a:r>
            <a:r>
              <a:rPr dirty="0" sz="1600" spc="-10">
                <a:latin typeface="Times New Roman"/>
                <a:cs typeface="Times New Roman"/>
              </a:rPr>
              <a:t> parents.</a:t>
            </a:r>
            <a:endParaRPr sz="1600">
              <a:latin typeface="Times New Roman"/>
              <a:cs typeface="Times New Roman"/>
            </a:endParaRPr>
          </a:p>
          <a:p>
            <a:pPr marL="698500" indent="-182880">
              <a:lnSpc>
                <a:spcPct val="100000"/>
              </a:lnSpc>
              <a:spcBef>
                <a:spcPts val="405"/>
              </a:spcBef>
              <a:buClr>
                <a:srgbClr val="40B9D2"/>
              </a:buClr>
              <a:buFont typeface="Courier New"/>
              <a:buChar char="o"/>
              <a:tabLst>
                <a:tab pos="698500" algn="l"/>
              </a:tabLst>
            </a:pPr>
            <a:r>
              <a:rPr dirty="0" sz="1600" spc="-10" i="1">
                <a:latin typeface="Times New Roman"/>
                <a:cs typeface="Times New Roman"/>
              </a:rPr>
              <a:t>Hereditary</a:t>
            </a:r>
            <a:r>
              <a:rPr dirty="0" sz="1600" spc="-1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disease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diagnostics: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RFLP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diagnose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hereditary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diseases.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History: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RFLP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invented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1984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Alec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Jeffreys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while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researching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hereditary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diseases.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Advantages: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RFLP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analyze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large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regions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DNA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without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prior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sequence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information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oligonucleotide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synthesis.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Limitations: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RFLP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affected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background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noise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detector,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cause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irreproducible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peaks.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130810" marR="139700">
              <a:lnSpc>
                <a:spcPct val="90000"/>
              </a:lnSpc>
              <a:spcBef>
                <a:spcPts val="5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Contemporary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dirty="0" sz="36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Academics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Practices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360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Sciences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47998" y="720344"/>
            <a:ext cx="8103234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95580" marR="5080" indent="-183515">
              <a:lnSpc>
                <a:spcPts val="1939"/>
              </a:lnSpc>
              <a:spcBef>
                <a:spcPts val="34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9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Nearly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50–60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thousand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unidentified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dead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bodies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been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reported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annually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country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identified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DNA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means.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47998" y="1366520"/>
            <a:ext cx="564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9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23258" y="1407922"/>
            <a:ext cx="747077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National</a:t>
            </a:r>
            <a:r>
              <a:rPr dirty="0" sz="1800" spc="4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Crime</a:t>
            </a:r>
            <a:r>
              <a:rPr dirty="0" sz="1800" spc="4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Records</a:t>
            </a:r>
            <a:r>
              <a:rPr dirty="0" sz="1800" spc="4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Bureau</a:t>
            </a:r>
            <a:r>
              <a:rPr dirty="0" sz="1800" spc="48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(NCRB)</a:t>
            </a:r>
            <a:r>
              <a:rPr dirty="0" sz="1800" spc="47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48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9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State</a:t>
            </a:r>
            <a:r>
              <a:rPr dirty="0" sz="1800" spc="48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Crime</a:t>
            </a:r>
            <a:r>
              <a:rPr dirty="0" sz="1800" spc="48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Records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43197" y="1660905"/>
            <a:ext cx="7422515" cy="24701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85"/>
              </a:lnSpc>
            </a:pPr>
            <a:r>
              <a:rPr dirty="0" sz="1800" b="1">
                <a:latin typeface="Times New Roman"/>
                <a:cs typeface="Times New Roman"/>
              </a:rPr>
              <a:t>Bureau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possess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crimes</a:t>
            </a:r>
            <a:r>
              <a:rPr dirty="0" sz="1800" spc="7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of</a:t>
            </a:r>
            <a:r>
              <a:rPr dirty="0" sz="1800" spc="6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missing</a:t>
            </a:r>
            <a:r>
              <a:rPr dirty="0" sz="1800" spc="8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persons</a:t>
            </a:r>
            <a:r>
              <a:rPr dirty="0" sz="1800" spc="7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and</a:t>
            </a:r>
            <a:r>
              <a:rPr dirty="0" sz="1800" spc="5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modus</a:t>
            </a:r>
            <a:r>
              <a:rPr dirty="0" sz="1800" spc="75" b="1" i="1">
                <a:latin typeface="Times New Roman"/>
                <a:cs typeface="Times New Roman"/>
              </a:rPr>
              <a:t> </a:t>
            </a:r>
            <a:r>
              <a:rPr dirty="0" sz="1800" spc="-10" b="1" i="1">
                <a:latin typeface="Times New Roman"/>
                <a:cs typeface="Times New Roman"/>
              </a:rPr>
              <a:t>operandi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141709" y="1613408"/>
            <a:ext cx="508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31133" y="1859991"/>
            <a:ext cx="79209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regarding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missing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persons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contained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police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different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levels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47998" y="2107438"/>
            <a:ext cx="8104505" cy="14401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95580" marR="5715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dead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bodies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compared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missing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persons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FSLs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Fingerprint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Bureaus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identification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purposes.</a:t>
            </a:r>
            <a:endParaRPr sz="1800">
              <a:latin typeface="Times New Roman"/>
              <a:cs typeface="Times New Roman"/>
            </a:endParaRPr>
          </a:p>
          <a:p>
            <a:pPr algn="just" marL="195580" marR="5080" indent="-183515">
              <a:lnSpc>
                <a:spcPts val="1939"/>
              </a:lnSpc>
              <a:spcBef>
                <a:spcPts val="121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9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forensic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knowledge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is</a:t>
            </a:r>
            <a:r>
              <a:rPr dirty="0" sz="1800" spc="4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imparted</a:t>
            </a:r>
            <a:r>
              <a:rPr dirty="0" sz="1800" spc="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to</a:t>
            </a:r>
            <a:r>
              <a:rPr dirty="0" sz="1800" spc="4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police</a:t>
            </a:r>
            <a:r>
              <a:rPr dirty="0" sz="1800" spc="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public</a:t>
            </a:r>
            <a:r>
              <a:rPr dirty="0" sz="1800" spc="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</a:t>
            </a:r>
            <a:r>
              <a:rPr dirty="0" sz="1800" spc="-75" i="1">
                <a:latin typeface="Times New Roman"/>
                <a:cs typeface="Times New Roman"/>
              </a:rPr>
              <a:t>r</a:t>
            </a:r>
            <a:r>
              <a:rPr dirty="0" sz="1800" i="1">
                <a:latin typeface="Times New Roman"/>
                <a:cs typeface="Times New Roman"/>
              </a:rPr>
              <a:t>o</a:t>
            </a:r>
            <a:r>
              <a:rPr dirty="0" sz="1800" spc="-15" i="1">
                <a:latin typeface="Times New Roman"/>
                <a:cs typeface="Times New Roman"/>
              </a:rPr>
              <a:t>u</a:t>
            </a:r>
            <a:r>
              <a:rPr dirty="0" sz="1800" i="1">
                <a:latin typeface="Times New Roman"/>
                <a:cs typeface="Times New Roman"/>
              </a:rPr>
              <a:t>gh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print</a:t>
            </a:r>
            <a:r>
              <a:rPr dirty="0" sz="1800" spc="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di</a:t>
            </a:r>
            <a:r>
              <a:rPr dirty="0" sz="1800" spc="-10" i="1">
                <a:latin typeface="Times New Roman"/>
                <a:cs typeface="Times New Roman"/>
              </a:rPr>
              <a:t>g</a:t>
            </a: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800" spc="5" i="1">
                <a:latin typeface="Times New Roman"/>
                <a:cs typeface="Times New Roman"/>
              </a:rPr>
              <a:t>t</a:t>
            </a:r>
            <a:r>
              <a:rPr dirty="0" sz="1800" i="1">
                <a:latin typeface="Times New Roman"/>
                <a:cs typeface="Times New Roman"/>
              </a:rPr>
              <a:t>al </a:t>
            </a:r>
            <a:r>
              <a:rPr dirty="0" sz="1800" spc="-10" i="1">
                <a:latin typeface="Times New Roman"/>
                <a:cs typeface="Times New Roman"/>
              </a:rPr>
              <a:t>media</a:t>
            </a:r>
            <a:r>
              <a:rPr dirty="0" sz="1800" spc="29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act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deterrent</a:t>
            </a:r>
            <a:r>
              <a:rPr dirty="0" sz="1800" spc="29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for</a:t>
            </a:r>
            <a:r>
              <a:rPr dirty="0" sz="1800" spc="29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potential</a:t>
            </a:r>
            <a:r>
              <a:rPr dirty="0" sz="1800" spc="29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criminals</a:t>
            </a:r>
            <a:r>
              <a:rPr dirty="0" sz="1800" spc="295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measure</a:t>
            </a:r>
            <a:r>
              <a:rPr dirty="0" sz="1800" spc="29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295" i="1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preventive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forensics</a:t>
            </a:r>
            <a:r>
              <a:rPr dirty="0" sz="1800" spc="-1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47998" y="3647058"/>
            <a:ext cx="108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43197" y="3687826"/>
            <a:ext cx="7949565" cy="24701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939"/>
              </a:lnSpc>
            </a:pP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data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May</a:t>
            </a:r>
            <a:r>
              <a:rPr dirty="0" sz="1800" spc="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2020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64</a:t>
            </a:r>
            <a:r>
              <a:rPr dirty="0" sz="1800" spc="8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independent</a:t>
            </a:r>
            <a:r>
              <a:rPr dirty="0" sz="1800" spc="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post-</a:t>
            </a:r>
            <a:r>
              <a:rPr dirty="0" sz="1800" b="1">
                <a:latin typeface="Times New Roman"/>
                <a:cs typeface="Times New Roman"/>
              </a:rPr>
              <a:t>graduate</a:t>
            </a:r>
            <a:r>
              <a:rPr dirty="0" sz="1800" spc="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institutes</a:t>
            </a:r>
            <a:r>
              <a:rPr dirty="0" sz="1800" spc="8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43197" y="3934673"/>
            <a:ext cx="794956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939"/>
              </a:lnSpc>
            </a:pPr>
            <a:r>
              <a:rPr dirty="0" sz="1800" b="1">
                <a:latin typeface="Times New Roman"/>
                <a:cs typeface="Times New Roman"/>
              </a:rPr>
              <a:t>medical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education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research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706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medical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colleges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recognized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43197" y="4187697"/>
            <a:ext cx="3359785" cy="24701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89"/>
              </a:lnSpc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National</a:t>
            </a:r>
            <a:r>
              <a:rPr dirty="0" sz="1800" spc="1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Medical</a:t>
            </a:r>
            <a:r>
              <a:rPr dirty="0" sz="1800" spc="1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Commission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78218" y="4140834"/>
            <a:ext cx="4570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main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institutes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legal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medicine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731133" y="4387722"/>
            <a:ext cx="7917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having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departments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Forensic</a:t>
            </a:r>
            <a:r>
              <a:rPr dirty="0" u="sng" sz="1800" spc="3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Medicine</a:t>
            </a:r>
            <a:r>
              <a:rPr dirty="0" sz="1800" spc="3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India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addition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this,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31133" y="4634610"/>
            <a:ext cx="7921625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 spc="-10">
                <a:latin typeface="Times New Roman"/>
                <a:cs typeface="Times New Roman"/>
              </a:rPr>
              <a:t>district-</a:t>
            </a: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hospitals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subordinate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health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centres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which</a:t>
            </a:r>
            <a:r>
              <a:rPr dirty="0" sz="1800" spc="20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conduct</a:t>
            </a:r>
            <a:r>
              <a:rPr dirty="0" sz="1800" spc="21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autopsies</a:t>
            </a:r>
            <a:r>
              <a:rPr dirty="0" sz="1800" spc="204" b="1" i="1">
                <a:latin typeface="Times New Roman"/>
                <a:cs typeface="Times New Roman"/>
              </a:rPr>
              <a:t> </a:t>
            </a:r>
            <a:r>
              <a:rPr dirty="0" sz="1800" spc="-25" b="1" i="1">
                <a:latin typeface="Times New Roman"/>
                <a:cs typeface="Times New Roman"/>
              </a:rPr>
              <a:t>and </a:t>
            </a:r>
            <a:r>
              <a:rPr dirty="0" sz="1800" b="1" i="1">
                <a:latin typeface="Times New Roman"/>
                <a:cs typeface="Times New Roman"/>
              </a:rPr>
              <a:t>medicolegal</a:t>
            </a:r>
            <a:r>
              <a:rPr dirty="0" sz="1800" spc="-80" b="1" i="1">
                <a:latin typeface="Times New Roman"/>
                <a:cs typeface="Times New Roman"/>
              </a:rPr>
              <a:t> </a:t>
            </a:r>
            <a:r>
              <a:rPr dirty="0" sz="1800" spc="-10" b="1" i="1">
                <a:latin typeface="Times New Roman"/>
                <a:cs typeface="Times New Roman"/>
              </a:rPr>
              <a:t>work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547998" y="5281041"/>
            <a:ext cx="8103870" cy="104076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95580" marR="5080" indent="-183515">
              <a:lnSpc>
                <a:spcPts val="1939"/>
              </a:lnSpc>
              <a:spcBef>
                <a:spcPts val="34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9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87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anthropological</a:t>
            </a:r>
            <a:r>
              <a:rPr dirty="0" sz="1800" spc="86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work</a:t>
            </a:r>
            <a:r>
              <a:rPr dirty="0" sz="1800" spc="860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about</a:t>
            </a:r>
            <a:r>
              <a:rPr dirty="0" sz="1800" spc="869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skeletal</a:t>
            </a:r>
            <a:r>
              <a:rPr dirty="0" sz="1800" spc="87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analysis</a:t>
            </a:r>
            <a:r>
              <a:rPr dirty="0" sz="1800" spc="86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869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examination</a:t>
            </a:r>
            <a:r>
              <a:rPr dirty="0" sz="1800" spc="87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i.e.</a:t>
            </a:r>
            <a:r>
              <a:rPr dirty="0" sz="1800" spc="8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estimation</a:t>
            </a:r>
            <a:r>
              <a:rPr dirty="0" sz="1800" spc="19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18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</a:t>
            </a:r>
            <a:r>
              <a:rPr dirty="0" sz="1800" spc="20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biological</a:t>
            </a:r>
            <a:r>
              <a:rPr dirty="0" sz="1800" spc="200" i="1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profile</a:t>
            </a:r>
            <a:r>
              <a:rPr dirty="0" sz="1800" spc="195" i="1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o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 spc="18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</a:t>
            </a:r>
            <a:r>
              <a:rPr dirty="0" sz="1800" spc="19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individual</a:t>
            </a:r>
            <a:r>
              <a:rPr dirty="0" sz="1800" spc="204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18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facial</a:t>
            </a:r>
            <a:r>
              <a:rPr dirty="0" sz="1800" spc="18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superimpo</a:t>
            </a:r>
            <a:r>
              <a:rPr dirty="0" sz="1800" spc="-10" i="1">
                <a:latin typeface="Times New Roman"/>
                <a:cs typeface="Times New Roman"/>
              </a:rPr>
              <a:t>s</a:t>
            </a: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800" spc="5" i="1">
                <a:latin typeface="Times New Roman"/>
                <a:cs typeface="Times New Roman"/>
              </a:rPr>
              <a:t>t</a:t>
            </a:r>
            <a:r>
              <a:rPr dirty="0" sz="1800" i="1">
                <a:latin typeface="Times New Roman"/>
                <a:cs typeface="Times New Roman"/>
              </a:rPr>
              <a:t>ion</a:t>
            </a:r>
            <a:r>
              <a:rPr dirty="0" sz="1800" spc="19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 </a:t>
            </a:r>
            <a:r>
              <a:rPr dirty="0" sz="1800" spc="-10" i="1">
                <a:latin typeface="Times New Roman"/>
                <a:cs typeface="Times New Roman"/>
              </a:rPr>
              <a:t>reconstruction</a:t>
            </a:r>
            <a:r>
              <a:rPr dirty="0" sz="1800" spc="19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also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carried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out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biological</a:t>
            </a:r>
            <a:r>
              <a:rPr dirty="0" sz="1800" spc="19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sciences</a:t>
            </a:r>
            <a:r>
              <a:rPr dirty="0" sz="1800" spc="18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divisions</a:t>
            </a:r>
            <a:r>
              <a:rPr dirty="0" sz="1800" spc="180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Central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State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Forensic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Science </a:t>
            </a:r>
            <a:r>
              <a:rPr dirty="0" sz="1800" spc="-5">
                <a:latin typeface="Times New Roman"/>
                <a:cs typeface="Times New Roman"/>
              </a:rPr>
              <a:t>Laboratories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India.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62097" y="6022340"/>
            <a:ext cx="6068060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8735" rIns="0" bIns="0" rtlCol="0" vert="horz">
            <a:spAutoFit/>
          </a:bodyPr>
          <a:lstStyle/>
          <a:p>
            <a:pPr marL="454659">
              <a:lnSpc>
                <a:spcPct val="100000"/>
              </a:lnSpc>
              <a:spcBef>
                <a:spcPts val="305"/>
              </a:spcBef>
            </a:pPr>
            <a:r>
              <a:rPr dirty="0" sz="1800" b="1">
                <a:latin typeface="Times New Roman"/>
                <a:cs typeface="Times New Roman"/>
              </a:rPr>
              <a:t>Restriction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Fragment Length</a:t>
            </a:r>
            <a:r>
              <a:rPr dirty="0" sz="1800" spc="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Polymorphism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(RFLP)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001329" y="1232065"/>
            <a:ext cx="8189595" cy="4625340"/>
            <a:chOff x="2001329" y="1232065"/>
            <a:chExt cx="8189595" cy="462534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0791" y="1241590"/>
              <a:ext cx="8170291" cy="460590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006092" y="1236827"/>
              <a:ext cx="8180070" cy="4615815"/>
            </a:xfrm>
            <a:custGeom>
              <a:avLst/>
              <a:gdLst/>
              <a:ahLst/>
              <a:cxnLst/>
              <a:rect l="l" t="t" r="r" b="b"/>
              <a:pathLst>
                <a:path w="8180070" h="4615815">
                  <a:moveTo>
                    <a:pt x="0" y="4615434"/>
                  </a:moveTo>
                  <a:lnTo>
                    <a:pt x="8179816" y="4615434"/>
                  </a:lnTo>
                  <a:lnTo>
                    <a:pt x="8179816" y="0"/>
                  </a:lnTo>
                  <a:lnTo>
                    <a:pt x="0" y="0"/>
                  </a:lnTo>
                  <a:lnTo>
                    <a:pt x="0" y="461543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766817" y="6473139"/>
            <a:ext cx="26581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3"/>
              </a:rPr>
              <a:t>https://www.youtube.com/watch?v=swQ_pm4cR5o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112341"/>
            <a:ext cx="1968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154175"/>
            <a:ext cx="160718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Biology</a:t>
            </a:r>
            <a:r>
              <a:rPr dirty="0" sz="1800" spc="-10" b="1">
                <a:latin typeface="Times New Roman"/>
                <a:cs typeface="Times New Roman"/>
              </a:rPr>
              <a:t> Division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387221"/>
            <a:ext cx="11765915" cy="518414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85"/>
              </a:spcBef>
            </a:pPr>
            <a:r>
              <a:rPr dirty="0" sz="1800" b="1">
                <a:latin typeface="Times New Roman"/>
                <a:cs typeface="Times New Roman"/>
              </a:rPr>
              <a:t>Short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Tandem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Repeat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Method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(STR)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939"/>
              </a:lnSpc>
              <a:spcBef>
                <a:spcPts val="12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(short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tandem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repeat)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analysis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DN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profiling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technique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commonly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used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criminal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cases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other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forensic</a:t>
            </a:r>
            <a:r>
              <a:rPr dirty="0" sz="1800" spc="-5">
                <a:latin typeface="Times New Roman"/>
                <a:cs typeface="Times New Roman"/>
              </a:rPr>
              <a:t> applications.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ct val="90100"/>
              </a:lnSpc>
              <a:spcBef>
                <a:spcPts val="117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ased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alysis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</a:t>
            </a:r>
            <a:r>
              <a:rPr dirty="0" sz="1800" spc="-10">
                <a:latin typeface="Times New Roman"/>
                <a:cs typeface="Times New Roman"/>
              </a:rPr>
              <a:t>g</a:t>
            </a:r>
            <a:r>
              <a:rPr dirty="0" sz="1800">
                <a:latin typeface="Times New Roman"/>
                <a:cs typeface="Times New Roman"/>
              </a:rPr>
              <a:t>ions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DN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that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multiple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</a:t>
            </a:r>
            <a:r>
              <a:rPr dirty="0" sz="1800" spc="-15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0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ort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rep</a:t>
            </a:r>
            <a:r>
              <a:rPr dirty="0" sz="1800" spc="-10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ing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sequ</a:t>
            </a:r>
            <a:r>
              <a:rPr dirty="0" sz="1800" spc="-1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nces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5">
                <a:latin typeface="Times New Roman"/>
                <a:cs typeface="Times New Roman"/>
              </a:rPr>
              <a:t>u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de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. </a:t>
            </a:r>
            <a:r>
              <a:rPr dirty="0" sz="1800" spc="-10">
                <a:latin typeface="Times New Roman"/>
                <a:cs typeface="Times New Roman"/>
              </a:rPr>
              <a:t>These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sequences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repeat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variable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number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times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different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individuals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(VNTRs),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making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analysis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effective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way</a:t>
            </a:r>
            <a:r>
              <a:rPr dirty="0" sz="1800">
                <a:latin typeface="Times New Roman"/>
                <a:cs typeface="Times New Roman"/>
              </a:rPr>
              <a:t> 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people.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8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How STR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works:</a:t>
            </a:r>
            <a:endParaRPr sz="1800">
              <a:latin typeface="Times New Roman"/>
              <a:cs typeface="Times New Roman"/>
            </a:endParaRPr>
          </a:p>
          <a:p>
            <a:pPr marL="857885" indent="-342265">
              <a:lnSpc>
                <a:spcPct val="100000"/>
              </a:lnSpc>
              <a:spcBef>
                <a:spcPts val="120"/>
              </a:spcBef>
              <a:buClr>
                <a:srgbClr val="40B9D2"/>
              </a:buClr>
              <a:buAutoNum type="arabicPeriod"/>
              <a:tabLst>
                <a:tab pos="857885" algn="l"/>
              </a:tabLst>
            </a:pPr>
            <a:r>
              <a:rPr dirty="0" sz="1600">
                <a:latin typeface="Times New Roman"/>
                <a:cs typeface="Times New Roman"/>
              </a:rPr>
              <a:t>Nuclear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DNA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extracted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cells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sample.</a:t>
            </a:r>
            <a:endParaRPr sz="1600">
              <a:latin typeface="Times New Roman"/>
              <a:cs typeface="Times New Roman"/>
            </a:endParaRPr>
          </a:p>
          <a:p>
            <a:pPr marL="857885" indent="-342265">
              <a:lnSpc>
                <a:spcPct val="100000"/>
              </a:lnSpc>
              <a:spcBef>
                <a:spcPts val="405"/>
              </a:spcBef>
              <a:buClr>
                <a:srgbClr val="40B9D2"/>
              </a:buClr>
              <a:buAutoNum type="arabicPeriod"/>
              <a:tabLst>
                <a:tab pos="857885" algn="l"/>
              </a:tabLst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polymerase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chain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reaction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(PCR)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amplifies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certain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regions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DNA.</a:t>
            </a:r>
            <a:endParaRPr sz="1600">
              <a:latin typeface="Times New Roman"/>
              <a:cs typeface="Times New Roman"/>
            </a:endParaRPr>
          </a:p>
          <a:p>
            <a:pPr marL="857885" indent="-342265">
              <a:lnSpc>
                <a:spcPct val="100000"/>
              </a:lnSpc>
              <a:spcBef>
                <a:spcPts val="409"/>
              </a:spcBef>
              <a:buClr>
                <a:srgbClr val="40B9D2"/>
              </a:buClr>
              <a:buAutoNum type="arabicPeriod"/>
              <a:tabLst>
                <a:tab pos="857885" algn="l"/>
              </a:tabLst>
            </a:pPr>
            <a:r>
              <a:rPr dirty="0" sz="1600">
                <a:latin typeface="Times New Roman"/>
                <a:cs typeface="Times New Roman"/>
              </a:rPr>
              <a:t>Gel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electrophoresis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determine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how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many repeats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sequence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exist.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Some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advantages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include:</a:t>
            </a:r>
            <a:endParaRPr sz="18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12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Cost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effective.</a:t>
            </a:r>
            <a:endParaRPr sz="16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Less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laborious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Southern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blotting.</a:t>
            </a:r>
            <a:endParaRPr sz="16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09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detect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interruptions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repeat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expansion.</a:t>
            </a:r>
            <a:endParaRPr sz="1600">
              <a:latin typeface="Times New Roman"/>
              <a:cs typeface="Times New Roman"/>
            </a:endParaRPr>
          </a:p>
          <a:p>
            <a:pPr algn="just" marL="194945" marR="5715" indent="-182880">
              <a:lnSpc>
                <a:spcPts val="1939"/>
              </a:lnSpc>
              <a:spcBef>
                <a:spcPts val="152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There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are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hundreds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systems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mapped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throughout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human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genome,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several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dozen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have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been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investigated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human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testing.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62097" y="6022340"/>
            <a:ext cx="6068060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800" b="1">
                <a:latin typeface="Times New Roman"/>
                <a:cs typeface="Times New Roman"/>
              </a:rPr>
              <a:t>Short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Tandem </a:t>
            </a:r>
            <a:r>
              <a:rPr dirty="0" sz="1800" b="1">
                <a:latin typeface="Times New Roman"/>
                <a:cs typeface="Times New Roman"/>
              </a:rPr>
              <a:t>Repeat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Method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(STR)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849560" y="1232065"/>
            <a:ext cx="4493260" cy="4625340"/>
            <a:chOff x="3849560" y="1232065"/>
            <a:chExt cx="4493260" cy="462534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0703" y="1283272"/>
              <a:ext cx="4362677" cy="450864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854322" y="1236827"/>
              <a:ext cx="4483735" cy="4615815"/>
            </a:xfrm>
            <a:custGeom>
              <a:avLst/>
              <a:gdLst/>
              <a:ahLst/>
              <a:cxnLst/>
              <a:rect l="l" t="t" r="r" b="b"/>
              <a:pathLst>
                <a:path w="4483734" h="4615815">
                  <a:moveTo>
                    <a:pt x="0" y="4615434"/>
                  </a:moveTo>
                  <a:lnTo>
                    <a:pt x="4483354" y="4615434"/>
                  </a:lnTo>
                  <a:lnTo>
                    <a:pt x="4483354" y="0"/>
                  </a:lnTo>
                  <a:lnTo>
                    <a:pt x="0" y="0"/>
                  </a:lnTo>
                  <a:lnTo>
                    <a:pt x="0" y="461543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933569" y="6473139"/>
            <a:ext cx="26885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3"/>
              </a:rPr>
              <a:t>https://www.youtube.com/watch?v=mVRcsw_SPT4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154048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195324"/>
            <a:ext cx="3423920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Chemistry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Toxicology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428368"/>
            <a:ext cx="11766550" cy="470217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b="1">
                <a:latin typeface="Times New Roman"/>
                <a:cs typeface="Times New Roman"/>
              </a:rPr>
              <a:t>Spectroscopy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Spectroscopy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study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interaction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electromagnetic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radiation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with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matter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98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most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influential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tool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accessible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study</a:t>
            </a:r>
            <a:r>
              <a:rPr dirty="0" sz="1800" spc="8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7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atomic</a:t>
            </a:r>
            <a:r>
              <a:rPr dirty="0" sz="1800" spc="8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7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molecular</a:t>
            </a:r>
            <a:r>
              <a:rPr dirty="0" sz="1800" spc="7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structure</a:t>
            </a:r>
            <a:r>
              <a:rPr dirty="0" sz="1800" spc="7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applied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examination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ts val="2050"/>
              </a:lnSpc>
            </a:pP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extensive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variety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tasters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(people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employed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food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drink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quality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 tasting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it).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7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Spectroscopy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methods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much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rapid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much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less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time-consuming.</a:t>
            </a:r>
            <a:endParaRPr sz="1800">
              <a:latin typeface="Times New Roman"/>
              <a:cs typeface="Times New Roman"/>
            </a:endParaRPr>
          </a:p>
          <a:p>
            <a:pPr marL="194945" marR="5715" indent="-182880">
              <a:lnSpc>
                <a:spcPts val="1939"/>
              </a:lnSpc>
              <a:spcBef>
                <a:spcPts val="12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They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give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information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recorded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form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permanent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chart.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Generally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automatic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semi-automatic manner.</a:t>
            </a:r>
            <a:endParaRPr sz="1800">
              <a:latin typeface="Times New Roman"/>
              <a:cs typeface="Times New Roman"/>
            </a:endParaRPr>
          </a:p>
          <a:p>
            <a:pPr algn="just" marL="194945" marR="6350" indent="-182880">
              <a:lnSpc>
                <a:spcPct val="90000"/>
              </a:lnSpc>
              <a:spcBef>
                <a:spcPts val="117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structural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information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gained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spectroscopic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methods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much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more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precise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reliable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establishing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identity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two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different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compounds.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They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are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much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more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selective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sensitive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extremely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valuable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analysis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 spc="-15">
                <a:latin typeface="Times New Roman"/>
                <a:cs typeface="Times New Roman"/>
              </a:rPr>
              <a:t>gh</a:t>
            </a:r>
            <a:r>
              <a:rPr dirty="0" sz="1800" spc="-10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y </a:t>
            </a:r>
            <a:r>
              <a:rPr dirty="0" sz="1800" spc="-10">
                <a:latin typeface="Times New Roman"/>
                <a:cs typeface="Times New Roman"/>
              </a:rPr>
              <a:t>complex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mixtures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detection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even </a:t>
            </a:r>
            <a:r>
              <a:rPr dirty="0" sz="1800" spc="-10">
                <a:latin typeface="Times New Roman"/>
                <a:cs typeface="Times New Roman"/>
              </a:rPr>
              <a:t>trace </a:t>
            </a:r>
            <a:r>
              <a:rPr dirty="0" sz="1800">
                <a:latin typeface="Times New Roman"/>
                <a:cs typeface="Times New Roman"/>
              </a:rPr>
              <a:t>amounts </a:t>
            </a:r>
            <a:r>
              <a:rPr dirty="0" sz="1800" spc="-1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impurities.</a:t>
            </a:r>
            <a:endParaRPr sz="1800">
              <a:latin typeface="Times New Roman"/>
              <a:cs typeface="Times New Roman"/>
            </a:endParaRPr>
          </a:p>
          <a:p>
            <a:pPr marL="194945" marR="5715" indent="-182880">
              <a:lnSpc>
                <a:spcPts val="1939"/>
              </a:lnSpc>
              <a:spcBef>
                <a:spcPts val="12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methods,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continuous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operation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often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possible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facilitates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automatic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control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process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variables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in </a:t>
            </a:r>
            <a:r>
              <a:rPr dirty="0" sz="1800" spc="-10">
                <a:latin typeface="Times New Roman"/>
                <a:cs typeface="Times New Roman"/>
              </a:rPr>
              <a:t>industry.</a:t>
            </a:r>
            <a:endParaRPr sz="18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1950"/>
              </a:lnSpc>
              <a:spcBef>
                <a:spcPts val="12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Spectroscopy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common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procedure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changed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several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conducts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extract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about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energies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of </a:t>
            </a:r>
            <a:r>
              <a:rPr dirty="0" sz="1800">
                <a:latin typeface="Times New Roman"/>
                <a:cs typeface="Times New Roman"/>
              </a:rPr>
              <a:t>electronic,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vibrational,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rotational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states,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structure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symmetry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molecules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dynamic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information.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048333"/>
            <a:ext cx="1606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084072"/>
            <a:ext cx="2669540" cy="19685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05"/>
              </a:lnSpc>
            </a:pPr>
            <a:r>
              <a:rPr dirty="0" sz="1400" b="1">
                <a:latin typeface="Times New Roman"/>
                <a:cs typeface="Times New Roman"/>
              </a:rPr>
              <a:t>Chemistry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Toxicology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Division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393316"/>
            <a:ext cx="11767185" cy="1312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Spectroscopy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50" b="1">
                <a:latin typeface="Times New Roman"/>
                <a:cs typeface="Times New Roman"/>
              </a:rPr>
              <a:t>–</a:t>
            </a:r>
            <a:endParaRPr sz="1400">
              <a:latin typeface="Times New Roman"/>
              <a:cs typeface="Times New Roman"/>
            </a:endParaRPr>
          </a:p>
          <a:p>
            <a:pPr marL="194945" marR="6350" indent="-182880">
              <a:lnSpc>
                <a:spcPts val="1510"/>
              </a:lnSpc>
              <a:spcBef>
                <a:spcPts val="122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484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Atomic</a:t>
            </a:r>
            <a:r>
              <a:rPr dirty="0" sz="1400" spc="13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spectroscopy:</a:t>
            </a:r>
            <a:r>
              <a:rPr dirty="0" sz="1400" spc="114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spectroscopy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concerned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interaction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electromagnetic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radiation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atoms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commonly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1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lowest</a:t>
            </a:r>
            <a:r>
              <a:rPr dirty="0" sz="1400" spc="1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energy </a:t>
            </a:r>
            <a:r>
              <a:rPr dirty="0" sz="1400">
                <a:latin typeface="Times New Roman"/>
                <a:cs typeface="Times New Roman"/>
              </a:rPr>
              <a:t>state,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called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ground</a:t>
            </a:r>
            <a:r>
              <a:rPr dirty="0" sz="1400" spc="-10">
                <a:latin typeface="Times New Roman"/>
                <a:cs typeface="Times New Roman"/>
              </a:rPr>
              <a:t> state.</a:t>
            </a:r>
            <a:endParaRPr sz="14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1510"/>
              </a:lnSpc>
              <a:spcBef>
                <a:spcPts val="120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46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Molecular</a:t>
            </a:r>
            <a:r>
              <a:rPr dirty="0" sz="1400" spc="8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spectroscopy:</a:t>
            </a:r>
            <a:r>
              <a:rPr dirty="0" sz="1400" spc="70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interaction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electromagnetic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radiation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molecules.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results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transition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between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rotational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vibrational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energy </a:t>
            </a:r>
            <a:r>
              <a:rPr dirty="0" sz="1400">
                <a:latin typeface="Times New Roman"/>
                <a:cs typeface="Times New Roman"/>
              </a:rPr>
              <a:t>levels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addition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electronic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transitions.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540804" y="2801454"/>
            <a:ext cx="5480050" cy="3363595"/>
            <a:chOff x="540804" y="2801454"/>
            <a:chExt cx="5480050" cy="336359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99" y="2882337"/>
              <a:ext cx="5233458" cy="320157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45566" y="2806217"/>
              <a:ext cx="5470525" cy="3354070"/>
            </a:xfrm>
            <a:custGeom>
              <a:avLst/>
              <a:gdLst/>
              <a:ahLst/>
              <a:cxnLst/>
              <a:rect l="l" t="t" r="r" b="b"/>
              <a:pathLst>
                <a:path w="5470525" h="3354070">
                  <a:moveTo>
                    <a:pt x="0" y="3353816"/>
                  </a:moveTo>
                  <a:lnTo>
                    <a:pt x="5470525" y="3353816"/>
                  </a:lnTo>
                  <a:lnTo>
                    <a:pt x="5470525" y="0"/>
                  </a:lnTo>
                  <a:lnTo>
                    <a:pt x="0" y="0"/>
                  </a:lnTo>
                  <a:lnTo>
                    <a:pt x="0" y="3353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6154229" y="2801454"/>
            <a:ext cx="5276850" cy="3363595"/>
            <a:chOff x="6154229" y="2801454"/>
            <a:chExt cx="5276850" cy="336359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3690" y="2810979"/>
              <a:ext cx="5257799" cy="334429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158991" y="2806217"/>
              <a:ext cx="5267325" cy="3354070"/>
            </a:xfrm>
            <a:custGeom>
              <a:avLst/>
              <a:gdLst/>
              <a:ahLst/>
              <a:cxnLst/>
              <a:rect l="l" t="t" r="r" b="b"/>
              <a:pathLst>
                <a:path w="5267325" h="3354070">
                  <a:moveTo>
                    <a:pt x="0" y="3353816"/>
                  </a:moveTo>
                  <a:lnTo>
                    <a:pt x="5267325" y="3353816"/>
                  </a:lnTo>
                  <a:lnTo>
                    <a:pt x="5267325" y="0"/>
                  </a:lnTo>
                  <a:lnTo>
                    <a:pt x="0" y="0"/>
                  </a:lnTo>
                  <a:lnTo>
                    <a:pt x="0" y="33538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062097" y="6277000"/>
            <a:ext cx="6068060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93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</a:pPr>
            <a:r>
              <a:rPr dirty="0" sz="1800" spc="-10" b="1">
                <a:latin typeface="Times New Roman"/>
                <a:cs typeface="Times New Roman"/>
              </a:rPr>
              <a:t>Spectroscopy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336405" y="6368288"/>
            <a:ext cx="2670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4"/>
              </a:rPr>
              <a:t>https://www.youtube.com/watch?v=pxC6F7bK8CU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651508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692910"/>
            <a:ext cx="3423920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Chemistry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Toxicology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926082"/>
            <a:ext cx="11766550" cy="4107179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spc="-10" b="1">
                <a:latin typeface="Times New Roman"/>
                <a:cs typeface="Times New Roman"/>
              </a:rPr>
              <a:t>Chromatography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98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Chromatography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important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biophysical</a:t>
            </a:r>
            <a:r>
              <a:rPr dirty="0" sz="1800" spc="2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technique</a:t>
            </a:r>
            <a:r>
              <a:rPr dirty="0" sz="1800" spc="26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enables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separation,</a:t>
            </a:r>
            <a:r>
              <a:rPr dirty="0" sz="1800" spc="2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identification,</a:t>
            </a:r>
            <a:r>
              <a:rPr dirty="0" sz="1800" spc="254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2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purification</a:t>
            </a:r>
            <a:r>
              <a:rPr dirty="0" sz="1800" spc="25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ts val="2050"/>
              </a:lnSpc>
            </a:pPr>
            <a:r>
              <a:rPr dirty="0" sz="1800" i="1">
                <a:latin typeface="Times New Roman"/>
                <a:cs typeface="Times New Roman"/>
              </a:rPr>
              <a:t>components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10" i="1">
                <a:latin typeface="Times New Roman"/>
                <a:cs typeface="Times New Roman"/>
              </a:rPr>
              <a:t> mixture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qualitative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quantitative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analysis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98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principle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molecules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mixture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are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applied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onto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surface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or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into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solid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fluid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stationary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ts val="2050"/>
              </a:lnSpc>
            </a:pPr>
            <a:r>
              <a:rPr dirty="0" sz="1800" i="1">
                <a:latin typeface="Times New Roman"/>
                <a:cs typeface="Times New Roman"/>
              </a:rPr>
              <a:t>phase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(stable phase)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separates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from each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other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while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moving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with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aid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mobile</a:t>
            </a:r>
            <a:r>
              <a:rPr dirty="0" sz="1800" spc="-10" i="1">
                <a:latin typeface="Times New Roman"/>
                <a:cs typeface="Times New Roman"/>
              </a:rPr>
              <a:t> phase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factors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effective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s </a:t>
            </a:r>
            <a:r>
              <a:rPr dirty="0" sz="1800" spc="-10">
                <a:latin typeface="Times New Roman"/>
                <a:cs typeface="Times New Roman"/>
              </a:rPr>
              <a:t>separation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process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include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molecular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characteristics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related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to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adso</a:t>
            </a:r>
            <a:r>
              <a:rPr dirty="0" sz="1800" spc="-10" i="1">
                <a:latin typeface="Times New Roman"/>
                <a:cs typeface="Times New Roman"/>
              </a:rPr>
              <a:t>r</a:t>
            </a:r>
            <a:r>
              <a:rPr dirty="0" sz="1800" i="1">
                <a:latin typeface="Times New Roman"/>
                <a:cs typeface="Times New Roman"/>
              </a:rPr>
              <a:t>ption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(liquid-</a:t>
            </a:r>
            <a:r>
              <a:rPr dirty="0" sz="1800" i="1">
                <a:latin typeface="Times New Roman"/>
                <a:cs typeface="Times New Roman"/>
              </a:rPr>
              <a:t>solid</a:t>
            </a:r>
            <a:r>
              <a:rPr dirty="0" sz="1800" spc="-10" i="1">
                <a:latin typeface="Times New Roman"/>
                <a:cs typeface="Times New Roman"/>
              </a:rPr>
              <a:t>)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parti</a:t>
            </a:r>
            <a:r>
              <a:rPr dirty="0" sz="1800" spc="-10" i="1">
                <a:latin typeface="Times New Roman"/>
                <a:cs typeface="Times New Roman"/>
              </a:rPr>
              <a:t>t</a:t>
            </a:r>
            <a:r>
              <a:rPr dirty="0" sz="1800" i="1">
                <a:latin typeface="Times New Roman"/>
                <a:cs typeface="Times New Roman"/>
              </a:rPr>
              <a:t>ion </a:t>
            </a:r>
            <a:r>
              <a:rPr dirty="0" sz="1800" spc="-5" i="1">
                <a:latin typeface="Times New Roman"/>
                <a:cs typeface="Times New Roman"/>
              </a:rPr>
              <a:t>(liquid-</a:t>
            </a:r>
            <a:r>
              <a:rPr dirty="0" sz="1800" i="1">
                <a:latin typeface="Times New Roman"/>
                <a:cs typeface="Times New Roman"/>
              </a:rPr>
              <a:t>solid</a:t>
            </a:r>
            <a:r>
              <a:rPr dirty="0" sz="1800" spc="-10" i="1">
                <a:latin typeface="Times New Roman"/>
                <a:cs typeface="Times New Roman"/>
              </a:rPr>
              <a:t>)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1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12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affinity</a:t>
            </a:r>
            <a:r>
              <a:rPr dirty="0" sz="1800" spc="1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or</a:t>
            </a:r>
            <a:r>
              <a:rPr dirty="0" sz="1800" spc="12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differences</a:t>
            </a:r>
            <a:r>
              <a:rPr dirty="0" sz="1800" spc="1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among</a:t>
            </a:r>
            <a:r>
              <a:rPr dirty="0" sz="1800" spc="12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their</a:t>
            </a:r>
            <a:r>
              <a:rPr dirty="0" sz="1800" spc="12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molecular</a:t>
            </a:r>
            <a:r>
              <a:rPr dirty="0" sz="1800" spc="13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weights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Because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these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differences,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some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components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mixture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stay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longer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stationary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phase,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they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move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slow</a:t>
            </a:r>
            <a:r>
              <a:rPr dirty="0" sz="1800" spc="-1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chromatography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system,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while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others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pass</a:t>
            </a:r>
            <a:r>
              <a:rPr dirty="0" sz="1800" spc="-5">
                <a:latin typeface="Times New Roman"/>
                <a:cs typeface="Times New Roman"/>
              </a:rPr>
              <a:t> rapidly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mobile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phase,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leave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faster.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69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 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approach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three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components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chromatography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technique:</a:t>
            </a:r>
            <a:endParaRPr sz="18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114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Stationary</a:t>
            </a:r>
            <a:r>
              <a:rPr dirty="0" sz="1600" spc="-6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phase:</a:t>
            </a:r>
            <a:r>
              <a:rPr dirty="0" sz="1600" spc="-3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phase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always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composed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“solid”</a:t>
            </a:r>
            <a:r>
              <a:rPr dirty="0" sz="1600" spc="-1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phase</a:t>
            </a:r>
            <a:r>
              <a:rPr dirty="0" sz="1600" spc="-3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“a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layer</a:t>
            </a:r>
            <a:r>
              <a:rPr dirty="0" sz="1600" spc="-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of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liquid</a:t>
            </a:r>
            <a:r>
              <a:rPr dirty="0" sz="1600" spc="-1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adsorbed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on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the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surface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solid</a:t>
            </a:r>
            <a:r>
              <a:rPr dirty="0" sz="1600" spc="-15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support”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09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Mobile</a:t>
            </a:r>
            <a:r>
              <a:rPr dirty="0" sz="1600" spc="-9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phase: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phase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always composed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“liquid”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or</a:t>
            </a:r>
            <a:r>
              <a:rPr dirty="0" sz="1600" spc="-3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“gaseous</a:t>
            </a:r>
            <a:r>
              <a:rPr dirty="0" sz="1600" spc="-35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component.”</a:t>
            </a:r>
            <a:endParaRPr sz="16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09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Separated</a:t>
            </a:r>
            <a:r>
              <a:rPr dirty="0" sz="1600" spc="-5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molecules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158062"/>
            <a:ext cx="179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195324"/>
            <a:ext cx="3047365" cy="22606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25"/>
              </a:lnSpc>
            </a:pPr>
            <a:r>
              <a:rPr dirty="0" sz="1600" b="1">
                <a:latin typeface="Times New Roman"/>
                <a:cs typeface="Times New Roman"/>
              </a:rPr>
              <a:t>Chemistry and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Toxicology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Division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401851"/>
            <a:ext cx="11763375" cy="512889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600" spc="-10" b="1">
                <a:latin typeface="Times New Roman"/>
                <a:cs typeface="Times New Roman"/>
              </a:rPr>
              <a:t>Chromatography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94945" marR="6985" indent="-182880">
              <a:lnSpc>
                <a:spcPts val="1730"/>
              </a:lnSpc>
              <a:spcBef>
                <a:spcPts val="122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type 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interaction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between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stationary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phase,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mobile phase, 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substances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contained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mixture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basic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component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effective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separation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molecules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each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other.</a:t>
            </a:r>
            <a:endParaRPr sz="1600">
              <a:latin typeface="Times New Roman"/>
              <a:cs typeface="Times New Roman"/>
            </a:endParaRPr>
          </a:p>
          <a:p>
            <a:pPr marL="515620">
              <a:lnSpc>
                <a:spcPts val="1825"/>
              </a:lnSpc>
              <a:spcBef>
                <a:spcPts val="8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Chromatography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based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partition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very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effective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separation,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identification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small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molecules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such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amino</a:t>
            </a:r>
            <a:endParaRPr sz="1600">
              <a:latin typeface="Times New Roman"/>
              <a:cs typeface="Times New Roman"/>
            </a:endParaRPr>
          </a:p>
          <a:p>
            <a:pPr marL="698500">
              <a:lnSpc>
                <a:spcPts val="1825"/>
              </a:lnSpc>
            </a:pPr>
            <a:r>
              <a:rPr dirty="0" sz="1600">
                <a:latin typeface="Times New Roman"/>
                <a:cs typeface="Times New Roman"/>
              </a:rPr>
              <a:t>acids,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carbohydrates,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fatty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acids.</a:t>
            </a:r>
            <a:endParaRPr sz="1600">
              <a:latin typeface="Times New Roman"/>
              <a:cs typeface="Times New Roman"/>
            </a:endParaRPr>
          </a:p>
          <a:p>
            <a:pPr marL="698500" marR="5080" indent="-182880">
              <a:lnSpc>
                <a:spcPts val="1730"/>
              </a:lnSpc>
              <a:spcBef>
                <a:spcPts val="63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However,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affinity</a:t>
            </a:r>
            <a:r>
              <a:rPr dirty="0" sz="1600" spc="4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chromatography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(i.e.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ion-</a:t>
            </a:r>
            <a:r>
              <a:rPr dirty="0" sz="1600">
                <a:latin typeface="Times New Roman"/>
                <a:cs typeface="Times New Roman"/>
              </a:rPr>
              <a:t>exchange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chromatography)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more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effective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separation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macromolecules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such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as </a:t>
            </a:r>
            <a:r>
              <a:rPr dirty="0" sz="1600">
                <a:latin typeface="Times New Roman"/>
                <a:cs typeface="Times New Roman"/>
              </a:rPr>
              <a:t>nucleic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acids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proteins.</a:t>
            </a:r>
            <a:endParaRPr sz="16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38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Paper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chromatography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separation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proteins,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studies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related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protein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synthesis.</a:t>
            </a:r>
            <a:endParaRPr sz="1600">
              <a:latin typeface="Times New Roman"/>
              <a:cs typeface="Times New Roman"/>
            </a:endParaRPr>
          </a:p>
          <a:p>
            <a:pPr marL="698500" marR="5715" indent="-182880">
              <a:lnSpc>
                <a:spcPts val="1730"/>
              </a:lnSpc>
              <a:spcBef>
                <a:spcPts val="62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Gas-</a:t>
            </a:r>
            <a:r>
              <a:rPr dirty="0" sz="1600" b="1">
                <a:latin typeface="Times New Roman"/>
                <a:cs typeface="Times New Roman"/>
              </a:rPr>
              <a:t>liquid</a:t>
            </a:r>
            <a:r>
              <a:rPr dirty="0" sz="1600" spc="204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chromatography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utilized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separation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alcohol,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ester,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lipid,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amino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groups,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observation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enzymatic interactions.</a:t>
            </a:r>
            <a:endParaRPr sz="16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38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Molecular-</a:t>
            </a:r>
            <a:r>
              <a:rPr dirty="0" sz="1600" b="1">
                <a:latin typeface="Times New Roman"/>
                <a:cs typeface="Times New Roman"/>
              </a:rPr>
              <a:t>sieve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chromatography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employed especially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determination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molecular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weights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proteins.</a:t>
            </a:r>
            <a:endParaRPr sz="16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09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Agarose-</a:t>
            </a:r>
            <a:r>
              <a:rPr dirty="0" sz="1600" b="1">
                <a:latin typeface="Times New Roman"/>
                <a:cs typeface="Times New Roman"/>
              </a:rPr>
              <a:t>gel</a:t>
            </a:r>
            <a:r>
              <a:rPr dirty="0" sz="1600" spc="-10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chromatography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purification of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RNA,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DNA</a:t>
            </a:r>
            <a:r>
              <a:rPr dirty="0" sz="1600" spc="-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particles,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viruses.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Stationary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phase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chromatography,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solid</a:t>
            </a:r>
            <a:r>
              <a:rPr dirty="0" sz="1600" spc="-1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phase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or</a:t>
            </a:r>
            <a:r>
              <a:rPr dirty="0" sz="1600" spc="-1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liquid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phase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coated</a:t>
            </a:r>
            <a:r>
              <a:rPr dirty="0" sz="1600" spc="-1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on</a:t>
            </a:r>
            <a:r>
              <a:rPr dirty="0" sz="1600" spc="-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the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surface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of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solid</a:t>
            </a:r>
            <a:r>
              <a:rPr dirty="0" sz="1600" spc="-10" i="1">
                <a:latin typeface="Times New Roman"/>
                <a:cs typeface="Times New Roman"/>
              </a:rPr>
              <a:t> phase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mobile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phase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flowing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over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stationary phase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gaseous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liquid.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If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mobile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phase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is</a:t>
            </a:r>
            <a:r>
              <a:rPr dirty="0" sz="1600" spc="-1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liquid</a:t>
            </a:r>
            <a:r>
              <a:rPr dirty="0" sz="1600" spc="-1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termed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liquid</a:t>
            </a:r>
            <a:r>
              <a:rPr dirty="0" sz="1600" spc="-10" b="1">
                <a:latin typeface="Times New Roman"/>
                <a:cs typeface="Times New Roman"/>
              </a:rPr>
              <a:t> chromatography</a:t>
            </a:r>
            <a:r>
              <a:rPr dirty="0" sz="1600" b="1">
                <a:latin typeface="Times New Roman"/>
                <a:cs typeface="Times New Roman"/>
              </a:rPr>
              <a:t> (LC),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gas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called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gas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chromatography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(GC)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1730"/>
              </a:lnSpc>
              <a:spcBef>
                <a:spcPts val="123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Gas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chromatography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 applied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gases,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mixtures 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volatile liquids,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solid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materials,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whereas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Liquid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chromatography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especially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thermal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unstable,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non-</a:t>
            </a:r>
            <a:r>
              <a:rPr dirty="0" sz="1600">
                <a:latin typeface="Times New Roman"/>
                <a:cs typeface="Times New Roman"/>
              </a:rPr>
              <a:t>volatile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samples.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180592"/>
            <a:ext cx="179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217422"/>
            <a:ext cx="3034665" cy="22606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25"/>
              </a:lnSpc>
            </a:pPr>
            <a:r>
              <a:rPr dirty="0" sz="1600" b="1">
                <a:latin typeface="Times New Roman"/>
                <a:cs typeface="Times New Roman"/>
              </a:rPr>
              <a:t>Chemistry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Toxicology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Division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424320"/>
            <a:ext cx="11764010" cy="508571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600" spc="-10" b="1">
                <a:latin typeface="Times New Roman"/>
                <a:cs typeface="Times New Roman"/>
              </a:rPr>
              <a:t>Chromatography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Times New Roman"/>
                <a:cs typeface="Times New Roman"/>
              </a:rPr>
              <a:t>–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  <a:spcBef>
                <a:spcPts val="10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purpose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applying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chromatography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quantitative</a:t>
            </a:r>
            <a:r>
              <a:rPr dirty="0" sz="1600" spc="2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</a:t>
            </a:r>
            <a:r>
              <a:rPr dirty="0" sz="1600" spc="2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apart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its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separation,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achieve</a:t>
            </a:r>
            <a:r>
              <a:rPr dirty="0" sz="1600" spc="27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94945">
              <a:lnSpc>
                <a:spcPts val="1825"/>
              </a:lnSpc>
            </a:pPr>
            <a:r>
              <a:rPr dirty="0" sz="1600">
                <a:latin typeface="Times New Roman"/>
                <a:cs typeface="Times New Roman"/>
              </a:rPr>
              <a:t>satisfactory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separation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within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suitable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time </a:t>
            </a:r>
            <a:r>
              <a:rPr dirty="0" sz="1600" spc="-10">
                <a:latin typeface="Times New Roman"/>
                <a:cs typeface="Times New Roman"/>
              </a:rPr>
              <a:t>interval.</a:t>
            </a:r>
            <a:endParaRPr sz="16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730"/>
              </a:lnSpc>
              <a:spcBef>
                <a:spcPts val="122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Various</a:t>
            </a:r>
            <a:r>
              <a:rPr dirty="0" sz="1600" spc="6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chromatography</a:t>
            </a:r>
            <a:r>
              <a:rPr dirty="0" sz="1600" spc="7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methods</a:t>
            </a:r>
            <a:r>
              <a:rPr dirty="0" sz="1600" spc="6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have</a:t>
            </a:r>
            <a:r>
              <a:rPr dirty="0" sz="1600" spc="6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been</a:t>
            </a:r>
            <a:r>
              <a:rPr dirty="0" sz="1600" spc="6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developed</a:t>
            </a:r>
            <a:r>
              <a:rPr dirty="0" sz="1600" spc="6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6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that</a:t>
            </a:r>
            <a:r>
              <a:rPr dirty="0" sz="1600" spc="6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end.</a:t>
            </a:r>
            <a:r>
              <a:rPr dirty="0" sz="1600" spc="67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Some</a:t>
            </a:r>
            <a:r>
              <a:rPr dirty="0" sz="1600" spc="6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7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them</a:t>
            </a:r>
            <a:r>
              <a:rPr dirty="0" sz="1600" spc="6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include</a:t>
            </a:r>
            <a:r>
              <a:rPr dirty="0" sz="1600" spc="7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column</a:t>
            </a:r>
            <a:r>
              <a:rPr dirty="0" sz="1600" spc="69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chromatography,</a:t>
            </a:r>
            <a:r>
              <a:rPr dirty="0" sz="1600" spc="7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thin-layer chromatography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(TLC),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paper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chromatography,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gas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chromatography,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ion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exchange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chromatography,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gel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permeation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chromatography,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high- pressure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liquid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chromatography,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affinity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chromatography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[6].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Types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chromatography:</a:t>
            </a:r>
            <a:endParaRPr sz="16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14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7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 i="1">
                <a:latin typeface="Times New Roman"/>
                <a:cs typeface="Times New Roman"/>
              </a:rPr>
              <a:t>Column</a:t>
            </a:r>
            <a:r>
              <a:rPr dirty="0" sz="1400" spc="-1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chromatography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4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 i="1">
                <a:latin typeface="Times New Roman"/>
                <a:cs typeface="Times New Roman"/>
              </a:rPr>
              <a:t>Ion-exchange</a:t>
            </a:r>
            <a:r>
              <a:rPr dirty="0" sz="1400" spc="-30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chromatography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 spc="-10" i="1">
                <a:latin typeface="Times New Roman"/>
                <a:cs typeface="Times New Roman"/>
              </a:rPr>
              <a:t>Gel-</a:t>
            </a:r>
            <a:r>
              <a:rPr dirty="0" sz="1400" i="1">
                <a:latin typeface="Times New Roman"/>
                <a:cs typeface="Times New Roman"/>
              </a:rPr>
              <a:t>permeation</a:t>
            </a:r>
            <a:r>
              <a:rPr dirty="0" sz="1400" spc="-3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(molecular</a:t>
            </a:r>
            <a:r>
              <a:rPr dirty="0" sz="1400" spc="-4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sieve)</a:t>
            </a:r>
            <a:r>
              <a:rPr dirty="0" sz="1400" spc="-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chromatography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 i="1">
                <a:latin typeface="Times New Roman"/>
                <a:cs typeface="Times New Roman"/>
              </a:rPr>
              <a:t>Affinity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chromatography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4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 i="1">
                <a:latin typeface="Times New Roman"/>
                <a:cs typeface="Times New Roman"/>
              </a:rPr>
              <a:t>Paper</a:t>
            </a:r>
            <a:r>
              <a:rPr dirty="0" sz="1400" spc="-10" i="1">
                <a:latin typeface="Times New Roman"/>
                <a:cs typeface="Times New Roman"/>
              </a:rPr>
              <a:t> chromatography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7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 i="1">
                <a:latin typeface="Times New Roman"/>
                <a:cs typeface="Times New Roman"/>
              </a:rPr>
              <a:t>Thin-layer</a:t>
            </a:r>
            <a:r>
              <a:rPr dirty="0" sz="1400" spc="-3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chromatography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4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 i="1">
                <a:latin typeface="Times New Roman"/>
                <a:cs typeface="Times New Roman"/>
              </a:rPr>
              <a:t>Gas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chromatography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4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9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 spc="-10" i="1">
                <a:latin typeface="Times New Roman"/>
                <a:cs typeface="Times New Roman"/>
              </a:rPr>
              <a:t>Dye-</a:t>
            </a:r>
            <a:r>
              <a:rPr dirty="0" sz="1400" i="1">
                <a:latin typeface="Times New Roman"/>
                <a:cs typeface="Times New Roman"/>
              </a:rPr>
              <a:t>ligand</a:t>
            </a:r>
            <a:r>
              <a:rPr dirty="0" sz="1400" spc="-30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chromatography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7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 spc="-10" i="1">
                <a:latin typeface="Times New Roman"/>
                <a:cs typeface="Times New Roman"/>
              </a:rPr>
              <a:t>Hydrophobic</a:t>
            </a:r>
            <a:r>
              <a:rPr dirty="0" sz="1400" spc="-2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interaction</a:t>
            </a:r>
            <a:r>
              <a:rPr dirty="0" sz="1400" spc="-30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chromatography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49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Pseudoaffinity</a:t>
            </a:r>
            <a:r>
              <a:rPr dirty="0" sz="1400" spc="-45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chromatography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4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9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 spc="-10" i="1">
                <a:latin typeface="Times New Roman"/>
                <a:cs typeface="Times New Roman"/>
              </a:rPr>
              <a:t>High-</a:t>
            </a:r>
            <a:r>
              <a:rPr dirty="0" sz="1400" spc="-20" i="1">
                <a:latin typeface="Times New Roman"/>
                <a:cs typeface="Times New Roman"/>
              </a:rPr>
              <a:t>pressure</a:t>
            </a:r>
            <a:r>
              <a:rPr dirty="0" sz="1400" spc="-10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liquid</a:t>
            </a:r>
            <a:r>
              <a:rPr dirty="0" sz="1400" spc="10" i="1">
                <a:latin typeface="Times New Roman"/>
                <a:cs typeface="Times New Roman"/>
              </a:rPr>
              <a:t> </a:t>
            </a:r>
            <a:r>
              <a:rPr dirty="0" sz="1400" spc="-10" i="1">
                <a:latin typeface="Times New Roman"/>
                <a:cs typeface="Times New Roman"/>
              </a:rPr>
              <a:t>chromatography (HPLC)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271577" y="3275584"/>
            <a:ext cx="4922520" cy="3287395"/>
            <a:chOff x="6271577" y="3275584"/>
            <a:chExt cx="4922520" cy="328739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1039" y="3285109"/>
              <a:ext cx="4903470" cy="326809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276340" y="3280346"/>
              <a:ext cx="4912995" cy="3277870"/>
            </a:xfrm>
            <a:custGeom>
              <a:avLst/>
              <a:gdLst/>
              <a:ahLst/>
              <a:cxnLst/>
              <a:rect l="l" t="t" r="r" b="b"/>
              <a:pathLst>
                <a:path w="4912995" h="3277870">
                  <a:moveTo>
                    <a:pt x="0" y="3277616"/>
                  </a:moveTo>
                  <a:lnTo>
                    <a:pt x="4912995" y="3277616"/>
                  </a:lnTo>
                  <a:lnTo>
                    <a:pt x="4912995" y="0"/>
                  </a:lnTo>
                  <a:lnTo>
                    <a:pt x="0" y="0"/>
                  </a:lnTo>
                  <a:lnTo>
                    <a:pt x="0" y="32776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62097" y="6372254"/>
            <a:ext cx="6068060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dirty="0" sz="1800" spc="-10" b="1">
                <a:latin typeface="Times New Roman"/>
                <a:cs typeface="Times New Roman"/>
              </a:rPr>
              <a:t>Types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Chromatography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25945" y="1132522"/>
            <a:ext cx="3990340" cy="2515870"/>
            <a:chOff x="125945" y="1132522"/>
            <a:chExt cx="3990340" cy="251587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470" y="1141984"/>
              <a:ext cx="3971290" cy="249656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0708" y="1137285"/>
              <a:ext cx="3980815" cy="2506345"/>
            </a:xfrm>
            <a:custGeom>
              <a:avLst/>
              <a:gdLst/>
              <a:ahLst/>
              <a:cxnLst/>
              <a:rect l="l" t="t" r="r" b="b"/>
              <a:pathLst>
                <a:path w="3980815" h="2506345">
                  <a:moveTo>
                    <a:pt x="0" y="2506091"/>
                  </a:moveTo>
                  <a:lnTo>
                    <a:pt x="3980815" y="2506091"/>
                  </a:lnTo>
                  <a:lnTo>
                    <a:pt x="3980815" y="0"/>
                  </a:lnTo>
                  <a:lnTo>
                    <a:pt x="0" y="0"/>
                  </a:lnTo>
                  <a:lnTo>
                    <a:pt x="0" y="25060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4265612" y="1132522"/>
            <a:ext cx="3990340" cy="2515870"/>
            <a:chOff x="4265612" y="1132522"/>
            <a:chExt cx="3990340" cy="251587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5200" y="1141984"/>
              <a:ext cx="3913044" cy="235962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270375" y="1137285"/>
              <a:ext cx="3980815" cy="2506345"/>
            </a:xfrm>
            <a:custGeom>
              <a:avLst/>
              <a:gdLst/>
              <a:ahLst/>
              <a:cxnLst/>
              <a:rect l="l" t="t" r="r" b="b"/>
              <a:pathLst>
                <a:path w="3980815" h="2506345">
                  <a:moveTo>
                    <a:pt x="0" y="2506091"/>
                  </a:moveTo>
                  <a:lnTo>
                    <a:pt x="3980815" y="2506091"/>
                  </a:lnTo>
                  <a:lnTo>
                    <a:pt x="3980815" y="0"/>
                  </a:lnTo>
                  <a:lnTo>
                    <a:pt x="0" y="0"/>
                  </a:lnTo>
                  <a:lnTo>
                    <a:pt x="0" y="25060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4265612" y="3706291"/>
            <a:ext cx="3990340" cy="2515870"/>
            <a:chOff x="4265612" y="3706291"/>
            <a:chExt cx="3990340" cy="2515870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5200" y="3715816"/>
              <a:ext cx="3913044" cy="231044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270375" y="3711054"/>
              <a:ext cx="3980815" cy="2506345"/>
            </a:xfrm>
            <a:custGeom>
              <a:avLst/>
              <a:gdLst/>
              <a:ahLst/>
              <a:cxnLst/>
              <a:rect l="l" t="t" r="r" b="b"/>
              <a:pathLst>
                <a:path w="3980815" h="2506345">
                  <a:moveTo>
                    <a:pt x="0" y="2506091"/>
                  </a:moveTo>
                  <a:lnTo>
                    <a:pt x="3980815" y="2506091"/>
                  </a:lnTo>
                  <a:lnTo>
                    <a:pt x="3980815" y="0"/>
                  </a:lnTo>
                  <a:lnTo>
                    <a:pt x="0" y="0"/>
                  </a:lnTo>
                  <a:lnTo>
                    <a:pt x="0" y="25060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25945" y="3706291"/>
            <a:ext cx="3990340" cy="2515870"/>
            <a:chOff x="125945" y="3706291"/>
            <a:chExt cx="3990340" cy="2515870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470" y="3715816"/>
              <a:ext cx="3907749" cy="234410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30708" y="3711054"/>
              <a:ext cx="3980815" cy="2506345"/>
            </a:xfrm>
            <a:custGeom>
              <a:avLst/>
              <a:gdLst/>
              <a:ahLst/>
              <a:cxnLst/>
              <a:rect l="l" t="t" r="r" b="b"/>
              <a:pathLst>
                <a:path w="3980815" h="2506345">
                  <a:moveTo>
                    <a:pt x="0" y="2506091"/>
                  </a:moveTo>
                  <a:lnTo>
                    <a:pt x="3980815" y="2506091"/>
                  </a:lnTo>
                  <a:lnTo>
                    <a:pt x="3980815" y="0"/>
                  </a:lnTo>
                  <a:lnTo>
                    <a:pt x="0" y="0"/>
                  </a:lnTo>
                  <a:lnTo>
                    <a:pt x="0" y="25060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8405431" y="1132522"/>
            <a:ext cx="3660775" cy="2515870"/>
            <a:chOff x="8405431" y="1132522"/>
            <a:chExt cx="3660775" cy="2515870"/>
          </a:xfrm>
        </p:grpSpPr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62962" y="1201224"/>
              <a:ext cx="3442628" cy="2411936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8410193" y="1137285"/>
              <a:ext cx="3651250" cy="2506345"/>
            </a:xfrm>
            <a:custGeom>
              <a:avLst/>
              <a:gdLst/>
              <a:ahLst/>
              <a:cxnLst/>
              <a:rect l="l" t="t" r="r" b="b"/>
              <a:pathLst>
                <a:path w="3651250" h="2506345">
                  <a:moveTo>
                    <a:pt x="0" y="2506091"/>
                  </a:moveTo>
                  <a:lnTo>
                    <a:pt x="3651123" y="2506091"/>
                  </a:lnTo>
                  <a:lnTo>
                    <a:pt x="3651123" y="0"/>
                  </a:lnTo>
                  <a:lnTo>
                    <a:pt x="0" y="0"/>
                  </a:lnTo>
                  <a:lnTo>
                    <a:pt x="0" y="25060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8405431" y="3700843"/>
            <a:ext cx="3660775" cy="2515870"/>
            <a:chOff x="8405431" y="3700843"/>
            <a:chExt cx="3660775" cy="2515870"/>
          </a:xfrm>
        </p:grpSpPr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14892" y="3710368"/>
              <a:ext cx="3641598" cy="2487421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8410193" y="3705605"/>
              <a:ext cx="3651250" cy="2506345"/>
            </a:xfrm>
            <a:custGeom>
              <a:avLst/>
              <a:gdLst/>
              <a:ahLst/>
              <a:cxnLst/>
              <a:rect l="l" t="t" r="r" b="b"/>
              <a:pathLst>
                <a:path w="3651250" h="2506345">
                  <a:moveTo>
                    <a:pt x="0" y="2506091"/>
                  </a:moveTo>
                  <a:lnTo>
                    <a:pt x="3651123" y="2506091"/>
                  </a:lnTo>
                  <a:lnTo>
                    <a:pt x="3651123" y="0"/>
                  </a:lnTo>
                  <a:lnTo>
                    <a:pt x="0" y="0"/>
                  </a:lnTo>
                  <a:lnTo>
                    <a:pt x="0" y="25060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40284" y="6349390"/>
            <a:ext cx="26873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8350" marR="5080" indent="-756285">
              <a:lnSpc>
                <a:spcPct val="100000"/>
              </a:lnSpc>
              <a:spcBef>
                <a:spcPts val="95"/>
              </a:spcBef>
            </a:pPr>
            <a:r>
              <a:rPr dirty="0" u="sng" sz="10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8"/>
              </a:rPr>
              <a:t>https://www.youtube.com/watch?v=TdJ57SQ6GAQ</a:t>
            </a:r>
            <a:r>
              <a:rPr dirty="0" sz="1000" spc="-10">
                <a:solidFill>
                  <a:srgbClr val="90BA22"/>
                </a:solidFill>
                <a:latin typeface="Times New Roman"/>
                <a:cs typeface="Times New Roman"/>
              </a:rPr>
              <a:t> </a:t>
            </a:r>
            <a:r>
              <a:rPr dirty="0" u="sng" sz="10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8"/>
              </a:rPr>
              <a:t>&amp;ab_channel=Cognito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367409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408683"/>
            <a:ext cx="3423920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Chemistry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Toxicology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641728"/>
            <a:ext cx="11766550" cy="430276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b="1">
                <a:latin typeface="Times New Roman"/>
                <a:cs typeface="Times New Roman"/>
              </a:rPr>
              <a:t>Narcotics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Identification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Kit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94945" marR="6985" indent="-182880">
              <a:lnSpc>
                <a:spcPts val="1939"/>
              </a:lnSpc>
              <a:spcBef>
                <a:spcPts val="12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global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drug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problem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continues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increase,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production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trafficking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drugs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narcotics,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impacting </a:t>
            </a:r>
            <a:r>
              <a:rPr dirty="0" sz="1800">
                <a:latin typeface="Times New Roman"/>
                <a:cs typeface="Times New Roman"/>
              </a:rPr>
              <a:t>communities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worldwide.</a:t>
            </a:r>
            <a:endParaRPr sz="18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1939"/>
              </a:lnSpc>
              <a:spcBef>
                <a:spcPts val="121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NIK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field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ostensible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test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kits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are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part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tranquillizer,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drug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identification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system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considered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speedily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classify </a:t>
            </a:r>
            <a:r>
              <a:rPr dirty="0" sz="1800" i="1">
                <a:latin typeface="Times New Roman"/>
                <a:cs typeface="Times New Roman"/>
              </a:rPr>
              <a:t>materials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being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prohibited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or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controlled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materials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94945" marR="6350" indent="-182880">
              <a:lnSpc>
                <a:spcPts val="1939"/>
              </a:lnSpc>
              <a:spcBef>
                <a:spcPts val="121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NIK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Narcotics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Identification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global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customary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field</a:t>
            </a:r>
            <a:r>
              <a:rPr dirty="0" sz="1800" spc="18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testing</a:t>
            </a:r>
            <a:r>
              <a:rPr dirty="0" sz="1800" spc="19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apprehensive</a:t>
            </a:r>
            <a:r>
              <a:rPr dirty="0" sz="1800" spc="19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substances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Using </a:t>
            </a:r>
            <a:r>
              <a:rPr dirty="0" sz="1800">
                <a:latin typeface="Times New Roman"/>
                <a:cs typeface="Times New Roman"/>
              </a:rPr>
              <a:t>advanced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chemistry,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presumptively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identifies</a:t>
            </a:r>
            <a:r>
              <a:rPr dirty="0" sz="1800" spc="-6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most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commonly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encountered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narcotic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-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street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drugs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  <a:spcBef>
                <a:spcPts val="96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NIK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Polytesting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most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widely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successful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presumptive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drug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testing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available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market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ts val="2055"/>
              </a:lnSpc>
            </a:pPr>
            <a:r>
              <a:rPr dirty="0" sz="1800" spc="-10">
                <a:latin typeface="Times New Roman"/>
                <a:cs typeface="Times New Roman"/>
              </a:rPr>
              <a:t>today.</a:t>
            </a:r>
            <a:endParaRPr sz="1800">
              <a:latin typeface="Times New Roman"/>
              <a:cs typeface="Times New Roman"/>
            </a:endParaRPr>
          </a:p>
          <a:p>
            <a:pPr marL="194945" marR="6985" indent="-182880">
              <a:lnSpc>
                <a:spcPts val="1939"/>
              </a:lnSpc>
              <a:spcBef>
                <a:spcPts val="12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Law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enforcement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officers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expected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combine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investigative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skills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experience,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knowledge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characteristics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suspected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narcotics,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expected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colour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reactions</a:t>
            </a:r>
            <a:r>
              <a:rPr dirty="0" sz="1800" spc="-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from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field</a:t>
            </a:r>
            <a:r>
              <a:rPr dirty="0" sz="1800" spc="-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tests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appropriately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classify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assumed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narcotics.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  <a:spcBef>
                <a:spcPts val="96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NIK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designed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presumptively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identify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compounds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probabilities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multiple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ts val="2050"/>
              </a:lnSpc>
            </a:pPr>
            <a:r>
              <a:rPr dirty="0" sz="1800">
                <a:latin typeface="Times New Roman"/>
                <a:cs typeface="Times New Roman"/>
              </a:rPr>
              <a:t>succession.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more tests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identification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substance,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greater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probability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positive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indication.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130810" marR="139700">
              <a:lnSpc>
                <a:spcPct val="90000"/>
              </a:lnSpc>
              <a:spcBef>
                <a:spcPts val="5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Contemporary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dirty="0" sz="36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Academics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Practices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360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Sciences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47998" y="2107438"/>
            <a:ext cx="1158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9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D2D2D"/>
                </a:solidFill>
                <a:latin typeface="Times New Roman"/>
                <a:cs typeface="Times New Roman"/>
              </a:rPr>
              <a:t>Moreover,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19141" y="2148585"/>
            <a:ext cx="6873240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935"/>
              </a:lnSpc>
              <a:tabLst>
                <a:tab pos="1734820" algn="l"/>
                <a:tab pos="4288155" algn="l"/>
              </a:tabLst>
            </a:pP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1800" spc="25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cases</a:t>
            </a:r>
            <a:r>
              <a:rPr dirty="0" sz="1800" spc="3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of</a:t>
            </a:r>
            <a:r>
              <a:rPr dirty="0" sz="1800" spc="35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dirty="0" sz="1800" spc="-25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1800" b="1">
                <a:solidFill>
                  <a:srgbClr val="2D2D2D"/>
                </a:solidFill>
                <a:latin typeface="Times New Roman"/>
                <a:cs typeface="Times New Roman"/>
              </a:rPr>
              <a:t>Information</a:t>
            </a:r>
            <a:r>
              <a:rPr dirty="0" sz="1800" spc="495" b="1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2D2D2D"/>
                </a:solidFill>
                <a:latin typeface="Times New Roman"/>
                <a:cs typeface="Times New Roman"/>
              </a:rPr>
              <a:t>Technology</a:t>
            </a:r>
            <a:r>
              <a:rPr dirty="0" sz="1800" b="1">
                <a:solidFill>
                  <a:srgbClr val="2D2D2D"/>
                </a:solidFill>
                <a:latin typeface="Times New Roman"/>
                <a:cs typeface="Times New Roman"/>
              </a:rPr>
              <a:t>	Act</a:t>
            </a:r>
            <a:r>
              <a:rPr dirty="0" sz="1800" spc="484" b="1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dirty="0" sz="1800" spc="484" b="1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D2D2D"/>
                </a:solidFill>
                <a:latin typeface="Times New Roman"/>
                <a:cs typeface="Times New Roman"/>
              </a:rPr>
              <a:t>Cybercrime</a:t>
            </a:r>
            <a:r>
              <a:rPr dirty="0" sz="1800" spc="490" b="1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D2D2D"/>
                </a:solidFill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43197" y="2401570"/>
            <a:ext cx="1998980" cy="24701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89"/>
              </a:lnSpc>
            </a:pP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increasing</a:t>
            </a:r>
            <a:r>
              <a:rPr dirty="0" sz="1800" spc="6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every</a:t>
            </a:r>
            <a:r>
              <a:rPr dirty="0" sz="1800" spc="8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2D2D2D"/>
                </a:solidFill>
                <a:latin typeface="Times New Roman"/>
                <a:cs typeface="Times New Roman"/>
              </a:rPr>
              <a:t>year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04713" y="2354326"/>
            <a:ext cx="5944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.</a:t>
            </a:r>
            <a:r>
              <a:rPr dirty="0" sz="1800" spc="6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Thus,</a:t>
            </a:r>
            <a:r>
              <a:rPr dirty="0" sz="1800" spc="7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India</a:t>
            </a:r>
            <a:r>
              <a:rPr dirty="0" sz="1800" spc="9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needs</a:t>
            </a:r>
            <a:r>
              <a:rPr dirty="0" sz="1800" spc="7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more</a:t>
            </a:r>
            <a:r>
              <a:rPr dirty="0" sz="1800" spc="9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scientifically</a:t>
            </a:r>
            <a:r>
              <a:rPr dirty="0" sz="1800" spc="8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trained</a:t>
            </a:r>
            <a:r>
              <a:rPr dirty="0" sz="1800" spc="8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investigators</a:t>
            </a:r>
            <a:r>
              <a:rPr dirty="0" sz="1800" spc="6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31133" y="2601214"/>
            <a:ext cx="7917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judges,</a:t>
            </a:r>
            <a:r>
              <a:rPr dirty="0" sz="1800" spc="-4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dirty="0" sz="1800" spc="-3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equipment</a:t>
            </a:r>
            <a:r>
              <a:rPr dirty="0" sz="1800" spc="-1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for</a:t>
            </a:r>
            <a:r>
              <a:rPr dirty="0" sz="1800" spc="-2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1800" spc="-3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investigation</a:t>
            </a:r>
            <a:r>
              <a:rPr dirty="0" sz="1800" spc="-2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dirty="0" sz="1800" spc="-3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adjudication</a:t>
            </a:r>
            <a:r>
              <a:rPr dirty="0" sz="1800" spc="-2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of</a:t>
            </a:r>
            <a:r>
              <a:rPr dirty="0" sz="1800" spc="-3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these</a:t>
            </a:r>
            <a:r>
              <a:rPr dirty="0" sz="1800" spc="-2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cases.</a:t>
            </a:r>
            <a:r>
              <a:rPr dirty="0" sz="1800" spc="-2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1800" spc="-2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D2D2D"/>
                </a:solidFill>
                <a:latin typeface="Times New Roman"/>
                <a:cs typeface="Times New Roman"/>
              </a:rPr>
              <a:t>delay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31133" y="2848102"/>
            <a:ext cx="7919720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dirty="0" sz="1800" spc="114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pendency</a:t>
            </a:r>
            <a:r>
              <a:rPr dirty="0" sz="1800" spc="12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would</a:t>
            </a:r>
            <a:r>
              <a:rPr dirty="0" sz="1800" spc="11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remain</a:t>
            </a:r>
            <a:r>
              <a:rPr dirty="0" sz="1800" spc="10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inevitable</a:t>
            </a:r>
            <a:r>
              <a:rPr dirty="0" sz="1800" spc="114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without</a:t>
            </a:r>
            <a:r>
              <a:rPr dirty="0" sz="1800" spc="10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1800" spc="114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capacity</a:t>
            </a:r>
            <a:r>
              <a:rPr dirty="0" sz="1800" spc="13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building</a:t>
            </a:r>
            <a:r>
              <a:rPr dirty="0" sz="1800" spc="114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of</a:t>
            </a:r>
            <a:r>
              <a:rPr dirty="0" sz="1800" spc="114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Forensics</a:t>
            </a:r>
            <a:r>
              <a:rPr dirty="0" sz="1800" spc="10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D2D2D"/>
                </a:solidFill>
                <a:latin typeface="Times New Roman"/>
                <a:cs typeface="Times New Roman"/>
              </a:rPr>
              <a:t>in </a:t>
            </a:r>
            <a:r>
              <a:rPr dirty="0" sz="1800" spc="-10">
                <a:solidFill>
                  <a:srgbClr val="2D2D2D"/>
                </a:solidFill>
                <a:latin typeface="Times New Roman"/>
                <a:cs typeface="Times New Roman"/>
              </a:rPr>
              <a:t>India.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47998" y="3493973"/>
            <a:ext cx="3836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9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1800" spc="13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government</a:t>
            </a:r>
            <a:r>
              <a:rPr dirty="0" sz="1800" spc="13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of</a:t>
            </a:r>
            <a:r>
              <a:rPr dirty="0" sz="1800" spc="13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India</a:t>
            </a:r>
            <a:r>
              <a:rPr dirty="0" sz="1800" spc="13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has</a:t>
            </a:r>
            <a:r>
              <a:rPr dirty="0" sz="1800" spc="13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formed</a:t>
            </a:r>
            <a:r>
              <a:rPr dirty="0" sz="1800" spc="14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2D2D2D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451090" y="3535426"/>
            <a:ext cx="4241800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solidFill>
                  <a:srgbClr val="2D2D2D"/>
                </a:solidFill>
                <a:latin typeface="Times New Roman"/>
                <a:cs typeface="Times New Roman"/>
              </a:rPr>
              <a:t>National</a:t>
            </a:r>
            <a:r>
              <a:rPr dirty="0" sz="1800" spc="100" b="1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D2D2D"/>
                </a:solidFill>
                <a:latin typeface="Times New Roman"/>
                <a:cs typeface="Times New Roman"/>
              </a:rPr>
              <a:t>Disaster</a:t>
            </a:r>
            <a:r>
              <a:rPr dirty="0" sz="1800" spc="90" b="1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D2D2D"/>
                </a:solidFill>
                <a:latin typeface="Times New Roman"/>
                <a:cs typeface="Times New Roman"/>
              </a:rPr>
              <a:t>Response</a:t>
            </a:r>
            <a:r>
              <a:rPr dirty="0" sz="1800" spc="110" b="1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D2D2D"/>
                </a:solidFill>
                <a:latin typeface="Times New Roman"/>
                <a:cs typeface="Times New Roman"/>
              </a:rPr>
              <a:t>Force</a:t>
            </a:r>
            <a:r>
              <a:rPr dirty="0" sz="1800" spc="110" b="1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2D2D2D"/>
                </a:solidFill>
                <a:latin typeface="Times New Roman"/>
                <a:cs typeface="Times New Roman"/>
              </a:rPr>
              <a:t>(NDRF)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43197" y="3788409"/>
            <a:ext cx="3708400" cy="24701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1889"/>
              </a:lnSpc>
            </a:pP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under</a:t>
            </a:r>
            <a:r>
              <a:rPr dirty="0" sz="1800" spc="21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1800" spc="22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D2D2D"/>
                </a:solidFill>
                <a:latin typeface="Times New Roman"/>
                <a:cs typeface="Times New Roman"/>
              </a:rPr>
              <a:t>Ministry</a:t>
            </a:r>
            <a:r>
              <a:rPr dirty="0" sz="1800" spc="240" b="1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D2D2D"/>
                </a:solidFill>
                <a:latin typeface="Times New Roman"/>
                <a:cs typeface="Times New Roman"/>
              </a:rPr>
              <a:t>of</a:t>
            </a:r>
            <a:r>
              <a:rPr dirty="0" sz="1800" spc="210" b="1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2D2D2D"/>
                </a:solidFill>
                <a:latin typeface="Times New Roman"/>
                <a:cs typeface="Times New Roman"/>
              </a:rPr>
              <a:t>Home</a:t>
            </a:r>
            <a:r>
              <a:rPr dirty="0" sz="1800" spc="229" b="1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2D2D2D"/>
                </a:solidFill>
                <a:latin typeface="Times New Roman"/>
                <a:cs typeface="Times New Roman"/>
              </a:rPr>
              <a:t>Affairs</a:t>
            </a:r>
            <a:r>
              <a:rPr dirty="0" sz="1800" spc="-10">
                <a:solidFill>
                  <a:srgbClr val="2D2D2D"/>
                </a:solidFill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39406" y="3741546"/>
            <a:ext cx="4210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which</a:t>
            </a:r>
            <a:r>
              <a:rPr dirty="0" sz="1800" spc="22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is</a:t>
            </a:r>
            <a:r>
              <a:rPr dirty="0" sz="1800" spc="22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a</a:t>
            </a:r>
            <a:r>
              <a:rPr dirty="0" sz="1800" spc="23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special</a:t>
            </a:r>
            <a:r>
              <a:rPr dirty="0" sz="1800" spc="229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task</a:t>
            </a:r>
            <a:r>
              <a:rPr dirty="0" sz="1800" spc="22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force</a:t>
            </a:r>
            <a:r>
              <a:rPr dirty="0" sz="1800" spc="23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for</a:t>
            </a:r>
            <a:r>
              <a:rPr dirty="0" sz="1800" spc="22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rescue</a:t>
            </a:r>
            <a:r>
              <a:rPr dirty="0" sz="1800" spc="21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31133" y="3988434"/>
            <a:ext cx="7920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985" algn="l"/>
                <a:tab pos="1739264" algn="l"/>
                <a:tab pos="2051685" algn="l"/>
                <a:tab pos="2653665" algn="l"/>
                <a:tab pos="3498215" algn="l"/>
                <a:tab pos="4107815" algn="l"/>
                <a:tab pos="4950460" algn="l"/>
                <a:tab pos="5704840" algn="l"/>
                <a:tab pos="6383020" algn="l"/>
                <a:tab pos="6998970" algn="l"/>
                <a:tab pos="7324090" algn="l"/>
              </a:tabLst>
            </a:pPr>
            <a:r>
              <a:rPr dirty="0" sz="1800" spc="-10">
                <a:solidFill>
                  <a:srgbClr val="2D2D2D"/>
                </a:solidFill>
                <a:latin typeface="Times New Roman"/>
                <a:cs typeface="Times New Roman"/>
              </a:rPr>
              <a:t>relief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2D2D2D"/>
                </a:solidFill>
                <a:latin typeface="Times New Roman"/>
                <a:cs typeface="Times New Roman"/>
              </a:rPr>
              <a:t>operations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2D2D2D"/>
                </a:solidFill>
                <a:latin typeface="Times New Roman"/>
                <a:cs typeface="Times New Roman"/>
              </a:rPr>
              <a:t>at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1800" spc="-20">
                <a:solidFill>
                  <a:srgbClr val="2D2D2D"/>
                </a:solidFill>
                <a:latin typeface="Times New Roman"/>
                <a:cs typeface="Times New Roman"/>
              </a:rPr>
              <a:t>mass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2D2D2D"/>
                </a:solidFill>
                <a:latin typeface="Times New Roman"/>
                <a:cs typeface="Times New Roman"/>
              </a:rPr>
              <a:t>disaster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2D2D2D"/>
                </a:solidFill>
                <a:latin typeface="Times New Roman"/>
                <a:cs typeface="Times New Roman"/>
              </a:rPr>
              <a:t>sites.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2D2D2D"/>
                </a:solidFill>
                <a:latin typeface="Times New Roman"/>
                <a:cs typeface="Times New Roman"/>
              </a:rPr>
              <a:t>Various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1800" spc="-20">
                <a:solidFill>
                  <a:srgbClr val="2D2D2D"/>
                </a:solidFill>
                <a:latin typeface="Times New Roman"/>
                <a:cs typeface="Times New Roman"/>
              </a:rPr>
              <a:t>NDRF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2D2D2D"/>
                </a:solidFill>
                <a:latin typeface="Times New Roman"/>
                <a:cs typeface="Times New Roman"/>
              </a:rPr>
              <a:t>teams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1800" spc="-20">
                <a:solidFill>
                  <a:srgbClr val="2D2D2D"/>
                </a:solidFill>
                <a:latin typeface="Times New Roman"/>
                <a:cs typeface="Times New Roman"/>
              </a:rPr>
              <a:t>work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1800" spc="-25">
                <a:solidFill>
                  <a:srgbClr val="2D2D2D"/>
                </a:solidFill>
                <a:latin typeface="Times New Roman"/>
                <a:cs typeface="Times New Roman"/>
              </a:rPr>
              <a:t>in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2D2D2D"/>
                </a:solidFill>
                <a:latin typeface="Times New Roman"/>
                <a:cs typeface="Times New Roman"/>
              </a:rPr>
              <a:t>rescue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31133" y="4235322"/>
            <a:ext cx="7101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operations</a:t>
            </a:r>
            <a:r>
              <a:rPr dirty="0" sz="1800" spc="-5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dirty="0" sz="1800" spc="-2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save</a:t>
            </a:r>
            <a:r>
              <a:rPr dirty="0" sz="1800" spc="-4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the</a:t>
            </a:r>
            <a:r>
              <a:rPr dirty="0" sz="1800" spc="-3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lives</a:t>
            </a:r>
            <a:r>
              <a:rPr dirty="0" sz="1800" spc="-4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of</a:t>
            </a:r>
            <a:r>
              <a:rPr dirty="0" sz="1800" spc="-4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many</a:t>
            </a:r>
            <a:r>
              <a:rPr dirty="0" sz="1800" spc="-2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people</a:t>
            </a:r>
            <a:r>
              <a:rPr dirty="0" sz="1800" spc="-5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after</a:t>
            </a:r>
            <a:r>
              <a:rPr dirty="0" sz="1800" spc="-3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these</a:t>
            </a:r>
            <a:r>
              <a:rPr dirty="0" sz="1800" spc="-35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2D2D2D"/>
                </a:solidFill>
                <a:latin typeface="Times New Roman"/>
                <a:cs typeface="Times New Roman"/>
              </a:rPr>
              <a:t>unforeseen</a:t>
            </a:r>
            <a:r>
              <a:rPr dirty="0" sz="1800" spc="-4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2D2D2D"/>
                </a:solidFill>
                <a:latin typeface="Times New Roman"/>
                <a:cs typeface="Times New Roman"/>
              </a:rPr>
              <a:t>disasters.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62097" y="6022340"/>
            <a:ext cx="6068060" cy="369570"/>
          </a:xfrm>
          <a:prstGeom prst="rect">
            <a:avLst/>
          </a:prstGeom>
          <a:solidFill>
            <a:srgbClr val="D6EC9E"/>
          </a:solidFill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800" b="1">
                <a:latin typeface="Times New Roman"/>
                <a:cs typeface="Times New Roman"/>
              </a:rPr>
              <a:t>Narcotics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Identification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Kit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87540" y="1189736"/>
            <a:ext cx="3759835" cy="4625340"/>
            <a:chOff x="287540" y="1189736"/>
            <a:chExt cx="3759835" cy="462534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065" y="1199261"/>
              <a:ext cx="3740785" cy="460590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92303" y="1194498"/>
              <a:ext cx="3750310" cy="4615815"/>
            </a:xfrm>
            <a:custGeom>
              <a:avLst/>
              <a:gdLst/>
              <a:ahLst/>
              <a:cxnLst/>
              <a:rect l="l" t="t" r="r" b="b"/>
              <a:pathLst>
                <a:path w="3750310" h="4615815">
                  <a:moveTo>
                    <a:pt x="0" y="4615434"/>
                  </a:moveTo>
                  <a:lnTo>
                    <a:pt x="3750310" y="4615434"/>
                  </a:lnTo>
                  <a:lnTo>
                    <a:pt x="3750310" y="0"/>
                  </a:lnTo>
                  <a:lnTo>
                    <a:pt x="0" y="0"/>
                  </a:lnTo>
                  <a:lnTo>
                    <a:pt x="0" y="461543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053585" y="6473139"/>
            <a:ext cx="40811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10">
                <a:solidFill>
                  <a:srgbClr val="90BA22"/>
                </a:solidFill>
                <a:uFill>
                  <a:solidFill>
                    <a:srgbClr val="90BA22"/>
                  </a:solidFill>
                </a:uFill>
                <a:latin typeface="Times New Roman"/>
                <a:cs typeface="Times New Roman"/>
                <a:hlinkClick r:id="rId3"/>
              </a:rPr>
              <a:t>https://www.youtube.com/watch?v=YqbB9eqqKjw&amp;ab_channel=DetectaChem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281487" y="1189736"/>
            <a:ext cx="3629025" cy="4625340"/>
            <a:chOff x="4281487" y="1189736"/>
            <a:chExt cx="3629025" cy="462534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0949" y="1199260"/>
              <a:ext cx="3609975" cy="4605896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286250" y="1194498"/>
              <a:ext cx="3619500" cy="4615815"/>
            </a:xfrm>
            <a:custGeom>
              <a:avLst/>
              <a:gdLst/>
              <a:ahLst/>
              <a:cxnLst/>
              <a:rect l="l" t="t" r="r" b="b"/>
              <a:pathLst>
                <a:path w="3619500" h="4615815">
                  <a:moveTo>
                    <a:pt x="0" y="4615434"/>
                  </a:moveTo>
                  <a:lnTo>
                    <a:pt x="3619500" y="4615434"/>
                  </a:lnTo>
                  <a:lnTo>
                    <a:pt x="3619500" y="0"/>
                  </a:lnTo>
                  <a:lnTo>
                    <a:pt x="0" y="0"/>
                  </a:lnTo>
                  <a:lnTo>
                    <a:pt x="0" y="461543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8144573" y="1189799"/>
            <a:ext cx="3629025" cy="2175510"/>
            <a:chOff x="8144573" y="1189799"/>
            <a:chExt cx="3629025" cy="2175510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56655" y="1199260"/>
              <a:ext cx="1877186" cy="211427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8149335" y="1194561"/>
              <a:ext cx="3619500" cy="2165985"/>
            </a:xfrm>
            <a:custGeom>
              <a:avLst/>
              <a:gdLst/>
              <a:ahLst/>
              <a:cxnLst/>
              <a:rect l="l" t="t" r="r" b="b"/>
              <a:pathLst>
                <a:path w="3619500" h="2165985">
                  <a:moveTo>
                    <a:pt x="0" y="2165985"/>
                  </a:moveTo>
                  <a:lnTo>
                    <a:pt x="3619500" y="2165985"/>
                  </a:lnTo>
                  <a:lnTo>
                    <a:pt x="3619500" y="0"/>
                  </a:lnTo>
                  <a:lnTo>
                    <a:pt x="0" y="0"/>
                  </a:lnTo>
                  <a:lnTo>
                    <a:pt x="0" y="21659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8144573" y="3419475"/>
            <a:ext cx="3629025" cy="2395220"/>
            <a:chOff x="8144573" y="3419475"/>
            <a:chExt cx="3629025" cy="2395220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5780" y="3490320"/>
              <a:ext cx="3140678" cy="2268846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149335" y="3424237"/>
              <a:ext cx="3619500" cy="2385695"/>
            </a:xfrm>
            <a:custGeom>
              <a:avLst/>
              <a:gdLst/>
              <a:ahLst/>
              <a:cxnLst/>
              <a:rect l="l" t="t" r="r" b="b"/>
              <a:pathLst>
                <a:path w="3619500" h="2385695">
                  <a:moveTo>
                    <a:pt x="0" y="2385695"/>
                  </a:moveTo>
                  <a:lnTo>
                    <a:pt x="3619500" y="2385695"/>
                  </a:lnTo>
                  <a:lnTo>
                    <a:pt x="3619500" y="0"/>
                  </a:lnTo>
                  <a:lnTo>
                    <a:pt x="0" y="0"/>
                  </a:lnTo>
                  <a:lnTo>
                    <a:pt x="0" y="23856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183004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224280"/>
            <a:ext cx="153860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Other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457324"/>
            <a:ext cx="11767820" cy="504380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b="1">
                <a:latin typeface="Times New Roman"/>
                <a:cs typeface="Times New Roman"/>
              </a:rPr>
              <a:t>Polygraph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algn="just" marL="194945" marR="8255" indent="-182880">
              <a:lnSpc>
                <a:spcPts val="1939"/>
              </a:lnSpc>
              <a:spcBef>
                <a:spcPts val="12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polygraph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ancient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paramount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recognized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lie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indicator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technology.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The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polygraph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set</a:t>
            </a:r>
            <a:r>
              <a:rPr dirty="0" sz="1800" spc="20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20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equipment</a:t>
            </a:r>
            <a:r>
              <a:rPr dirty="0" sz="1800" spc="2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</a:t>
            </a:r>
            <a:r>
              <a:rPr dirty="0" sz="1800" spc="-10" i="1">
                <a:latin typeface="Times New Roman"/>
                <a:cs typeface="Times New Roman"/>
              </a:rPr>
              <a:t>a</a:t>
            </a:r>
            <a:r>
              <a:rPr dirty="0" sz="1800" i="1">
                <a:latin typeface="Times New Roman"/>
                <a:cs typeface="Times New Roman"/>
              </a:rPr>
              <a:t>t </a:t>
            </a:r>
            <a:r>
              <a:rPr dirty="0" sz="1800" spc="-10" i="1">
                <a:latin typeface="Times New Roman"/>
                <a:cs typeface="Times New Roman"/>
              </a:rPr>
              <a:t>accurately</a:t>
            </a:r>
            <a:r>
              <a:rPr dirty="0" sz="1800" spc="680" i="1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measures</a:t>
            </a:r>
            <a:r>
              <a:rPr dirty="0" sz="1800" spc="67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690" i="1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registers</a:t>
            </a:r>
            <a:r>
              <a:rPr dirty="0" sz="1800" spc="675" i="1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numerous</a:t>
            </a:r>
            <a:r>
              <a:rPr dirty="0" sz="1800" spc="68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functional</a:t>
            </a:r>
            <a:r>
              <a:rPr dirty="0" sz="1800" spc="685" i="1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directories</a:t>
            </a:r>
            <a:r>
              <a:rPr dirty="0" sz="1800" spc="66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like</a:t>
            </a:r>
            <a:r>
              <a:rPr dirty="0" sz="1800" spc="68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blo</a:t>
            </a:r>
            <a:r>
              <a:rPr dirty="0" sz="1800" spc="-10" i="1">
                <a:latin typeface="Times New Roman"/>
                <a:cs typeface="Times New Roman"/>
              </a:rPr>
              <a:t>o</a:t>
            </a:r>
            <a:r>
              <a:rPr dirty="0" sz="1800" i="1">
                <a:latin typeface="Times New Roman"/>
                <a:cs typeface="Times New Roman"/>
              </a:rPr>
              <a:t>d</a:t>
            </a:r>
            <a:r>
              <a:rPr dirty="0" sz="1800" spc="675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pressure,</a:t>
            </a:r>
            <a:r>
              <a:rPr dirty="0" sz="1800" spc="69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pulse,</a:t>
            </a:r>
            <a:r>
              <a:rPr dirty="0" sz="1800" spc="685" i="1">
                <a:latin typeface="Times New Roman"/>
                <a:cs typeface="Times New Roman"/>
              </a:rPr>
              <a:t> </a:t>
            </a:r>
            <a:r>
              <a:rPr dirty="0" sz="1800" spc="-80" i="1">
                <a:latin typeface="Times New Roman"/>
                <a:cs typeface="Times New Roman"/>
              </a:rPr>
              <a:t>r</a:t>
            </a:r>
            <a:r>
              <a:rPr dirty="0" sz="1800" i="1">
                <a:latin typeface="Times New Roman"/>
                <a:cs typeface="Times New Roman"/>
              </a:rPr>
              <a:t>espirat</a:t>
            </a:r>
            <a:r>
              <a:rPr dirty="0" sz="1800" spc="5" i="1">
                <a:latin typeface="Times New Roman"/>
                <a:cs typeface="Times New Roman"/>
              </a:rPr>
              <a:t>i</a:t>
            </a:r>
            <a:r>
              <a:rPr dirty="0" sz="1800" i="1">
                <a:latin typeface="Times New Roman"/>
                <a:cs typeface="Times New Roman"/>
              </a:rPr>
              <a:t>on</a:t>
            </a:r>
            <a:r>
              <a:rPr dirty="0" sz="1800" spc="67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67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skin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conductivity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while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subject</a:t>
            </a:r>
            <a:r>
              <a:rPr dirty="0" sz="1800" i="1">
                <a:latin typeface="Times New Roman"/>
                <a:cs typeface="Times New Roman"/>
              </a:rPr>
              <a:t> is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asked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answers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series </a:t>
            </a:r>
            <a:r>
              <a:rPr dirty="0" sz="1800" i="1">
                <a:latin typeface="Times New Roman"/>
                <a:cs typeface="Times New Roman"/>
              </a:rPr>
              <a:t>of quest</a:t>
            </a:r>
            <a:r>
              <a:rPr dirty="0" sz="1800" spc="5" i="1">
                <a:latin typeface="Times New Roman"/>
                <a:cs typeface="Times New Roman"/>
              </a:rPr>
              <a:t>i</a:t>
            </a:r>
            <a:r>
              <a:rPr dirty="0" sz="1800" i="1">
                <a:latin typeface="Times New Roman"/>
                <a:cs typeface="Times New Roman"/>
              </a:rPr>
              <a:t>on</a:t>
            </a:r>
            <a:r>
              <a:rPr dirty="0" sz="1800" spc="-5" i="1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939"/>
              </a:lnSpc>
              <a:spcBef>
                <a:spcPts val="121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belief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that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deceptive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answers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produce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physiological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responses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can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distinguished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from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those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related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non- </a:t>
            </a:r>
            <a:r>
              <a:rPr dirty="0" sz="1800" spc="-10">
                <a:latin typeface="Times New Roman"/>
                <a:cs typeface="Times New Roman"/>
              </a:rPr>
              <a:t>deceptive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responses.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 recent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years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brain </a:t>
            </a:r>
            <a:r>
              <a:rPr dirty="0" sz="1800" spc="-10">
                <a:latin typeface="Times New Roman"/>
                <a:cs typeface="Times New Roman"/>
              </a:rPr>
              <a:t>movement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also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been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instigated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measured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site.</a:t>
            </a:r>
            <a:endParaRPr sz="1800">
              <a:latin typeface="Times New Roman"/>
              <a:cs typeface="Times New Roman"/>
            </a:endParaRPr>
          </a:p>
          <a:p>
            <a:pPr algn="just" marL="194945" marR="7620" indent="-182880">
              <a:lnSpc>
                <a:spcPts val="1939"/>
              </a:lnSpc>
              <a:spcBef>
                <a:spcPts val="121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polygraph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widely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used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analytical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staff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variety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medical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scientific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settings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purposes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other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than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lie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detection.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lie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detection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circumstances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ts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usage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grounded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evidence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dishones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escorted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variations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action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signified</a:t>
            </a:r>
            <a:r>
              <a:rPr dirty="0" sz="1800">
                <a:latin typeface="Times New Roman"/>
                <a:cs typeface="Times New Roman"/>
              </a:rPr>
              <a:t> by</a:t>
            </a:r>
            <a:r>
              <a:rPr dirty="0" sz="1800" spc="-10">
                <a:latin typeface="Times New Roman"/>
                <a:cs typeface="Times New Roman"/>
              </a:rPr>
              <a:t> the</a:t>
            </a:r>
            <a:r>
              <a:rPr dirty="0" sz="1800">
                <a:latin typeface="Times New Roman"/>
                <a:cs typeface="Times New Roman"/>
              </a:rPr>
              <a:t> polygraph.</a:t>
            </a:r>
            <a:endParaRPr sz="1800">
              <a:latin typeface="Times New Roman"/>
              <a:cs typeface="Times New Roman"/>
            </a:endParaRPr>
          </a:p>
          <a:p>
            <a:pPr algn="just" marL="194945" marR="9525" indent="-182880">
              <a:lnSpc>
                <a:spcPts val="1939"/>
              </a:lnSpc>
              <a:spcBef>
                <a:spcPts val="121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polygraph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occasionally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own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lie</a:t>
            </a:r>
            <a:r>
              <a:rPr dirty="0" sz="1800" spc="3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detector</a:t>
            </a:r>
            <a:r>
              <a:rPr dirty="0" sz="1800" spc="-10">
                <a:latin typeface="Times New Roman"/>
                <a:cs typeface="Times New Roman"/>
              </a:rPr>
              <a:t>,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which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misnomer.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polygraph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does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sense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lies,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on</a:t>
            </a:r>
            <a:r>
              <a:rPr dirty="0" sz="1800" spc="-10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y </a:t>
            </a:r>
            <a:r>
              <a:rPr dirty="0" sz="1800" spc="-5">
                <a:latin typeface="Times New Roman"/>
                <a:cs typeface="Times New Roman"/>
              </a:rPr>
              <a:t>stimulation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which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expected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accompany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telling</a:t>
            </a:r>
            <a:r>
              <a:rPr dirty="0" sz="1800" spc="-10">
                <a:latin typeface="Times New Roman"/>
                <a:cs typeface="Times New Roman"/>
              </a:rPr>
              <a:t> a</a:t>
            </a:r>
            <a:r>
              <a:rPr dirty="0" sz="1800" spc="-5">
                <a:latin typeface="Times New Roman"/>
                <a:cs typeface="Times New Roman"/>
              </a:rPr>
              <a:t> lie.</a:t>
            </a:r>
            <a:endParaRPr sz="1800">
              <a:latin typeface="Times New Roman"/>
              <a:cs typeface="Times New Roman"/>
            </a:endParaRPr>
          </a:p>
          <a:p>
            <a:pPr algn="just" marL="194945" marR="7620" indent="-182880">
              <a:lnSpc>
                <a:spcPts val="1939"/>
              </a:lnSpc>
              <a:spcBef>
                <a:spcPts val="121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Polygraph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inspectors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have</a:t>
            </a:r>
            <a:r>
              <a:rPr dirty="0" sz="1800" spc="4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other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choice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than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measure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shones</a:t>
            </a:r>
            <a:r>
              <a:rPr dirty="0" sz="1800" spc="-1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41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secondarily,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configuration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physiological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movement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directly</a:t>
            </a:r>
            <a:r>
              <a:rPr dirty="0" sz="1800" spc="-10">
                <a:latin typeface="Times New Roman"/>
                <a:cs typeface="Times New Roman"/>
              </a:rPr>
              <a:t> associated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5">
                <a:latin typeface="Times New Roman"/>
                <a:cs typeface="Times New Roman"/>
              </a:rPr>
              <a:t> deceitful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does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5">
                <a:latin typeface="Times New Roman"/>
                <a:cs typeface="Times New Roman"/>
              </a:rPr>
              <a:t> exist.</a:t>
            </a:r>
            <a:endParaRPr sz="1800">
              <a:latin typeface="Times New Roman"/>
              <a:cs typeface="Times New Roman"/>
            </a:endParaRPr>
          </a:p>
          <a:p>
            <a:pPr algn="just" marL="194945" marR="5715" indent="-182880">
              <a:lnSpc>
                <a:spcPct val="90100"/>
              </a:lnSpc>
              <a:spcBef>
                <a:spcPts val="117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Three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four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wides</a:t>
            </a:r>
            <a:r>
              <a:rPr dirty="0" sz="1800" spc="-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re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recognition </a:t>
            </a:r>
            <a:r>
              <a:rPr dirty="0" sz="1800">
                <a:latin typeface="Times New Roman"/>
                <a:cs typeface="Times New Roman"/>
              </a:rPr>
              <a:t>processes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po</a:t>
            </a:r>
            <a:r>
              <a:rPr dirty="0" sz="1800" spc="-15">
                <a:latin typeface="Times New Roman"/>
                <a:cs typeface="Times New Roman"/>
              </a:rPr>
              <a:t>l</a:t>
            </a:r>
            <a:r>
              <a:rPr dirty="0" sz="1800" spc="20">
                <a:latin typeface="Times New Roman"/>
                <a:cs typeface="Times New Roman"/>
              </a:rPr>
              <a:t>y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15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aph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b</a:t>
            </a:r>
            <a:r>
              <a:rPr dirty="0" sz="1800" spc="-15">
                <a:latin typeface="Times New Roman"/>
                <a:cs typeface="Times New Roman"/>
              </a:rPr>
              <a:t>u</a:t>
            </a:r>
            <a:r>
              <a:rPr dirty="0" sz="1800">
                <a:latin typeface="Times New Roman"/>
                <a:cs typeface="Times New Roman"/>
              </a:rPr>
              <a:t>ilt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upo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</a:t>
            </a:r>
            <a:r>
              <a:rPr dirty="0" sz="1800" spc="-10">
                <a:latin typeface="Times New Roman"/>
                <a:cs typeface="Times New Roman"/>
              </a:rPr>
              <a:t>e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ise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10">
                <a:latin typeface="Times New Roman"/>
                <a:cs typeface="Times New Roman"/>
              </a:rPr>
              <a:t>hi</a:t>
            </a:r>
            <a:r>
              <a:rPr dirty="0" sz="1800">
                <a:latin typeface="Times New Roman"/>
                <a:cs typeface="Times New Roman"/>
              </a:rPr>
              <a:t>le ans</a:t>
            </a:r>
            <a:r>
              <a:rPr dirty="0" sz="1800" spc="-1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er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ng </a:t>
            </a:r>
            <a:r>
              <a:rPr dirty="0" sz="1800" spc="-10">
                <a:latin typeface="Times New Roman"/>
                <a:cs typeface="Times New Roman"/>
              </a:rPr>
              <a:t>‘relevant’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questions,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liars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1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ll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be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further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stimulated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than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during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responding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‘control’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queries,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due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fear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discovery.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Since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development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polygraphs,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been </a:t>
            </a:r>
            <a:r>
              <a:rPr dirty="0" sz="1800" spc="-10">
                <a:latin typeface="Times New Roman"/>
                <a:cs typeface="Times New Roman"/>
              </a:rPr>
              <a:t>widely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applied</a:t>
            </a:r>
            <a:r>
              <a:rPr dirty="0" sz="1800">
                <a:latin typeface="Times New Roman"/>
                <a:cs typeface="Times New Roman"/>
              </a:rPr>
              <a:t> in</a:t>
            </a:r>
            <a:r>
              <a:rPr dirty="0" sz="1800" spc="-10">
                <a:latin typeface="Times New Roman"/>
                <a:cs typeface="Times New Roman"/>
              </a:rPr>
              <a:t> criminal </a:t>
            </a:r>
            <a:r>
              <a:rPr dirty="0" sz="1800" spc="-5">
                <a:latin typeface="Times New Roman"/>
                <a:cs typeface="Times New Roman"/>
              </a:rPr>
              <a:t>investigations.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1106246"/>
            <a:ext cx="1968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1148080"/>
            <a:ext cx="153860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Other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1381124"/>
            <a:ext cx="11792585" cy="519620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b="1">
                <a:latin typeface="Times New Roman"/>
                <a:cs typeface="Times New Roman"/>
              </a:rPr>
              <a:t>Brain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Mapping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939"/>
              </a:lnSpc>
              <a:spcBef>
                <a:spcPts val="12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5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brain-mapping</a:t>
            </a:r>
            <a:r>
              <a:rPr dirty="0" sz="1800" spc="5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test</a:t>
            </a:r>
            <a:r>
              <a:rPr dirty="0" sz="1800" spc="4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4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done</a:t>
            </a:r>
            <a:r>
              <a:rPr dirty="0" sz="1800" spc="50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to</a:t>
            </a:r>
            <a:r>
              <a:rPr dirty="0" sz="1800" spc="475" i="1">
                <a:latin typeface="Times New Roman"/>
                <a:cs typeface="Times New Roman"/>
              </a:rPr>
              <a:t> </a:t>
            </a:r>
            <a:r>
              <a:rPr dirty="0" sz="1800" spc="-15" i="1">
                <a:latin typeface="Times New Roman"/>
                <a:cs typeface="Times New Roman"/>
              </a:rPr>
              <a:t>interpret</a:t>
            </a:r>
            <a:r>
              <a:rPr dirty="0" sz="1800" spc="49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</a:t>
            </a:r>
            <a:r>
              <a:rPr dirty="0" sz="1800" spc="50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behaviour</a:t>
            </a:r>
            <a:r>
              <a:rPr dirty="0" sz="1800" spc="484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484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</a:t>
            </a:r>
            <a:r>
              <a:rPr dirty="0" sz="1800" spc="49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suspect</a:t>
            </a:r>
            <a:r>
              <a:rPr dirty="0" sz="1800" spc="50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15" i="1">
                <a:latin typeface="Times New Roman"/>
                <a:cs typeface="Times New Roman"/>
              </a:rPr>
              <a:t>n</a:t>
            </a:r>
            <a:r>
              <a:rPr dirty="0" sz="1800" i="1">
                <a:latin typeface="Times New Roman"/>
                <a:cs typeface="Times New Roman"/>
              </a:rPr>
              <a:t>d</a:t>
            </a:r>
            <a:r>
              <a:rPr dirty="0" sz="1800" spc="49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cor</a:t>
            </a:r>
            <a:r>
              <a:rPr dirty="0" sz="1800" spc="-80" i="1">
                <a:latin typeface="Times New Roman"/>
                <a:cs typeface="Times New Roman"/>
              </a:rPr>
              <a:t>r</a:t>
            </a:r>
            <a:r>
              <a:rPr dirty="0" sz="1800" i="1">
                <a:latin typeface="Times New Roman"/>
                <a:cs typeface="Times New Roman"/>
              </a:rPr>
              <a:t>oborates</a:t>
            </a:r>
            <a:r>
              <a:rPr dirty="0" sz="1800" spc="484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</a:t>
            </a:r>
            <a:r>
              <a:rPr dirty="0" sz="1800" spc="49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investigating</a:t>
            </a:r>
            <a:r>
              <a:rPr dirty="0" sz="1800" spc="50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officers’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observation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-10" i="1">
                <a:latin typeface="Times New Roman"/>
                <a:cs typeface="Times New Roman"/>
              </a:rPr>
              <a:t> the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-35" i="1">
                <a:latin typeface="Times New Roman"/>
                <a:cs typeface="Times New Roman"/>
              </a:rPr>
              <a:t>suspect’s</a:t>
            </a:r>
            <a:r>
              <a:rPr dirty="0" sz="1800" spc="-10" i="1">
                <a:latin typeface="Times New Roman"/>
                <a:cs typeface="Times New Roman"/>
              </a:rPr>
              <a:t> statements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test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that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maps the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brain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to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reveal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‘guilty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knowledge’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just" marL="194945" marR="30480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It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measures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changes</a:t>
            </a:r>
            <a:r>
              <a:rPr dirty="0" sz="1800" spc="254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</a:t>
            </a:r>
            <a:r>
              <a:rPr dirty="0" sz="1800" spc="24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</a:t>
            </a:r>
            <a:r>
              <a:rPr dirty="0" sz="1800" spc="254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electrical</a:t>
            </a:r>
            <a:r>
              <a:rPr dirty="0" sz="1800" spc="254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field</a:t>
            </a:r>
            <a:r>
              <a:rPr dirty="0" sz="1800" spc="25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potentials</a:t>
            </a:r>
            <a:r>
              <a:rPr dirty="0" sz="1800" spc="260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produced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sum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neuronal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activity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brain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 </a:t>
            </a:r>
            <a:r>
              <a:rPr dirty="0" sz="1800" spc="-15" i="1">
                <a:latin typeface="Times New Roman"/>
                <a:cs typeface="Times New Roman"/>
              </a:rPr>
              <a:t>electrodes</a:t>
            </a:r>
            <a:r>
              <a:rPr dirty="0" sz="1800" spc="5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placed</a:t>
            </a:r>
            <a:r>
              <a:rPr dirty="0" sz="1800" spc="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on</a:t>
            </a:r>
            <a:r>
              <a:rPr dirty="0" sz="1800" spc="4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surface</a:t>
            </a:r>
            <a:r>
              <a:rPr dirty="0" sz="1800" spc="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5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</a:t>
            </a:r>
            <a:r>
              <a:rPr dirty="0" sz="1800" spc="4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skin</a:t>
            </a:r>
            <a:r>
              <a:rPr dirty="0" sz="1800" spc="4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covering</a:t>
            </a:r>
            <a:r>
              <a:rPr dirty="0" sz="1800" spc="5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the</a:t>
            </a:r>
            <a:r>
              <a:rPr dirty="0" sz="1800" spc="4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head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4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face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The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changes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directly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related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specific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perceptual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cognitive </a:t>
            </a:r>
            <a:r>
              <a:rPr dirty="0" sz="1800" spc="-5">
                <a:latin typeface="Times New Roman"/>
                <a:cs typeface="Times New Roman"/>
              </a:rPr>
              <a:t>events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called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event-</a:t>
            </a:r>
            <a:r>
              <a:rPr dirty="0" sz="1800" spc="-15" b="1">
                <a:latin typeface="Times New Roman"/>
                <a:cs typeface="Times New Roman"/>
              </a:rPr>
              <a:t>related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potential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ts val="2050"/>
              </a:lnSpc>
              <a:spcBef>
                <a:spcPts val="96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simple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words,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based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finding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brain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generates</a:t>
            </a:r>
            <a:r>
              <a:rPr dirty="0" sz="1800" spc="6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unique</a:t>
            </a:r>
            <a:r>
              <a:rPr dirty="0" sz="1800" spc="6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brain-</a:t>
            </a:r>
            <a:r>
              <a:rPr dirty="0" sz="1800" i="1">
                <a:latin typeface="Times New Roman"/>
                <a:cs typeface="Times New Roman"/>
              </a:rPr>
              <a:t>wave</a:t>
            </a:r>
            <a:r>
              <a:rPr dirty="0" sz="1800" spc="7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pattern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when</a:t>
            </a:r>
            <a:r>
              <a:rPr dirty="0" sz="1800" spc="6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person</a:t>
            </a:r>
            <a:r>
              <a:rPr dirty="0" sz="1800" spc="5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encounters</a:t>
            </a:r>
            <a:r>
              <a:rPr dirty="0" sz="1800" spc="45" i="1">
                <a:latin typeface="Times New Roman"/>
                <a:cs typeface="Times New Roman"/>
              </a:rPr>
              <a:t> </a:t>
            </a:r>
            <a:r>
              <a:rPr dirty="0" sz="1800" spc="-50" i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algn="just" marL="194945">
              <a:lnSpc>
                <a:spcPts val="2050"/>
              </a:lnSpc>
            </a:pPr>
            <a:r>
              <a:rPr dirty="0" sz="1800" i="1">
                <a:latin typeface="Times New Roman"/>
                <a:cs typeface="Times New Roman"/>
              </a:rPr>
              <a:t>familiar</a:t>
            </a:r>
            <a:r>
              <a:rPr dirty="0" sz="1800" spc="-10" i="1">
                <a:latin typeface="Times New Roman"/>
                <a:cs typeface="Times New Roman"/>
              </a:rPr>
              <a:t> stimulus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just" marL="194945" marR="30480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</a:t>
            </a:r>
            <a:r>
              <a:rPr dirty="0" sz="1800" spc="-10">
                <a:latin typeface="Times New Roman"/>
                <a:cs typeface="Times New Roman"/>
              </a:rPr>
              <a:t>mm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used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India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called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Brain</a:t>
            </a:r>
            <a:r>
              <a:rPr dirty="0" sz="1800" spc="2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Electrical</a:t>
            </a:r>
            <a:r>
              <a:rPr dirty="0" sz="1800" spc="2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Oscillation</a:t>
            </a:r>
            <a:r>
              <a:rPr dirty="0" sz="1800" spc="225" b="1">
                <a:latin typeface="Times New Roman"/>
                <a:cs typeface="Times New Roman"/>
              </a:rPr>
              <a:t> </a:t>
            </a:r>
            <a:r>
              <a:rPr dirty="0" sz="1800" spc="-15" b="1">
                <a:latin typeface="Times New Roman"/>
                <a:cs typeface="Times New Roman"/>
              </a:rPr>
              <a:t>Signature</a:t>
            </a:r>
            <a:r>
              <a:rPr dirty="0" sz="1800" spc="2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Profiling</a:t>
            </a:r>
            <a:r>
              <a:rPr dirty="0" sz="1800" spc="-10">
                <a:latin typeface="Times New Roman"/>
                <a:cs typeface="Times New Roman"/>
              </a:rPr>
              <a:t>,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also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known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‘P300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-45" i="1">
                <a:latin typeface="Times New Roman"/>
                <a:cs typeface="Times New Roman"/>
              </a:rPr>
              <a:t>Waves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test’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During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forensic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experts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apply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unique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technologies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ut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suspect’s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brain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recognizes</a:t>
            </a:r>
            <a:r>
              <a:rPr dirty="0" sz="1800">
                <a:latin typeface="Times New Roman"/>
                <a:cs typeface="Times New Roman"/>
              </a:rPr>
              <a:t> th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ngs </a:t>
            </a:r>
            <a:r>
              <a:rPr dirty="0" sz="1800" spc="-10">
                <a:latin typeface="Times New Roman"/>
                <a:cs typeface="Times New Roman"/>
              </a:rPr>
              <a:t>from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scene</a:t>
            </a:r>
            <a:r>
              <a:rPr dirty="0" sz="1800" spc="-5">
                <a:latin typeface="Times New Roman"/>
                <a:cs typeface="Times New Roman"/>
              </a:rPr>
              <a:t> 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innocent </a:t>
            </a:r>
            <a:r>
              <a:rPr dirty="0" sz="1800" spc="-5">
                <a:latin typeface="Times New Roman"/>
                <a:cs typeface="Times New Roman"/>
              </a:rPr>
              <a:t>suspect</a:t>
            </a:r>
            <a:r>
              <a:rPr dirty="0" sz="1800">
                <a:latin typeface="Times New Roman"/>
                <a:cs typeface="Times New Roman"/>
              </a:rPr>
              <a:t> would</a:t>
            </a:r>
            <a:r>
              <a:rPr dirty="0" sz="1800" spc="-10">
                <a:latin typeface="Times New Roman"/>
                <a:cs typeface="Times New Roman"/>
              </a:rPr>
              <a:t> have</a:t>
            </a:r>
            <a:r>
              <a:rPr dirty="0" sz="1800">
                <a:latin typeface="Times New Roman"/>
                <a:cs typeface="Times New Roman"/>
              </a:rPr>
              <a:t> no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knowledge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of.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ts val="2050"/>
              </a:lnSpc>
              <a:spcBef>
                <a:spcPts val="96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Concisely,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experts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say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brain</a:t>
            </a:r>
            <a:r>
              <a:rPr dirty="0" sz="1800" spc="6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fingerprinting</a:t>
            </a:r>
            <a:r>
              <a:rPr dirty="0" sz="1800" spc="7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test</a:t>
            </a:r>
            <a:r>
              <a:rPr dirty="0" sz="1800" spc="7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as</a:t>
            </a:r>
            <a:r>
              <a:rPr dirty="0" sz="1800" spc="7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7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brain-</a:t>
            </a:r>
            <a:r>
              <a:rPr dirty="0" sz="1800" i="1">
                <a:latin typeface="Times New Roman"/>
                <a:cs typeface="Times New Roman"/>
              </a:rPr>
              <a:t>mapping</a:t>
            </a:r>
            <a:r>
              <a:rPr dirty="0" sz="1800" spc="7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test,</a:t>
            </a:r>
            <a:r>
              <a:rPr dirty="0" sz="1800" spc="8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since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both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matches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information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stored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  <a:p>
            <a:pPr algn="just" marL="194945">
              <a:lnSpc>
                <a:spcPts val="2050"/>
              </a:lnSpc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brain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from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crime</a:t>
            </a:r>
            <a:r>
              <a:rPr dirty="0" sz="1800" spc="-10">
                <a:latin typeface="Times New Roman"/>
                <a:cs typeface="Times New Roman"/>
              </a:rPr>
              <a:t> scene.</a:t>
            </a:r>
            <a:endParaRPr sz="1800">
              <a:latin typeface="Times New Roman"/>
              <a:cs typeface="Times New Roman"/>
            </a:endParaRPr>
          </a:p>
          <a:p>
            <a:pPr algn="just" marL="194945" marR="31115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Studi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have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shown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innocent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suspect’s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brain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would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have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stored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or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recorded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certain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information,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which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actual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perpetrator’s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brain</a:t>
            </a:r>
            <a:r>
              <a:rPr dirty="0" sz="1800">
                <a:latin typeface="Times New Roman"/>
                <a:cs typeface="Times New Roman"/>
              </a:rPr>
              <a:t> would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have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stored.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307" y="2322957"/>
            <a:ext cx="196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52869" y="2364232"/>
            <a:ext cx="153860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Other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Divisions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307" y="2597658"/>
            <a:ext cx="11765915" cy="276288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800" spc="-20" b="1">
                <a:latin typeface="Times New Roman"/>
                <a:cs typeface="Times New Roman"/>
              </a:rPr>
              <a:t>Narco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Analysis </a:t>
            </a:r>
            <a:r>
              <a:rPr dirty="0" sz="1800" spc="-50" b="1">
                <a:latin typeface="Times New Roman"/>
                <a:cs typeface="Times New Roman"/>
              </a:rPr>
              <a:t>–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Narco-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test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also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“Truth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Serum</a:t>
            </a:r>
            <a:r>
              <a:rPr dirty="0" sz="1800" spc="-10" b="1" i="1">
                <a:latin typeface="Times New Roman"/>
                <a:cs typeface="Times New Roman"/>
              </a:rPr>
              <a:t> Test”</a:t>
            </a:r>
            <a:r>
              <a:rPr dirty="0" sz="1800" spc="-1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939"/>
              </a:lnSpc>
              <a:spcBef>
                <a:spcPts val="123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Drugs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sometimes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are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used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clinically.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Some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them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are</a:t>
            </a:r>
            <a:r>
              <a:rPr dirty="0" sz="1800" spc="400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S</a:t>
            </a:r>
            <a:r>
              <a:rPr dirty="0" sz="1800" spc="-15" b="1" i="1">
                <a:latin typeface="Times New Roman"/>
                <a:cs typeface="Times New Roman"/>
              </a:rPr>
              <a:t>e</a:t>
            </a:r>
            <a:r>
              <a:rPr dirty="0" sz="1800" b="1" i="1">
                <a:latin typeface="Times New Roman"/>
                <a:cs typeface="Times New Roman"/>
              </a:rPr>
              <a:t>conal,</a:t>
            </a:r>
            <a:r>
              <a:rPr dirty="0" sz="1800" spc="390" b="1" i="1">
                <a:latin typeface="Times New Roman"/>
                <a:cs typeface="Times New Roman"/>
              </a:rPr>
              <a:t> </a:t>
            </a:r>
            <a:r>
              <a:rPr dirty="0" sz="1800" spc="-10" b="1" i="1">
                <a:latin typeface="Times New Roman"/>
                <a:cs typeface="Times New Roman"/>
              </a:rPr>
              <a:t>Hyoscine</a:t>
            </a:r>
            <a:r>
              <a:rPr dirty="0" sz="1800" spc="380" b="1" i="1">
                <a:latin typeface="Times New Roman"/>
                <a:cs typeface="Times New Roman"/>
              </a:rPr>
              <a:t> </a:t>
            </a:r>
            <a:r>
              <a:rPr dirty="0" sz="1800" spc="-10" b="1" i="1">
                <a:latin typeface="Times New Roman"/>
                <a:cs typeface="Times New Roman"/>
              </a:rPr>
              <a:t>(scopolamine),</a:t>
            </a:r>
            <a:r>
              <a:rPr dirty="0" sz="1800" spc="395" b="1" i="1">
                <a:latin typeface="Times New Roman"/>
                <a:cs typeface="Times New Roman"/>
              </a:rPr>
              <a:t> </a:t>
            </a:r>
            <a:r>
              <a:rPr dirty="0" sz="1800" spc="-20" b="1" i="1">
                <a:latin typeface="Times New Roman"/>
                <a:cs typeface="Times New Roman"/>
              </a:rPr>
              <a:t>S</a:t>
            </a:r>
            <a:r>
              <a:rPr dirty="0" sz="1800" b="1" i="1">
                <a:latin typeface="Times New Roman"/>
                <a:cs typeface="Times New Roman"/>
              </a:rPr>
              <a:t>odium</a:t>
            </a:r>
            <a:r>
              <a:rPr dirty="0" sz="1800" spc="390" b="1" i="1">
                <a:latin typeface="Times New Roman"/>
                <a:cs typeface="Times New Roman"/>
              </a:rPr>
              <a:t> </a:t>
            </a:r>
            <a:r>
              <a:rPr dirty="0" sz="1800" spc="-5" b="1" i="1">
                <a:latin typeface="Times New Roman"/>
                <a:cs typeface="Times New Roman"/>
              </a:rPr>
              <a:t>Pentothal,</a:t>
            </a:r>
            <a:r>
              <a:rPr dirty="0" sz="1800" spc="40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Sodi</a:t>
            </a:r>
            <a:r>
              <a:rPr dirty="0" sz="1800" spc="-20" b="1" i="1">
                <a:latin typeface="Times New Roman"/>
                <a:cs typeface="Times New Roman"/>
              </a:rPr>
              <a:t>u</a:t>
            </a:r>
            <a:r>
              <a:rPr dirty="0" sz="1800" b="1" i="1">
                <a:latin typeface="Times New Roman"/>
                <a:cs typeface="Times New Roman"/>
              </a:rPr>
              <a:t>m </a:t>
            </a:r>
            <a:r>
              <a:rPr dirty="0" sz="1800" spc="-5" b="1" i="1">
                <a:latin typeface="Times New Roman"/>
                <a:cs typeface="Times New Roman"/>
              </a:rPr>
              <a:t>Amytal</a:t>
            </a:r>
            <a:r>
              <a:rPr dirty="0" sz="1800" spc="5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and</a:t>
            </a:r>
            <a:r>
              <a:rPr dirty="0" sz="1800" spc="25" b="1" i="1">
                <a:latin typeface="Times New Roman"/>
                <a:cs typeface="Times New Roman"/>
              </a:rPr>
              <a:t> </a:t>
            </a:r>
            <a:r>
              <a:rPr dirty="0" sz="1800" spc="-5" b="1" i="1">
                <a:latin typeface="Times New Roman"/>
                <a:cs typeface="Times New Roman"/>
              </a:rPr>
              <a:t>Phenobarbital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These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drugs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produce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state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semi-consciousness</a:t>
            </a:r>
            <a:r>
              <a:rPr dirty="0" sz="1800" spc="30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subject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reasoning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faculty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individual</a:t>
            </a:r>
            <a:r>
              <a:rPr dirty="0" sz="1800" spc="-10">
                <a:latin typeface="Times New Roman"/>
                <a:cs typeface="Times New Roman"/>
              </a:rPr>
              <a:t> becomes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ineffective.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6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These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drugs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works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principle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inhibiting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thought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filtration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procedure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brain.</a:t>
            </a:r>
            <a:endParaRPr sz="1800">
              <a:latin typeface="Times New Roman"/>
              <a:cs typeface="Times New Roman"/>
            </a:endParaRPr>
          </a:p>
          <a:p>
            <a:pPr algn="just" marL="194945" marR="7620" indent="-182880">
              <a:lnSpc>
                <a:spcPts val="1939"/>
              </a:lnSpc>
              <a:spcBef>
                <a:spcPts val="123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Now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days,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importance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Narco-Analysis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test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increasing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time.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It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has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great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importance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at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Crime</a:t>
            </a:r>
            <a:r>
              <a:rPr dirty="0" sz="1800" spc="-5">
                <a:latin typeface="Times New Roman"/>
                <a:cs typeface="Times New Roman"/>
              </a:rPr>
              <a:t> investigation.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fact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has become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 </a:t>
            </a:r>
            <a:r>
              <a:rPr dirty="0" sz="1800" spc="-5">
                <a:latin typeface="Times New Roman"/>
                <a:cs typeface="Times New Roman"/>
              </a:rPr>
              <a:t>integral </a:t>
            </a:r>
            <a:r>
              <a:rPr dirty="0" sz="1800" spc="-10">
                <a:latin typeface="Times New Roman"/>
                <a:cs typeface="Times New Roman"/>
              </a:rPr>
              <a:t>part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investigation.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8531" y="116370"/>
            <a:ext cx="11921490" cy="866140"/>
          </a:xfrm>
          <a:custGeom>
            <a:avLst/>
            <a:gdLst/>
            <a:ahLst/>
            <a:cxnLst/>
            <a:rect l="l" t="t" r="r" b="b"/>
            <a:pathLst>
              <a:path w="11921490" h="866140">
                <a:moveTo>
                  <a:pt x="11921109" y="0"/>
                </a:moveTo>
                <a:lnTo>
                  <a:pt x="0" y="0"/>
                </a:lnTo>
                <a:lnTo>
                  <a:pt x="0" y="865720"/>
                </a:lnTo>
                <a:lnTo>
                  <a:pt x="11921109" y="865720"/>
                </a:lnTo>
                <a:lnTo>
                  <a:pt x="11921109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Tools</a:t>
            </a:r>
            <a:r>
              <a:rPr dirty="0" spc="-120"/>
              <a:t> </a:t>
            </a:r>
            <a:r>
              <a:rPr dirty="0" spc="-50"/>
              <a:t>and</a:t>
            </a:r>
            <a:r>
              <a:rPr dirty="0" spc="-180"/>
              <a:t> </a:t>
            </a:r>
            <a:r>
              <a:rPr dirty="0" spc="-95"/>
              <a:t>Techniques</a:t>
            </a:r>
            <a:r>
              <a:rPr dirty="0" spc="-130"/>
              <a:t> </a:t>
            </a:r>
            <a:r>
              <a:rPr dirty="0"/>
              <a:t>in</a:t>
            </a:r>
            <a:r>
              <a:rPr dirty="0" spc="-135"/>
              <a:t> </a:t>
            </a:r>
            <a:r>
              <a:rPr dirty="0" spc="-55"/>
              <a:t>Forensic</a:t>
            </a:r>
            <a:r>
              <a:rPr dirty="0" spc="-135"/>
              <a:t> </a:t>
            </a:r>
            <a:r>
              <a:rPr dirty="0" spc="-30"/>
              <a:t>Sciences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15826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174" y="5330952"/>
                </a:lnTo>
                <a:lnTo>
                  <a:pt x="376174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90"/>
              </a:spcBef>
            </a:pPr>
            <a:endParaRPr sz="2800">
              <a:latin typeface="Times New Roman"/>
              <a:cs typeface="Times New Roman"/>
            </a:endParaRPr>
          </a:p>
          <a:p>
            <a:pPr marL="344170" marR="335915">
              <a:lnSpc>
                <a:spcPct val="100000"/>
              </a:lnSpc>
            </a:pP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2800" spc="-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dirty="0" sz="28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International Perspectives: </a:t>
            </a:r>
            <a:r>
              <a:rPr dirty="0" sz="2800" spc="-114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dirty="0" sz="280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Agencies 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Involves</a:t>
            </a:r>
            <a:r>
              <a:rPr dirty="0" sz="2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Criminal Investigations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92829" y="119329"/>
            <a:ext cx="802132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00"/>
                </a:solidFill>
              </a:rPr>
              <a:t>A</a:t>
            </a:r>
            <a:r>
              <a:rPr dirty="0" sz="1600" spc="-10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law</a:t>
            </a:r>
            <a:r>
              <a:rPr dirty="0" sz="1600" spc="-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enforcement</a:t>
            </a:r>
            <a:r>
              <a:rPr dirty="0" sz="1600" spc="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agency</a:t>
            </a:r>
            <a:r>
              <a:rPr dirty="0" sz="1600" spc="-1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is</a:t>
            </a:r>
            <a:r>
              <a:rPr dirty="0" sz="1600" spc="1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any</a:t>
            </a:r>
            <a:r>
              <a:rPr dirty="0" sz="1600" spc="-5">
                <a:solidFill>
                  <a:srgbClr val="000000"/>
                </a:solidFill>
              </a:rPr>
              <a:t> </a:t>
            </a:r>
            <a:r>
              <a:rPr dirty="0" sz="1600" spc="-10">
                <a:solidFill>
                  <a:srgbClr val="000000"/>
                </a:solidFill>
              </a:rPr>
              <a:t>agency,</a:t>
            </a:r>
            <a:r>
              <a:rPr dirty="0" sz="1600" spc="-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which</a:t>
            </a:r>
            <a:r>
              <a:rPr dirty="0" sz="1600" spc="-1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enforces</a:t>
            </a:r>
            <a:r>
              <a:rPr dirty="0" sz="1600" spc="-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the</a:t>
            </a:r>
            <a:r>
              <a:rPr dirty="0" sz="1600" spc="5">
                <a:solidFill>
                  <a:srgbClr val="000000"/>
                </a:solidFill>
              </a:rPr>
              <a:t> </a:t>
            </a:r>
            <a:r>
              <a:rPr dirty="0" sz="1600" spc="-10">
                <a:solidFill>
                  <a:srgbClr val="000000"/>
                </a:solidFill>
              </a:rPr>
              <a:t>law. </a:t>
            </a:r>
            <a:r>
              <a:rPr dirty="0" sz="1600">
                <a:solidFill>
                  <a:srgbClr val="000000"/>
                </a:solidFill>
              </a:rPr>
              <a:t>This</a:t>
            </a:r>
            <a:r>
              <a:rPr dirty="0" sz="1600" spc="2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may</a:t>
            </a:r>
            <a:r>
              <a:rPr dirty="0" sz="1600" spc="-2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be a</a:t>
            </a:r>
            <a:r>
              <a:rPr dirty="0" sz="1600" spc="-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special, local,</a:t>
            </a:r>
            <a:r>
              <a:rPr dirty="0" sz="1600" spc="-5">
                <a:solidFill>
                  <a:srgbClr val="000000"/>
                </a:solidFill>
              </a:rPr>
              <a:t> </a:t>
            </a:r>
            <a:r>
              <a:rPr dirty="0" sz="1600" spc="-25">
                <a:solidFill>
                  <a:srgbClr val="000000"/>
                </a:solidFill>
              </a:rPr>
              <a:t>or </a:t>
            </a:r>
            <a:r>
              <a:rPr dirty="0" sz="1600">
                <a:solidFill>
                  <a:srgbClr val="000000"/>
                </a:solidFill>
              </a:rPr>
              <a:t>state</a:t>
            </a:r>
            <a:r>
              <a:rPr dirty="0" sz="1600" spc="29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police,</a:t>
            </a:r>
            <a:r>
              <a:rPr dirty="0" sz="1600" spc="29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federal</a:t>
            </a:r>
            <a:r>
              <a:rPr dirty="0" sz="1600" spc="31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agencies</a:t>
            </a:r>
            <a:r>
              <a:rPr dirty="0" sz="1600" spc="30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such</a:t>
            </a:r>
            <a:r>
              <a:rPr dirty="0" sz="1600" spc="31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as</a:t>
            </a:r>
            <a:r>
              <a:rPr dirty="0" sz="1600" spc="29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the</a:t>
            </a:r>
            <a:r>
              <a:rPr dirty="0" sz="1600" spc="30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Federal</a:t>
            </a:r>
            <a:r>
              <a:rPr dirty="0" sz="1600" spc="29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Bureau</a:t>
            </a:r>
            <a:r>
              <a:rPr dirty="0" sz="1600" spc="30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of</a:t>
            </a:r>
            <a:r>
              <a:rPr dirty="0" sz="1600" spc="29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Investigation</a:t>
            </a:r>
            <a:r>
              <a:rPr dirty="0" sz="1600" spc="30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(FBI)</a:t>
            </a:r>
            <a:r>
              <a:rPr dirty="0" sz="1600" spc="29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or</a:t>
            </a:r>
            <a:r>
              <a:rPr dirty="0" sz="1600" spc="29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the</a:t>
            </a:r>
            <a:r>
              <a:rPr dirty="0" sz="1600" spc="305">
                <a:solidFill>
                  <a:srgbClr val="000000"/>
                </a:solidFill>
              </a:rPr>
              <a:t> </a:t>
            </a:r>
            <a:r>
              <a:rPr dirty="0" sz="1600" spc="-20">
                <a:solidFill>
                  <a:srgbClr val="000000"/>
                </a:solidFill>
              </a:rPr>
              <a:t>Drug </a:t>
            </a:r>
            <a:r>
              <a:rPr dirty="0" sz="1600">
                <a:solidFill>
                  <a:srgbClr val="000000"/>
                </a:solidFill>
              </a:rPr>
              <a:t>Enforcement</a:t>
            </a:r>
            <a:r>
              <a:rPr dirty="0" sz="1600" spc="35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Administration</a:t>
            </a:r>
            <a:r>
              <a:rPr dirty="0" sz="1600" spc="37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(DEA).</a:t>
            </a:r>
            <a:r>
              <a:rPr dirty="0" sz="1600" spc="35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In</a:t>
            </a:r>
            <a:r>
              <a:rPr dirty="0" sz="1600" spc="35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addition,</a:t>
            </a:r>
            <a:r>
              <a:rPr dirty="0" sz="1600" spc="35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it</a:t>
            </a:r>
            <a:r>
              <a:rPr dirty="0" sz="1600" spc="34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can</a:t>
            </a:r>
            <a:r>
              <a:rPr dirty="0" sz="1600" spc="35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be</a:t>
            </a:r>
            <a:r>
              <a:rPr dirty="0" sz="1600" spc="35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used</a:t>
            </a:r>
            <a:r>
              <a:rPr dirty="0" sz="1600" spc="35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to</a:t>
            </a:r>
            <a:r>
              <a:rPr dirty="0" sz="1600" spc="35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describe</a:t>
            </a:r>
            <a:r>
              <a:rPr dirty="0" sz="1600" spc="35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an</a:t>
            </a:r>
            <a:r>
              <a:rPr dirty="0" sz="1600" spc="360">
                <a:solidFill>
                  <a:srgbClr val="000000"/>
                </a:solidFill>
              </a:rPr>
              <a:t> </a:t>
            </a:r>
            <a:r>
              <a:rPr dirty="0" sz="1600" spc="-10">
                <a:solidFill>
                  <a:srgbClr val="000000"/>
                </a:solidFill>
              </a:rPr>
              <a:t>international </a:t>
            </a:r>
            <a:r>
              <a:rPr dirty="0" sz="1600">
                <a:solidFill>
                  <a:srgbClr val="000000"/>
                </a:solidFill>
              </a:rPr>
              <a:t>organisation</a:t>
            </a:r>
            <a:r>
              <a:rPr dirty="0" sz="1600" spc="-2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such</a:t>
            </a:r>
            <a:r>
              <a:rPr dirty="0" sz="1600" spc="-4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as</a:t>
            </a:r>
            <a:r>
              <a:rPr dirty="0" sz="1600" spc="-35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Europol</a:t>
            </a:r>
            <a:r>
              <a:rPr dirty="0" sz="1600" spc="-30">
                <a:solidFill>
                  <a:srgbClr val="000000"/>
                </a:solidFill>
              </a:rPr>
              <a:t> </a:t>
            </a:r>
            <a:r>
              <a:rPr dirty="0" sz="1600">
                <a:solidFill>
                  <a:srgbClr val="000000"/>
                </a:solidFill>
              </a:rPr>
              <a:t>or</a:t>
            </a:r>
            <a:r>
              <a:rPr dirty="0" sz="1600" spc="-45">
                <a:solidFill>
                  <a:srgbClr val="000000"/>
                </a:solidFill>
              </a:rPr>
              <a:t> </a:t>
            </a:r>
            <a:r>
              <a:rPr dirty="0" sz="1600" spc="-10">
                <a:solidFill>
                  <a:srgbClr val="000000"/>
                </a:solidFill>
              </a:rPr>
              <a:t>Interpol.</a:t>
            </a:r>
            <a:endParaRPr sz="1600"/>
          </a:p>
        </p:txBody>
      </p:sp>
      <p:sp>
        <p:nvSpPr>
          <p:cNvPr id="5" name="object 5" descr=""/>
          <p:cNvSpPr txBox="1"/>
          <p:nvPr/>
        </p:nvSpPr>
        <p:spPr>
          <a:xfrm>
            <a:off x="3592829" y="1339087"/>
            <a:ext cx="5480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following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agencies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involved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criminal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investigations: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92829" y="1827022"/>
            <a:ext cx="8023225" cy="4415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3384" indent="-400685">
              <a:lnSpc>
                <a:spcPct val="100000"/>
              </a:lnSpc>
              <a:spcBef>
                <a:spcPts val="95"/>
              </a:spcBef>
              <a:buAutoNum type="romanUcPeriod"/>
              <a:tabLst>
                <a:tab pos="413384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INTERPOL</a:t>
            </a:r>
            <a:endParaRPr sz="1600">
              <a:latin typeface="Times New Roman"/>
              <a:cs typeface="Times New Roman"/>
            </a:endParaRPr>
          </a:p>
          <a:p>
            <a:pPr algn="just" lvl="1"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latin typeface="Times New Roman"/>
                <a:cs typeface="Times New Roman"/>
              </a:rPr>
              <a:t>	The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International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Criminal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Police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Organization,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commonly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known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Interpol,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facilitates </a:t>
            </a:r>
            <a:r>
              <a:rPr dirty="0" sz="1600">
                <a:latin typeface="Times New Roman"/>
                <a:cs typeface="Times New Roman"/>
              </a:rPr>
              <a:t>worldwide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police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cooperation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crime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control.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headquarters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Lyon,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France,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is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world’s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largest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international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police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organization,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seven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regional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bureaus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worldwide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National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Central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Bureau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all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195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member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states.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Interpol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was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conceived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during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first</a:t>
            </a:r>
            <a:r>
              <a:rPr dirty="0" sz="1600" spc="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International</a:t>
            </a:r>
            <a:r>
              <a:rPr dirty="0" sz="1600" spc="6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Criminal</a:t>
            </a:r>
            <a:r>
              <a:rPr dirty="0" sz="1600" spc="6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Police</a:t>
            </a:r>
            <a:r>
              <a:rPr dirty="0" sz="1600" spc="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Congress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1914,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brought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officials</a:t>
            </a:r>
            <a:r>
              <a:rPr dirty="0" sz="1600" spc="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 spc="-25">
                <a:latin typeface="Times New Roman"/>
                <a:cs typeface="Times New Roman"/>
              </a:rPr>
              <a:t>24 </a:t>
            </a:r>
            <a:r>
              <a:rPr dirty="0" sz="1600">
                <a:latin typeface="Times New Roman"/>
                <a:cs typeface="Times New Roman"/>
              </a:rPr>
              <a:t>countries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discuss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cooperation in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law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enforcement.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founded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 September 1923 as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International</a:t>
            </a:r>
            <a:r>
              <a:rPr dirty="0" sz="1600" spc="4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Criminal</a:t>
            </a:r>
            <a:r>
              <a:rPr dirty="0" sz="1600" spc="4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Police</a:t>
            </a:r>
            <a:r>
              <a:rPr dirty="0" sz="1600" spc="4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Commission</a:t>
            </a:r>
            <a:r>
              <a:rPr dirty="0" sz="1600" spc="4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(ICPC),</a:t>
            </a:r>
            <a:r>
              <a:rPr dirty="0" sz="1600" spc="4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adopting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many</a:t>
            </a:r>
            <a:r>
              <a:rPr dirty="0" sz="1600" spc="48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4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its</a:t>
            </a:r>
            <a:r>
              <a:rPr dirty="0" sz="1600" spc="48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current</a:t>
            </a:r>
            <a:r>
              <a:rPr dirty="0" sz="1600" spc="48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duties </a:t>
            </a:r>
            <a:r>
              <a:rPr dirty="0" sz="1600">
                <a:latin typeface="Times New Roman"/>
                <a:cs typeface="Times New Roman"/>
              </a:rPr>
              <a:t>throughout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1930s.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After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coming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under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Nazi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control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1938,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agency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was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effectively </a:t>
            </a:r>
            <a:r>
              <a:rPr dirty="0" sz="1600">
                <a:latin typeface="Times New Roman"/>
                <a:cs typeface="Times New Roman"/>
              </a:rPr>
              <a:t>declining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until 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end 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World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War</a:t>
            </a:r>
            <a:r>
              <a:rPr dirty="0" sz="1600">
                <a:latin typeface="Times New Roman"/>
                <a:cs typeface="Times New Roman"/>
              </a:rPr>
              <a:t> II. In 1956,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ICPC adopted a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new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constitution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name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Interpol,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derived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telegraphic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since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1946.</a:t>
            </a:r>
            <a:endParaRPr sz="1600">
              <a:latin typeface="Times New Roman"/>
              <a:cs typeface="Times New Roman"/>
            </a:endParaRPr>
          </a:p>
          <a:p>
            <a:pPr algn="just" lvl="1"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latin typeface="Times New Roman"/>
                <a:cs typeface="Times New Roman"/>
              </a:rPr>
              <a:t>	It</a:t>
            </a:r>
            <a:r>
              <a:rPr dirty="0" sz="1600" spc="3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provides</a:t>
            </a:r>
            <a:r>
              <a:rPr dirty="0" sz="1600" spc="4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investigative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support,</a:t>
            </a:r>
            <a:r>
              <a:rPr dirty="0" sz="1600" spc="4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expertise,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training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4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law</a:t>
            </a:r>
            <a:r>
              <a:rPr dirty="0" sz="1600" spc="3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enforcement</a:t>
            </a:r>
            <a:r>
              <a:rPr dirty="0" sz="1600" spc="4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worldwide, </a:t>
            </a:r>
            <a:r>
              <a:rPr dirty="0" sz="1600">
                <a:latin typeface="Times New Roman"/>
                <a:cs typeface="Times New Roman"/>
              </a:rPr>
              <a:t>focusing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three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major</a:t>
            </a:r>
            <a:r>
              <a:rPr dirty="0" sz="1600" spc="2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areas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transnational</a:t>
            </a:r>
            <a:r>
              <a:rPr dirty="0" sz="1600" spc="2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crime: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terrorism,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cybercrime,</a:t>
            </a:r>
            <a:r>
              <a:rPr dirty="0" sz="1600" spc="20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organized </a:t>
            </a:r>
            <a:r>
              <a:rPr dirty="0" sz="1600">
                <a:latin typeface="Times New Roman"/>
                <a:cs typeface="Times New Roman"/>
              </a:rPr>
              <a:t>crime.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Its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broad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directive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covers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virtually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every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kind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crime,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including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crimes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against humanity,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child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pornography,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drug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trafficking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production,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political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corruption,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intellectual </a:t>
            </a:r>
            <a:r>
              <a:rPr dirty="0" sz="1600">
                <a:latin typeface="Times New Roman"/>
                <a:cs typeface="Times New Roman"/>
              </a:rPr>
              <a:t>property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infringement,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white-</a:t>
            </a:r>
            <a:r>
              <a:rPr dirty="0" sz="1600">
                <a:latin typeface="Times New Roman"/>
                <a:cs typeface="Times New Roman"/>
              </a:rPr>
              <a:t>collar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crime.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agency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facilitates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cooperation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among </a:t>
            </a:r>
            <a:r>
              <a:rPr dirty="0" sz="1600">
                <a:latin typeface="Times New Roman"/>
                <a:cs typeface="Times New Roman"/>
              </a:rPr>
              <a:t>national</a:t>
            </a:r>
            <a:r>
              <a:rPr dirty="0" sz="1600" spc="114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law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enforcement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institutions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through</a:t>
            </a:r>
            <a:r>
              <a:rPr dirty="0" sz="1600" spc="114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criminal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databases</a:t>
            </a:r>
            <a:r>
              <a:rPr dirty="0" sz="1600" spc="1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14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communications </a:t>
            </a:r>
            <a:r>
              <a:rPr dirty="0" sz="1600">
                <a:latin typeface="Times New Roman"/>
                <a:cs typeface="Times New Roman"/>
              </a:rPr>
              <a:t>networks.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Contrary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popular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belief,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Interpol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law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enforcement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agency.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90"/>
              </a:spcBef>
            </a:pPr>
            <a:endParaRPr sz="2800">
              <a:latin typeface="Times New Roman"/>
              <a:cs typeface="Times New Roman"/>
            </a:endParaRPr>
          </a:p>
          <a:p>
            <a:pPr marL="344170" marR="335915">
              <a:lnSpc>
                <a:spcPct val="100000"/>
              </a:lnSpc>
            </a:pP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2800" spc="-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dirty="0" sz="28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International Perspectives: </a:t>
            </a:r>
            <a:r>
              <a:rPr dirty="0" sz="2800" spc="-114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dirty="0" sz="280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Agencies 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Involves</a:t>
            </a:r>
            <a:r>
              <a:rPr dirty="0" sz="2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Criminal Investigations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92829" y="204342"/>
            <a:ext cx="8023225" cy="3195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12115" indent="-399415">
              <a:lnSpc>
                <a:spcPct val="100000"/>
              </a:lnSpc>
              <a:spcBef>
                <a:spcPts val="95"/>
              </a:spcBef>
              <a:buAutoNum type="romanUcPeriod" startAt="2"/>
              <a:tabLst>
                <a:tab pos="412115" algn="l"/>
              </a:tabLst>
            </a:pPr>
            <a:r>
              <a:rPr dirty="0" sz="1600" b="1">
                <a:latin typeface="Times New Roman"/>
                <a:cs typeface="Times New Roman"/>
              </a:rPr>
              <a:t>FBI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(</a:t>
            </a:r>
            <a:r>
              <a:rPr dirty="0" sz="1600">
                <a:latin typeface="Times New Roman"/>
                <a:cs typeface="Times New Roman"/>
              </a:rPr>
              <a:t>Federal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Bureau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Investigation)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  <a:p>
            <a:pPr algn="just" lvl="1" marL="300990" indent="-288290">
              <a:lnSpc>
                <a:spcPct val="100000"/>
              </a:lnSpc>
              <a:buFont typeface="Arial MT"/>
              <a:buChar char="•"/>
              <a:tabLst>
                <a:tab pos="300990" algn="l"/>
              </a:tabLst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FBI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intelligence-</a:t>
            </a:r>
            <a:r>
              <a:rPr dirty="0" sz="1600">
                <a:latin typeface="Times New Roman"/>
                <a:cs typeface="Times New Roman"/>
              </a:rPr>
              <a:t>driven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threat-</a:t>
            </a:r>
            <a:r>
              <a:rPr dirty="0" sz="1600">
                <a:latin typeface="Times New Roman"/>
                <a:cs typeface="Times New Roman"/>
              </a:rPr>
              <a:t>focused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national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security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organization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both</a:t>
            </a:r>
            <a:endParaRPr sz="1600">
              <a:latin typeface="Times New Roman"/>
              <a:cs typeface="Times New Roman"/>
            </a:endParaRPr>
          </a:p>
          <a:p>
            <a:pPr algn="just" marL="29908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intelligence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law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enforcement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responsibilities.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principal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investigative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arm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algn="just" marL="299085" marR="571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U.S.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Department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Justice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full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member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U.S.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Intelligence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Community.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FBI </a:t>
            </a:r>
            <a:r>
              <a:rPr dirty="0" sz="1600">
                <a:latin typeface="Times New Roman"/>
                <a:cs typeface="Times New Roman"/>
              </a:rPr>
              <a:t>has 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authority 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responsibility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investigate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specific crimes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assigned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provide </a:t>
            </a:r>
            <a:r>
              <a:rPr dirty="0" sz="1600">
                <a:latin typeface="Times New Roman"/>
                <a:cs typeface="Times New Roman"/>
              </a:rPr>
              <a:t>other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law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enforcement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agencies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cooperative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services,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such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fingerprint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identification, </a:t>
            </a:r>
            <a:r>
              <a:rPr dirty="0" sz="1600">
                <a:latin typeface="Times New Roman"/>
                <a:cs typeface="Times New Roman"/>
              </a:rPr>
              <a:t>laboratory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examinations,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training.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FBI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gathers,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shares, and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analyzes </a:t>
            </a:r>
            <a:r>
              <a:rPr dirty="0" sz="1600" spc="-10">
                <a:latin typeface="Times New Roman"/>
                <a:cs typeface="Times New Roman"/>
              </a:rPr>
              <a:t>intelligence, </a:t>
            </a:r>
            <a:r>
              <a:rPr dirty="0" sz="1600">
                <a:latin typeface="Times New Roman"/>
                <a:cs typeface="Times New Roman"/>
              </a:rPr>
              <a:t>both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support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its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own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investigations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those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its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partners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better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understand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combat 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security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threats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facing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United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States.</a:t>
            </a:r>
            <a:endParaRPr sz="1600">
              <a:latin typeface="Times New Roman"/>
              <a:cs typeface="Times New Roman"/>
            </a:endParaRPr>
          </a:p>
          <a:p>
            <a:pPr algn="just" lvl="1"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latin typeface="Times New Roman"/>
                <a:cs typeface="Times New Roman"/>
              </a:rPr>
              <a:t>	FBI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main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investigative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agency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United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States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federal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government.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Department</a:t>
            </a:r>
            <a:r>
              <a:rPr dirty="0" sz="1600" spc="3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Justice</a:t>
            </a:r>
            <a:r>
              <a:rPr dirty="0" sz="1600" spc="3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3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3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responsible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enforcing</a:t>
            </a:r>
            <a:r>
              <a:rPr dirty="0" sz="1600" spc="3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federal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laws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investigating </a:t>
            </a:r>
            <a:r>
              <a:rPr dirty="0" sz="1600">
                <a:latin typeface="Times New Roman"/>
                <a:cs typeface="Times New Roman"/>
              </a:rPr>
              <a:t>criminal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activity.</a:t>
            </a:r>
            <a:endParaRPr sz="1600">
              <a:latin typeface="Times New Roman"/>
              <a:cs typeface="Times New Roman"/>
            </a:endParaRPr>
          </a:p>
          <a:p>
            <a:pPr algn="just" lvl="1" marL="300990" indent="-288290">
              <a:lnSpc>
                <a:spcPct val="100000"/>
              </a:lnSpc>
              <a:buFont typeface="Arial MT"/>
              <a:buChar char="•"/>
              <a:tabLst>
                <a:tab pos="300990" algn="l"/>
              </a:tabLst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FBI’s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work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includes: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50284" y="3374898"/>
            <a:ext cx="756221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i="1">
                <a:latin typeface="Times New Roman"/>
                <a:cs typeface="Times New Roman"/>
              </a:rPr>
              <a:t>Investigating</a:t>
            </a:r>
            <a:r>
              <a:rPr dirty="0" sz="1600" spc="34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crimes:</a:t>
            </a:r>
            <a:r>
              <a:rPr dirty="0" sz="1600" spc="34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FBI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investigates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variety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3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crimes,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including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terrorism,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cybercrime,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white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collar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crimes,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public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corruption,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civil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rights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violations.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 i="1">
                <a:latin typeface="Times New Roman"/>
                <a:cs typeface="Times New Roman"/>
              </a:rPr>
              <a:t>Gathering</a:t>
            </a:r>
            <a:r>
              <a:rPr dirty="0" sz="1600" spc="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intelligence:</a:t>
            </a:r>
            <a:r>
              <a:rPr dirty="0" sz="1600" spc="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 FBI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collects,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shares,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analyzes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intelligence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support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its </a:t>
            </a:r>
            <a:r>
              <a:rPr dirty="0" sz="1600">
                <a:latin typeface="Times New Roman"/>
                <a:cs typeface="Times New Roman"/>
              </a:rPr>
              <a:t>own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investigations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help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other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law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enforcement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agencies.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 i="1">
                <a:latin typeface="Times New Roman"/>
                <a:cs typeface="Times New Roman"/>
              </a:rPr>
              <a:t>Providing</a:t>
            </a:r>
            <a:r>
              <a:rPr dirty="0" sz="1600" spc="10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services</a:t>
            </a:r>
            <a:r>
              <a:rPr dirty="0" sz="1600" spc="114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other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law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enforcement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agencies: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FBI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offers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services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such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50284" y="4594352"/>
            <a:ext cx="756285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9085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fingerprint</a:t>
            </a:r>
            <a:r>
              <a:rPr dirty="0" sz="1600" spc="2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identification,</a:t>
            </a:r>
            <a:r>
              <a:rPr dirty="0" sz="1600" spc="30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laboratory</a:t>
            </a:r>
            <a:r>
              <a:rPr dirty="0" sz="1600" spc="30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examinations,</a:t>
            </a:r>
            <a:r>
              <a:rPr dirty="0" sz="1600" spc="31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30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training</a:t>
            </a:r>
            <a:r>
              <a:rPr dirty="0" sz="1600" spc="30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30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other</a:t>
            </a:r>
            <a:r>
              <a:rPr dirty="0" sz="1600" spc="295">
                <a:latin typeface="Times New Roman"/>
                <a:cs typeface="Times New Roman"/>
              </a:rPr>
              <a:t>  </a:t>
            </a:r>
            <a:r>
              <a:rPr dirty="0" sz="1600" spc="-25">
                <a:latin typeface="Times New Roman"/>
                <a:cs typeface="Times New Roman"/>
              </a:rPr>
              <a:t>law </a:t>
            </a:r>
            <a:r>
              <a:rPr dirty="0" sz="1600">
                <a:latin typeface="Times New Roman"/>
                <a:cs typeface="Times New Roman"/>
              </a:rPr>
              <a:t>enforcement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agencies.</a:t>
            </a:r>
            <a:endParaRPr sz="1600">
              <a:latin typeface="Times New Roman"/>
              <a:cs typeface="Times New Roman"/>
            </a:endParaRPr>
          </a:p>
          <a:p>
            <a:pPr algn="just"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i="1">
                <a:latin typeface="Times New Roman"/>
                <a:cs typeface="Times New Roman"/>
              </a:rPr>
              <a:t>International</a:t>
            </a:r>
            <a:r>
              <a:rPr dirty="0" sz="1600" spc="15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operations:</a:t>
            </a:r>
            <a:r>
              <a:rPr dirty="0" sz="1600" spc="16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FBI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has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significant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international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presence,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Legal </a:t>
            </a:r>
            <a:r>
              <a:rPr dirty="0" sz="1600">
                <a:latin typeface="Times New Roman"/>
                <a:cs typeface="Times New Roman"/>
              </a:rPr>
              <a:t>Attache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offices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U.S.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embassies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consulates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around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world.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FBI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offers </a:t>
            </a:r>
            <a:r>
              <a:rPr dirty="0" sz="1600">
                <a:latin typeface="Times New Roman"/>
                <a:cs typeface="Times New Roman"/>
              </a:rPr>
              <a:t>international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training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opportunities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law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enforcement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leaders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around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world.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92829" y="5813856"/>
            <a:ext cx="8020684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9085" marR="5080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300355" algn="l"/>
              </a:tabLst>
            </a:pPr>
            <a:r>
              <a:rPr dirty="0" sz="1600">
                <a:latin typeface="Times New Roman"/>
                <a:cs typeface="Times New Roman"/>
              </a:rPr>
              <a:t>	The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FBI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was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established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1908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Bureau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Investigation.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FBI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national </a:t>
            </a:r>
            <a:r>
              <a:rPr dirty="0" sz="1600">
                <a:latin typeface="Times New Roman"/>
                <a:cs typeface="Times New Roman"/>
              </a:rPr>
              <a:t>police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force,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local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governments are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primarily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responsible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law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enforcement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in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United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States.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90"/>
              </a:spcBef>
            </a:pPr>
            <a:endParaRPr sz="2800">
              <a:latin typeface="Times New Roman"/>
              <a:cs typeface="Times New Roman"/>
            </a:endParaRPr>
          </a:p>
          <a:p>
            <a:pPr marL="344170" marR="335915">
              <a:lnSpc>
                <a:spcPct val="100000"/>
              </a:lnSpc>
            </a:pP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2800" spc="-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dirty="0" sz="28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International Perspectives: </a:t>
            </a:r>
            <a:r>
              <a:rPr dirty="0" sz="2800" spc="-114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dirty="0" sz="280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Agencies 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Involves</a:t>
            </a:r>
            <a:r>
              <a:rPr dirty="0" sz="2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Criminal Investigations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92829" y="204342"/>
            <a:ext cx="44043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dirty="0" sz="1500" spc="-20" b="1">
                <a:latin typeface="Times New Roman"/>
                <a:cs typeface="Times New Roman"/>
              </a:rPr>
              <a:t>III.</a:t>
            </a:r>
            <a:r>
              <a:rPr dirty="0" sz="1500" b="1">
                <a:latin typeface="Times New Roman"/>
                <a:cs typeface="Times New Roman"/>
              </a:rPr>
              <a:t>	</a:t>
            </a:r>
            <a:r>
              <a:rPr dirty="0" sz="1500" spc="-30" b="1">
                <a:latin typeface="Times New Roman"/>
                <a:cs typeface="Times New Roman"/>
              </a:rPr>
              <a:t>NATIONAL</a:t>
            </a:r>
            <a:r>
              <a:rPr dirty="0" sz="1500" spc="-65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INVESTIGATION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AGENCY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(NIA)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92829" y="432638"/>
            <a:ext cx="8023859" cy="2998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6545" indent="-28384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6545" algn="l"/>
              </a:tabLst>
            </a:pP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National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Investigation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Agency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(NIA)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 </a:t>
            </a:r>
            <a:r>
              <a:rPr dirty="0" sz="1500" spc="-10">
                <a:latin typeface="Times New Roman"/>
                <a:cs typeface="Times New Roman"/>
              </a:rPr>
              <a:t>India’s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apex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counter-</a:t>
            </a:r>
            <a:r>
              <a:rPr dirty="0" sz="1500">
                <a:latin typeface="Times New Roman"/>
                <a:cs typeface="Times New Roman"/>
              </a:rPr>
              <a:t>terrorist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task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force.</a:t>
            </a:r>
            <a:endParaRPr sz="1500">
              <a:latin typeface="Times New Roman"/>
              <a:cs typeface="Times New Roman"/>
            </a:endParaRPr>
          </a:p>
          <a:p>
            <a:pPr algn="just" marL="295910" marR="5080" indent="-28384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It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deals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investigation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terror-</a:t>
            </a:r>
            <a:r>
              <a:rPr dirty="0" sz="1500">
                <a:latin typeface="Times New Roman"/>
                <a:cs typeface="Times New Roman"/>
              </a:rPr>
              <a:t>related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crimes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across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states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without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special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permission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from </a:t>
            </a:r>
            <a:r>
              <a:rPr dirty="0" sz="1500" spc="-20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states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under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written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proclamation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from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Ministry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Home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Affairs.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Agency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came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into </a:t>
            </a:r>
            <a:r>
              <a:rPr dirty="0" sz="1500" spc="-20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existence</a:t>
            </a:r>
            <a:r>
              <a:rPr dirty="0" sz="1500" spc="1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enactment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National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Investigation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Agency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Act</a:t>
            </a:r>
            <a:r>
              <a:rPr dirty="0" sz="1500" spc="1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2008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by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Parliament</a:t>
            </a:r>
            <a:r>
              <a:rPr dirty="0" sz="1500" spc="15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of </a:t>
            </a:r>
            <a:r>
              <a:rPr dirty="0" sz="1500" spc="-25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India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31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December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2008,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which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was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passed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after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 deadly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26/11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terror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attack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Mumbai.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Such </a:t>
            </a:r>
            <a:r>
              <a:rPr dirty="0" sz="1500" spc="-20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an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attack</a:t>
            </a:r>
            <a:r>
              <a:rPr dirty="0" sz="1500" spc="3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revealed</a:t>
            </a:r>
            <a:r>
              <a:rPr dirty="0" sz="1500" spc="3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failure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3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intelligence</a:t>
            </a:r>
            <a:r>
              <a:rPr dirty="0" sz="1500" spc="3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3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3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ability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3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track</a:t>
            </a:r>
            <a:r>
              <a:rPr dirty="0" sz="1500" spc="3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such</a:t>
            </a:r>
            <a:r>
              <a:rPr dirty="0" sz="1500" spc="3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activities</a:t>
            </a:r>
            <a:r>
              <a:rPr dirty="0" sz="1500" spc="3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by</a:t>
            </a:r>
            <a:r>
              <a:rPr dirty="0" sz="1500" spc="30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existing </a:t>
            </a:r>
            <a:r>
              <a:rPr dirty="0" sz="1500" spc="-10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agencies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India.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Hence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Government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India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realized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need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specific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body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deal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with </a:t>
            </a:r>
            <a:r>
              <a:rPr dirty="0" sz="1500" spc="-20">
                <a:latin typeface="Times New Roman"/>
                <a:cs typeface="Times New Roman"/>
              </a:rPr>
              <a:t>	</a:t>
            </a:r>
            <a:r>
              <a:rPr dirty="0" sz="1500" spc="-10">
                <a:latin typeface="Times New Roman"/>
                <a:cs typeface="Times New Roman"/>
              </a:rPr>
              <a:t>terror-</a:t>
            </a:r>
            <a:r>
              <a:rPr dirty="0" sz="1500">
                <a:latin typeface="Times New Roman"/>
                <a:cs typeface="Times New Roman"/>
              </a:rPr>
              <a:t>related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activities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India,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thereby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establishing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NIA.</a:t>
            </a:r>
            <a:endParaRPr sz="1500">
              <a:latin typeface="Times New Roman"/>
              <a:cs typeface="Times New Roman"/>
            </a:endParaRPr>
          </a:p>
          <a:p>
            <a:pPr algn="just" marL="295910" marR="7620" indent="-28384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Its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Headquarter</a:t>
            </a:r>
            <a:r>
              <a:rPr dirty="0" sz="1500" spc="2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situated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New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Delhi,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NIA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has</a:t>
            </a:r>
            <a:r>
              <a:rPr dirty="0" sz="1500" spc="2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branches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Hyderabad,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Guwahati,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Kochi, 	Lucknow,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Mumbai,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Kolkata,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Raipur,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Jammu,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Chandigarh,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Ranchi,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Chennai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Imphal.</a:t>
            </a:r>
            <a:endParaRPr sz="1500">
              <a:latin typeface="Times New Roman"/>
              <a:cs typeface="Times New Roman"/>
            </a:endParaRPr>
          </a:p>
          <a:p>
            <a:pPr algn="just" marL="342900" indent="-330200">
              <a:lnSpc>
                <a:spcPct val="100000"/>
              </a:lnSpc>
              <a:buFont typeface="Arial MT"/>
              <a:buChar char="•"/>
              <a:tabLst>
                <a:tab pos="342900" algn="l"/>
              </a:tabLst>
            </a:pPr>
            <a:r>
              <a:rPr dirty="0" sz="1500">
                <a:latin typeface="Times New Roman"/>
                <a:cs typeface="Times New Roman"/>
              </a:rPr>
              <a:t>It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maintains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NIA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Most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Wanted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list.</a:t>
            </a:r>
            <a:endParaRPr sz="1500">
              <a:latin typeface="Times New Roman"/>
              <a:cs typeface="Times New Roman"/>
            </a:endParaRPr>
          </a:p>
          <a:p>
            <a:pPr algn="just" marL="295910" marR="6350" indent="-28384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The founding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Director-</a:t>
            </a:r>
            <a:r>
              <a:rPr dirty="0" sz="1500">
                <a:latin typeface="Times New Roman"/>
                <a:cs typeface="Times New Roman"/>
              </a:rPr>
              <a:t>General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NIA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was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Radha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Vinod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Raju,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 he served until 31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January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2010. </a:t>
            </a:r>
            <a:r>
              <a:rPr dirty="0" sz="1500" spc="-10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Current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DG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-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Kuldeep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Singh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June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2021.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92829" y="3633673"/>
            <a:ext cx="8023225" cy="2541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3384" indent="-400685">
              <a:lnSpc>
                <a:spcPct val="100000"/>
              </a:lnSpc>
              <a:spcBef>
                <a:spcPts val="100"/>
              </a:spcBef>
              <a:buAutoNum type="romanUcPeriod" startAt="4"/>
              <a:tabLst>
                <a:tab pos="413384" algn="l"/>
              </a:tabLst>
            </a:pPr>
            <a:r>
              <a:rPr dirty="0" sz="1500" spc="-10" b="1">
                <a:latin typeface="Times New Roman"/>
                <a:cs typeface="Times New Roman"/>
              </a:rPr>
              <a:t>CENTRAL</a:t>
            </a:r>
            <a:r>
              <a:rPr dirty="0" sz="1500" spc="-8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BUREAU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OF</a:t>
            </a:r>
            <a:r>
              <a:rPr dirty="0" sz="1500" spc="-9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INVESTIGATION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(CBI)</a:t>
            </a:r>
            <a:endParaRPr sz="1500">
              <a:latin typeface="Times New Roman"/>
              <a:cs typeface="Times New Roman"/>
            </a:endParaRPr>
          </a:p>
          <a:p>
            <a:pPr algn="just" lvl="1" marL="295910" marR="6350" indent="-28384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Central</a:t>
            </a:r>
            <a:r>
              <a:rPr dirty="0" sz="1500" spc="2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Bureau</a:t>
            </a:r>
            <a:r>
              <a:rPr dirty="0" sz="1500" spc="2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2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Investigation</a:t>
            </a:r>
            <a:r>
              <a:rPr dirty="0" sz="1500" spc="229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(CBI)</a:t>
            </a:r>
            <a:r>
              <a:rPr dirty="0" sz="1500" spc="2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2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premier</a:t>
            </a:r>
            <a:r>
              <a:rPr dirty="0" sz="1500" spc="2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investigating</a:t>
            </a:r>
            <a:r>
              <a:rPr dirty="0" sz="1500" spc="229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agency</a:t>
            </a:r>
            <a:r>
              <a:rPr dirty="0" sz="1500" spc="2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2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India</a:t>
            </a:r>
            <a:r>
              <a:rPr dirty="0" sz="1500" spc="2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which</a:t>
            </a:r>
            <a:r>
              <a:rPr dirty="0" sz="1500" spc="21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is </a:t>
            </a:r>
            <a:r>
              <a:rPr dirty="0" sz="1500" spc="-25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operating</a:t>
            </a:r>
            <a:r>
              <a:rPr dirty="0" sz="1500" spc="3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under</a:t>
            </a:r>
            <a:r>
              <a:rPr dirty="0" sz="1500" spc="3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3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jurisdiction</a:t>
            </a:r>
            <a:r>
              <a:rPr dirty="0" sz="1500" spc="3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3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3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Ministry</a:t>
            </a:r>
            <a:r>
              <a:rPr dirty="0" sz="1500" spc="3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3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Personnel,</a:t>
            </a:r>
            <a:r>
              <a:rPr dirty="0" sz="1500" spc="3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Public</a:t>
            </a:r>
            <a:r>
              <a:rPr dirty="0" sz="1500" spc="3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Grievances</a:t>
            </a:r>
            <a:r>
              <a:rPr dirty="0" sz="1500" spc="3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34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Pensions, </a:t>
            </a:r>
            <a:r>
              <a:rPr dirty="0" sz="1500" spc="-10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Government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10">
                <a:latin typeface="Times New Roman"/>
                <a:cs typeface="Times New Roman"/>
              </a:rPr>
              <a:t> India.</a:t>
            </a:r>
            <a:endParaRPr sz="1500">
              <a:latin typeface="Times New Roman"/>
              <a:cs typeface="Times New Roman"/>
            </a:endParaRPr>
          </a:p>
          <a:p>
            <a:pPr algn="just" lvl="1" marL="295910" marR="5080" indent="-28384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Initially,</a:t>
            </a:r>
            <a:r>
              <a:rPr dirty="0" sz="1500" spc="2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it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was</a:t>
            </a:r>
            <a:r>
              <a:rPr dirty="0" sz="1500" spc="3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set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up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investigate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bribery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governmental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corruption.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Later</a:t>
            </a:r>
            <a:r>
              <a:rPr dirty="0" sz="1500" spc="3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1965,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it </a:t>
            </a:r>
            <a:r>
              <a:rPr dirty="0" sz="1500" spc="-25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received</a:t>
            </a:r>
            <a:r>
              <a:rPr dirty="0" sz="1500" spc="14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expanded</a:t>
            </a:r>
            <a:r>
              <a:rPr dirty="0" sz="1500" spc="15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jurisdiction</a:t>
            </a:r>
            <a:r>
              <a:rPr dirty="0" sz="1500" spc="16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14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investigate</a:t>
            </a:r>
            <a:r>
              <a:rPr dirty="0" sz="1500" spc="15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breaches</a:t>
            </a:r>
            <a:r>
              <a:rPr dirty="0" sz="1500" spc="155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5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central</a:t>
            </a:r>
            <a:r>
              <a:rPr dirty="0" sz="1500" spc="15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laws</a:t>
            </a:r>
            <a:r>
              <a:rPr dirty="0" sz="1500" spc="15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enforceable</a:t>
            </a:r>
            <a:r>
              <a:rPr dirty="0" sz="1500" spc="150">
                <a:latin typeface="Times New Roman"/>
                <a:cs typeface="Times New Roman"/>
              </a:rPr>
              <a:t>  </a:t>
            </a:r>
            <a:r>
              <a:rPr dirty="0" sz="1500">
                <a:latin typeface="Times New Roman"/>
                <a:cs typeface="Times New Roman"/>
              </a:rPr>
              <a:t>by</a:t>
            </a:r>
            <a:r>
              <a:rPr dirty="0" sz="1500" spc="140">
                <a:latin typeface="Times New Roman"/>
                <a:cs typeface="Times New Roman"/>
              </a:rPr>
              <a:t>  </a:t>
            </a:r>
            <a:r>
              <a:rPr dirty="0" sz="1500" spc="-25">
                <a:latin typeface="Times New Roman"/>
                <a:cs typeface="Times New Roman"/>
              </a:rPr>
              <a:t>the </a:t>
            </a:r>
            <a:r>
              <a:rPr dirty="0" sz="1500" spc="-25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Government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India,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multi-</a:t>
            </a:r>
            <a:r>
              <a:rPr dirty="0" sz="1500">
                <a:latin typeface="Times New Roman"/>
                <a:cs typeface="Times New Roman"/>
              </a:rPr>
              <a:t>state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organised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crime, </a:t>
            </a:r>
            <a:r>
              <a:rPr dirty="0" sz="1500" spc="-10">
                <a:latin typeface="Times New Roman"/>
                <a:cs typeface="Times New Roman"/>
              </a:rPr>
              <a:t>multi-</a:t>
            </a:r>
            <a:r>
              <a:rPr dirty="0" sz="1500">
                <a:latin typeface="Times New Roman"/>
                <a:cs typeface="Times New Roman"/>
              </a:rPr>
              <a:t>agency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or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international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cases.</a:t>
            </a:r>
            <a:endParaRPr sz="1500">
              <a:latin typeface="Times New Roman"/>
              <a:cs typeface="Times New Roman"/>
            </a:endParaRPr>
          </a:p>
          <a:p>
            <a:pPr algn="just" lvl="1" marL="296545" indent="-283845">
              <a:lnSpc>
                <a:spcPct val="100000"/>
              </a:lnSpc>
              <a:buFont typeface="Arial MT"/>
              <a:buChar char="•"/>
              <a:tabLst>
                <a:tab pos="296545" algn="l"/>
              </a:tabLst>
            </a:pP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3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agency</a:t>
            </a:r>
            <a:r>
              <a:rPr dirty="0" sz="1500" spc="3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has</a:t>
            </a:r>
            <a:r>
              <a:rPr dirty="0" sz="1500" spc="3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been</a:t>
            </a:r>
            <a:r>
              <a:rPr dirty="0" sz="1500" spc="3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known</a:t>
            </a:r>
            <a:r>
              <a:rPr dirty="0" sz="1500" spc="3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3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investigate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several</a:t>
            </a:r>
            <a:r>
              <a:rPr dirty="0" sz="1500" spc="3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economic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crimes,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special</a:t>
            </a:r>
            <a:r>
              <a:rPr dirty="0" sz="1500" spc="3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crimes,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cases</a:t>
            </a:r>
            <a:r>
              <a:rPr dirty="0" sz="1500" spc="39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of</a:t>
            </a:r>
            <a:endParaRPr sz="1500">
              <a:latin typeface="Times New Roman"/>
              <a:cs typeface="Times New Roman"/>
            </a:endParaRPr>
          </a:p>
          <a:p>
            <a:pPr algn="just" marL="299085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corruption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other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cases.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CBI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exempted from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provisions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 the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Right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-10">
                <a:latin typeface="Times New Roman"/>
                <a:cs typeface="Times New Roman"/>
              </a:rPr>
              <a:t> Information</a:t>
            </a:r>
            <a:r>
              <a:rPr dirty="0" sz="1500" spc="-10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Act.</a:t>
            </a:r>
            <a:endParaRPr sz="1500">
              <a:latin typeface="Times New Roman"/>
              <a:cs typeface="Times New Roman"/>
            </a:endParaRPr>
          </a:p>
          <a:p>
            <a:pPr algn="just" lvl="1" marL="295910" marR="5715" indent="-28384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CBI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India's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officially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designated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single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point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contact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its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relationship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Interpol.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CBI </a:t>
            </a:r>
            <a:r>
              <a:rPr dirty="0" sz="1500" spc="-25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headquarters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located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New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Delhi.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90"/>
              </a:spcBef>
            </a:pPr>
            <a:endParaRPr sz="2800">
              <a:latin typeface="Times New Roman"/>
              <a:cs typeface="Times New Roman"/>
            </a:endParaRPr>
          </a:p>
          <a:p>
            <a:pPr marL="344170" marR="335915">
              <a:lnSpc>
                <a:spcPct val="100000"/>
              </a:lnSpc>
            </a:pP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2800" spc="-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70" b="1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r>
              <a:rPr dirty="0" sz="28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2800" spc="-10" b="1">
                <a:solidFill>
                  <a:srgbClr val="FFFFFF"/>
                </a:solidFill>
                <a:latin typeface="Times New Roman"/>
                <a:cs typeface="Times New Roman"/>
              </a:rPr>
              <a:t>International Perspectives: </a:t>
            </a:r>
            <a:r>
              <a:rPr dirty="0" sz="2800" spc="-114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dirty="0" sz="280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Agencies 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Involves</a:t>
            </a:r>
            <a:r>
              <a:rPr dirty="0" sz="2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Criminal Investigations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92829" y="204342"/>
            <a:ext cx="8025130" cy="2540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2750" indent="-400050">
              <a:lnSpc>
                <a:spcPct val="100000"/>
              </a:lnSpc>
              <a:spcBef>
                <a:spcPts val="100"/>
              </a:spcBef>
              <a:buAutoNum type="romanUcPeriod" startAt="5"/>
              <a:tabLst>
                <a:tab pos="412750" algn="l"/>
              </a:tabLst>
            </a:pPr>
            <a:r>
              <a:rPr dirty="0" sz="1500" spc="-10" b="1">
                <a:latin typeface="Times New Roman"/>
                <a:cs typeface="Times New Roman"/>
              </a:rPr>
              <a:t>ENFORCEMENT</a:t>
            </a:r>
            <a:r>
              <a:rPr dirty="0" sz="1500" spc="-30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DIRECTORATE</a:t>
            </a:r>
            <a:r>
              <a:rPr dirty="0" sz="1500" spc="35" b="1">
                <a:latin typeface="Times New Roman"/>
                <a:cs typeface="Times New Roman"/>
              </a:rPr>
              <a:t> </a:t>
            </a:r>
            <a:r>
              <a:rPr dirty="0" sz="1500" spc="-20" b="1">
                <a:latin typeface="Times New Roman"/>
                <a:cs typeface="Times New Roman"/>
              </a:rPr>
              <a:t>(ED)</a:t>
            </a:r>
            <a:endParaRPr sz="1500">
              <a:latin typeface="Times New Roman"/>
              <a:cs typeface="Times New Roman"/>
            </a:endParaRPr>
          </a:p>
          <a:p>
            <a:pPr algn="just" lvl="1" marL="296545" indent="-283845">
              <a:lnSpc>
                <a:spcPct val="100000"/>
              </a:lnSpc>
              <a:buFont typeface="Arial MT"/>
              <a:buChar char="•"/>
              <a:tabLst>
                <a:tab pos="296545" algn="l"/>
              </a:tabLst>
            </a:pP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Directorate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Enforcement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(ED)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law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enforcement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agency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economic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intelligence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agency</a:t>
            </a:r>
            <a:endParaRPr sz="1500">
              <a:latin typeface="Times New Roman"/>
              <a:cs typeface="Times New Roman"/>
            </a:endParaRPr>
          </a:p>
          <a:p>
            <a:pPr algn="just" marL="299085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responsible</a:t>
            </a:r>
            <a:r>
              <a:rPr dirty="0" sz="1500" spc="-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enforcing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economic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laws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fighting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economic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crime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India.</a:t>
            </a:r>
            <a:endParaRPr sz="1500">
              <a:latin typeface="Times New Roman"/>
              <a:cs typeface="Times New Roman"/>
            </a:endParaRPr>
          </a:p>
          <a:p>
            <a:pPr algn="just" lvl="1" marL="296545" indent="-283845">
              <a:lnSpc>
                <a:spcPct val="100000"/>
              </a:lnSpc>
              <a:buFont typeface="Arial MT"/>
              <a:buChar char="•"/>
              <a:tabLst>
                <a:tab pos="296545" algn="l"/>
              </a:tabLst>
            </a:pPr>
            <a:r>
              <a:rPr dirty="0" sz="1500">
                <a:latin typeface="Times New Roman"/>
                <a:cs typeface="Times New Roman"/>
              </a:rPr>
              <a:t>It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part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Department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Revenue,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Ministry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Finance,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Government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India.</a:t>
            </a:r>
            <a:endParaRPr sz="1500">
              <a:latin typeface="Times New Roman"/>
              <a:cs typeface="Times New Roman"/>
            </a:endParaRPr>
          </a:p>
          <a:p>
            <a:pPr algn="just" lvl="1" marL="295910" marR="6350" indent="-28384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It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1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composed</a:t>
            </a:r>
            <a:r>
              <a:rPr dirty="0" sz="1500" spc="1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officers</a:t>
            </a:r>
            <a:r>
              <a:rPr dirty="0" sz="1500" spc="1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from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Indian</a:t>
            </a:r>
            <a:r>
              <a:rPr dirty="0" sz="1500" spc="1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Revenue</a:t>
            </a:r>
            <a:r>
              <a:rPr dirty="0" sz="1500" spc="1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Service,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Indian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Police</a:t>
            </a:r>
            <a:r>
              <a:rPr dirty="0" sz="1500" spc="1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Service</a:t>
            </a:r>
            <a:r>
              <a:rPr dirty="0" sz="1500" spc="1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Indian </a:t>
            </a:r>
            <a:r>
              <a:rPr dirty="0" sz="1500" spc="-10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Administrative</a:t>
            </a:r>
            <a:r>
              <a:rPr dirty="0" sz="1500" spc="2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Service</a:t>
            </a:r>
            <a:r>
              <a:rPr dirty="0" sz="1500" spc="2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as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well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as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promoted</a:t>
            </a:r>
            <a:r>
              <a:rPr dirty="0" sz="1500" spc="2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officers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from</a:t>
            </a:r>
            <a:r>
              <a:rPr dirty="0" sz="1500" spc="2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its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cadre.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prime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objective</a:t>
            </a:r>
            <a:r>
              <a:rPr dirty="0" sz="1500" spc="2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28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the </a:t>
            </a:r>
            <a:r>
              <a:rPr dirty="0" sz="1500" spc="-25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Enforcement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Directorate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enforcement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two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key Acts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 Government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India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namely,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the </a:t>
            </a:r>
            <a:r>
              <a:rPr dirty="0" sz="1500" spc="-25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Foreign</a:t>
            </a:r>
            <a:r>
              <a:rPr dirty="0" sz="1500" spc="1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Exchange</a:t>
            </a:r>
            <a:r>
              <a:rPr dirty="0" sz="1500" spc="1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Management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Act</a:t>
            </a:r>
            <a:r>
              <a:rPr dirty="0" sz="1500" spc="1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1999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(FEMA)</a:t>
            </a:r>
            <a:r>
              <a:rPr dirty="0" sz="1500" spc="1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Prevention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Money</a:t>
            </a:r>
            <a:r>
              <a:rPr dirty="0" sz="1500" spc="1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Laundering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Act </a:t>
            </a:r>
            <a:r>
              <a:rPr dirty="0" sz="1500" spc="-25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2002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(PMLA)</a:t>
            </a:r>
            <a:endParaRPr sz="1500">
              <a:latin typeface="Times New Roman"/>
              <a:cs typeface="Times New Roman"/>
            </a:endParaRPr>
          </a:p>
          <a:p>
            <a:pPr algn="just" lvl="1" marL="295910" marR="8255" indent="-28384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Sanjay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Kumar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Mishra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former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Chief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Commissioner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Income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Tax,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New</a:t>
            </a:r>
            <a:r>
              <a:rPr dirty="0" sz="1500" spc="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Delhi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was</a:t>
            </a:r>
            <a:r>
              <a:rPr dirty="0" sz="1500" spc="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appointed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as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ED </a:t>
            </a:r>
            <a:r>
              <a:rPr dirty="0" sz="1500" spc="-25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chief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rank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Secretary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Government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India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92829" y="2948178"/>
            <a:ext cx="8023225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12750" indent="-400050">
              <a:lnSpc>
                <a:spcPct val="100000"/>
              </a:lnSpc>
              <a:spcBef>
                <a:spcPts val="100"/>
              </a:spcBef>
              <a:buAutoNum type="romanUcPeriod" startAt="6"/>
              <a:tabLst>
                <a:tab pos="412750" algn="l"/>
              </a:tabLst>
            </a:pPr>
            <a:r>
              <a:rPr dirty="0" sz="1500" b="1">
                <a:latin typeface="Times New Roman"/>
                <a:cs typeface="Times New Roman"/>
              </a:rPr>
              <a:t>NARCOTICS</a:t>
            </a:r>
            <a:r>
              <a:rPr dirty="0" sz="1500" spc="-4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CONTROL</a:t>
            </a:r>
            <a:r>
              <a:rPr dirty="0" sz="1500" spc="-8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BUREAU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(NCB)</a:t>
            </a:r>
            <a:endParaRPr sz="1500">
              <a:latin typeface="Times New Roman"/>
              <a:cs typeface="Times New Roman"/>
            </a:endParaRPr>
          </a:p>
          <a:p>
            <a:pPr algn="just" lvl="1" marL="295910" marR="6985" indent="-28384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Narcotics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Control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Bureau</a:t>
            </a:r>
            <a:r>
              <a:rPr dirty="0" sz="1500" spc="1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Indian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central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law</a:t>
            </a:r>
            <a:r>
              <a:rPr dirty="0" sz="1500" spc="1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enforcement</a:t>
            </a:r>
            <a:r>
              <a:rPr dirty="0" sz="1500" spc="1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intelligence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agency</a:t>
            </a:r>
            <a:r>
              <a:rPr dirty="0" sz="1500" spc="1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under </a:t>
            </a:r>
            <a:r>
              <a:rPr dirty="0" sz="1500" spc="-10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Ministry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Home</a:t>
            </a:r>
            <a:r>
              <a:rPr dirty="0" sz="1500" spc="-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Affairs,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Government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India.</a:t>
            </a:r>
            <a:endParaRPr sz="1500">
              <a:latin typeface="Times New Roman"/>
              <a:cs typeface="Times New Roman"/>
            </a:endParaRPr>
          </a:p>
          <a:p>
            <a:pPr algn="just" lvl="1" marL="296545" indent="-283845">
              <a:lnSpc>
                <a:spcPct val="100000"/>
              </a:lnSpc>
              <a:buFont typeface="Arial MT"/>
              <a:buChar char="•"/>
              <a:tabLst>
                <a:tab pos="296545" algn="l"/>
              </a:tabLst>
            </a:pP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agency</a:t>
            </a:r>
            <a:r>
              <a:rPr dirty="0" sz="1500" spc="1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tasked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combating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drug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trafficking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use</a:t>
            </a:r>
            <a:r>
              <a:rPr dirty="0" sz="1500" spc="1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illegal</a:t>
            </a:r>
            <a:r>
              <a:rPr dirty="0" sz="1500" spc="1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substances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under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the</a:t>
            </a:r>
            <a:endParaRPr sz="1500">
              <a:latin typeface="Times New Roman"/>
              <a:cs typeface="Times New Roman"/>
            </a:endParaRPr>
          </a:p>
          <a:p>
            <a:pPr algn="just" marL="299085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provisions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Narcotic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Drugs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Psychotropic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Substances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Act.</a:t>
            </a:r>
            <a:endParaRPr sz="1500">
              <a:latin typeface="Times New Roman"/>
              <a:cs typeface="Times New Roman"/>
            </a:endParaRPr>
          </a:p>
          <a:p>
            <a:pPr algn="just" lvl="1" marL="295910" marR="5080" indent="-28384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Narcotics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Control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Bureau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was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created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17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March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1986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enable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full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implementation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of </a:t>
            </a:r>
            <a:r>
              <a:rPr dirty="0" sz="1500" spc="-25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Narcotic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Drugs</a:t>
            </a:r>
            <a:r>
              <a:rPr dirty="0" sz="1500" spc="3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3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Psychotropic</a:t>
            </a:r>
            <a:r>
              <a:rPr dirty="0" sz="1500" spc="3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Substances</a:t>
            </a:r>
            <a:r>
              <a:rPr dirty="0" sz="1500" spc="3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Act,</a:t>
            </a:r>
            <a:r>
              <a:rPr dirty="0" sz="1500" spc="3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1985</a:t>
            </a:r>
            <a:r>
              <a:rPr dirty="0" sz="1500" spc="3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3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fight</a:t>
            </a:r>
            <a:r>
              <a:rPr dirty="0" sz="1500" spc="3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its</a:t>
            </a:r>
            <a:r>
              <a:rPr dirty="0" sz="1500" spc="3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violation</a:t>
            </a:r>
            <a:r>
              <a:rPr dirty="0" sz="1500" spc="3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through</a:t>
            </a:r>
            <a:r>
              <a:rPr dirty="0" sz="1500" spc="310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the </a:t>
            </a:r>
            <a:r>
              <a:rPr dirty="0" sz="1500" spc="-25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Prevention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Illicit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Trafficking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Narcotic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Drugs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 Psychotropic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Substances</a:t>
            </a:r>
            <a:r>
              <a:rPr dirty="0" sz="1500" spc="-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Act,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1988.</a:t>
            </a:r>
            <a:endParaRPr sz="1500">
              <a:latin typeface="Times New Roman"/>
              <a:cs typeface="Times New Roman"/>
            </a:endParaRPr>
          </a:p>
          <a:p>
            <a:pPr algn="just" lvl="1" marL="296545" indent="-283845">
              <a:lnSpc>
                <a:spcPct val="100000"/>
              </a:lnSpc>
              <a:buFont typeface="Arial MT"/>
              <a:buChar char="•"/>
              <a:tabLst>
                <a:tab pos="296545" algn="l"/>
              </a:tabLst>
            </a:pP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chief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purpose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Narcotics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Control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Bureau is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fight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drug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trafficking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all-</a:t>
            </a:r>
            <a:r>
              <a:rPr dirty="0" sz="1500">
                <a:latin typeface="Times New Roman"/>
                <a:cs typeface="Times New Roman"/>
              </a:rPr>
              <a:t>India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level.</a:t>
            </a:r>
            <a:endParaRPr sz="1500">
              <a:latin typeface="Times New Roman"/>
              <a:cs typeface="Times New Roman"/>
            </a:endParaRPr>
          </a:p>
          <a:p>
            <a:pPr algn="just" lvl="1" marL="299085" marR="571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342265" algn="l"/>
              </a:tabLst>
            </a:pPr>
            <a:r>
              <a:rPr dirty="0" sz="1500">
                <a:latin typeface="Times New Roman"/>
                <a:cs typeface="Times New Roman"/>
              </a:rPr>
              <a:t>	It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works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close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cooperation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Customs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Central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Excise/GST,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State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Police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Department, </a:t>
            </a:r>
            <a:r>
              <a:rPr dirty="0" sz="1500">
                <a:latin typeface="Times New Roman"/>
                <a:cs typeface="Times New Roman"/>
              </a:rPr>
              <a:t>Central</a:t>
            </a:r>
            <a:r>
              <a:rPr dirty="0" sz="1500" spc="2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Bureau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2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Investigation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(CBI),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Central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Economic</a:t>
            </a:r>
            <a:r>
              <a:rPr dirty="0" sz="1500" spc="2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Intelligence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Bureau</a:t>
            </a:r>
            <a:r>
              <a:rPr dirty="0" sz="1500" spc="2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(CEIB)</a:t>
            </a:r>
            <a:r>
              <a:rPr dirty="0" sz="1500" spc="2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29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other </a:t>
            </a:r>
            <a:r>
              <a:rPr dirty="0" sz="1500">
                <a:latin typeface="Times New Roman"/>
                <a:cs typeface="Times New Roman"/>
              </a:rPr>
              <a:t>Indian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intelligence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law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enforcement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agencies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both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at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national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states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level.</a:t>
            </a:r>
            <a:endParaRPr sz="1500">
              <a:latin typeface="Times New Roman"/>
              <a:cs typeface="Times New Roman"/>
            </a:endParaRPr>
          </a:p>
          <a:p>
            <a:pPr algn="just" lvl="1" marL="295910" marR="6350" indent="-283845">
              <a:lnSpc>
                <a:spcPct val="99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NCB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also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provides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resources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training</a:t>
            </a:r>
            <a:r>
              <a:rPr dirty="0" sz="1500" spc="1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1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personnel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India’s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Drug</a:t>
            </a:r>
            <a:r>
              <a:rPr dirty="0" sz="1500" spc="1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Law</a:t>
            </a:r>
            <a:r>
              <a:rPr dirty="0" sz="1500" spc="1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Enforcement </a:t>
            </a:r>
            <a:r>
              <a:rPr dirty="0" sz="1500" spc="-10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Agencies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fighting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drug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trafficking.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NCB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also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monitors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India's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frontiers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track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down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points </a:t>
            </a:r>
            <a:r>
              <a:rPr dirty="0" sz="1500" spc="-10">
                <a:latin typeface="Times New Roman"/>
                <a:cs typeface="Times New Roman"/>
              </a:rPr>
              <a:t>	</a:t>
            </a:r>
            <a:r>
              <a:rPr dirty="0" sz="1500">
                <a:latin typeface="Times New Roman"/>
                <a:cs typeface="Times New Roman"/>
              </a:rPr>
              <a:t>where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smuggling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activities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take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place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with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foreign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traffickers.</a:t>
            </a:r>
            <a:endParaRPr sz="1500">
              <a:latin typeface="Times New Roman"/>
              <a:cs typeface="Times New Roman"/>
            </a:endParaRPr>
          </a:p>
          <a:p>
            <a:pPr algn="just" lvl="1" marL="296545" indent="-28384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96545" algn="l"/>
              </a:tabLst>
            </a:pPr>
            <a:r>
              <a:rPr dirty="0" sz="1500">
                <a:latin typeface="Times New Roman"/>
                <a:cs typeface="Times New Roman"/>
              </a:rPr>
              <a:t>Current</a:t>
            </a:r>
            <a:r>
              <a:rPr dirty="0" sz="1500" spc="-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D.G: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Satya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Narayan</a:t>
            </a:r>
            <a:r>
              <a:rPr dirty="0" sz="1500" spc="-10">
                <a:latin typeface="Times New Roman"/>
                <a:cs typeface="Times New Roman"/>
              </a:rPr>
              <a:t> Pradhan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15826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174" y="5330952"/>
                </a:lnTo>
                <a:lnTo>
                  <a:pt x="376174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3600">
              <a:latin typeface="Times New Roman"/>
              <a:cs typeface="Times New Roman"/>
            </a:endParaRPr>
          </a:p>
          <a:p>
            <a:pPr marL="958850" marR="97790" indent="-869315">
              <a:lnSpc>
                <a:spcPts val="3890"/>
              </a:lnSpc>
            </a:pP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Duties</a:t>
            </a:r>
            <a:r>
              <a:rPr dirty="0" sz="360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60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Forensic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Scientist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47998" y="670687"/>
            <a:ext cx="4951095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latin typeface="Times New Roman"/>
                <a:cs typeface="Times New Roman"/>
              </a:rPr>
              <a:t>Forensic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scientists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perform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variety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duties,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including: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47998" y="1055954"/>
            <a:ext cx="8102600" cy="2857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  <a:tab pos="1405255" algn="l"/>
                <a:tab pos="2380615" algn="l"/>
                <a:tab pos="3274060" algn="l"/>
                <a:tab pos="4214495" algn="l"/>
                <a:tab pos="4940300" algn="l"/>
                <a:tab pos="5855970" algn="l"/>
                <a:tab pos="6424930" algn="l"/>
                <a:tab pos="7066280" algn="l"/>
                <a:tab pos="7776845" algn="l"/>
              </a:tabLst>
            </a:pPr>
            <a:r>
              <a:rPr dirty="0" sz="1700" spc="-25" i="1">
                <a:solidFill>
                  <a:srgbClr val="40B9D2"/>
                </a:solidFill>
                <a:latin typeface="Times New Roman"/>
                <a:cs typeface="Times New Roman"/>
              </a:rPr>
              <a:t>1.</a:t>
            </a:r>
            <a:r>
              <a:rPr dirty="0" sz="1700" i="1">
                <a:solidFill>
                  <a:srgbClr val="40B9D2"/>
                </a:solidFill>
                <a:latin typeface="Times New Roman"/>
                <a:cs typeface="Times New Roman"/>
              </a:rPr>
              <a:t>	</a:t>
            </a:r>
            <a:r>
              <a:rPr dirty="0" sz="1700" spc="-10" i="1">
                <a:solidFill>
                  <a:srgbClr val="000000"/>
                </a:solidFill>
                <a:latin typeface="Times New Roman"/>
                <a:cs typeface="Times New Roman"/>
              </a:rPr>
              <a:t>Collecting</a:t>
            </a:r>
            <a:r>
              <a:rPr dirty="0" sz="1700" i="1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1700" spc="-10" i="1">
                <a:solidFill>
                  <a:srgbClr val="000000"/>
                </a:solidFill>
                <a:latin typeface="Times New Roman"/>
                <a:cs typeface="Times New Roman"/>
              </a:rPr>
              <a:t>evidence:</a:t>
            </a:r>
            <a:r>
              <a:rPr dirty="0" sz="1700" i="1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dirty="0" sz="1700" spc="-10">
                <a:solidFill>
                  <a:srgbClr val="000000"/>
                </a:solidFill>
              </a:rPr>
              <a:t>Forensic</a:t>
            </a:r>
            <a:r>
              <a:rPr dirty="0" sz="1700">
                <a:solidFill>
                  <a:srgbClr val="000000"/>
                </a:solidFill>
              </a:rPr>
              <a:t>	</a:t>
            </a:r>
            <a:r>
              <a:rPr dirty="0" sz="1700" spc="-10">
                <a:solidFill>
                  <a:srgbClr val="000000"/>
                </a:solidFill>
              </a:rPr>
              <a:t>scientists</a:t>
            </a:r>
            <a:r>
              <a:rPr dirty="0" sz="1700">
                <a:solidFill>
                  <a:srgbClr val="000000"/>
                </a:solidFill>
              </a:rPr>
              <a:t>	</a:t>
            </a:r>
            <a:r>
              <a:rPr dirty="0" sz="1700" spc="-10">
                <a:solidFill>
                  <a:srgbClr val="000000"/>
                </a:solidFill>
              </a:rPr>
              <a:t>collect</a:t>
            </a:r>
            <a:r>
              <a:rPr dirty="0" sz="1700">
                <a:solidFill>
                  <a:srgbClr val="000000"/>
                </a:solidFill>
              </a:rPr>
              <a:t>	</a:t>
            </a:r>
            <a:r>
              <a:rPr dirty="0" sz="1700" spc="-10">
                <a:solidFill>
                  <a:srgbClr val="000000"/>
                </a:solidFill>
              </a:rPr>
              <a:t>evidence</a:t>
            </a:r>
            <a:r>
              <a:rPr dirty="0" sz="1700">
                <a:solidFill>
                  <a:srgbClr val="000000"/>
                </a:solidFill>
              </a:rPr>
              <a:t>	</a:t>
            </a:r>
            <a:r>
              <a:rPr dirty="0" sz="1700" spc="-20">
                <a:solidFill>
                  <a:srgbClr val="000000"/>
                </a:solidFill>
              </a:rPr>
              <a:t>from</a:t>
            </a:r>
            <a:r>
              <a:rPr dirty="0" sz="1700">
                <a:solidFill>
                  <a:srgbClr val="000000"/>
                </a:solidFill>
              </a:rPr>
              <a:t>	</a:t>
            </a:r>
            <a:r>
              <a:rPr dirty="0" sz="1700" spc="-10">
                <a:solidFill>
                  <a:srgbClr val="000000"/>
                </a:solidFill>
              </a:rPr>
              <a:t>crime</a:t>
            </a:r>
            <a:r>
              <a:rPr dirty="0" sz="1700">
                <a:solidFill>
                  <a:srgbClr val="000000"/>
                </a:solidFill>
              </a:rPr>
              <a:t>	</a:t>
            </a:r>
            <a:r>
              <a:rPr dirty="0" sz="1700" spc="-10">
                <a:solidFill>
                  <a:srgbClr val="000000"/>
                </a:solidFill>
              </a:rPr>
              <a:t>scenes</a:t>
            </a:r>
            <a:r>
              <a:rPr dirty="0" sz="1700">
                <a:solidFill>
                  <a:srgbClr val="000000"/>
                </a:solidFill>
              </a:rPr>
              <a:t>	</a:t>
            </a:r>
            <a:r>
              <a:rPr dirty="0" sz="1700" spc="-25">
                <a:solidFill>
                  <a:srgbClr val="000000"/>
                </a:solidFill>
              </a:rPr>
              <a:t>and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47998" y="1163802"/>
            <a:ext cx="8104505" cy="435737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algn="just" marL="355600">
              <a:lnSpc>
                <a:spcPct val="100000"/>
              </a:lnSpc>
              <a:spcBef>
                <a:spcPts val="1095"/>
              </a:spcBef>
            </a:pPr>
            <a:r>
              <a:rPr dirty="0" sz="1700">
                <a:latin typeface="Times New Roman"/>
                <a:cs typeface="Times New Roman"/>
              </a:rPr>
              <a:t>accidents,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such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trace</a:t>
            </a:r>
            <a:r>
              <a:rPr dirty="0" sz="1700" spc="-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evidence,</a:t>
            </a:r>
            <a:r>
              <a:rPr dirty="0" sz="1700" spc="-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body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fluids,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hair,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glass,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paint,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drugs.</a:t>
            </a:r>
            <a:endParaRPr sz="1700">
              <a:latin typeface="Times New Roman"/>
              <a:cs typeface="Times New Roman"/>
            </a:endParaRPr>
          </a:p>
          <a:p>
            <a:pPr algn="just" marL="354330" marR="5080" indent="-342265">
              <a:lnSpc>
                <a:spcPts val="1839"/>
              </a:lnSpc>
              <a:spcBef>
                <a:spcPts val="1225"/>
              </a:spcBef>
              <a:buClr>
                <a:srgbClr val="40B9D2"/>
              </a:buClr>
              <a:buAutoNum type="arabicPeriod" startAt="2"/>
              <a:tabLst>
                <a:tab pos="355600" algn="l"/>
              </a:tabLst>
            </a:pPr>
            <a:r>
              <a:rPr dirty="0" sz="1700" i="1">
                <a:latin typeface="Times New Roman"/>
                <a:cs typeface="Times New Roman"/>
              </a:rPr>
              <a:t>Analyzing</a:t>
            </a:r>
            <a:r>
              <a:rPr dirty="0" sz="1700" spc="23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evidence:</a:t>
            </a:r>
            <a:r>
              <a:rPr dirty="0" sz="1700" spc="225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Forensic</a:t>
            </a:r>
            <a:r>
              <a:rPr dirty="0" sz="1700" spc="22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scientists</a:t>
            </a:r>
            <a:r>
              <a:rPr dirty="0" sz="1700" spc="22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perform</a:t>
            </a:r>
            <a:r>
              <a:rPr dirty="0" sz="1700" spc="229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chemical,</a:t>
            </a:r>
            <a:r>
              <a:rPr dirty="0" sz="1700" spc="2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biological,</a:t>
            </a:r>
            <a:r>
              <a:rPr dirty="0" sz="1700" spc="2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2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microscopic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analyses</a:t>
            </a:r>
            <a:r>
              <a:rPr dirty="0" sz="1700" spc="120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on</a:t>
            </a:r>
            <a:r>
              <a:rPr dirty="0" sz="1700" spc="125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evidence.</a:t>
            </a:r>
            <a:r>
              <a:rPr dirty="0" sz="1700" spc="125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They</a:t>
            </a:r>
            <a:r>
              <a:rPr dirty="0" sz="1700" spc="125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may</a:t>
            </a:r>
            <a:r>
              <a:rPr dirty="0" sz="1700" spc="125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also</a:t>
            </a:r>
            <a:r>
              <a:rPr dirty="0" sz="1700" spc="135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use</a:t>
            </a:r>
            <a:r>
              <a:rPr dirty="0" sz="1700" spc="125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techniques</a:t>
            </a:r>
            <a:r>
              <a:rPr dirty="0" sz="1700" spc="130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like</a:t>
            </a:r>
            <a:r>
              <a:rPr dirty="0" sz="1700" spc="120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DNA</a:t>
            </a:r>
            <a:r>
              <a:rPr dirty="0" sz="1700" spc="85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profiling,</a:t>
            </a:r>
            <a:r>
              <a:rPr dirty="0" sz="1700" spc="130">
                <a:latin typeface="Times New Roman"/>
                <a:cs typeface="Times New Roman"/>
              </a:rPr>
              <a:t>  </a:t>
            </a:r>
            <a:r>
              <a:rPr dirty="0" sz="1700" spc="-20">
                <a:latin typeface="Times New Roman"/>
                <a:cs typeface="Times New Roman"/>
              </a:rPr>
              <a:t>mass </a:t>
            </a:r>
            <a:r>
              <a:rPr dirty="0" sz="1700" spc="-20">
                <a:latin typeface="Times New Roman"/>
                <a:cs typeface="Times New Roman"/>
              </a:rPr>
              <a:t>	</a:t>
            </a:r>
            <a:r>
              <a:rPr dirty="0" sz="1700" spc="-10">
                <a:latin typeface="Times New Roman"/>
                <a:cs typeface="Times New Roman"/>
              </a:rPr>
              <a:t>spectrometry,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chromatography.</a:t>
            </a:r>
            <a:endParaRPr sz="1700">
              <a:latin typeface="Times New Roman"/>
              <a:cs typeface="Times New Roman"/>
            </a:endParaRPr>
          </a:p>
          <a:p>
            <a:pPr algn="just" marL="354965" indent="-342265">
              <a:lnSpc>
                <a:spcPts val="1939"/>
              </a:lnSpc>
              <a:spcBef>
                <a:spcPts val="960"/>
              </a:spcBef>
              <a:buClr>
                <a:srgbClr val="40B9D2"/>
              </a:buClr>
              <a:buAutoNum type="arabicPeriod" startAt="2"/>
              <a:tabLst>
                <a:tab pos="354965" algn="l"/>
              </a:tabLst>
            </a:pPr>
            <a:r>
              <a:rPr dirty="0" sz="1700" i="1">
                <a:latin typeface="Times New Roman"/>
                <a:cs typeface="Times New Roman"/>
              </a:rPr>
              <a:t>Consulting</a:t>
            </a:r>
            <a:r>
              <a:rPr dirty="0" sz="1700" spc="38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with</a:t>
            </a:r>
            <a:r>
              <a:rPr dirty="0" sz="1700" spc="39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experts:</a:t>
            </a:r>
            <a:r>
              <a:rPr dirty="0" sz="1700" spc="380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Forensic</a:t>
            </a:r>
            <a:r>
              <a:rPr dirty="0" sz="1700" spc="3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scientists</a:t>
            </a:r>
            <a:r>
              <a:rPr dirty="0" sz="1700" spc="3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may</a:t>
            </a:r>
            <a:r>
              <a:rPr dirty="0" sz="1700" spc="3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consult</a:t>
            </a:r>
            <a:r>
              <a:rPr dirty="0" sz="1700" spc="3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with</a:t>
            </a:r>
            <a:r>
              <a:rPr dirty="0" sz="1700" spc="3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experts</a:t>
            </a:r>
            <a:r>
              <a:rPr dirty="0" sz="1700" spc="3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38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specialized</a:t>
            </a:r>
            <a:endParaRPr sz="1700">
              <a:latin typeface="Times New Roman"/>
              <a:cs typeface="Times New Roman"/>
            </a:endParaRPr>
          </a:p>
          <a:p>
            <a:pPr algn="just" marL="355600">
              <a:lnSpc>
                <a:spcPts val="1939"/>
              </a:lnSpc>
            </a:pPr>
            <a:r>
              <a:rPr dirty="0" sz="1700">
                <a:latin typeface="Times New Roman"/>
                <a:cs typeface="Times New Roman"/>
              </a:rPr>
              <a:t>fields,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such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as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toxicology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odontology.</a:t>
            </a:r>
            <a:endParaRPr sz="1700">
              <a:latin typeface="Times New Roman"/>
              <a:cs typeface="Times New Roman"/>
            </a:endParaRPr>
          </a:p>
          <a:p>
            <a:pPr algn="just" marL="354330" marR="5080" indent="-342265">
              <a:lnSpc>
                <a:spcPts val="1839"/>
              </a:lnSpc>
              <a:spcBef>
                <a:spcPts val="1225"/>
              </a:spcBef>
              <a:buClr>
                <a:srgbClr val="40B9D2"/>
              </a:buClr>
              <a:buAutoNum type="arabicPeriod" startAt="4"/>
              <a:tabLst>
                <a:tab pos="355600" algn="l"/>
              </a:tabLst>
            </a:pPr>
            <a:r>
              <a:rPr dirty="0" sz="1700" i="1">
                <a:latin typeface="Times New Roman"/>
                <a:cs typeface="Times New Roman"/>
              </a:rPr>
              <a:t>Preparing</a:t>
            </a:r>
            <a:r>
              <a:rPr dirty="0" sz="1700" spc="44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reports:</a:t>
            </a:r>
            <a:r>
              <a:rPr dirty="0" sz="1700" spc="440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Forensic</a:t>
            </a:r>
            <a:r>
              <a:rPr dirty="0" sz="1700" spc="4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scientists</a:t>
            </a:r>
            <a:r>
              <a:rPr dirty="0" sz="1700" spc="4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prepare</a:t>
            </a:r>
            <a:r>
              <a:rPr dirty="0" sz="1700" spc="434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technical</a:t>
            </a:r>
            <a:r>
              <a:rPr dirty="0" sz="1700" spc="4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reports,</a:t>
            </a:r>
            <a:r>
              <a:rPr dirty="0" sz="1700" spc="434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including</a:t>
            </a:r>
            <a:r>
              <a:rPr dirty="0" sz="1700" spc="44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statistical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analyses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forensic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evidence.</a:t>
            </a:r>
            <a:endParaRPr sz="1700">
              <a:latin typeface="Times New Roman"/>
              <a:cs typeface="Times New Roman"/>
            </a:endParaRPr>
          </a:p>
          <a:p>
            <a:pPr algn="just" marL="354330" marR="5080" indent="-342265">
              <a:lnSpc>
                <a:spcPts val="1839"/>
              </a:lnSpc>
              <a:spcBef>
                <a:spcPts val="1190"/>
              </a:spcBef>
              <a:buClr>
                <a:srgbClr val="40B9D2"/>
              </a:buClr>
              <a:buAutoNum type="arabicPeriod" startAt="4"/>
              <a:tabLst>
                <a:tab pos="355600" algn="l"/>
              </a:tabLst>
            </a:pPr>
            <a:r>
              <a:rPr dirty="0" sz="1700" i="1">
                <a:latin typeface="Times New Roman"/>
                <a:cs typeface="Times New Roman"/>
              </a:rPr>
              <a:t>Testifying</a:t>
            </a:r>
            <a:r>
              <a:rPr dirty="0" sz="1700" spc="7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in</a:t>
            </a:r>
            <a:r>
              <a:rPr dirty="0" sz="1700" spc="7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court:</a:t>
            </a:r>
            <a:r>
              <a:rPr dirty="0" sz="1700" spc="70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Forensic</a:t>
            </a:r>
            <a:r>
              <a:rPr dirty="0" sz="1700" spc="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scientists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provide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results</a:t>
            </a:r>
            <a:r>
              <a:rPr dirty="0" sz="1700" spc="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their</a:t>
            </a:r>
            <a:r>
              <a:rPr dirty="0" sz="1700" spc="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examinations</a:t>
            </a:r>
            <a:r>
              <a:rPr dirty="0" sz="1700" spc="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as</a:t>
            </a:r>
            <a:r>
              <a:rPr dirty="0" sz="1700" spc="7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proof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court.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They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may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testify to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defend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victim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or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support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case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against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culprit.</a:t>
            </a:r>
            <a:endParaRPr sz="1700">
              <a:latin typeface="Times New Roman"/>
              <a:cs typeface="Times New Roman"/>
            </a:endParaRPr>
          </a:p>
          <a:p>
            <a:pPr algn="just" marL="354330" marR="6985" indent="-342265">
              <a:lnSpc>
                <a:spcPts val="1839"/>
              </a:lnSpc>
              <a:spcBef>
                <a:spcPts val="1195"/>
              </a:spcBef>
              <a:buClr>
                <a:srgbClr val="40B9D2"/>
              </a:buClr>
              <a:buAutoNum type="arabicPeriod" startAt="4"/>
              <a:tabLst>
                <a:tab pos="355600" algn="l"/>
              </a:tabLst>
            </a:pPr>
            <a:r>
              <a:rPr dirty="0" sz="1700" i="1">
                <a:latin typeface="Times New Roman"/>
                <a:cs typeface="Times New Roman"/>
              </a:rPr>
              <a:t>Researching</a:t>
            </a:r>
            <a:r>
              <a:rPr dirty="0" sz="1700" spc="36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and</a:t>
            </a:r>
            <a:r>
              <a:rPr dirty="0" sz="1700" spc="360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developing</a:t>
            </a:r>
            <a:r>
              <a:rPr dirty="0" sz="1700" spc="36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new</a:t>
            </a:r>
            <a:r>
              <a:rPr dirty="0" sz="1700" spc="365" i="1">
                <a:latin typeface="Times New Roman"/>
                <a:cs typeface="Times New Roman"/>
              </a:rPr>
              <a:t> </a:t>
            </a:r>
            <a:r>
              <a:rPr dirty="0" sz="1700" i="1">
                <a:latin typeface="Times New Roman"/>
                <a:cs typeface="Times New Roman"/>
              </a:rPr>
              <a:t>technologies:</a:t>
            </a:r>
            <a:r>
              <a:rPr dirty="0" sz="1700" spc="370" i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Forensic</a:t>
            </a:r>
            <a:r>
              <a:rPr dirty="0" sz="1700" spc="3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scientists</a:t>
            </a:r>
            <a:r>
              <a:rPr dirty="0" sz="1700" spc="3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may</a:t>
            </a:r>
            <a:r>
              <a:rPr dirty="0" sz="1700" spc="3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research</a:t>
            </a:r>
            <a:r>
              <a:rPr dirty="0" sz="1700" spc="365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and </a:t>
            </a:r>
            <a:r>
              <a:rPr dirty="0" sz="1700" spc="-25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develop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new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technologies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evidence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handling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processing.</a:t>
            </a:r>
            <a:endParaRPr sz="1700">
              <a:latin typeface="Times New Roman"/>
              <a:cs typeface="Times New Roman"/>
            </a:endParaRPr>
          </a:p>
          <a:p>
            <a:pPr algn="just" marL="354330" marR="6985" indent="-342265">
              <a:lnSpc>
                <a:spcPts val="1839"/>
              </a:lnSpc>
              <a:spcBef>
                <a:spcPts val="1195"/>
              </a:spcBef>
              <a:buClr>
                <a:srgbClr val="40B9D2"/>
              </a:buClr>
              <a:buAutoNum type="arabicPeriod" startAt="4"/>
              <a:tabLst>
                <a:tab pos="355600" algn="l"/>
              </a:tabLst>
            </a:pPr>
            <a:r>
              <a:rPr dirty="0" sz="1700" i="1">
                <a:latin typeface="Times New Roman"/>
                <a:cs typeface="Times New Roman"/>
              </a:rPr>
              <a:t>Operating</a:t>
            </a:r>
            <a:r>
              <a:rPr dirty="0" sz="1700" spc="125" i="1">
                <a:latin typeface="Times New Roman"/>
                <a:cs typeface="Times New Roman"/>
              </a:rPr>
              <a:t>  </a:t>
            </a:r>
            <a:r>
              <a:rPr dirty="0" sz="1700" i="1">
                <a:latin typeface="Times New Roman"/>
                <a:cs typeface="Times New Roman"/>
              </a:rPr>
              <a:t>laboratory</a:t>
            </a:r>
            <a:r>
              <a:rPr dirty="0" sz="1700" spc="125" i="1">
                <a:latin typeface="Times New Roman"/>
                <a:cs typeface="Times New Roman"/>
              </a:rPr>
              <a:t>  </a:t>
            </a:r>
            <a:r>
              <a:rPr dirty="0" sz="1700" i="1">
                <a:latin typeface="Times New Roman"/>
                <a:cs typeface="Times New Roman"/>
              </a:rPr>
              <a:t>equipment:</a:t>
            </a:r>
            <a:r>
              <a:rPr dirty="0" sz="1700" spc="125" i="1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Forensic</a:t>
            </a:r>
            <a:r>
              <a:rPr dirty="0" sz="1700" spc="125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scientists</a:t>
            </a:r>
            <a:r>
              <a:rPr dirty="0" sz="1700" spc="125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operate,</a:t>
            </a:r>
            <a:r>
              <a:rPr dirty="0" sz="1700" spc="130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maintain,</a:t>
            </a:r>
            <a:r>
              <a:rPr dirty="0" sz="1700" spc="130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120">
                <a:latin typeface="Times New Roman"/>
                <a:cs typeface="Times New Roman"/>
              </a:rPr>
              <a:t>  </a:t>
            </a:r>
            <a:r>
              <a:rPr dirty="0" sz="1700" spc="-10">
                <a:latin typeface="Times New Roman"/>
                <a:cs typeface="Times New Roman"/>
              </a:rPr>
              <a:t>clean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laboratory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facilities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5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equipment.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47998" y="5621528"/>
            <a:ext cx="8102600" cy="7518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just" marL="195580" marR="5080" indent="-183515">
              <a:lnSpc>
                <a:spcPct val="90100"/>
              </a:lnSpc>
              <a:spcBef>
                <a:spcPts val="305"/>
              </a:spcBef>
            </a:pPr>
            <a:r>
              <a:rPr dirty="0" sz="1700" spc="-66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700" spc="35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Forensic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scientists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need</a:t>
            </a:r>
            <a:r>
              <a:rPr dirty="0" sz="1700" spc="5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o</a:t>
            </a:r>
            <a:r>
              <a:rPr dirty="0" sz="1700" spc="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ha</a:t>
            </a:r>
            <a:r>
              <a:rPr dirty="0" sz="1700" spc="-15">
                <a:latin typeface="Times New Roman"/>
                <a:cs typeface="Times New Roman"/>
              </a:rPr>
              <a:t>v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g</a:t>
            </a:r>
            <a:r>
              <a:rPr dirty="0" sz="1700" spc="-15">
                <a:latin typeface="Times New Roman"/>
                <a:cs typeface="Times New Roman"/>
              </a:rPr>
              <a:t>o</a:t>
            </a:r>
            <a:r>
              <a:rPr dirty="0" sz="1700">
                <a:latin typeface="Times New Roman"/>
                <a:cs typeface="Times New Roman"/>
              </a:rPr>
              <a:t>od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communication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skills,</a:t>
            </a:r>
            <a:r>
              <a:rPr dirty="0" sz="1700" spc="7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critical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thinking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skills,</a:t>
            </a:r>
            <a:r>
              <a:rPr dirty="0" sz="1700" spc="7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an</a:t>
            </a:r>
            <a:r>
              <a:rPr dirty="0" sz="1700">
                <a:latin typeface="Times New Roman"/>
                <a:cs typeface="Times New Roman"/>
              </a:rPr>
              <a:t>d</a:t>
            </a:r>
            <a:r>
              <a:rPr dirty="0" sz="1700" spc="6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be </a:t>
            </a:r>
            <a:r>
              <a:rPr dirty="0" sz="1700" spc="-5">
                <a:latin typeface="Times New Roman"/>
                <a:cs typeface="Times New Roman"/>
              </a:rPr>
              <a:t>detail-oriented.</a:t>
            </a:r>
            <a:r>
              <a:rPr dirty="0" sz="1700" spc="285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hey</a:t>
            </a:r>
            <a:r>
              <a:rPr dirty="0" sz="1700" spc="2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10">
                <a:latin typeface="Times New Roman"/>
                <a:cs typeface="Times New Roman"/>
              </a:rPr>
              <a:t>l</a:t>
            </a:r>
            <a:r>
              <a:rPr dirty="0" sz="1700">
                <a:latin typeface="Times New Roman"/>
                <a:cs typeface="Times New Roman"/>
              </a:rPr>
              <a:t>so</a:t>
            </a:r>
            <a:r>
              <a:rPr dirty="0" sz="1700" spc="290">
                <a:latin typeface="Times New Roman"/>
                <a:cs typeface="Times New Roman"/>
              </a:rPr>
              <a:t> </a:t>
            </a:r>
            <a:r>
              <a:rPr dirty="0" sz="1700" spc="-15">
                <a:latin typeface="Times New Roman"/>
                <a:cs typeface="Times New Roman"/>
              </a:rPr>
              <a:t>n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20">
                <a:latin typeface="Times New Roman"/>
                <a:cs typeface="Times New Roman"/>
              </a:rPr>
              <a:t>e</a:t>
            </a:r>
            <a:r>
              <a:rPr dirty="0" sz="1700">
                <a:latin typeface="Times New Roman"/>
                <a:cs typeface="Times New Roman"/>
              </a:rPr>
              <a:t>d</a:t>
            </a:r>
            <a:r>
              <a:rPr dirty="0" sz="1700" spc="29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o</a:t>
            </a:r>
            <a:r>
              <a:rPr dirty="0" sz="1700" spc="28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b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2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ab</a:t>
            </a:r>
            <a:r>
              <a:rPr dirty="0" sz="1700" spc="-10">
                <a:latin typeface="Times New Roman"/>
                <a:cs typeface="Times New Roman"/>
              </a:rPr>
              <a:t>l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29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o</a:t>
            </a:r>
            <a:r>
              <a:rPr dirty="0" sz="1700" spc="2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</a:t>
            </a:r>
            <a:r>
              <a:rPr dirty="0" sz="1700" spc="-15">
                <a:latin typeface="Times New Roman"/>
                <a:cs typeface="Times New Roman"/>
              </a:rPr>
              <a:t>t</a:t>
            </a:r>
            <a:r>
              <a:rPr dirty="0" sz="1700">
                <a:latin typeface="Times New Roman"/>
                <a:cs typeface="Times New Roman"/>
              </a:rPr>
              <a:t>ay</a:t>
            </a:r>
            <a:r>
              <a:rPr dirty="0" sz="1700" spc="2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pro</a:t>
            </a:r>
            <a:r>
              <a:rPr dirty="0" sz="1700" spc="-10">
                <a:latin typeface="Times New Roman"/>
                <a:cs typeface="Times New Roman"/>
              </a:rPr>
              <a:t>f</a:t>
            </a:r>
            <a:r>
              <a:rPr dirty="0" sz="1700">
                <a:latin typeface="Times New Roman"/>
                <a:cs typeface="Times New Roman"/>
              </a:rPr>
              <a:t>ess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onal</a:t>
            </a:r>
            <a:r>
              <a:rPr dirty="0" sz="1700" spc="26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an</a:t>
            </a:r>
            <a:r>
              <a:rPr dirty="0" sz="1700">
                <a:latin typeface="Times New Roman"/>
                <a:cs typeface="Times New Roman"/>
              </a:rPr>
              <a:t>d</a:t>
            </a:r>
            <a:r>
              <a:rPr dirty="0" sz="1700" spc="2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</a:t>
            </a:r>
            <a:r>
              <a:rPr dirty="0" sz="1700" spc="-15">
                <a:latin typeface="Times New Roman"/>
                <a:cs typeface="Times New Roman"/>
              </a:rPr>
              <a:t>m</a:t>
            </a:r>
            <a:r>
              <a:rPr dirty="0" sz="1700">
                <a:latin typeface="Times New Roman"/>
                <a:cs typeface="Times New Roman"/>
              </a:rPr>
              <a:t>po</a:t>
            </a:r>
            <a:r>
              <a:rPr dirty="0" sz="1700" spc="-10">
                <a:latin typeface="Times New Roman"/>
                <a:cs typeface="Times New Roman"/>
              </a:rPr>
              <a:t>s</a:t>
            </a:r>
            <a:r>
              <a:rPr dirty="0" sz="1700">
                <a:latin typeface="Times New Roman"/>
                <a:cs typeface="Times New Roman"/>
              </a:rPr>
              <a:t>e</a:t>
            </a:r>
            <a:r>
              <a:rPr dirty="0" sz="1700" spc="-20">
                <a:latin typeface="Times New Roman"/>
                <a:cs typeface="Times New Roman"/>
              </a:rPr>
              <a:t>d</a:t>
            </a:r>
            <a:r>
              <a:rPr dirty="0" sz="1700">
                <a:latin typeface="Times New Roman"/>
                <a:cs typeface="Times New Roman"/>
              </a:rPr>
              <a:t>,</a:t>
            </a:r>
            <a:r>
              <a:rPr dirty="0" sz="1700" spc="29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</a:t>
            </a:r>
            <a:r>
              <a:rPr dirty="0" sz="1700">
                <a:latin typeface="Times New Roman"/>
                <a:cs typeface="Times New Roman"/>
              </a:rPr>
              <a:t>s</a:t>
            </a:r>
            <a:r>
              <a:rPr dirty="0" sz="1700" spc="27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crime</a:t>
            </a:r>
            <a:r>
              <a:rPr dirty="0" sz="1700">
                <a:latin typeface="Times New Roman"/>
                <a:cs typeface="Times New Roman"/>
              </a:rPr>
              <a:t> scenes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an</a:t>
            </a:r>
            <a:r>
              <a:rPr dirty="0" sz="1700">
                <a:latin typeface="Times New Roman"/>
                <a:cs typeface="Times New Roman"/>
              </a:rPr>
              <a:t>d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ev</a:t>
            </a:r>
            <a:r>
              <a:rPr dirty="0" sz="1700" spc="-10">
                <a:latin typeface="Times New Roman"/>
                <a:cs typeface="Times New Roman"/>
              </a:rPr>
              <a:t>i</a:t>
            </a:r>
            <a:r>
              <a:rPr dirty="0" sz="1700">
                <a:latin typeface="Times New Roman"/>
                <a:cs typeface="Times New Roman"/>
              </a:rPr>
              <a:t>dence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 spc="-5">
                <a:latin typeface="Times New Roman"/>
                <a:cs typeface="Times New Roman"/>
              </a:rPr>
              <a:t>ca</a:t>
            </a:r>
            <a:r>
              <a:rPr dirty="0" sz="1700">
                <a:latin typeface="Times New Roman"/>
                <a:cs typeface="Times New Roman"/>
              </a:rPr>
              <a:t>n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be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grue</a:t>
            </a:r>
            <a:r>
              <a:rPr dirty="0" sz="1700" spc="-10">
                <a:latin typeface="Times New Roman"/>
                <a:cs typeface="Times New Roman"/>
              </a:rPr>
              <a:t>s</a:t>
            </a:r>
            <a:r>
              <a:rPr dirty="0" sz="1700">
                <a:latin typeface="Times New Roman"/>
                <a:cs typeface="Times New Roman"/>
              </a:rPr>
              <a:t>o</a:t>
            </a:r>
            <a:r>
              <a:rPr dirty="0" sz="1700" spc="-10">
                <a:latin typeface="Times New Roman"/>
                <a:cs typeface="Times New Roman"/>
              </a:rPr>
              <a:t>m</a:t>
            </a:r>
            <a:r>
              <a:rPr dirty="0" sz="1700" spc="-5">
                <a:latin typeface="Times New Roman"/>
                <a:cs typeface="Times New Roman"/>
              </a:rPr>
              <a:t>e</a:t>
            </a:r>
            <a:r>
              <a:rPr dirty="0" sz="170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15826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174" y="5330952"/>
                </a:lnTo>
                <a:lnTo>
                  <a:pt x="376174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205740" marR="213995">
              <a:lnSpc>
                <a:spcPct val="90000"/>
              </a:lnSpc>
            </a:pPr>
            <a:r>
              <a:rPr dirty="0" sz="3600" spc="-45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r>
              <a:rPr dirty="0" sz="360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60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Conduct </a:t>
            </a:r>
            <a:r>
              <a:rPr dirty="0" sz="3600" spc="-2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36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Forensic Scientists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70859" y="238125"/>
            <a:ext cx="81038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Conduct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Forensic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Scientists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ethical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professional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guidelines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integrity,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objectivity,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reliability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forensic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practices.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principles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crucial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maintaining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trust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legal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criminal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justice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systems.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Key </a:t>
            </a:r>
            <a:r>
              <a:rPr dirty="0" sz="1200">
                <a:latin typeface="Times New Roman"/>
                <a:cs typeface="Times New Roman"/>
              </a:rPr>
              <a:t>elements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0859" y="939165"/>
            <a:ext cx="81038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40B9D2"/>
                </a:solidFill>
                <a:latin typeface="Times New Roman"/>
                <a:cs typeface="Times New Roman"/>
              </a:rPr>
              <a:t>1.</a:t>
            </a:r>
            <a:r>
              <a:rPr dirty="0" sz="1200" spc="270" i="1">
                <a:solidFill>
                  <a:srgbClr val="40B9D2"/>
                </a:solidFill>
                <a:latin typeface="Times New Roman"/>
                <a:cs typeface="Times New Roman"/>
              </a:rPr>
              <a:t>   </a:t>
            </a:r>
            <a:r>
              <a:rPr dirty="0" sz="1200" i="1">
                <a:solidFill>
                  <a:srgbClr val="000000"/>
                </a:solidFill>
                <a:latin typeface="Times New Roman"/>
                <a:cs typeface="Times New Roman"/>
              </a:rPr>
              <a:t>Objectivity</a:t>
            </a:r>
            <a:r>
              <a:rPr dirty="0" sz="1200" spc="229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200" spc="2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000000"/>
                </a:solidFill>
                <a:latin typeface="Times New Roman"/>
                <a:cs typeface="Times New Roman"/>
              </a:rPr>
              <a:t>Impartiality:</a:t>
            </a:r>
            <a:r>
              <a:rPr dirty="0" sz="1200" spc="22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00000"/>
                </a:solidFill>
              </a:rPr>
              <a:t>Forensic</a:t>
            </a:r>
            <a:r>
              <a:rPr dirty="0" sz="1200" spc="22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scientists</a:t>
            </a:r>
            <a:r>
              <a:rPr dirty="0" sz="1200" spc="2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must</a:t>
            </a:r>
            <a:r>
              <a:rPr dirty="0" sz="1200" spc="2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remain</a:t>
            </a:r>
            <a:r>
              <a:rPr dirty="0" sz="1200" spc="21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neutral</a:t>
            </a:r>
            <a:r>
              <a:rPr dirty="0" sz="1200" spc="23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and</a:t>
            </a:r>
            <a:r>
              <a:rPr dirty="0" sz="1200" spc="22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objective,</a:t>
            </a:r>
            <a:r>
              <a:rPr dirty="0" sz="1200" spc="21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conducting</a:t>
            </a:r>
            <a:r>
              <a:rPr dirty="0" sz="1200" spc="22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analyses</a:t>
            </a:r>
            <a:r>
              <a:rPr dirty="0" sz="1200" spc="22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without</a:t>
            </a:r>
            <a:r>
              <a:rPr dirty="0" sz="1200" spc="22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bias</a:t>
            </a:r>
            <a:r>
              <a:rPr dirty="0" sz="1200" spc="215">
                <a:solidFill>
                  <a:srgbClr val="000000"/>
                </a:solidFill>
              </a:rPr>
              <a:t> </a:t>
            </a:r>
            <a:r>
              <a:rPr dirty="0" sz="1200" spc="-25">
                <a:solidFill>
                  <a:srgbClr val="000000"/>
                </a:solidFill>
              </a:rPr>
              <a:t>or </a:t>
            </a:r>
            <a:r>
              <a:rPr dirty="0" sz="1200">
                <a:solidFill>
                  <a:srgbClr val="000000"/>
                </a:solidFill>
              </a:rPr>
              <a:t>influence</a:t>
            </a:r>
            <a:r>
              <a:rPr dirty="0" sz="1200" spc="16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from</a:t>
            </a:r>
            <a:r>
              <a:rPr dirty="0" sz="1200" spc="18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external</a:t>
            </a:r>
            <a:r>
              <a:rPr dirty="0" sz="1200" spc="18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parties,</a:t>
            </a:r>
            <a:r>
              <a:rPr dirty="0" sz="1200" spc="17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including</a:t>
            </a:r>
            <a:r>
              <a:rPr dirty="0" sz="1200" spc="16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law</a:t>
            </a:r>
            <a:r>
              <a:rPr dirty="0" sz="1200" spc="17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enforcement,</a:t>
            </a:r>
            <a:r>
              <a:rPr dirty="0" sz="1200" spc="19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attorneys,</a:t>
            </a:r>
            <a:r>
              <a:rPr dirty="0" sz="1200" spc="18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or</a:t>
            </a:r>
            <a:r>
              <a:rPr dirty="0" sz="1200" spc="16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victims.</a:t>
            </a:r>
            <a:r>
              <a:rPr dirty="0" sz="1200" spc="17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Conclusions</a:t>
            </a:r>
            <a:r>
              <a:rPr dirty="0" sz="1200" spc="17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should</a:t>
            </a:r>
            <a:r>
              <a:rPr dirty="0" sz="1200" spc="17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be</a:t>
            </a:r>
            <a:r>
              <a:rPr dirty="0" sz="1200" spc="16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based</a:t>
            </a:r>
            <a:r>
              <a:rPr dirty="0" sz="1200" spc="17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solely</a:t>
            </a:r>
            <a:r>
              <a:rPr dirty="0" sz="1200" spc="150">
                <a:solidFill>
                  <a:srgbClr val="000000"/>
                </a:solidFill>
              </a:rPr>
              <a:t> </a:t>
            </a:r>
            <a:r>
              <a:rPr dirty="0" sz="1200" spc="-25">
                <a:solidFill>
                  <a:srgbClr val="000000"/>
                </a:solidFill>
              </a:rPr>
              <a:t>on </a:t>
            </a:r>
            <a:r>
              <a:rPr dirty="0" sz="1200">
                <a:solidFill>
                  <a:srgbClr val="000000"/>
                </a:solidFill>
              </a:rPr>
              <a:t>scientific</a:t>
            </a:r>
            <a:r>
              <a:rPr dirty="0" sz="1200" spc="-2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evidence</a:t>
            </a:r>
            <a:r>
              <a:rPr dirty="0" sz="1200" spc="-15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and</a:t>
            </a:r>
            <a:r>
              <a:rPr dirty="0" sz="1200" spc="-40">
                <a:solidFill>
                  <a:srgbClr val="000000"/>
                </a:solidFill>
              </a:rPr>
              <a:t> </a:t>
            </a:r>
            <a:r>
              <a:rPr dirty="0" sz="1200" spc="-10">
                <a:solidFill>
                  <a:srgbClr val="000000"/>
                </a:solidFill>
              </a:rPr>
              <a:t>methods.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70859" y="1640585"/>
            <a:ext cx="8101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200" spc="-25" i="1">
                <a:solidFill>
                  <a:srgbClr val="40B9D2"/>
                </a:solidFill>
                <a:latin typeface="Times New Roman"/>
                <a:cs typeface="Times New Roman"/>
              </a:rPr>
              <a:t>2.</a:t>
            </a:r>
            <a:r>
              <a:rPr dirty="0" sz="1200" i="1">
                <a:solidFill>
                  <a:srgbClr val="40B9D2"/>
                </a:solidFill>
                <a:latin typeface="Times New Roman"/>
                <a:cs typeface="Times New Roman"/>
              </a:rPr>
              <a:t>	</a:t>
            </a:r>
            <a:r>
              <a:rPr dirty="0" sz="1200" i="1">
                <a:latin typeface="Times New Roman"/>
                <a:cs typeface="Times New Roman"/>
              </a:rPr>
              <a:t>Confidentiality: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case-</a:t>
            </a:r>
            <a:r>
              <a:rPr dirty="0" sz="1200">
                <a:latin typeface="Times New Roman"/>
                <a:cs typeface="Times New Roman"/>
              </a:rPr>
              <a:t>related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kept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confidential,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disclosed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authorized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parties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involved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case.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Forensic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scientists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respect 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privacy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sensitivity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handle.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70859" y="2158746"/>
            <a:ext cx="810323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40B9D2"/>
                </a:solidFill>
                <a:latin typeface="Times New Roman"/>
                <a:cs typeface="Times New Roman"/>
              </a:rPr>
              <a:t>3.</a:t>
            </a:r>
            <a:r>
              <a:rPr dirty="0" sz="1200" spc="275" i="1">
                <a:solidFill>
                  <a:srgbClr val="40B9D2"/>
                </a:solidFill>
                <a:latin typeface="Times New Roman"/>
                <a:cs typeface="Times New Roman"/>
              </a:rPr>
              <a:t>   </a:t>
            </a:r>
            <a:r>
              <a:rPr dirty="0" sz="1200" i="1">
                <a:latin typeface="Times New Roman"/>
                <a:cs typeface="Times New Roman"/>
              </a:rPr>
              <a:t>Scientific</a:t>
            </a:r>
            <a:r>
              <a:rPr dirty="0" sz="1200" spc="28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Integrity:</a:t>
            </a:r>
            <a:r>
              <a:rPr dirty="0" sz="1200" spc="28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validated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methods,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techniques,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equipment,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established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scientific </a:t>
            </a:r>
            <a:r>
              <a:rPr dirty="0" sz="1200">
                <a:latin typeface="Times New Roman"/>
                <a:cs typeface="Times New Roman"/>
              </a:rPr>
              <a:t>standards.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Maintain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accuracy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reporting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findings,</a:t>
            </a:r>
            <a:r>
              <a:rPr dirty="0" sz="1200" spc="4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clearly</a:t>
            </a:r>
            <a:r>
              <a:rPr dirty="0" sz="1200" spc="3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stating</a:t>
            </a:r>
            <a:r>
              <a:rPr dirty="0" sz="1200" spc="3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limitations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used.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Continuous </a:t>
            </a:r>
            <a:r>
              <a:rPr dirty="0" sz="1200">
                <a:latin typeface="Times New Roman"/>
                <a:cs typeface="Times New Roman"/>
              </a:rPr>
              <a:t>improvement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professional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development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staying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advancements in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forensic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science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encouraged.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70859" y="2859481"/>
            <a:ext cx="81019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200" spc="-25" i="1">
                <a:solidFill>
                  <a:srgbClr val="40B9D2"/>
                </a:solidFill>
                <a:latin typeface="Times New Roman"/>
                <a:cs typeface="Times New Roman"/>
              </a:rPr>
              <a:t>4.</a:t>
            </a:r>
            <a:r>
              <a:rPr dirty="0" sz="1200" i="1">
                <a:solidFill>
                  <a:srgbClr val="40B9D2"/>
                </a:solidFill>
                <a:latin typeface="Times New Roman"/>
                <a:cs typeface="Times New Roman"/>
              </a:rPr>
              <a:t>	</a:t>
            </a:r>
            <a:r>
              <a:rPr dirty="0" sz="1200" i="1">
                <a:latin typeface="Times New Roman"/>
                <a:cs typeface="Times New Roman"/>
              </a:rPr>
              <a:t>Accuracy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Reporting: Reports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should be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clear,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concise,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 detailed,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including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all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relevant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findings,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methods used, and </a:t>
            </a:r>
            <a:r>
              <a:rPr dirty="0" sz="1200" spc="-25" i="1">
                <a:latin typeface="Times New Roman"/>
                <a:cs typeface="Times New Roman"/>
              </a:rPr>
              <a:t>any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200" i="1">
                <a:latin typeface="Times New Roman"/>
                <a:cs typeface="Times New Roman"/>
              </a:rPr>
              <a:t>potential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limitations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or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uncertainties.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Findings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should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not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exaggerated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or</a:t>
            </a:r>
            <a:r>
              <a:rPr dirty="0" sz="1200" spc="-4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understated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influence the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outcome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case.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70859" y="3378200"/>
            <a:ext cx="81000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200" spc="-25" i="1">
                <a:solidFill>
                  <a:srgbClr val="40B9D2"/>
                </a:solidFill>
                <a:latin typeface="Times New Roman"/>
                <a:cs typeface="Times New Roman"/>
              </a:rPr>
              <a:t>5.</a:t>
            </a:r>
            <a:r>
              <a:rPr dirty="0" sz="1200" i="1">
                <a:solidFill>
                  <a:srgbClr val="40B9D2"/>
                </a:solidFill>
                <a:latin typeface="Times New Roman"/>
                <a:cs typeface="Times New Roman"/>
              </a:rPr>
              <a:t>	</a:t>
            </a:r>
            <a:r>
              <a:rPr dirty="0" sz="1200" i="1">
                <a:latin typeface="Times New Roman"/>
                <a:cs typeface="Times New Roman"/>
              </a:rPr>
              <a:t>Avoidance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Conflicts</a:t>
            </a:r>
            <a:r>
              <a:rPr dirty="0" sz="1200" spc="4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Interest: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Forensic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scientists</a:t>
            </a:r>
            <a:r>
              <a:rPr dirty="0" sz="1200" spc="4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must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avoid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situations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where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personal,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financial,</a:t>
            </a:r>
            <a:r>
              <a:rPr dirty="0" sz="1200" spc="4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or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other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relationships </a:t>
            </a:r>
            <a:r>
              <a:rPr dirty="0" sz="1200" i="1">
                <a:latin typeface="Times New Roman"/>
                <a:cs typeface="Times New Roman"/>
              </a:rPr>
              <a:t>could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compromise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or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appear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compromise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their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objectivity.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70859" y="3896359"/>
            <a:ext cx="8101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200" spc="-25" i="1">
                <a:solidFill>
                  <a:srgbClr val="40B9D2"/>
                </a:solidFill>
                <a:latin typeface="Times New Roman"/>
                <a:cs typeface="Times New Roman"/>
              </a:rPr>
              <a:t>6.</a:t>
            </a:r>
            <a:r>
              <a:rPr dirty="0" sz="1200" i="1">
                <a:solidFill>
                  <a:srgbClr val="40B9D2"/>
                </a:solidFill>
                <a:latin typeface="Times New Roman"/>
                <a:cs typeface="Times New Roman"/>
              </a:rPr>
              <a:t>	</a:t>
            </a:r>
            <a:r>
              <a:rPr dirty="0" sz="1200" i="1">
                <a:latin typeface="Times New Roman"/>
                <a:cs typeface="Times New Roman"/>
              </a:rPr>
              <a:t>Accountability</a:t>
            </a:r>
            <a:r>
              <a:rPr dirty="0" sz="1200" spc="7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7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Responsibility:</a:t>
            </a:r>
            <a:r>
              <a:rPr dirty="0" sz="1200" spc="7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Forensic</a:t>
            </a:r>
            <a:r>
              <a:rPr dirty="0" sz="1200" spc="7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scientists</a:t>
            </a:r>
            <a:r>
              <a:rPr dirty="0" sz="1200" spc="8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must</a:t>
            </a:r>
            <a:r>
              <a:rPr dirty="0" sz="1200" spc="8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take</a:t>
            </a:r>
            <a:r>
              <a:rPr dirty="0" sz="1200" spc="7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full</a:t>
            </a:r>
            <a:r>
              <a:rPr dirty="0" sz="1200" spc="8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responsibility</a:t>
            </a:r>
            <a:r>
              <a:rPr dirty="0" sz="1200" spc="7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for</a:t>
            </a:r>
            <a:r>
              <a:rPr dirty="0" sz="1200" spc="8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their</a:t>
            </a:r>
            <a:r>
              <a:rPr dirty="0" sz="1200" spc="7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work,</a:t>
            </a:r>
            <a:r>
              <a:rPr dirty="0" sz="1200" spc="7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ensuring</a:t>
            </a:r>
            <a:r>
              <a:rPr dirty="0" sz="1200" spc="7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that</a:t>
            </a:r>
            <a:r>
              <a:rPr dirty="0" sz="1200" spc="7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it</a:t>
            </a:r>
            <a:r>
              <a:rPr dirty="0" sz="1200" spc="8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meets</a:t>
            </a:r>
            <a:r>
              <a:rPr dirty="0" sz="1200" spc="80" i="1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Times New Roman"/>
                <a:cs typeface="Times New Roman"/>
              </a:rPr>
              <a:t>the </a:t>
            </a:r>
            <a:r>
              <a:rPr dirty="0" sz="1200" i="1">
                <a:latin typeface="Times New Roman"/>
                <a:cs typeface="Times New Roman"/>
              </a:rPr>
              <a:t>highest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professional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standards.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If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mistakes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are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identified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analysis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or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reporting,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they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should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corrected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promptly.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70859" y="4414215"/>
            <a:ext cx="81019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dirty="0" sz="1200" spc="-25" i="1">
                <a:solidFill>
                  <a:srgbClr val="40B9D2"/>
                </a:solidFill>
                <a:latin typeface="Times New Roman"/>
                <a:cs typeface="Times New Roman"/>
              </a:rPr>
              <a:t>7.</a:t>
            </a:r>
            <a:r>
              <a:rPr dirty="0" sz="1200" i="1">
                <a:solidFill>
                  <a:srgbClr val="40B9D2"/>
                </a:solidFill>
                <a:latin typeface="Times New Roman"/>
                <a:cs typeface="Times New Roman"/>
              </a:rPr>
              <a:t>	</a:t>
            </a:r>
            <a:r>
              <a:rPr dirty="0" sz="1200" i="1">
                <a:latin typeface="Times New Roman"/>
                <a:cs typeface="Times New Roman"/>
              </a:rPr>
              <a:t>Professional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Competence: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Forensic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scientists must work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within their areas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 expertise,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refusing assignments that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fall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outside</a:t>
            </a:r>
            <a:endParaRPr sz="1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200" i="1">
                <a:latin typeface="Times New Roman"/>
                <a:cs typeface="Times New Roman"/>
              </a:rPr>
              <a:t>their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qualifications.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They</a:t>
            </a:r>
            <a:r>
              <a:rPr dirty="0" sz="1200" spc="-3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must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remain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aware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their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limitations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seek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guidance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when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necessary.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70859" y="4932933"/>
            <a:ext cx="81019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40B9D2"/>
                </a:solidFill>
                <a:latin typeface="Times New Roman"/>
                <a:cs typeface="Times New Roman"/>
              </a:rPr>
              <a:t>8.</a:t>
            </a:r>
            <a:r>
              <a:rPr dirty="0" sz="1200" spc="265" i="1">
                <a:solidFill>
                  <a:srgbClr val="40B9D2"/>
                </a:solidFill>
                <a:latin typeface="Times New Roman"/>
                <a:cs typeface="Times New Roman"/>
              </a:rPr>
              <a:t>   </a:t>
            </a:r>
            <a:r>
              <a:rPr dirty="0" sz="1200" i="1">
                <a:latin typeface="Times New Roman"/>
                <a:cs typeface="Times New Roman"/>
              </a:rPr>
              <a:t>Testimony</a:t>
            </a:r>
            <a:r>
              <a:rPr dirty="0" sz="1200" spc="204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2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Communication:</a:t>
            </a:r>
            <a:r>
              <a:rPr dirty="0" sz="1200" spc="2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When</a:t>
            </a:r>
            <a:r>
              <a:rPr dirty="0" sz="1200" spc="2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called</a:t>
            </a:r>
            <a:r>
              <a:rPr dirty="0" sz="1200" spc="2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</a:t>
            </a:r>
            <a:r>
              <a:rPr dirty="0" sz="1200" spc="2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testify</a:t>
            </a:r>
            <a:r>
              <a:rPr dirty="0" sz="1200" spc="204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</a:t>
            </a:r>
            <a:r>
              <a:rPr dirty="0" sz="1200" spc="2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court,</a:t>
            </a:r>
            <a:r>
              <a:rPr dirty="0" sz="1200" spc="2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forensic</a:t>
            </a:r>
            <a:r>
              <a:rPr dirty="0" sz="1200" spc="204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scientists</a:t>
            </a:r>
            <a:r>
              <a:rPr dirty="0" sz="1200" spc="2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must</a:t>
            </a:r>
            <a:r>
              <a:rPr dirty="0" sz="1200" spc="2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present</a:t>
            </a:r>
            <a:r>
              <a:rPr dirty="0" sz="1200" spc="2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their</a:t>
            </a:r>
            <a:r>
              <a:rPr dirty="0" sz="1200" spc="2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findings</a:t>
            </a:r>
            <a:r>
              <a:rPr dirty="0" sz="1200" spc="21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truthfully, </a:t>
            </a:r>
            <a:r>
              <a:rPr dirty="0" sz="1200" i="1">
                <a:latin typeface="Times New Roman"/>
                <a:cs typeface="Times New Roman"/>
              </a:rPr>
              <a:t>avoiding</a:t>
            </a:r>
            <a:r>
              <a:rPr dirty="0" sz="1200" spc="1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misrepresentation</a:t>
            </a:r>
            <a:r>
              <a:rPr dirty="0" sz="1200" spc="1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or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overstating</a:t>
            </a:r>
            <a:r>
              <a:rPr dirty="0" sz="1200" spc="1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strength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their</a:t>
            </a:r>
            <a:r>
              <a:rPr dirty="0" sz="1200" spc="17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conclusions.</a:t>
            </a:r>
            <a:r>
              <a:rPr dirty="0" sz="1200" spc="1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They</a:t>
            </a:r>
            <a:r>
              <a:rPr dirty="0" sz="1200" spc="1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should</a:t>
            </a:r>
            <a:r>
              <a:rPr dirty="0" sz="1200" spc="17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communicate</a:t>
            </a:r>
            <a:r>
              <a:rPr dirty="0" sz="1200" spc="1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their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findings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</a:t>
            </a:r>
            <a:r>
              <a:rPr dirty="0" sz="1200" spc="175" i="1">
                <a:latin typeface="Times New Roman"/>
                <a:cs typeface="Times New Roman"/>
              </a:rPr>
              <a:t> </a:t>
            </a:r>
            <a:r>
              <a:rPr dirty="0" sz="1200" spc="-50" i="1">
                <a:latin typeface="Times New Roman"/>
                <a:cs typeface="Times New Roman"/>
              </a:rPr>
              <a:t>a </a:t>
            </a:r>
            <a:r>
              <a:rPr dirty="0" sz="1200" i="1">
                <a:latin typeface="Times New Roman"/>
                <a:cs typeface="Times New Roman"/>
              </a:rPr>
              <a:t>manner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that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is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understandable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non-</a:t>
            </a:r>
            <a:r>
              <a:rPr dirty="0" sz="1200" i="1">
                <a:latin typeface="Times New Roman"/>
                <a:cs typeface="Times New Roman"/>
              </a:rPr>
              <a:t>experts</a:t>
            </a:r>
            <a:r>
              <a:rPr dirty="0" sz="1200" spc="-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(judges,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juries,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etc.).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70859" y="5634024"/>
            <a:ext cx="81013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40B9D2"/>
                </a:solidFill>
                <a:latin typeface="Times New Roman"/>
                <a:cs typeface="Times New Roman"/>
              </a:rPr>
              <a:t>9.</a:t>
            </a:r>
            <a:r>
              <a:rPr dirty="0" sz="1200" spc="265" i="1">
                <a:solidFill>
                  <a:srgbClr val="40B9D2"/>
                </a:solidFill>
                <a:latin typeface="Times New Roman"/>
                <a:cs typeface="Times New Roman"/>
              </a:rPr>
              <a:t>   </a:t>
            </a:r>
            <a:r>
              <a:rPr dirty="0" sz="1200" i="1">
                <a:latin typeface="Times New Roman"/>
                <a:cs typeface="Times New Roman"/>
              </a:rPr>
              <a:t>Adherence</a:t>
            </a:r>
            <a:r>
              <a:rPr dirty="0" sz="1200" spc="17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Legal</a:t>
            </a:r>
            <a:r>
              <a:rPr dirty="0" sz="1200" spc="170" i="1">
                <a:latin typeface="Times New Roman"/>
                <a:cs typeface="Times New Roman"/>
              </a:rPr>
              <a:t>  </a:t>
            </a:r>
            <a:r>
              <a:rPr dirty="0" sz="1200" i="1">
                <a:latin typeface="Times New Roman"/>
                <a:cs typeface="Times New Roman"/>
              </a:rPr>
              <a:t>Standards: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Forensic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scientists</a:t>
            </a:r>
            <a:r>
              <a:rPr dirty="0" sz="1200" spc="17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must</a:t>
            </a:r>
            <a:r>
              <a:rPr dirty="0" sz="1200" spc="17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be</a:t>
            </a:r>
            <a:r>
              <a:rPr dirty="0" sz="1200" spc="1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aware</a:t>
            </a:r>
            <a:r>
              <a:rPr dirty="0" sz="1200" spc="1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17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adhere</a:t>
            </a:r>
            <a:r>
              <a:rPr dirty="0" sz="1200" spc="1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legal</a:t>
            </a:r>
            <a:r>
              <a:rPr dirty="0" sz="1200" spc="17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standards</a:t>
            </a:r>
            <a:r>
              <a:rPr dirty="0" sz="1200" spc="17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15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rules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165" i="1">
                <a:latin typeface="Times New Roman"/>
                <a:cs typeface="Times New Roman"/>
              </a:rPr>
              <a:t> </a:t>
            </a:r>
            <a:r>
              <a:rPr dirty="0" sz="1200" spc="-25" i="1">
                <a:latin typeface="Times New Roman"/>
                <a:cs typeface="Times New Roman"/>
              </a:rPr>
              <a:t>the </a:t>
            </a:r>
            <a:r>
              <a:rPr dirty="0" sz="1200" i="1">
                <a:latin typeface="Times New Roman"/>
                <a:cs typeface="Times New Roman"/>
              </a:rPr>
              <a:t>jurisdiction</a:t>
            </a:r>
            <a:r>
              <a:rPr dirty="0" sz="1200" spc="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</a:t>
            </a:r>
            <a:r>
              <a:rPr dirty="0" sz="1200" spc="5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which</a:t>
            </a:r>
            <a:r>
              <a:rPr dirty="0" sz="1200" spc="5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they</a:t>
            </a:r>
            <a:r>
              <a:rPr dirty="0" sz="1200" spc="5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operate.</a:t>
            </a:r>
            <a:r>
              <a:rPr dirty="0" sz="1200" spc="5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By</a:t>
            </a:r>
            <a:r>
              <a:rPr dirty="0" sz="1200" spc="5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adhering</a:t>
            </a:r>
            <a:r>
              <a:rPr dirty="0" sz="1200" spc="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</a:t>
            </a:r>
            <a:r>
              <a:rPr dirty="0" sz="1200" spc="5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these</a:t>
            </a:r>
            <a:r>
              <a:rPr dirty="0" sz="1200" spc="5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principles,</a:t>
            </a:r>
            <a:r>
              <a:rPr dirty="0" sz="1200" spc="5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forensic</a:t>
            </a:r>
            <a:r>
              <a:rPr dirty="0" sz="1200" spc="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scientists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help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ensure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that</a:t>
            </a:r>
            <a:r>
              <a:rPr dirty="0" sz="1200" spc="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their</a:t>
            </a:r>
            <a:r>
              <a:rPr dirty="0" sz="1200" spc="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work</a:t>
            </a:r>
            <a:r>
              <a:rPr dirty="0" sz="1200" spc="5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is</a:t>
            </a:r>
            <a:r>
              <a:rPr dirty="0" sz="1200" spc="6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reliable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that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it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contributes to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the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fair</a:t>
            </a:r>
            <a:r>
              <a:rPr dirty="0" sz="1200" spc="-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administration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justice.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15826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174" y="5330952"/>
                </a:lnTo>
                <a:lnTo>
                  <a:pt x="376174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130810" marR="139700">
              <a:lnSpc>
                <a:spcPct val="90000"/>
              </a:lnSpc>
              <a:spcBef>
                <a:spcPts val="5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Contemporary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dirty="0" sz="36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Academics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Practices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360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Sciences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92448" y="389331"/>
            <a:ext cx="1085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87521" y="431291"/>
            <a:ext cx="3874135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0"/>
              </a:lnSpc>
            </a:pPr>
            <a:r>
              <a:rPr dirty="0" sz="1800" b="1">
                <a:latin typeface="Times New Roman"/>
                <a:cs typeface="Times New Roman"/>
              </a:rPr>
              <a:t>Indian</a:t>
            </a:r>
            <a:r>
              <a:rPr dirty="0" sz="1800" spc="1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Academy</a:t>
            </a:r>
            <a:r>
              <a:rPr dirty="0" sz="1800" spc="1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1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Forensic</a:t>
            </a:r>
            <a:r>
              <a:rPr dirty="0" sz="1800" spc="1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Sciences: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9971" y="389331"/>
            <a:ext cx="401447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00"/>
                </a:solidFill>
              </a:rPr>
              <a:t>The</a:t>
            </a:r>
            <a:r>
              <a:rPr dirty="0" sz="1800" spc="15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Indian</a:t>
            </a:r>
            <a:r>
              <a:rPr dirty="0" sz="1800" spc="15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Academy</a:t>
            </a:r>
            <a:r>
              <a:rPr dirty="0" sz="1800" spc="17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of</a:t>
            </a:r>
            <a:r>
              <a:rPr dirty="0" sz="1800" spc="16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Forensic</a:t>
            </a:r>
            <a:r>
              <a:rPr dirty="0" sz="1800" spc="16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Sciences</a:t>
            </a:r>
            <a:endParaRPr sz="1800"/>
          </a:p>
        </p:txBody>
      </p:sp>
      <p:sp>
        <p:nvSpPr>
          <p:cNvPr id="7" name="object 7" descr=""/>
          <p:cNvSpPr txBox="1"/>
          <p:nvPr/>
        </p:nvSpPr>
        <p:spPr>
          <a:xfrm>
            <a:off x="3775328" y="636778"/>
            <a:ext cx="7889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(IAFS)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was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established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year</a:t>
            </a:r>
            <a:r>
              <a:rPr dirty="0" sz="1800" spc="1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1960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academy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started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biennial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scientific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75328" y="883665"/>
            <a:ext cx="7888605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Times New Roman"/>
                <a:cs typeface="Times New Roman"/>
              </a:rPr>
              <a:t>journal,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assisted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opportunity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discussion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concepts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forensic </a:t>
            </a:r>
            <a:r>
              <a:rPr dirty="0" sz="1800">
                <a:latin typeface="Times New Roman"/>
                <a:cs typeface="Times New Roman"/>
              </a:rPr>
              <a:t>science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international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bodies.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92448" y="1529841"/>
            <a:ext cx="108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87521" y="1571244"/>
            <a:ext cx="5360670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5"/>
              </a:lnSpc>
            </a:pP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18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teaching</a:t>
            </a:r>
            <a:r>
              <a:rPr dirty="0" sz="1800" spc="1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18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Forensic</a:t>
            </a:r>
            <a:r>
              <a:rPr dirty="0" sz="1800" spc="1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Sciences</a:t>
            </a:r>
            <a:r>
              <a:rPr dirty="0" sz="1800" spc="1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1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1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Universities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209023" y="1529841"/>
            <a:ext cx="2453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year</a:t>
            </a:r>
            <a:r>
              <a:rPr dirty="0" sz="1800" spc="1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1967,</a:t>
            </a:r>
            <a:r>
              <a:rPr dirty="0" sz="1800" spc="1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Dr.</a:t>
            </a:r>
            <a:r>
              <a:rPr dirty="0" sz="1800" spc="17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DS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75328" y="1776729"/>
            <a:ext cx="78873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5525" algn="l"/>
                <a:tab pos="1484630" algn="l"/>
                <a:tab pos="2059305" algn="l"/>
                <a:tab pos="3140075" algn="l"/>
                <a:tab pos="3510279" algn="l"/>
                <a:tab pos="3970654" algn="l"/>
                <a:tab pos="5116830" algn="l"/>
                <a:tab pos="5904865" algn="l"/>
                <a:tab pos="724154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Kothari</a:t>
            </a:r>
            <a:r>
              <a:rPr dirty="0" sz="1800" spc="-10">
                <a:latin typeface="Times New Roman"/>
                <a:cs typeface="Times New Roman"/>
              </a:rPr>
              <a:t>,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0">
                <a:latin typeface="Times New Roman"/>
                <a:cs typeface="Times New Roman"/>
              </a:rPr>
              <a:t>then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Chairman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of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University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Grants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Commission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(UGC)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75328" y="2023313"/>
            <a:ext cx="78879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conventional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high-</a:t>
            </a: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commission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advise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Commission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stages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be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75328" y="2270886"/>
            <a:ext cx="7891145" cy="128778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Times New Roman"/>
                <a:cs typeface="Times New Roman"/>
              </a:rPr>
              <a:t>occupied</a:t>
            </a:r>
            <a:r>
              <a:rPr dirty="0" sz="1800" spc="5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5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6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overview</a:t>
            </a:r>
            <a:r>
              <a:rPr dirty="0" sz="1800" spc="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Criminology</a:t>
            </a:r>
            <a:r>
              <a:rPr dirty="0" sz="1800" spc="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6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Forensic</a:t>
            </a:r>
            <a:r>
              <a:rPr dirty="0" sz="1800" spc="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Sciences</a:t>
            </a:r>
            <a:r>
              <a:rPr dirty="0" sz="1800" spc="6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university </a:t>
            </a:r>
            <a:r>
              <a:rPr dirty="0" sz="1800">
                <a:latin typeface="Times New Roman"/>
                <a:cs typeface="Times New Roman"/>
              </a:rPr>
              <a:t>education.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was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recommended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universities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fortified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announce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courses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Criminology</a:t>
            </a:r>
            <a:r>
              <a:rPr dirty="0" sz="1800" spc="27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27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70">
                <a:latin typeface="Times New Roman"/>
                <a:cs typeface="Times New Roman"/>
              </a:rPr>
              <a:t>  </a:t>
            </a:r>
            <a:r>
              <a:rPr dirty="0" sz="1800" b="1">
                <a:latin typeface="Times New Roman"/>
                <a:cs typeface="Times New Roman"/>
              </a:rPr>
              <a:t>undergraduate</a:t>
            </a:r>
            <a:r>
              <a:rPr dirty="0" sz="1800" spc="275" b="1">
                <a:latin typeface="Times New Roman"/>
                <a:cs typeface="Times New Roman"/>
              </a:rPr>
              <a:t>  </a:t>
            </a:r>
            <a:r>
              <a:rPr dirty="0" sz="1800" b="1">
                <a:latin typeface="Times New Roman"/>
                <a:cs typeface="Times New Roman"/>
              </a:rPr>
              <a:t>courses</a:t>
            </a:r>
            <a:r>
              <a:rPr dirty="0" sz="1800" spc="265" b="1">
                <a:latin typeface="Times New Roman"/>
                <a:cs typeface="Times New Roman"/>
              </a:rPr>
              <a:t> 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265" b="1">
                <a:latin typeface="Times New Roman"/>
                <a:cs typeface="Times New Roman"/>
              </a:rPr>
              <a:t>  </a:t>
            </a:r>
            <a:r>
              <a:rPr dirty="0" sz="1800" b="1">
                <a:latin typeface="Times New Roman"/>
                <a:cs typeface="Times New Roman"/>
              </a:rPr>
              <a:t>postgraduate</a:t>
            </a:r>
            <a:r>
              <a:rPr dirty="0" sz="1800" spc="275" b="1">
                <a:latin typeface="Times New Roman"/>
                <a:cs typeface="Times New Roman"/>
              </a:rPr>
              <a:t>  </a:t>
            </a:r>
            <a:r>
              <a:rPr dirty="0" sz="1800" b="1">
                <a:latin typeface="Times New Roman"/>
                <a:cs typeface="Times New Roman"/>
              </a:rPr>
              <a:t>courses</a:t>
            </a:r>
            <a:r>
              <a:rPr dirty="0" sz="1800" spc="270" b="1">
                <a:latin typeface="Times New Roman"/>
                <a:cs typeface="Times New Roman"/>
              </a:rPr>
              <a:t>  </a:t>
            </a:r>
            <a:r>
              <a:rPr dirty="0" sz="1800" spc="-25" b="1">
                <a:latin typeface="Times New Roman"/>
                <a:cs typeface="Times New Roman"/>
              </a:rPr>
              <a:t>in </a:t>
            </a:r>
            <a:r>
              <a:rPr dirty="0" sz="1800" b="1">
                <a:latin typeface="Times New Roman"/>
                <a:cs typeface="Times New Roman"/>
              </a:rPr>
              <a:t>Criminology</a:t>
            </a:r>
            <a:r>
              <a:rPr dirty="0" sz="1800" spc="50" b="1">
                <a:latin typeface="Times New Roman"/>
                <a:cs typeface="Times New Roman"/>
              </a:rPr>
              <a:t> 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35" b="1">
                <a:latin typeface="Times New Roman"/>
                <a:cs typeface="Times New Roman"/>
              </a:rPr>
              <a:t>  </a:t>
            </a:r>
            <a:r>
              <a:rPr dirty="0" sz="1800" b="1">
                <a:latin typeface="Times New Roman"/>
                <a:cs typeface="Times New Roman"/>
              </a:rPr>
              <a:t>Forensic</a:t>
            </a:r>
            <a:r>
              <a:rPr dirty="0" sz="1800" spc="50" b="1">
                <a:latin typeface="Times New Roman"/>
                <a:cs typeface="Times New Roman"/>
              </a:rPr>
              <a:t>  </a:t>
            </a:r>
            <a:r>
              <a:rPr dirty="0" sz="1800" b="1">
                <a:latin typeface="Times New Roman"/>
                <a:cs typeface="Times New Roman"/>
              </a:rPr>
              <a:t>Science</a:t>
            </a:r>
            <a:r>
              <a:rPr dirty="0" sz="1800" spc="45" b="1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should</a:t>
            </a:r>
            <a:r>
              <a:rPr dirty="0" sz="1800" spc="3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ongoing</a:t>
            </a:r>
            <a:r>
              <a:rPr dirty="0" sz="1800" spc="4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4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4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central</a:t>
            </a:r>
            <a:r>
              <a:rPr dirty="0" sz="1800" spc="4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self- </a:t>
            </a:r>
            <a:r>
              <a:rPr dirty="0" sz="1800">
                <a:latin typeface="Times New Roman"/>
                <a:cs typeface="Times New Roman"/>
              </a:rPr>
              <a:t>governing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institution,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would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affiliated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university.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92448" y="3657980"/>
            <a:ext cx="108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87521" y="3698747"/>
            <a:ext cx="7919084" cy="25336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39"/>
              </a:lnSpc>
            </a:pPr>
            <a:r>
              <a:rPr dirty="0" sz="1800" b="1">
                <a:latin typeface="Times New Roman"/>
                <a:cs typeface="Times New Roman"/>
              </a:rPr>
              <a:t>LNJP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National</a:t>
            </a:r>
            <a:r>
              <a:rPr dirty="0" sz="1800" spc="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Institute</a:t>
            </a:r>
            <a:r>
              <a:rPr dirty="0" sz="1800" spc="11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1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Criminology</a:t>
            </a:r>
            <a:r>
              <a:rPr dirty="0" sz="1800" spc="1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&amp;</a:t>
            </a:r>
            <a:r>
              <a:rPr dirty="0" sz="1800" spc="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Forensic</a:t>
            </a:r>
            <a:r>
              <a:rPr dirty="0" sz="1800" spc="11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Science</a:t>
            </a:r>
            <a:r>
              <a:rPr dirty="0" sz="1800" spc="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at</a:t>
            </a:r>
            <a:r>
              <a:rPr dirty="0" sz="1800" spc="11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</a:t>
            </a:r>
            <a:r>
              <a:rPr dirty="0" sz="1800" spc="114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Delhi,</a:t>
            </a:r>
            <a:r>
              <a:rPr dirty="0" sz="1800" spc="9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Now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787521" y="3951732"/>
            <a:ext cx="2134235" cy="24701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9"/>
              </a:lnSpc>
            </a:pPr>
            <a:r>
              <a:rPr dirty="0" sz="1800" b="1">
                <a:latin typeface="Times New Roman"/>
                <a:cs typeface="Times New Roman"/>
              </a:rPr>
              <a:t>NFSU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Delhi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Campus: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956553" y="3904869"/>
            <a:ext cx="5706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National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Forensic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Science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University,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New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Delhi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(Lok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Nayak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75328" y="4151757"/>
            <a:ext cx="7889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Jayaprakash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Narayan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National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Institute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Criminology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&amp;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Forensic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Science)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775328" y="4398645"/>
            <a:ext cx="7889875" cy="202882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315"/>
              </a:spcBef>
            </a:pPr>
            <a:r>
              <a:rPr dirty="0" sz="1800">
                <a:latin typeface="Times New Roman"/>
                <a:cs typeface="Times New Roman"/>
              </a:rPr>
              <a:t>campus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National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Forensic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Sciences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University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Institution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National </a:t>
            </a:r>
            <a:r>
              <a:rPr dirty="0" sz="1800">
                <a:latin typeface="Times New Roman"/>
                <a:cs typeface="Times New Roman"/>
              </a:rPr>
              <a:t>Importance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under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Ministry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Home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Affairs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(MHA),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Government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India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recognised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act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Parliament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India.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Central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Police </a:t>
            </a:r>
            <a:r>
              <a:rPr dirty="0" sz="1800">
                <a:latin typeface="Times New Roman"/>
                <a:cs typeface="Times New Roman"/>
              </a:rPr>
              <a:t>Organization</a:t>
            </a:r>
            <a:r>
              <a:rPr dirty="0" sz="1800" spc="2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(CPO)</a:t>
            </a:r>
            <a:r>
              <a:rPr dirty="0" sz="1800" spc="2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country.</a:t>
            </a:r>
            <a:r>
              <a:rPr dirty="0" sz="1800" spc="2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2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specializes</a:t>
            </a:r>
            <a:r>
              <a:rPr dirty="0" sz="1800" spc="25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4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teaching</a:t>
            </a:r>
            <a:r>
              <a:rPr dirty="0" sz="1800" spc="245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criminology, </a:t>
            </a:r>
            <a:r>
              <a:rPr dirty="0" sz="1800">
                <a:latin typeface="Times New Roman"/>
                <a:cs typeface="Times New Roman"/>
              </a:rPr>
              <a:t>cybersecurity,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digital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forensics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forensic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science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located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New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Delhi, </a:t>
            </a:r>
            <a:r>
              <a:rPr dirty="0" sz="1800">
                <a:latin typeface="Times New Roman"/>
                <a:cs typeface="Times New Roman"/>
              </a:rPr>
              <a:t>India.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institute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established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Government</a:t>
            </a:r>
            <a:r>
              <a:rPr dirty="0" sz="1800" spc="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India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1972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within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 b="1">
                <a:latin typeface="Times New Roman"/>
                <a:cs typeface="Times New Roman"/>
              </a:rPr>
              <a:t>Bureau</a:t>
            </a:r>
            <a:r>
              <a:rPr dirty="0" sz="1800" spc="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Police</a:t>
            </a:r>
            <a:r>
              <a:rPr dirty="0" sz="1800" spc="1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Research</a:t>
            </a:r>
            <a:r>
              <a:rPr dirty="0" sz="1800" spc="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Development</a:t>
            </a:r>
            <a:r>
              <a:rPr dirty="0" sz="1800" spc="1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following</a:t>
            </a:r>
            <a:r>
              <a:rPr dirty="0" sz="1800" spc="1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recommendations</a:t>
            </a:r>
            <a:r>
              <a:rPr dirty="0" sz="1800" spc="1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11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the </a:t>
            </a:r>
            <a:r>
              <a:rPr dirty="0" sz="1800" b="1">
                <a:latin typeface="Times New Roman"/>
                <a:cs typeface="Times New Roman"/>
              </a:rPr>
              <a:t>University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Grants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Commission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(UGC).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15826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174" y="5330952"/>
                </a:lnTo>
                <a:lnTo>
                  <a:pt x="376174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3600">
              <a:latin typeface="Times New Roman"/>
              <a:cs typeface="Times New Roman"/>
            </a:endParaRPr>
          </a:p>
          <a:p>
            <a:pPr marL="147955" marR="155575" indent="83820">
              <a:lnSpc>
                <a:spcPts val="3890"/>
              </a:lnSpc>
            </a:pP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Qualifications</a:t>
            </a:r>
            <a:r>
              <a:rPr dirty="0" sz="36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36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Scientist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84575" y="305180"/>
            <a:ext cx="8065134" cy="70802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just"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qualifications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scientist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typically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involve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combination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education,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skills,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professional</a:t>
            </a:r>
            <a:r>
              <a:rPr dirty="0" sz="1600" spc="4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development</a:t>
            </a:r>
            <a:r>
              <a:rPr dirty="0" sz="1600" spc="43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4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field</a:t>
            </a:r>
            <a:r>
              <a:rPr dirty="0" sz="1600" spc="4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science.</a:t>
            </a:r>
            <a:r>
              <a:rPr dirty="0" sz="1600" spc="4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Below</a:t>
            </a:r>
            <a:r>
              <a:rPr dirty="0" sz="1600" spc="4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4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key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qualifications </a:t>
            </a:r>
            <a:r>
              <a:rPr dirty="0" sz="1600">
                <a:latin typeface="Times New Roman"/>
                <a:cs typeface="Times New Roman"/>
              </a:rPr>
              <a:t>required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</a:t>
            </a:r>
            <a:r>
              <a:rPr dirty="0" sz="1600" spc="-10">
                <a:latin typeface="Times New Roman"/>
                <a:cs typeface="Times New Roman"/>
              </a:rPr>
              <a:t> scientist: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4575" y="1115644"/>
            <a:ext cx="2591435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600" spc="-25" i="1">
                <a:solidFill>
                  <a:srgbClr val="40B9D2"/>
                </a:solidFill>
                <a:latin typeface="Times New Roman"/>
                <a:cs typeface="Times New Roman"/>
              </a:rPr>
              <a:t>1.</a:t>
            </a:r>
            <a:r>
              <a:rPr dirty="0" sz="1600" i="1">
                <a:solidFill>
                  <a:srgbClr val="40B9D2"/>
                </a:solidFill>
                <a:latin typeface="Times New Roman"/>
                <a:cs typeface="Times New Roman"/>
              </a:rPr>
              <a:t>	</a:t>
            </a:r>
            <a:r>
              <a:rPr dirty="0" sz="1600" i="1">
                <a:solidFill>
                  <a:srgbClr val="000000"/>
                </a:solidFill>
                <a:latin typeface="Times New Roman"/>
                <a:cs typeface="Times New Roman"/>
              </a:rPr>
              <a:t>Educational</a:t>
            </a:r>
            <a:r>
              <a:rPr dirty="0" sz="1600" spc="-5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10" i="1">
                <a:solidFill>
                  <a:srgbClr val="000000"/>
                </a:solidFill>
                <a:latin typeface="Times New Roman"/>
                <a:cs typeface="Times New Roman"/>
              </a:rPr>
              <a:t>Requirements: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84575" y="1488186"/>
            <a:ext cx="8068309" cy="506730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just" marL="194945" marR="8890" indent="-182880">
              <a:lnSpc>
                <a:spcPts val="1730"/>
              </a:lnSpc>
              <a:spcBef>
                <a:spcPts val="3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Bachelor’s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Degree: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minimum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bachelor’s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degree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forensic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science,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chemistry,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biology,</a:t>
            </a:r>
            <a:r>
              <a:rPr dirty="0" sz="1600" spc="-5">
                <a:latin typeface="Times New Roman"/>
                <a:cs typeface="Times New Roman"/>
              </a:rPr>
              <a:t> or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related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field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typically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required.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Degrees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disciplines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like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toxicology,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molecular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biology,</a:t>
            </a:r>
            <a:r>
              <a:rPr dirty="0" sz="1600" spc="-5">
                <a:latin typeface="Times New Roman"/>
                <a:cs typeface="Times New Roman"/>
              </a:rPr>
              <a:t> or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criminal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justice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with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forensic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science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focus are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also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relevant.</a:t>
            </a:r>
            <a:endParaRPr sz="16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ts val="1730"/>
              </a:lnSpc>
              <a:spcBef>
                <a:spcPts val="119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Advanced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Degree: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While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not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always</a:t>
            </a:r>
            <a:r>
              <a:rPr dirty="0" sz="1600" spc="39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mandatory,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master’s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36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doctoral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degree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forensic </a:t>
            </a:r>
            <a:r>
              <a:rPr dirty="0" sz="1600" spc="-10">
                <a:latin typeface="Times New Roman"/>
                <a:cs typeface="Times New Roman"/>
              </a:rPr>
              <a:t>science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specialized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area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(such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as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DN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analysis,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toxicology,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forensic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chemistry)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can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highly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beneficial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career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advancement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specific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roles.</a:t>
            </a:r>
            <a:endParaRPr sz="1600">
              <a:latin typeface="Times New Roman"/>
              <a:cs typeface="Times New Roman"/>
            </a:endParaRPr>
          </a:p>
          <a:p>
            <a:pPr algn="just" marL="194945" marR="8255" indent="-182880">
              <a:lnSpc>
                <a:spcPts val="1730"/>
              </a:lnSpc>
              <a:spcBef>
                <a:spcPts val="119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Specialized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Training: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Postgraduate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training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certification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specific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forensic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techniques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(such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as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fingerprint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analysis,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ballistics,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forensic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anthropology)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is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often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required,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depending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on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 </a:t>
            </a:r>
            <a:r>
              <a:rPr dirty="0" sz="1600" spc="-10">
                <a:latin typeface="Times New Roman"/>
                <a:cs typeface="Times New Roman"/>
              </a:rPr>
              <a:t>area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specialization.</a:t>
            </a:r>
            <a:endParaRPr sz="1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80"/>
              </a:spcBef>
              <a:buClr>
                <a:srgbClr val="40B9D2"/>
              </a:buClr>
              <a:buAutoNum type="arabicPeriod" startAt="2"/>
              <a:tabLst>
                <a:tab pos="354965" algn="l"/>
              </a:tabLst>
            </a:pPr>
            <a:r>
              <a:rPr dirty="0" sz="1600" i="1">
                <a:latin typeface="Times New Roman"/>
                <a:cs typeface="Times New Roman"/>
              </a:rPr>
              <a:t>Scientific</a:t>
            </a:r>
            <a:r>
              <a:rPr dirty="0" sz="1600" spc="-5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Knowledge:</a:t>
            </a:r>
            <a:endParaRPr sz="1600">
              <a:latin typeface="Times New Roman"/>
              <a:cs typeface="Times New Roman"/>
            </a:endParaRPr>
          </a:p>
          <a:p>
            <a:pPr algn="just" marL="194945" marR="8890" indent="-182880">
              <a:lnSpc>
                <a:spcPts val="1730"/>
              </a:lnSpc>
              <a:spcBef>
                <a:spcPts val="122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Strong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Foundation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Science: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Forensic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scientists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must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have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in-depth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knowledge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natural sciences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(chemistry,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biology,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physics)</a:t>
            </a:r>
            <a:r>
              <a:rPr dirty="0" sz="1600" spc="3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 spc="3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understand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how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scientific</a:t>
            </a:r>
            <a:r>
              <a:rPr dirty="0" sz="1600" spc="3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principles</a:t>
            </a:r>
            <a:r>
              <a:rPr dirty="0" sz="1600" spc="3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apply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analysis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-10">
                <a:latin typeface="Times New Roman"/>
                <a:cs typeface="Times New Roman"/>
              </a:rPr>
              <a:t> evidence.</a:t>
            </a:r>
            <a:endParaRPr sz="1600">
              <a:latin typeface="Times New Roman"/>
              <a:cs typeface="Times New Roman"/>
            </a:endParaRPr>
          </a:p>
          <a:p>
            <a:pPr algn="just" marL="194945" marR="10160" indent="-182880">
              <a:lnSpc>
                <a:spcPts val="1730"/>
              </a:lnSpc>
              <a:spcBef>
                <a:spcPts val="120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Proficiency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Laboratory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Techniques: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They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should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skilled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using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laboratory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equipment 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following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scientific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procedures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evidence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collection,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preservation,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80"/>
              </a:spcBef>
              <a:buClr>
                <a:srgbClr val="40B9D2"/>
              </a:buClr>
              <a:buAutoNum type="arabicPeriod" startAt="3"/>
              <a:tabLst>
                <a:tab pos="354965" algn="l"/>
              </a:tabLst>
            </a:pPr>
            <a:r>
              <a:rPr dirty="0" sz="1600" spc="-20" i="1">
                <a:latin typeface="Times New Roman"/>
                <a:cs typeface="Times New Roman"/>
              </a:rPr>
              <a:t>Technical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and</a:t>
            </a:r>
            <a:r>
              <a:rPr dirty="0" sz="1600" spc="-6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Analytical</a:t>
            </a:r>
            <a:r>
              <a:rPr dirty="0" sz="1600" spc="-10" i="1">
                <a:latin typeface="Times New Roman"/>
                <a:cs typeface="Times New Roman"/>
              </a:rPr>
              <a:t> Skills:</a:t>
            </a:r>
            <a:endParaRPr sz="1600">
              <a:latin typeface="Times New Roman"/>
              <a:cs typeface="Times New Roman"/>
            </a:endParaRPr>
          </a:p>
          <a:p>
            <a:pPr algn="just" marL="194945" marR="7620" indent="-182880">
              <a:lnSpc>
                <a:spcPts val="1730"/>
              </a:lnSpc>
              <a:spcBef>
                <a:spcPts val="122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Attention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Detail: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Forensic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scientists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need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have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strong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observational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skills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attention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detail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accurately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analyze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evidence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avoid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mistakes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their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conclusions.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3600">
              <a:latin typeface="Times New Roman"/>
              <a:cs typeface="Times New Roman"/>
            </a:endParaRPr>
          </a:p>
          <a:p>
            <a:pPr marL="147955" marR="155575" indent="83820">
              <a:lnSpc>
                <a:spcPts val="3890"/>
              </a:lnSpc>
            </a:pP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Qualifications</a:t>
            </a:r>
            <a:r>
              <a:rPr dirty="0" sz="36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36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Scientist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84575" y="427100"/>
            <a:ext cx="8077834" cy="6030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AutoNum type="arabicPeriod" startAt="3"/>
              <a:tabLst>
                <a:tab pos="354965" algn="l"/>
              </a:tabLst>
            </a:pPr>
            <a:r>
              <a:rPr dirty="0" sz="1600" spc="-20" i="1">
                <a:latin typeface="Times New Roman"/>
                <a:cs typeface="Times New Roman"/>
              </a:rPr>
              <a:t>Technical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and</a:t>
            </a:r>
            <a:r>
              <a:rPr dirty="0" sz="1600" spc="-6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Analytical</a:t>
            </a:r>
            <a:r>
              <a:rPr dirty="0" sz="1600" spc="-10" i="1">
                <a:latin typeface="Times New Roman"/>
                <a:cs typeface="Times New Roman"/>
              </a:rPr>
              <a:t> Skills:</a:t>
            </a:r>
            <a:endParaRPr sz="1600">
              <a:latin typeface="Times New Roman"/>
              <a:cs typeface="Times New Roman"/>
            </a:endParaRPr>
          </a:p>
          <a:p>
            <a:pPr algn="just" marL="194945" marR="17780" indent="-182880">
              <a:lnSpc>
                <a:spcPct val="100000"/>
              </a:lnSpc>
              <a:spcBef>
                <a:spcPts val="120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Attention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Detail: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Forensic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scientists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need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have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strong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observational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skills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attention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detail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accurately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analyze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evidence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avoid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mistakes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their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conclusions.</a:t>
            </a:r>
            <a:endParaRPr sz="1600">
              <a:latin typeface="Times New Roman"/>
              <a:cs typeface="Times New Roman"/>
            </a:endParaRPr>
          </a:p>
          <a:p>
            <a:pPr algn="just" marL="194945" marR="17780" indent="-182880">
              <a:lnSpc>
                <a:spcPct val="100000"/>
              </a:lnSpc>
              <a:spcBef>
                <a:spcPts val="12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Analytical</a:t>
            </a:r>
            <a:r>
              <a:rPr dirty="0" sz="1600" spc="5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Thinking:</a:t>
            </a:r>
            <a:r>
              <a:rPr dirty="0" sz="1600" spc="509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</a:t>
            </a:r>
            <a:r>
              <a:rPr dirty="0" sz="1600" spc="5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ability</a:t>
            </a:r>
            <a:r>
              <a:rPr dirty="0" sz="1600" spc="509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5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apply</a:t>
            </a:r>
            <a:r>
              <a:rPr dirty="0" sz="1600" spc="509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critical</a:t>
            </a:r>
            <a:r>
              <a:rPr dirty="0" sz="1600" spc="5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thinking</a:t>
            </a:r>
            <a:r>
              <a:rPr dirty="0" sz="1600" spc="5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 spc="5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problem-solving</a:t>
            </a:r>
            <a:r>
              <a:rPr dirty="0" sz="1600" spc="5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skills</a:t>
            </a:r>
            <a:r>
              <a:rPr dirty="0" sz="1600" spc="5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interpret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complex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data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produce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clear,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objective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results.</a:t>
            </a:r>
            <a:endParaRPr sz="16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ct val="100000"/>
              </a:lnSpc>
              <a:spcBef>
                <a:spcPts val="119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Computer</a:t>
            </a:r>
            <a:r>
              <a:rPr dirty="0" sz="1600" spc="70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Proficiency:</a:t>
            </a:r>
            <a:r>
              <a:rPr dirty="0" sz="1600" spc="6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Familiarity</a:t>
            </a:r>
            <a:r>
              <a:rPr dirty="0" sz="1600" spc="70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with</a:t>
            </a:r>
            <a:r>
              <a:rPr dirty="0" sz="1600" spc="6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forensic</a:t>
            </a:r>
            <a:r>
              <a:rPr dirty="0" sz="1600" spc="6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software,</a:t>
            </a:r>
            <a:r>
              <a:rPr dirty="0" sz="1600" spc="6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data</a:t>
            </a:r>
            <a:r>
              <a:rPr dirty="0" sz="1600" spc="7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analysis</a:t>
            </a:r>
            <a:r>
              <a:rPr dirty="0" sz="1600" spc="7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programs,</a:t>
            </a:r>
            <a:r>
              <a:rPr dirty="0" sz="1600" spc="7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laboratory</a:t>
            </a:r>
            <a:r>
              <a:rPr dirty="0" sz="1600" spc="6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management</a:t>
            </a:r>
            <a:r>
              <a:rPr dirty="0" sz="1600" spc="6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systems</a:t>
            </a:r>
            <a:r>
              <a:rPr dirty="0" sz="1600" spc="6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is</a:t>
            </a:r>
            <a:r>
              <a:rPr dirty="0" sz="1600" spc="6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important,</a:t>
            </a:r>
            <a:r>
              <a:rPr dirty="0" sz="1600" spc="64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especially</a:t>
            </a:r>
            <a:r>
              <a:rPr dirty="0" sz="1600" spc="6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</a:t>
            </a:r>
            <a:r>
              <a:rPr dirty="0" sz="1600" spc="6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digital</a:t>
            </a:r>
            <a:r>
              <a:rPr dirty="0" sz="1600" spc="6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forensics</a:t>
            </a:r>
            <a:r>
              <a:rPr dirty="0" sz="1600" spc="6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 spc="6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DNA </a:t>
            </a:r>
            <a:r>
              <a:rPr dirty="0" sz="1600" spc="-10">
                <a:latin typeface="Times New Roman"/>
                <a:cs typeface="Times New Roman"/>
              </a:rPr>
              <a:t>profiling.</a:t>
            </a:r>
            <a:endParaRPr sz="1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Clr>
                <a:srgbClr val="40B9D2"/>
              </a:buClr>
              <a:buAutoNum type="arabicPeriod" startAt="4"/>
              <a:tabLst>
                <a:tab pos="354965" algn="l"/>
              </a:tabLst>
            </a:pPr>
            <a:r>
              <a:rPr dirty="0" sz="1600" i="1">
                <a:latin typeface="Times New Roman"/>
                <a:cs typeface="Times New Roman"/>
              </a:rPr>
              <a:t>Communication</a:t>
            </a:r>
            <a:r>
              <a:rPr dirty="0" sz="1600" spc="-55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Skills:</a:t>
            </a:r>
            <a:endParaRPr sz="1600">
              <a:latin typeface="Times New Roman"/>
              <a:cs typeface="Times New Roman"/>
            </a:endParaRPr>
          </a:p>
          <a:p>
            <a:pPr algn="just" marL="194945" marR="19050" indent="-182880">
              <a:lnSpc>
                <a:spcPct val="100000"/>
              </a:lnSpc>
              <a:spcBef>
                <a:spcPts val="120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Report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Writing: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Forensic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scientists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must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be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able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write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clear,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detailed,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objective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reports that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explain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their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methods,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findings,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conclusions.</a:t>
            </a:r>
            <a:endParaRPr sz="1600">
              <a:latin typeface="Times New Roman"/>
              <a:cs typeface="Times New Roman"/>
            </a:endParaRPr>
          </a:p>
          <a:p>
            <a:pPr algn="just" marL="194945" marR="17145" indent="-182880">
              <a:lnSpc>
                <a:spcPct val="100000"/>
              </a:lnSpc>
              <a:spcBef>
                <a:spcPts val="120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Courtroom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Testimony: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Many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forensic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scientists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are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required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present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their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findings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as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expert witnesses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court.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This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requires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ability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explain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complex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scientific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concepts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manner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that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can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understood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by non-experts,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such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judges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juries.</a:t>
            </a:r>
            <a:endParaRPr sz="1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40B9D2"/>
              </a:buClr>
              <a:buAutoNum type="arabicPeriod" startAt="5"/>
              <a:tabLst>
                <a:tab pos="354965" algn="l"/>
              </a:tabLst>
            </a:pPr>
            <a:r>
              <a:rPr dirty="0" sz="1600" i="1">
                <a:latin typeface="Times New Roman"/>
                <a:cs typeface="Times New Roman"/>
              </a:rPr>
              <a:t>Ethical</a:t>
            </a:r>
            <a:r>
              <a:rPr dirty="0" sz="1600" spc="-1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and</a:t>
            </a:r>
            <a:r>
              <a:rPr dirty="0" sz="1600" spc="-35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Professional Standards:</a:t>
            </a:r>
            <a:endParaRPr sz="1600">
              <a:latin typeface="Times New Roman"/>
              <a:cs typeface="Times New Roman"/>
            </a:endParaRPr>
          </a:p>
          <a:p>
            <a:pPr algn="just" marL="194945" marR="18415" indent="-182880">
              <a:lnSpc>
                <a:spcPct val="100000"/>
              </a:lnSpc>
              <a:spcBef>
                <a:spcPts val="120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Objectivity: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Forensic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scientists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must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remain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impartial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objective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their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analysis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and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avoid </a:t>
            </a:r>
            <a:r>
              <a:rPr dirty="0" sz="1600" spc="-10">
                <a:latin typeface="Times New Roman"/>
                <a:cs typeface="Times New Roman"/>
              </a:rPr>
              <a:t>bias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external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influence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from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law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enforcement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or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legal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teams.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618615" algn="l"/>
                <a:tab pos="2170430" algn="l"/>
                <a:tab pos="2699385" algn="l"/>
                <a:tab pos="3543935" algn="l"/>
                <a:tab pos="4084954" algn="l"/>
                <a:tab pos="5406390" algn="l"/>
                <a:tab pos="5708015" algn="l"/>
                <a:tab pos="6553834" algn="l"/>
                <a:tab pos="7037070" algn="l"/>
              </a:tabLst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Confidentiality: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0">
                <a:latin typeface="Times New Roman"/>
                <a:cs typeface="Times New Roman"/>
              </a:rPr>
              <a:t>They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0">
                <a:latin typeface="Times New Roman"/>
                <a:cs typeface="Times New Roman"/>
              </a:rPr>
              <a:t>must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maintain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strict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confidentiality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5">
                <a:latin typeface="Times New Roman"/>
                <a:cs typeface="Times New Roman"/>
              </a:rPr>
              <a:t>of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sensitive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20">
                <a:latin typeface="Times New Roman"/>
                <a:cs typeface="Times New Roman"/>
              </a:rPr>
              <a:t>case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information,</a:t>
            </a:r>
            <a:endParaRPr sz="16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ensuring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all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evidence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findings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handled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responsibly.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15826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174" y="5330952"/>
                </a:lnTo>
                <a:lnTo>
                  <a:pt x="376174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3600">
              <a:latin typeface="Times New Roman"/>
              <a:cs typeface="Times New Roman"/>
            </a:endParaRPr>
          </a:p>
          <a:p>
            <a:pPr marL="147955" marR="155575" indent="83820">
              <a:lnSpc>
                <a:spcPts val="3890"/>
              </a:lnSpc>
            </a:pP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Qualifications</a:t>
            </a:r>
            <a:r>
              <a:rPr dirty="0" sz="36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36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Scientist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4575" y="2381249"/>
            <a:ext cx="3769360" cy="2692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dirty="0" sz="1600" spc="-25" i="1">
                <a:solidFill>
                  <a:srgbClr val="40B9D2"/>
                </a:solidFill>
                <a:latin typeface="Times New Roman"/>
                <a:cs typeface="Times New Roman"/>
              </a:rPr>
              <a:t>6.</a:t>
            </a:r>
            <a:r>
              <a:rPr dirty="0" sz="1600" i="1">
                <a:solidFill>
                  <a:srgbClr val="40B9D2"/>
                </a:solidFill>
                <a:latin typeface="Times New Roman"/>
                <a:cs typeface="Times New Roman"/>
              </a:rPr>
              <a:t>	</a:t>
            </a:r>
            <a:r>
              <a:rPr dirty="0" sz="1600" i="1">
                <a:solidFill>
                  <a:srgbClr val="000000"/>
                </a:solidFill>
                <a:latin typeface="Times New Roman"/>
                <a:cs typeface="Times New Roman"/>
              </a:rPr>
              <a:t>Certifications</a:t>
            </a:r>
            <a:r>
              <a:rPr dirty="0" sz="1600" spc="-15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i="1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dirty="0" sz="1600" spc="-6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i="1">
                <a:solidFill>
                  <a:srgbClr val="000000"/>
                </a:solidFill>
                <a:latin typeface="Times New Roman"/>
                <a:cs typeface="Times New Roman"/>
              </a:rPr>
              <a:t>Continuing</a:t>
            </a:r>
            <a:r>
              <a:rPr dirty="0" sz="1600" spc="-4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600" spc="-10" i="1">
                <a:solidFill>
                  <a:srgbClr val="000000"/>
                </a:solidFill>
                <a:latin typeface="Times New Roman"/>
                <a:cs typeface="Times New Roman"/>
              </a:rPr>
              <a:t>Education: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94945" marR="5080" indent="-182880">
              <a:lnSpc>
                <a:spcPct val="100000"/>
              </a:lnSpc>
              <a:spcBef>
                <a:spcPts val="95"/>
              </a:spcBef>
            </a:pPr>
            <a:r>
              <a:rPr dirty="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pc="-10"/>
              <a:t>Certifications:</a:t>
            </a:r>
            <a:r>
              <a:rPr dirty="0" spc="475"/>
              <a:t> </a:t>
            </a:r>
            <a:r>
              <a:rPr dirty="0" spc="-10"/>
              <a:t>Many</a:t>
            </a:r>
            <a:r>
              <a:rPr dirty="0" spc="470"/>
              <a:t> </a:t>
            </a:r>
            <a:r>
              <a:rPr dirty="0" spc="-10"/>
              <a:t>forensic</a:t>
            </a:r>
            <a:r>
              <a:rPr dirty="0" spc="480"/>
              <a:t> </a:t>
            </a:r>
            <a:r>
              <a:rPr dirty="0" spc="-5"/>
              <a:t>scientists</a:t>
            </a:r>
            <a:r>
              <a:rPr dirty="0" spc="490"/>
              <a:t> </a:t>
            </a:r>
            <a:r>
              <a:rPr dirty="0" spc="-10"/>
              <a:t>pursue</a:t>
            </a:r>
            <a:r>
              <a:rPr dirty="0" spc="475"/>
              <a:t> </a:t>
            </a:r>
            <a:r>
              <a:rPr dirty="0" spc="-5"/>
              <a:t>professional</a:t>
            </a:r>
            <a:r>
              <a:rPr dirty="0" spc="484"/>
              <a:t> </a:t>
            </a:r>
            <a:r>
              <a:rPr dirty="0" spc="-5"/>
              <a:t>certifications</a:t>
            </a:r>
            <a:r>
              <a:rPr dirty="0" spc="490"/>
              <a:t> </a:t>
            </a:r>
            <a:r>
              <a:rPr dirty="0" spc="-10"/>
              <a:t>to</a:t>
            </a:r>
            <a:r>
              <a:rPr dirty="0" spc="480"/>
              <a:t> </a:t>
            </a:r>
            <a:r>
              <a:rPr dirty="0" spc="-10"/>
              <a:t>enhance</a:t>
            </a:r>
            <a:r>
              <a:rPr dirty="0" spc="470"/>
              <a:t> </a:t>
            </a:r>
            <a:r>
              <a:rPr dirty="0" spc="-10"/>
              <a:t>their qualifications.</a:t>
            </a:r>
            <a:r>
              <a:rPr dirty="0" spc="245"/>
              <a:t> </a:t>
            </a:r>
            <a:r>
              <a:rPr dirty="0" spc="-10"/>
              <a:t>Certifications</a:t>
            </a:r>
            <a:r>
              <a:rPr dirty="0" spc="260"/>
              <a:t> </a:t>
            </a:r>
            <a:r>
              <a:rPr dirty="0" spc="-15"/>
              <a:t>can</a:t>
            </a:r>
            <a:r>
              <a:rPr dirty="0" spc="250"/>
              <a:t> </a:t>
            </a:r>
            <a:r>
              <a:rPr dirty="0" spc="-10"/>
              <a:t>come</a:t>
            </a:r>
            <a:r>
              <a:rPr dirty="0" spc="260"/>
              <a:t> </a:t>
            </a:r>
            <a:r>
              <a:rPr dirty="0" spc="-5"/>
              <a:t>from</a:t>
            </a:r>
            <a:r>
              <a:rPr dirty="0" spc="229"/>
              <a:t> </a:t>
            </a:r>
            <a:r>
              <a:rPr dirty="0" spc="-5"/>
              <a:t>professional</a:t>
            </a:r>
            <a:r>
              <a:rPr dirty="0" spc="254"/>
              <a:t> </a:t>
            </a:r>
            <a:r>
              <a:rPr dirty="0" spc="-10"/>
              <a:t>bodies</a:t>
            </a:r>
            <a:r>
              <a:rPr dirty="0" spc="250"/>
              <a:t> </a:t>
            </a:r>
            <a:r>
              <a:rPr dirty="0" spc="-5"/>
              <a:t>like</a:t>
            </a:r>
            <a:r>
              <a:rPr dirty="0" spc="260"/>
              <a:t> </a:t>
            </a:r>
            <a:r>
              <a:rPr dirty="0" spc="-10"/>
              <a:t>the</a:t>
            </a:r>
            <a:r>
              <a:rPr dirty="0" spc="245"/>
              <a:t> </a:t>
            </a:r>
            <a:r>
              <a:rPr dirty="0" spc="-10"/>
              <a:t>American</a:t>
            </a:r>
            <a:r>
              <a:rPr dirty="0" spc="254"/>
              <a:t> </a:t>
            </a:r>
            <a:r>
              <a:rPr dirty="0" spc="-5"/>
              <a:t>Board</a:t>
            </a:r>
            <a:r>
              <a:rPr dirty="0" spc="260"/>
              <a:t> </a:t>
            </a:r>
            <a:r>
              <a:rPr dirty="0" spc="-5"/>
              <a:t>of</a:t>
            </a:r>
            <a:r>
              <a:rPr dirty="0"/>
              <a:t> </a:t>
            </a:r>
            <a:r>
              <a:rPr dirty="0" spc="-10"/>
              <a:t>Criminalistics</a:t>
            </a:r>
            <a:r>
              <a:rPr dirty="0" spc="270"/>
              <a:t> </a:t>
            </a:r>
            <a:r>
              <a:rPr dirty="0" spc="-5"/>
              <a:t>(ABC),</a:t>
            </a:r>
            <a:r>
              <a:rPr dirty="0" spc="245"/>
              <a:t> </a:t>
            </a:r>
            <a:r>
              <a:rPr dirty="0" spc="-10"/>
              <a:t>the</a:t>
            </a:r>
            <a:r>
              <a:rPr dirty="0" spc="250"/>
              <a:t> </a:t>
            </a:r>
            <a:r>
              <a:rPr dirty="0" spc="-5"/>
              <a:t>International</a:t>
            </a:r>
            <a:r>
              <a:rPr dirty="0" spc="254"/>
              <a:t> </a:t>
            </a:r>
            <a:r>
              <a:rPr dirty="0" spc="-10"/>
              <a:t>Association</a:t>
            </a:r>
            <a:r>
              <a:rPr dirty="0" spc="260"/>
              <a:t> </a:t>
            </a:r>
            <a:r>
              <a:rPr dirty="0" spc="-5"/>
              <a:t>for</a:t>
            </a:r>
            <a:r>
              <a:rPr dirty="0" spc="245"/>
              <a:t> </a:t>
            </a:r>
            <a:r>
              <a:rPr dirty="0" spc="-5"/>
              <a:t>Identification</a:t>
            </a:r>
            <a:r>
              <a:rPr dirty="0" spc="260"/>
              <a:t> </a:t>
            </a:r>
            <a:r>
              <a:rPr dirty="0" spc="-5"/>
              <a:t>(IAI),</a:t>
            </a:r>
            <a:r>
              <a:rPr dirty="0" spc="245"/>
              <a:t> </a:t>
            </a:r>
            <a:r>
              <a:rPr dirty="0" spc="-5"/>
              <a:t>or</a:t>
            </a:r>
            <a:r>
              <a:rPr dirty="0" spc="240"/>
              <a:t> </a:t>
            </a:r>
            <a:r>
              <a:rPr dirty="0" spc="-5"/>
              <a:t>the</a:t>
            </a:r>
            <a:r>
              <a:rPr dirty="0" spc="245"/>
              <a:t> </a:t>
            </a:r>
            <a:r>
              <a:rPr dirty="0" spc="-5"/>
              <a:t>American Board of</a:t>
            </a:r>
            <a:r>
              <a:rPr dirty="0"/>
              <a:t> </a:t>
            </a:r>
            <a:r>
              <a:rPr dirty="0" spc="-10"/>
              <a:t>Forensic</a:t>
            </a:r>
            <a:r>
              <a:rPr dirty="0" spc="-15"/>
              <a:t> </a:t>
            </a:r>
            <a:r>
              <a:rPr dirty="0" spc="-20"/>
              <a:t>Toxicology</a:t>
            </a:r>
            <a:r>
              <a:rPr dirty="0" spc="10"/>
              <a:t> </a:t>
            </a:r>
            <a:r>
              <a:rPr dirty="0" spc="-10"/>
              <a:t>(ABFT).</a:t>
            </a:r>
          </a:p>
          <a:p>
            <a:pPr algn="just" marL="194945" marR="6985" indent="-182880">
              <a:lnSpc>
                <a:spcPct val="100000"/>
              </a:lnSpc>
              <a:spcBef>
                <a:spcPts val="1200"/>
              </a:spcBef>
            </a:pPr>
            <a:r>
              <a:rPr dirty="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pc="-5"/>
              <a:t>Continuing</a:t>
            </a:r>
            <a:r>
              <a:rPr dirty="0" spc="415"/>
              <a:t> </a:t>
            </a:r>
            <a:r>
              <a:rPr dirty="0" spc="-10"/>
              <a:t>Education:</a:t>
            </a:r>
            <a:r>
              <a:rPr dirty="0"/>
              <a:t>  </a:t>
            </a:r>
            <a:r>
              <a:rPr dirty="0" spc="-5"/>
              <a:t>Since</a:t>
            </a:r>
            <a:r>
              <a:rPr dirty="0"/>
              <a:t>  </a:t>
            </a:r>
            <a:r>
              <a:rPr dirty="0" spc="-5"/>
              <a:t>forensic</a:t>
            </a:r>
            <a:r>
              <a:rPr dirty="0" spc="405"/>
              <a:t> </a:t>
            </a:r>
            <a:r>
              <a:rPr dirty="0" spc="-5"/>
              <a:t>science</a:t>
            </a:r>
            <a:r>
              <a:rPr dirty="0" spc="405"/>
              <a:t> </a:t>
            </a:r>
            <a:r>
              <a:rPr dirty="0" spc="-10"/>
              <a:t>constantly</a:t>
            </a:r>
            <a:r>
              <a:rPr dirty="0" spc="420"/>
              <a:t> </a:t>
            </a:r>
            <a:r>
              <a:rPr dirty="0" spc="-10"/>
              <a:t>evolves</a:t>
            </a:r>
            <a:r>
              <a:rPr dirty="0" spc="409"/>
              <a:t> </a:t>
            </a:r>
            <a:r>
              <a:rPr dirty="0" spc="-5"/>
              <a:t>with</a:t>
            </a:r>
            <a:r>
              <a:rPr dirty="0" spc="409"/>
              <a:t> </a:t>
            </a:r>
            <a:r>
              <a:rPr dirty="0" spc="-10"/>
              <a:t>new</a:t>
            </a:r>
            <a:r>
              <a:rPr dirty="0"/>
              <a:t>  </a:t>
            </a:r>
            <a:r>
              <a:rPr dirty="0" spc="-10"/>
              <a:t>techniques</a:t>
            </a:r>
            <a:r>
              <a:rPr dirty="0" spc="425"/>
              <a:t> </a:t>
            </a:r>
            <a:r>
              <a:rPr dirty="0" spc="-10"/>
              <a:t>and</a:t>
            </a:r>
            <a:r>
              <a:rPr dirty="0" spc="-5"/>
              <a:t> </a:t>
            </a:r>
            <a:r>
              <a:rPr dirty="0" spc="-10"/>
              <a:t>technologies,</a:t>
            </a:r>
            <a:r>
              <a:rPr dirty="0" spc="25"/>
              <a:t> </a:t>
            </a:r>
            <a:r>
              <a:rPr dirty="0" spc="-10"/>
              <a:t>ongoing</a:t>
            </a:r>
            <a:r>
              <a:rPr dirty="0" spc="-5"/>
              <a:t> </a:t>
            </a:r>
            <a:r>
              <a:rPr dirty="0" spc="-10"/>
              <a:t>education</a:t>
            </a:r>
            <a:r>
              <a:rPr dirty="0" spc="20"/>
              <a:t> </a:t>
            </a:r>
            <a:r>
              <a:rPr dirty="0" spc="-10"/>
              <a:t>and</a:t>
            </a:r>
            <a:r>
              <a:rPr dirty="0"/>
              <a:t> </a:t>
            </a:r>
            <a:r>
              <a:rPr dirty="0" spc="-10"/>
              <a:t>professional</a:t>
            </a:r>
            <a:r>
              <a:rPr dirty="0" spc="10"/>
              <a:t> </a:t>
            </a:r>
            <a:r>
              <a:rPr dirty="0" spc="-15"/>
              <a:t>development</a:t>
            </a:r>
            <a:r>
              <a:rPr dirty="0" spc="55"/>
              <a:t> </a:t>
            </a:r>
            <a:r>
              <a:rPr dirty="0" spc="-10"/>
              <a:t>through</a:t>
            </a:r>
            <a:r>
              <a:rPr dirty="0" spc="5"/>
              <a:t> </a:t>
            </a:r>
            <a:r>
              <a:rPr dirty="0" spc="-10"/>
              <a:t>workshops,</a:t>
            </a:r>
            <a:r>
              <a:rPr dirty="0"/>
              <a:t> </a:t>
            </a:r>
            <a:r>
              <a:rPr dirty="0" spc="-15"/>
              <a:t>seminars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3600">
              <a:latin typeface="Times New Roman"/>
              <a:cs typeface="Times New Roman"/>
            </a:endParaRPr>
          </a:p>
          <a:p>
            <a:pPr marL="216535" marR="165100" indent="-67310">
              <a:lnSpc>
                <a:spcPts val="3890"/>
              </a:lnSpc>
            </a:pPr>
            <a:r>
              <a:rPr dirty="0" sz="3600" spc="-5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360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Depiction</a:t>
            </a:r>
            <a:r>
              <a:rPr dirty="0" sz="360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3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36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Science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84575" y="124206"/>
            <a:ext cx="8067675" cy="6503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Data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depiction</a:t>
            </a:r>
            <a:r>
              <a:rPr dirty="0" sz="1500" spc="2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2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forensic</a:t>
            </a:r>
            <a:r>
              <a:rPr dirty="0" sz="1500" spc="2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science</a:t>
            </a:r>
            <a:r>
              <a:rPr dirty="0" sz="1500" spc="2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2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2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process</a:t>
            </a:r>
            <a:r>
              <a:rPr dirty="0" sz="1500" spc="2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2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visually</a:t>
            </a:r>
            <a:r>
              <a:rPr dirty="0" sz="1500" spc="2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representing</a:t>
            </a:r>
            <a:r>
              <a:rPr dirty="0" sz="1500" spc="2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complex</a:t>
            </a:r>
            <a:r>
              <a:rPr dirty="0" sz="1500" spc="2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scientific</a:t>
            </a:r>
            <a:r>
              <a:rPr dirty="0" sz="1500" spc="2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</a:t>
            </a:r>
            <a:r>
              <a:rPr dirty="0" sz="1500" spc="204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and </a:t>
            </a:r>
            <a:r>
              <a:rPr dirty="0" sz="1500">
                <a:latin typeface="Times New Roman"/>
                <a:cs typeface="Times New Roman"/>
              </a:rPr>
              <a:t>evidence</a:t>
            </a:r>
            <a:r>
              <a:rPr dirty="0" sz="1500" spc="4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findings</a:t>
            </a:r>
            <a:r>
              <a:rPr dirty="0" sz="1500" spc="409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4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make</a:t>
            </a:r>
            <a:r>
              <a:rPr dirty="0" sz="1500" spc="409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them</a:t>
            </a:r>
            <a:r>
              <a:rPr dirty="0" sz="1500" spc="4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comprehensible</a:t>
            </a:r>
            <a:r>
              <a:rPr dirty="0" sz="1500" spc="4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4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investigators,</a:t>
            </a:r>
            <a:r>
              <a:rPr dirty="0" sz="1500" spc="4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legal</a:t>
            </a:r>
            <a:r>
              <a:rPr dirty="0" sz="1500" spc="409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professionals,</a:t>
            </a:r>
            <a:r>
              <a:rPr dirty="0" sz="1500" spc="4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4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courts. </a:t>
            </a:r>
            <a:r>
              <a:rPr dirty="0" sz="1500">
                <a:latin typeface="Times New Roman"/>
                <a:cs typeface="Times New Roman"/>
              </a:rPr>
              <a:t>Effective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depiction</a:t>
            </a:r>
            <a:r>
              <a:rPr dirty="0" sz="1500" spc="-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forensic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crucial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communicating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results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accurately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clearly.</a:t>
            </a:r>
            <a:endParaRPr sz="15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200"/>
              </a:spcBef>
            </a:pPr>
            <a:r>
              <a:rPr dirty="0" sz="1500" b="1">
                <a:latin typeface="Times New Roman"/>
                <a:cs typeface="Times New Roman"/>
              </a:rPr>
              <a:t>Key</a:t>
            </a:r>
            <a:r>
              <a:rPr dirty="0" sz="1500" spc="-20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Methods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of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b="1">
                <a:latin typeface="Times New Roman"/>
                <a:cs typeface="Times New Roman"/>
              </a:rPr>
              <a:t>Data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spc="-10" b="1">
                <a:latin typeface="Times New Roman"/>
                <a:cs typeface="Times New Roman"/>
              </a:rPr>
              <a:t>Depiction:</a:t>
            </a:r>
            <a:endParaRPr sz="1500">
              <a:latin typeface="Times New Roman"/>
              <a:cs typeface="Times New Roman"/>
            </a:endParaRPr>
          </a:p>
          <a:p>
            <a:pPr algn="just" marL="194945" marR="6350" indent="-182880">
              <a:lnSpc>
                <a:spcPct val="100000"/>
              </a:lnSpc>
              <a:spcBef>
                <a:spcPts val="1200"/>
              </a:spcBef>
            </a:pPr>
            <a:r>
              <a:rPr dirty="0" sz="1500" spc="-58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500" spc="47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500" spc="-5" i="1">
                <a:latin typeface="Times New Roman"/>
                <a:cs typeface="Times New Roman"/>
              </a:rPr>
              <a:t>Charts</a:t>
            </a:r>
            <a:r>
              <a:rPr dirty="0" sz="1500" spc="425" i="1">
                <a:latin typeface="Times New Roman"/>
                <a:cs typeface="Times New Roman"/>
              </a:rPr>
              <a:t> </a:t>
            </a:r>
            <a:r>
              <a:rPr dirty="0" sz="1500" i="1">
                <a:latin typeface="Times New Roman"/>
                <a:cs typeface="Times New Roman"/>
              </a:rPr>
              <a:t>a</a:t>
            </a:r>
            <a:r>
              <a:rPr dirty="0" sz="1500" spc="-10" i="1">
                <a:latin typeface="Times New Roman"/>
                <a:cs typeface="Times New Roman"/>
              </a:rPr>
              <a:t>n</a:t>
            </a:r>
            <a:r>
              <a:rPr dirty="0" sz="1500" i="1">
                <a:latin typeface="Times New Roman"/>
                <a:cs typeface="Times New Roman"/>
              </a:rPr>
              <a:t>d</a:t>
            </a:r>
            <a:r>
              <a:rPr dirty="0" sz="1500" spc="434" i="1">
                <a:latin typeface="Times New Roman"/>
                <a:cs typeface="Times New Roman"/>
              </a:rPr>
              <a:t> </a:t>
            </a:r>
            <a:r>
              <a:rPr dirty="0" sz="1500" spc="-10" i="1">
                <a:latin typeface="Times New Roman"/>
                <a:cs typeface="Times New Roman"/>
              </a:rPr>
              <a:t>Graphs:</a:t>
            </a:r>
            <a:r>
              <a:rPr dirty="0" sz="1500" spc="430" i="1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Used</a:t>
            </a:r>
            <a:r>
              <a:rPr dirty="0" sz="1500" spc="43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434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re</a:t>
            </a:r>
            <a:r>
              <a:rPr dirty="0" sz="1500" spc="-10">
                <a:latin typeface="Times New Roman"/>
                <a:cs typeface="Times New Roman"/>
              </a:rPr>
              <a:t>p</a:t>
            </a:r>
            <a:r>
              <a:rPr dirty="0" sz="1500">
                <a:latin typeface="Times New Roman"/>
                <a:cs typeface="Times New Roman"/>
              </a:rPr>
              <a:t>resent</a:t>
            </a:r>
            <a:r>
              <a:rPr dirty="0" sz="1500" spc="434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statistical</a:t>
            </a:r>
            <a:r>
              <a:rPr dirty="0" sz="1500" spc="4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</a:t>
            </a:r>
            <a:r>
              <a:rPr dirty="0" sz="1500" spc="-10">
                <a:latin typeface="Times New Roman"/>
                <a:cs typeface="Times New Roman"/>
              </a:rPr>
              <a:t>a</a:t>
            </a:r>
            <a:r>
              <a:rPr dirty="0" sz="1500">
                <a:latin typeface="Times New Roman"/>
                <a:cs typeface="Times New Roman"/>
              </a:rPr>
              <a:t>ta,</a:t>
            </a:r>
            <a:r>
              <a:rPr dirty="0" sz="1500" spc="4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patterns,</a:t>
            </a:r>
            <a:r>
              <a:rPr dirty="0" sz="1500" spc="43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or</a:t>
            </a:r>
            <a:r>
              <a:rPr dirty="0" sz="1500" spc="43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trends</a:t>
            </a:r>
            <a:r>
              <a:rPr dirty="0" sz="1500" spc="4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(</a:t>
            </a:r>
            <a:r>
              <a:rPr dirty="0" sz="1500" spc="-10">
                <a:latin typeface="Times New Roman"/>
                <a:cs typeface="Times New Roman"/>
              </a:rPr>
              <a:t>e</a:t>
            </a:r>
            <a:r>
              <a:rPr dirty="0" sz="1500" spc="-5">
                <a:latin typeface="Times New Roman"/>
                <a:cs typeface="Times New Roman"/>
              </a:rPr>
              <a:t>.</a:t>
            </a:r>
            <a:r>
              <a:rPr dirty="0" sz="1500" spc="5">
                <a:latin typeface="Times New Roman"/>
                <a:cs typeface="Times New Roman"/>
              </a:rPr>
              <a:t>g</a:t>
            </a:r>
            <a:r>
              <a:rPr dirty="0" sz="1500" spc="-5">
                <a:latin typeface="Times New Roman"/>
                <a:cs typeface="Times New Roman"/>
              </a:rPr>
              <a:t>.</a:t>
            </a:r>
            <a:r>
              <a:rPr dirty="0" sz="1500">
                <a:latin typeface="Times New Roman"/>
                <a:cs typeface="Times New Roman"/>
              </a:rPr>
              <a:t>,</a:t>
            </a:r>
            <a:r>
              <a:rPr dirty="0" sz="1500" spc="4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DNA</a:t>
            </a:r>
            <a:r>
              <a:rPr dirty="0" sz="1500" spc="35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m</a:t>
            </a:r>
            <a:r>
              <a:rPr dirty="0" sz="1500" spc="-10">
                <a:latin typeface="Times New Roman"/>
                <a:cs typeface="Times New Roman"/>
              </a:rPr>
              <a:t>a</a:t>
            </a:r>
            <a:r>
              <a:rPr dirty="0" sz="1500">
                <a:latin typeface="Times New Roman"/>
                <a:cs typeface="Times New Roman"/>
              </a:rPr>
              <a:t>tchi</a:t>
            </a:r>
            <a:r>
              <a:rPr dirty="0" sz="1500" spc="-10">
                <a:latin typeface="Times New Roman"/>
                <a:cs typeface="Times New Roman"/>
              </a:rPr>
              <a:t>n</a:t>
            </a:r>
            <a:r>
              <a:rPr dirty="0" sz="1500">
                <a:latin typeface="Times New Roman"/>
                <a:cs typeface="Times New Roman"/>
              </a:rPr>
              <a:t>g </a:t>
            </a:r>
            <a:r>
              <a:rPr dirty="0" sz="1500" spc="-5">
                <a:latin typeface="Times New Roman"/>
                <a:cs typeface="Times New Roman"/>
              </a:rPr>
              <a:t>percentages,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toxicology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lev</a:t>
            </a:r>
            <a:r>
              <a:rPr dirty="0" sz="1500" spc="-15">
                <a:latin typeface="Times New Roman"/>
                <a:cs typeface="Times New Roman"/>
              </a:rPr>
              <a:t>e</a:t>
            </a:r>
            <a:r>
              <a:rPr dirty="0" sz="1500">
                <a:latin typeface="Times New Roman"/>
                <a:cs typeface="Times New Roman"/>
              </a:rPr>
              <a:t>l</a:t>
            </a:r>
            <a:r>
              <a:rPr dirty="0" sz="1500" spc="5">
                <a:latin typeface="Times New Roman"/>
                <a:cs typeface="Times New Roman"/>
              </a:rPr>
              <a:t>s</a:t>
            </a:r>
            <a:r>
              <a:rPr dirty="0" sz="1500">
                <a:latin typeface="Times New Roman"/>
                <a:cs typeface="Times New Roman"/>
              </a:rPr>
              <a:t>,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or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blood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spatter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analysis).</a:t>
            </a:r>
            <a:r>
              <a:rPr dirty="0" sz="1500" spc="17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Bar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charts,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histograms,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</a:t>
            </a:r>
            <a:r>
              <a:rPr dirty="0" sz="1500">
                <a:latin typeface="Times New Roman"/>
                <a:cs typeface="Times New Roman"/>
              </a:rPr>
              <a:t>nd</a:t>
            </a:r>
            <a:r>
              <a:rPr dirty="0" sz="1500" spc="195">
                <a:latin typeface="Times New Roman"/>
                <a:cs typeface="Times New Roman"/>
              </a:rPr>
              <a:t> </a:t>
            </a:r>
            <a:r>
              <a:rPr dirty="0" sz="1500" spc="5">
                <a:latin typeface="Times New Roman"/>
                <a:cs typeface="Times New Roman"/>
              </a:rPr>
              <a:t>p</a:t>
            </a:r>
            <a:r>
              <a:rPr dirty="0" sz="1500">
                <a:latin typeface="Times New Roman"/>
                <a:cs typeface="Times New Roman"/>
              </a:rPr>
              <a:t>ie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charts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</a:t>
            </a:r>
            <a:r>
              <a:rPr dirty="0" sz="1500">
                <a:latin typeface="Times New Roman"/>
                <a:cs typeface="Times New Roman"/>
              </a:rPr>
              <a:t>re </a:t>
            </a:r>
            <a:r>
              <a:rPr dirty="0" sz="1500" spc="-10">
                <a:latin typeface="Times New Roman"/>
                <a:cs typeface="Times New Roman"/>
              </a:rPr>
              <a:t>c</a:t>
            </a:r>
            <a:r>
              <a:rPr dirty="0" sz="1500">
                <a:latin typeface="Times New Roman"/>
                <a:cs typeface="Times New Roman"/>
              </a:rPr>
              <a:t>o</a:t>
            </a:r>
            <a:r>
              <a:rPr dirty="0" sz="1500" spc="-15">
                <a:latin typeface="Times New Roman"/>
                <a:cs typeface="Times New Roman"/>
              </a:rPr>
              <a:t>mm</a:t>
            </a:r>
            <a:r>
              <a:rPr dirty="0" sz="1500">
                <a:latin typeface="Times New Roman"/>
                <a:cs typeface="Times New Roman"/>
              </a:rPr>
              <a:t>on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for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summarizing </a:t>
            </a:r>
            <a:r>
              <a:rPr dirty="0" sz="1500">
                <a:latin typeface="Times New Roman"/>
                <a:cs typeface="Times New Roman"/>
              </a:rPr>
              <a:t>evi</a:t>
            </a:r>
            <a:r>
              <a:rPr dirty="0" sz="1500" spc="10">
                <a:latin typeface="Times New Roman"/>
                <a:cs typeface="Times New Roman"/>
              </a:rPr>
              <a:t>d</a:t>
            </a:r>
            <a:r>
              <a:rPr dirty="0" sz="1500">
                <a:latin typeface="Times New Roman"/>
                <a:cs typeface="Times New Roman"/>
              </a:rPr>
              <a:t>ence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comparisons.</a:t>
            </a:r>
            <a:endParaRPr sz="15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200"/>
              </a:spcBef>
            </a:pPr>
            <a:r>
              <a:rPr dirty="0" sz="1500" spc="-58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500" spc="47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500" i="1">
                <a:latin typeface="Times New Roman"/>
                <a:cs typeface="Times New Roman"/>
              </a:rPr>
              <a:t>Photographs:</a:t>
            </a:r>
            <a:r>
              <a:rPr dirty="0" sz="1500" spc="50" i="1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High-</a:t>
            </a:r>
            <a:r>
              <a:rPr dirty="0" sz="1500">
                <a:latin typeface="Times New Roman"/>
                <a:cs typeface="Times New Roman"/>
              </a:rPr>
              <a:t>resolution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images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crime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scenes,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fingerprints,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ballistic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markings,</a:t>
            </a:r>
            <a:r>
              <a:rPr dirty="0" sz="1500" spc="9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or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injuries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are</a:t>
            </a:r>
            <a:endParaRPr sz="15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vital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visual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evidence.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Photographs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help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depict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context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detail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physical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evidence.</a:t>
            </a:r>
            <a:endParaRPr sz="1500">
              <a:latin typeface="Times New Roman"/>
              <a:cs typeface="Times New Roman"/>
            </a:endParaRPr>
          </a:p>
          <a:p>
            <a:pPr algn="just" marL="194945" marR="5715" indent="-182880">
              <a:lnSpc>
                <a:spcPct val="100000"/>
              </a:lnSpc>
              <a:spcBef>
                <a:spcPts val="1200"/>
              </a:spcBef>
            </a:pPr>
            <a:r>
              <a:rPr dirty="0" sz="1500" spc="-58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500" spc="47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500" spc="-5" i="1">
                <a:latin typeface="Times New Roman"/>
                <a:cs typeface="Times New Roman"/>
              </a:rPr>
              <a:t>Diagrams</a:t>
            </a:r>
            <a:r>
              <a:rPr dirty="0" sz="1500" spc="85" i="1">
                <a:latin typeface="Times New Roman"/>
                <a:cs typeface="Times New Roman"/>
              </a:rPr>
              <a:t> </a:t>
            </a:r>
            <a:r>
              <a:rPr dirty="0" sz="1500" i="1">
                <a:latin typeface="Times New Roman"/>
                <a:cs typeface="Times New Roman"/>
              </a:rPr>
              <a:t>a</a:t>
            </a:r>
            <a:r>
              <a:rPr dirty="0" sz="1500" spc="-10" i="1">
                <a:latin typeface="Times New Roman"/>
                <a:cs typeface="Times New Roman"/>
              </a:rPr>
              <a:t>n</a:t>
            </a:r>
            <a:r>
              <a:rPr dirty="0" sz="1500" i="1">
                <a:latin typeface="Times New Roman"/>
                <a:cs typeface="Times New Roman"/>
              </a:rPr>
              <a:t>d</a:t>
            </a:r>
            <a:r>
              <a:rPr dirty="0" sz="1500" spc="85" i="1">
                <a:latin typeface="Times New Roman"/>
                <a:cs typeface="Times New Roman"/>
              </a:rPr>
              <a:t> </a:t>
            </a:r>
            <a:r>
              <a:rPr dirty="0" sz="1500" spc="-10" i="1">
                <a:latin typeface="Times New Roman"/>
                <a:cs typeface="Times New Roman"/>
              </a:rPr>
              <a:t>Sketches:</a:t>
            </a:r>
            <a:r>
              <a:rPr dirty="0" sz="1500" spc="85" i="1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Cri</a:t>
            </a:r>
            <a:r>
              <a:rPr dirty="0" sz="1500" spc="-15">
                <a:latin typeface="Times New Roman"/>
                <a:cs typeface="Times New Roman"/>
              </a:rPr>
              <a:t>m</a:t>
            </a:r>
            <a:r>
              <a:rPr dirty="0" sz="1500">
                <a:latin typeface="Times New Roman"/>
                <a:cs typeface="Times New Roman"/>
              </a:rPr>
              <a:t>e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sc</a:t>
            </a:r>
            <a:r>
              <a:rPr dirty="0" sz="1500" spc="-10">
                <a:latin typeface="Times New Roman"/>
                <a:cs typeface="Times New Roman"/>
              </a:rPr>
              <a:t>e</a:t>
            </a:r>
            <a:r>
              <a:rPr dirty="0" sz="1500">
                <a:latin typeface="Times New Roman"/>
                <a:cs typeface="Times New Roman"/>
              </a:rPr>
              <a:t>ne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diagrams,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reconstructive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drawings,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an</a:t>
            </a:r>
            <a:r>
              <a:rPr dirty="0" sz="1500">
                <a:latin typeface="Times New Roman"/>
                <a:cs typeface="Times New Roman"/>
              </a:rPr>
              <a:t>d</a:t>
            </a:r>
            <a:r>
              <a:rPr dirty="0" sz="1500" spc="7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forensic</a:t>
            </a:r>
            <a:r>
              <a:rPr dirty="0" sz="1500" spc="6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reconstructions (such</a:t>
            </a:r>
            <a:r>
              <a:rPr dirty="0" sz="1500" spc="33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as</a:t>
            </a:r>
            <a:r>
              <a:rPr dirty="0" sz="1500" spc="3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fa</a:t>
            </a:r>
            <a:r>
              <a:rPr dirty="0" sz="1500" spc="-10">
                <a:latin typeface="Times New Roman"/>
                <a:cs typeface="Times New Roman"/>
              </a:rPr>
              <a:t>c</a:t>
            </a:r>
            <a:r>
              <a:rPr dirty="0" sz="1500">
                <a:latin typeface="Times New Roman"/>
                <a:cs typeface="Times New Roman"/>
              </a:rPr>
              <a:t>ial</a:t>
            </a:r>
            <a:r>
              <a:rPr dirty="0" sz="1500" spc="31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reconstruction)</a:t>
            </a:r>
            <a:r>
              <a:rPr dirty="0" sz="1500" spc="33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</a:t>
            </a:r>
            <a:r>
              <a:rPr dirty="0" sz="1500">
                <a:latin typeface="Times New Roman"/>
                <a:cs typeface="Times New Roman"/>
              </a:rPr>
              <a:t>re</a:t>
            </a:r>
            <a:r>
              <a:rPr dirty="0" sz="1500" spc="3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used</a:t>
            </a:r>
            <a:r>
              <a:rPr dirty="0" sz="1500" spc="3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3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</a:t>
            </a:r>
            <a:r>
              <a:rPr dirty="0" sz="1500" spc="-10">
                <a:latin typeface="Times New Roman"/>
                <a:cs typeface="Times New Roman"/>
              </a:rPr>
              <a:t>ep</a:t>
            </a:r>
            <a:r>
              <a:rPr dirty="0" sz="1500">
                <a:latin typeface="Times New Roman"/>
                <a:cs typeface="Times New Roman"/>
              </a:rPr>
              <a:t>ict</a:t>
            </a:r>
            <a:r>
              <a:rPr dirty="0" sz="1500" spc="3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spatial</a:t>
            </a:r>
            <a:r>
              <a:rPr dirty="0" sz="1500" spc="31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relationships</a:t>
            </a:r>
            <a:r>
              <a:rPr dirty="0" sz="1500" spc="3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</a:t>
            </a:r>
            <a:r>
              <a:rPr dirty="0" sz="1500">
                <a:latin typeface="Times New Roman"/>
                <a:cs typeface="Times New Roman"/>
              </a:rPr>
              <a:t>nd</a:t>
            </a:r>
            <a:r>
              <a:rPr dirty="0" sz="1500" spc="3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positions</a:t>
            </a:r>
            <a:r>
              <a:rPr dirty="0" sz="1500" spc="3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of</a:t>
            </a:r>
            <a:r>
              <a:rPr dirty="0" sz="1500" spc="3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objects</a:t>
            </a:r>
            <a:r>
              <a:rPr dirty="0" sz="1500" spc="32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or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</a:t>
            </a:r>
            <a:r>
              <a:rPr dirty="0" sz="1500" spc="-10">
                <a:latin typeface="Times New Roman"/>
                <a:cs typeface="Times New Roman"/>
              </a:rPr>
              <a:t>e</a:t>
            </a:r>
            <a:r>
              <a:rPr dirty="0" sz="1500">
                <a:latin typeface="Times New Roman"/>
                <a:cs typeface="Times New Roman"/>
              </a:rPr>
              <a:t>ople.</a:t>
            </a:r>
            <a:endParaRPr sz="1500">
              <a:latin typeface="Times New Roman"/>
              <a:cs typeface="Times New Roman"/>
            </a:endParaRPr>
          </a:p>
          <a:p>
            <a:pPr algn="just" marL="194945" marR="6985" indent="-182880">
              <a:lnSpc>
                <a:spcPct val="100000"/>
              </a:lnSpc>
              <a:spcBef>
                <a:spcPts val="1200"/>
              </a:spcBef>
            </a:pPr>
            <a:r>
              <a:rPr dirty="0" sz="1500" spc="-58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500" spc="47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500" spc="-5" i="1">
                <a:latin typeface="Times New Roman"/>
                <a:cs typeface="Times New Roman"/>
              </a:rPr>
              <a:t>3D</a:t>
            </a:r>
            <a:r>
              <a:rPr dirty="0" sz="1500" spc="5" i="1">
                <a:latin typeface="Times New Roman"/>
                <a:cs typeface="Times New Roman"/>
              </a:rPr>
              <a:t> </a:t>
            </a:r>
            <a:r>
              <a:rPr dirty="0" sz="1500" spc="-5" i="1">
                <a:latin typeface="Times New Roman"/>
                <a:cs typeface="Times New Roman"/>
              </a:rPr>
              <a:t>Models</a:t>
            </a:r>
            <a:r>
              <a:rPr dirty="0" sz="1500" spc="5" i="1">
                <a:latin typeface="Times New Roman"/>
                <a:cs typeface="Times New Roman"/>
              </a:rPr>
              <a:t> </a:t>
            </a:r>
            <a:r>
              <a:rPr dirty="0" sz="1500" i="1">
                <a:latin typeface="Times New Roman"/>
                <a:cs typeface="Times New Roman"/>
              </a:rPr>
              <a:t>a</a:t>
            </a:r>
            <a:r>
              <a:rPr dirty="0" sz="1500" spc="-10" i="1">
                <a:latin typeface="Times New Roman"/>
                <a:cs typeface="Times New Roman"/>
              </a:rPr>
              <a:t>n</a:t>
            </a:r>
            <a:r>
              <a:rPr dirty="0" sz="1500" i="1">
                <a:latin typeface="Times New Roman"/>
                <a:cs typeface="Times New Roman"/>
              </a:rPr>
              <a:t>d </a:t>
            </a:r>
            <a:r>
              <a:rPr dirty="0" sz="1500" spc="-5" i="1">
                <a:latin typeface="Times New Roman"/>
                <a:cs typeface="Times New Roman"/>
              </a:rPr>
              <a:t>Simulations:</a:t>
            </a:r>
            <a:r>
              <a:rPr dirty="0" sz="1500" spc="10" i="1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Advanced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forensic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software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cre</a:t>
            </a:r>
            <a:r>
              <a:rPr dirty="0" sz="1500" spc="-10">
                <a:latin typeface="Times New Roman"/>
                <a:cs typeface="Times New Roman"/>
              </a:rPr>
              <a:t>a</a:t>
            </a:r>
            <a:r>
              <a:rPr dirty="0" sz="1500">
                <a:latin typeface="Times New Roman"/>
                <a:cs typeface="Times New Roman"/>
              </a:rPr>
              <a:t>tes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3D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m</a:t>
            </a:r>
            <a:r>
              <a:rPr dirty="0" sz="1500">
                <a:latin typeface="Times New Roman"/>
                <a:cs typeface="Times New Roman"/>
              </a:rPr>
              <a:t>od</a:t>
            </a:r>
            <a:r>
              <a:rPr dirty="0" sz="1500" spc="-10">
                <a:latin typeface="Times New Roman"/>
                <a:cs typeface="Times New Roman"/>
              </a:rPr>
              <a:t>e</a:t>
            </a:r>
            <a:r>
              <a:rPr dirty="0" sz="1500">
                <a:latin typeface="Times New Roman"/>
                <a:cs typeface="Times New Roman"/>
              </a:rPr>
              <a:t>ls</a:t>
            </a:r>
            <a:r>
              <a:rPr dirty="0" sz="1500" spc="2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of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</a:t>
            </a:r>
            <a:r>
              <a:rPr dirty="0" sz="1500">
                <a:latin typeface="Times New Roman"/>
                <a:cs typeface="Times New Roman"/>
              </a:rPr>
              <a:t>r</a:t>
            </a:r>
            <a:r>
              <a:rPr dirty="0" sz="1500" spc="5">
                <a:latin typeface="Times New Roman"/>
                <a:cs typeface="Times New Roman"/>
              </a:rPr>
              <a:t>i</a:t>
            </a:r>
            <a:r>
              <a:rPr dirty="0" sz="1500" spc="-15">
                <a:latin typeface="Times New Roman"/>
                <a:cs typeface="Times New Roman"/>
              </a:rPr>
              <a:t>m</a:t>
            </a:r>
            <a:r>
              <a:rPr dirty="0" sz="1500">
                <a:latin typeface="Times New Roman"/>
                <a:cs typeface="Times New Roman"/>
              </a:rPr>
              <a:t>e</a:t>
            </a:r>
            <a:r>
              <a:rPr dirty="0" sz="1500" spc="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scenes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or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objects</a:t>
            </a:r>
            <a:r>
              <a:rPr dirty="0" sz="1500">
                <a:latin typeface="Times New Roman"/>
                <a:cs typeface="Times New Roman"/>
              </a:rPr>
              <a:t> (</a:t>
            </a:r>
            <a:r>
              <a:rPr dirty="0" sz="1500" spc="-10">
                <a:latin typeface="Times New Roman"/>
                <a:cs typeface="Times New Roman"/>
              </a:rPr>
              <a:t>e</a:t>
            </a:r>
            <a:r>
              <a:rPr dirty="0" sz="1500" spc="-5">
                <a:latin typeface="Times New Roman"/>
                <a:cs typeface="Times New Roman"/>
              </a:rPr>
              <a:t>.</a:t>
            </a:r>
            <a:r>
              <a:rPr dirty="0" sz="1500">
                <a:latin typeface="Times New Roman"/>
                <a:cs typeface="Times New Roman"/>
              </a:rPr>
              <a:t>g</a:t>
            </a:r>
            <a:r>
              <a:rPr dirty="0" sz="1500" spc="-5">
                <a:latin typeface="Times New Roman"/>
                <a:cs typeface="Times New Roman"/>
              </a:rPr>
              <a:t>.</a:t>
            </a:r>
            <a:r>
              <a:rPr dirty="0" sz="1500">
                <a:latin typeface="Times New Roman"/>
                <a:cs typeface="Times New Roman"/>
              </a:rPr>
              <a:t>,</a:t>
            </a:r>
            <a:r>
              <a:rPr dirty="0" sz="1500" spc="3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bullet</a:t>
            </a:r>
            <a:r>
              <a:rPr dirty="0" sz="1500" spc="33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trajectory,</a:t>
            </a:r>
            <a:r>
              <a:rPr dirty="0" sz="1500" spc="3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accident</a:t>
            </a:r>
            <a:r>
              <a:rPr dirty="0" sz="1500" spc="34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reconstruction).</a:t>
            </a:r>
            <a:r>
              <a:rPr dirty="0" sz="1500" spc="3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</a:t>
            </a:r>
            <a:r>
              <a:rPr dirty="0" sz="1500">
                <a:latin typeface="Times New Roman"/>
                <a:cs typeface="Times New Roman"/>
              </a:rPr>
              <a:t>h</a:t>
            </a:r>
            <a:r>
              <a:rPr dirty="0" sz="1500" spc="-10">
                <a:latin typeface="Times New Roman"/>
                <a:cs typeface="Times New Roman"/>
              </a:rPr>
              <a:t>e</a:t>
            </a:r>
            <a:r>
              <a:rPr dirty="0" sz="1500">
                <a:latin typeface="Times New Roman"/>
                <a:cs typeface="Times New Roman"/>
              </a:rPr>
              <a:t>se</a:t>
            </a:r>
            <a:r>
              <a:rPr dirty="0" sz="1500" spc="3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interactive</a:t>
            </a:r>
            <a:r>
              <a:rPr dirty="0" sz="1500" spc="32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m</a:t>
            </a:r>
            <a:r>
              <a:rPr dirty="0" sz="1500">
                <a:latin typeface="Times New Roman"/>
                <a:cs typeface="Times New Roman"/>
              </a:rPr>
              <a:t>od</a:t>
            </a:r>
            <a:r>
              <a:rPr dirty="0" sz="1500" spc="-20">
                <a:latin typeface="Times New Roman"/>
                <a:cs typeface="Times New Roman"/>
              </a:rPr>
              <a:t>e</a:t>
            </a:r>
            <a:r>
              <a:rPr dirty="0" sz="1500">
                <a:latin typeface="Times New Roman"/>
                <a:cs typeface="Times New Roman"/>
              </a:rPr>
              <a:t>ls</a:t>
            </a:r>
            <a:r>
              <a:rPr dirty="0" sz="1500" spc="34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ca</a:t>
            </a:r>
            <a:r>
              <a:rPr dirty="0" sz="1500">
                <a:latin typeface="Times New Roman"/>
                <a:cs typeface="Times New Roman"/>
              </a:rPr>
              <a:t>n</a:t>
            </a:r>
            <a:r>
              <a:rPr dirty="0" sz="1500" spc="33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be</a:t>
            </a:r>
            <a:r>
              <a:rPr dirty="0" sz="1500" spc="3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used</a:t>
            </a:r>
            <a:r>
              <a:rPr dirty="0" sz="1500" spc="3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3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</a:t>
            </a:r>
            <a:r>
              <a:rPr dirty="0" sz="1500">
                <a:latin typeface="Times New Roman"/>
                <a:cs typeface="Times New Roman"/>
              </a:rPr>
              <a:t>o</a:t>
            </a:r>
            <a:r>
              <a:rPr dirty="0" sz="1500" spc="-10">
                <a:latin typeface="Times New Roman"/>
                <a:cs typeface="Times New Roman"/>
              </a:rPr>
              <a:t>u</a:t>
            </a:r>
            <a:r>
              <a:rPr dirty="0" sz="1500">
                <a:latin typeface="Times New Roman"/>
                <a:cs typeface="Times New Roman"/>
              </a:rPr>
              <a:t>rt</a:t>
            </a:r>
            <a:r>
              <a:rPr dirty="0" sz="1500" spc="33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to e</a:t>
            </a:r>
            <a:r>
              <a:rPr dirty="0" sz="1500">
                <a:latin typeface="Times New Roman"/>
                <a:cs typeface="Times New Roman"/>
              </a:rPr>
              <a:t>xplain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</a:t>
            </a:r>
            <a:r>
              <a:rPr dirty="0" sz="1500">
                <a:latin typeface="Times New Roman"/>
                <a:cs typeface="Times New Roman"/>
              </a:rPr>
              <a:t>o</a:t>
            </a:r>
            <a:r>
              <a:rPr dirty="0" sz="1500" spc="-15">
                <a:latin typeface="Times New Roman"/>
                <a:cs typeface="Times New Roman"/>
              </a:rPr>
              <a:t>m</a:t>
            </a:r>
            <a:r>
              <a:rPr dirty="0" sz="1500">
                <a:latin typeface="Times New Roman"/>
                <a:cs typeface="Times New Roman"/>
              </a:rPr>
              <a:t>plex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scenarios.</a:t>
            </a:r>
            <a:endParaRPr sz="1500">
              <a:latin typeface="Times New Roman"/>
              <a:cs typeface="Times New Roman"/>
            </a:endParaRPr>
          </a:p>
          <a:p>
            <a:pPr algn="just" marL="194945" marR="6985" indent="-182880">
              <a:lnSpc>
                <a:spcPct val="100000"/>
              </a:lnSpc>
              <a:spcBef>
                <a:spcPts val="1205"/>
              </a:spcBef>
            </a:pPr>
            <a:r>
              <a:rPr dirty="0" sz="1500" spc="-58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500" spc="47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500" spc="-25" i="1">
                <a:latin typeface="Times New Roman"/>
                <a:cs typeface="Times New Roman"/>
              </a:rPr>
              <a:t>Tables</a:t>
            </a:r>
            <a:r>
              <a:rPr dirty="0" sz="1500" spc="465" i="1">
                <a:latin typeface="Times New Roman"/>
                <a:cs typeface="Times New Roman"/>
              </a:rPr>
              <a:t> </a:t>
            </a:r>
            <a:r>
              <a:rPr dirty="0" sz="1500" spc="-10" i="1">
                <a:latin typeface="Times New Roman"/>
                <a:cs typeface="Times New Roman"/>
              </a:rPr>
              <a:t>a</a:t>
            </a:r>
            <a:r>
              <a:rPr dirty="0" sz="1500" i="1">
                <a:latin typeface="Times New Roman"/>
                <a:cs typeface="Times New Roman"/>
              </a:rPr>
              <a:t>nd</a:t>
            </a:r>
            <a:r>
              <a:rPr dirty="0" sz="1500" spc="470" i="1">
                <a:latin typeface="Times New Roman"/>
                <a:cs typeface="Times New Roman"/>
              </a:rPr>
              <a:t> </a:t>
            </a:r>
            <a:r>
              <a:rPr dirty="0" sz="1500" spc="-10" i="1">
                <a:latin typeface="Times New Roman"/>
                <a:cs typeface="Times New Roman"/>
              </a:rPr>
              <a:t>Matrices:</a:t>
            </a:r>
            <a:r>
              <a:rPr dirty="0" sz="1500" spc="465" i="1">
                <a:latin typeface="Times New Roman"/>
                <a:cs typeface="Times New Roman"/>
              </a:rPr>
              <a:t> </a:t>
            </a:r>
            <a:r>
              <a:rPr dirty="0" sz="1500" spc="-114">
                <a:latin typeface="Times New Roman"/>
                <a:cs typeface="Times New Roman"/>
              </a:rPr>
              <a:t>T</a:t>
            </a:r>
            <a:r>
              <a:rPr dirty="0" sz="1500" spc="-10">
                <a:latin typeface="Times New Roman"/>
                <a:cs typeface="Times New Roman"/>
              </a:rPr>
              <a:t>a</a:t>
            </a:r>
            <a:r>
              <a:rPr dirty="0" sz="1500">
                <a:latin typeface="Times New Roman"/>
                <a:cs typeface="Times New Roman"/>
              </a:rPr>
              <a:t>bular</a:t>
            </a:r>
            <a:r>
              <a:rPr dirty="0" sz="1500" spc="47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formats</a:t>
            </a:r>
            <a:r>
              <a:rPr dirty="0" sz="1500" spc="47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summarize</a:t>
            </a:r>
            <a:r>
              <a:rPr dirty="0" sz="1500" spc="459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quantitative</a:t>
            </a:r>
            <a:r>
              <a:rPr dirty="0" sz="1500" spc="4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</a:t>
            </a:r>
            <a:r>
              <a:rPr dirty="0" sz="1500" spc="-10">
                <a:latin typeface="Times New Roman"/>
                <a:cs typeface="Times New Roman"/>
              </a:rPr>
              <a:t>a</a:t>
            </a:r>
            <a:r>
              <a:rPr dirty="0" sz="1500">
                <a:latin typeface="Times New Roman"/>
                <a:cs typeface="Times New Roman"/>
              </a:rPr>
              <a:t>ta</a:t>
            </a:r>
            <a:r>
              <a:rPr dirty="0" sz="1500" spc="459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(such</a:t>
            </a:r>
            <a:r>
              <a:rPr dirty="0" sz="1500" spc="45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as</a:t>
            </a:r>
            <a:r>
              <a:rPr dirty="0" sz="1500" spc="4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</a:t>
            </a:r>
            <a:r>
              <a:rPr dirty="0" sz="1500" spc="5">
                <a:latin typeface="Times New Roman"/>
                <a:cs typeface="Times New Roman"/>
              </a:rPr>
              <a:t>o</a:t>
            </a:r>
            <a:r>
              <a:rPr dirty="0" sz="1500" spc="-10">
                <a:latin typeface="Times New Roman"/>
                <a:cs typeface="Times New Roman"/>
              </a:rPr>
              <a:t>x</a:t>
            </a:r>
            <a:r>
              <a:rPr dirty="0" sz="1500">
                <a:latin typeface="Times New Roman"/>
                <a:cs typeface="Times New Roman"/>
              </a:rPr>
              <a:t>ic</a:t>
            </a:r>
            <a:r>
              <a:rPr dirty="0" sz="1500" spc="-10">
                <a:latin typeface="Times New Roman"/>
                <a:cs typeface="Times New Roman"/>
              </a:rPr>
              <a:t>o</a:t>
            </a:r>
            <a:r>
              <a:rPr dirty="0" sz="1500">
                <a:latin typeface="Times New Roman"/>
                <a:cs typeface="Times New Roman"/>
              </a:rPr>
              <a:t>logy</a:t>
            </a:r>
            <a:r>
              <a:rPr dirty="0" sz="1500" spc="46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reports, </a:t>
            </a:r>
            <a:r>
              <a:rPr dirty="0" sz="1500" spc="-10">
                <a:latin typeface="Times New Roman"/>
                <a:cs typeface="Times New Roman"/>
              </a:rPr>
              <a:t>chemical</a:t>
            </a:r>
            <a:r>
              <a:rPr dirty="0" sz="1500" spc="1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compositions,</a:t>
            </a:r>
            <a:r>
              <a:rPr dirty="0" sz="1500" spc="125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or</a:t>
            </a:r>
            <a:r>
              <a:rPr dirty="0" sz="1500" spc="12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DNA</a:t>
            </a:r>
            <a:r>
              <a:rPr dirty="0" sz="1500" spc="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sequences),</a:t>
            </a:r>
            <a:r>
              <a:rPr dirty="0" sz="1500" spc="12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offering</a:t>
            </a:r>
            <a:r>
              <a:rPr dirty="0" sz="1500" spc="12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clear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comparison</a:t>
            </a:r>
            <a:r>
              <a:rPr dirty="0" sz="1500" spc="1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po</a:t>
            </a:r>
            <a:r>
              <a:rPr dirty="0" sz="1500">
                <a:latin typeface="Times New Roman"/>
                <a:cs typeface="Times New Roman"/>
              </a:rPr>
              <a:t>ints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across</a:t>
            </a:r>
            <a:r>
              <a:rPr dirty="0" sz="1500" spc="12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various</a:t>
            </a:r>
            <a:r>
              <a:rPr dirty="0" sz="1500" spc="1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sa</a:t>
            </a:r>
            <a:r>
              <a:rPr dirty="0" sz="1500" spc="-20">
                <a:latin typeface="Times New Roman"/>
                <a:cs typeface="Times New Roman"/>
              </a:rPr>
              <a:t>m</a:t>
            </a:r>
            <a:r>
              <a:rPr dirty="0" sz="1500">
                <a:latin typeface="Times New Roman"/>
                <a:cs typeface="Times New Roman"/>
              </a:rPr>
              <a:t>ples </a:t>
            </a:r>
            <a:r>
              <a:rPr dirty="0" sz="1500" spc="-5">
                <a:latin typeface="Times New Roman"/>
                <a:cs typeface="Times New Roman"/>
              </a:rPr>
              <a:t>or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e</a:t>
            </a:r>
            <a:r>
              <a:rPr dirty="0" sz="1500">
                <a:latin typeface="Times New Roman"/>
                <a:cs typeface="Times New Roman"/>
              </a:rPr>
              <a:t>vi</a:t>
            </a:r>
            <a:r>
              <a:rPr dirty="0" sz="1500" spc="5">
                <a:latin typeface="Times New Roman"/>
                <a:cs typeface="Times New Roman"/>
              </a:rPr>
              <a:t>d</a:t>
            </a:r>
            <a:r>
              <a:rPr dirty="0" sz="1500" spc="-10">
                <a:latin typeface="Times New Roman"/>
                <a:cs typeface="Times New Roman"/>
              </a:rPr>
              <a:t>e</a:t>
            </a:r>
            <a:r>
              <a:rPr dirty="0" sz="1500">
                <a:latin typeface="Times New Roman"/>
                <a:cs typeface="Times New Roman"/>
              </a:rPr>
              <a:t>n</a:t>
            </a:r>
            <a:r>
              <a:rPr dirty="0" sz="1500" spc="-10">
                <a:latin typeface="Times New Roman"/>
                <a:cs typeface="Times New Roman"/>
              </a:rPr>
              <a:t>c</a:t>
            </a:r>
            <a:r>
              <a:rPr dirty="0" sz="1500">
                <a:latin typeface="Times New Roman"/>
                <a:cs typeface="Times New Roman"/>
              </a:rPr>
              <a:t>e</a:t>
            </a:r>
            <a:r>
              <a:rPr dirty="0" sz="1500" spc="-2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types.</a:t>
            </a:r>
            <a:endParaRPr sz="15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ct val="100000"/>
              </a:lnSpc>
              <a:spcBef>
                <a:spcPts val="1200"/>
              </a:spcBef>
            </a:pPr>
            <a:r>
              <a:rPr dirty="0" sz="1500" spc="-58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500" spc="47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500" spc="-5" i="1">
                <a:latin typeface="Times New Roman"/>
                <a:cs typeface="Times New Roman"/>
              </a:rPr>
              <a:t>Digital</a:t>
            </a:r>
            <a:r>
              <a:rPr dirty="0" sz="1500" spc="175" i="1">
                <a:latin typeface="Times New Roman"/>
                <a:cs typeface="Times New Roman"/>
              </a:rPr>
              <a:t> </a:t>
            </a:r>
            <a:r>
              <a:rPr dirty="0" sz="1500" spc="-15" i="1">
                <a:latin typeface="Times New Roman"/>
                <a:cs typeface="Times New Roman"/>
              </a:rPr>
              <a:t>Forensics</a:t>
            </a:r>
            <a:r>
              <a:rPr dirty="0" sz="1500" spc="180" i="1">
                <a:latin typeface="Times New Roman"/>
                <a:cs typeface="Times New Roman"/>
              </a:rPr>
              <a:t> </a:t>
            </a:r>
            <a:r>
              <a:rPr dirty="0" sz="1500" spc="-10" i="1">
                <a:latin typeface="Times New Roman"/>
                <a:cs typeface="Times New Roman"/>
              </a:rPr>
              <a:t>Visualization:</a:t>
            </a:r>
            <a:r>
              <a:rPr dirty="0" sz="1500" spc="180" i="1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In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 spc="-15">
                <a:latin typeface="Times New Roman"/>
                <a:cs typeface="Times New Roman"/>
              </a:rPr>
              <a:t>cases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involving</a:t>
            </a:r>
            <a:r>
              <a:rPr dirty="0" sz="1500" spc="18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d</a:t>
            </a:r>
            <a:r>
              <a:rPr dirty="0" sz="1500">
                <a:latin typeface="Times New Roman"/>
                <a:cs typeface="Times New Roman"/>
              </a:rPr>
              <a:t>ig</a:t>
            </a:r>
            <a:r>
              <a:rPr dirty="0" sz="1500" spc="-15">
                <a:latin typeface="Times New Roman"/>
                <a:cs typeface="Times New Roman"/>
              </a:rPr>
              <a:t>i</a:t>
            </a:r>
            <a:r>
              <a:rPr dirty="0" sz="1500">
                <a:latin typeface="Times New Roman"/>
                <a:cs typeface="Times New Roman"/>
              </a:rPr>
              <a:t>tal</a:t>
            </a:r>
            <a:r>
              <a:rPr dirty="0" sz="1500" spc="16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forensics,</a:t>
            </a:r>
            <a:r>
              <a:rPr dirty="0" sz="1500" spc="17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</a:t>
            </a:r>
            <a:r>
              <a:rPr dirty="0" sz="1500" spc="-10">
                <a:latin typeface="Times New Roman"/>
                <a:cs typeface="Times New Roman"/>
              </a:rPr>
              <a:t>a</a:t>
            </a:r>
            <a:r>
              <a:rPr dirty="0" sz="1500">
                <a:latin typeface="Times New Roman"/>
                <a:cs typeface="Times New Roman"/>
              </a:rPr>
              <a:t>ta</a:t>
            </a:r>
            <a:r>
              <a:rPr dirty="0" sz="1500" spc="17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from</a:t>
            </a:r>
            <a:r>
              <a:rPr dirty="0" sz="1500" spc="17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</a:t>
            </a:r>
            <a:r>
              <a:rPr dirty="0" sz="1500">
                <a:latin typeface="Times New Roman"/>
                <a:cs typeface="Times New Roman"/>
              </a:rPr>
              <a:t>o</a:t>
            </a:r>
            <a:r>
              <a:rPr dirty="0" sz="1500" spc="-15">
                <a:latin typeface="Times New Roman"/>
                <a:cs typeface="Times New Roman"/>
              </a:rPr>
              <a:t>m</a:t>
            </a:r>
            <a:r>
              <a:rPr dirty="0" sz="1500">
                <a:latin typeface="Times New Roman"/>
                <a:cs typeface="Times New Roman"/>
              </a:rPr>
              <a:t>puters</a:t>
            </a:r>
            <a:r>
              <a:rPr dirty="0" sz="1500" spc="19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or</a:t>
            </a:r>
            <a:r>
              <a:rPr dirty="0" sz="1500" spc="18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mobile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devices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(</a:t>
            </a:r>
            <a:r>
              <a:rPr dirty="0" sz="1500" spc="-10">
                <a:latin typeface="Times New Roman"/>
                <a:cs typeface="Times New Roman"/>
              </a:rPr>
              <a:t>e</a:t>
            </a:r>
            <a:r>
              <a:rPr dirty="0" sz="1500" spc="-5">
                <a:latin typeface="Times New Roman"/>
                <a:cs typeface="Times New Roman"/>
              </a:rPr>
              <a:t>.</a:t>
            </a:r>
            <a:r>
              <a:rPr dirty="0" sz="1500">
                <a:latin typeface="Times New Roman"/>
                <a:cs typeface="Times New Roman"/>
              </a:rPr>
              <a:t>g</a:t>
            </a:r>
            <a:r>
              <a:rPr dirty="0" sz="1500" spc="-5">
                <a:latin typeface="Times New Roman"/>
                <a:cs typeface="Times New Roman"/>
              </a:rPr>
              <a:t>.</a:t>
            </a:r>
            <a:r>
              <a:rPr dirty="0" sz="1500">
                <a:latin typeface="Times New Roman"/>
                <a:cs typeface="Times New Roman"/>
              </a:rPr>
              <a:t>,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IP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</a:t>
            </a:r>
            <a:r>
              <a:rPr dirty="0" sz="1500">
                <a:latin typeface="Times New Roman"/>
                <a:cs typeface="Times New Roman"/>
              </a:rPr>
              <a:t>ddresses,</a:t>
            </a:r>
            <a:r>
              <a:rPr dirty="0" sz="1500" spc="15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message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logs,</a:t>
            </a:r>
            <a:r>
              <a:rPr dirty="0" sz="1500" spc="15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timelines)</a:t>
            </a:r>
            <a:r>
              <a:rPr dirty="0" sz="1500" spc="16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is</a:t>
            </a:r>
            <a:r>
              <a:rPr dirty="0" sz="1500" spc="15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often</a:t>
            </a:r>
            <a:r>
              <a:rPr dirty="0" sz="1500" spc="1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</a:t>
            </a:r>
            <a:r>
              <a:rPr dirty="0" sz="1500" spc="-10">
                <a:latin typeface="Times New Roman"/>
                <a:cs typeface="Times New Roman"/>
              </a:rPr>
              <a:t>e</a:t>
            </a:r>
            <a:r>
              <a:rPr dirty="0" sz="1500">
                <a:latin typeface="Times New Roman"/>
                <a:cs typeface="Times New Roman"/>
              </a:rPr>
              <a:t>pi</a:t>
            </a:r>
            <a:r>
              <a:rPr dirty="0" sz="1500" spc="-20">
                <a:latin typeface="Times New Roman"/>
                <a:cs typeface="Times New Roman"/>
              </a:rPr>
              <a:t>c</a:t>
            </a:r>
            <a:r>
              <a:rPr dirty="0" sz="1500">
                <a:latin typeface="Times New Roman"/>
                <a:cs typeface="Times New Roman"/>
              </a:rPr>
              <a:t>t</a:t>
            </a:r>
            <a:r>
              <a:rPr dirty="0" sz="1500" spc="-5">
                <a:latin typeface="Times New Roman"/>
                <a:cs typeface="Times New Roman"/>
              </a:rPr>
              <a:t>e</a:t>
            </a:r>
            <a:r>
              <a:rPr dirty="0" sz="1500">
                <a:latin typeface="Times New Roman"/>
                <a:cs typeface="Times New Roman"/>
              </a:rPr>
              <a:t>d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through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</a:t>
            </a:r>
            <a:r>
              <a:rPr dirty="0" sz="1500" spc="-10">
                <a:latin typeface="Times New Roman"/>
                <a:cs typeface="Times New Roman"/>
              </a:rPr>
              <a:t>e</a:t>
            </a:r>
            <a:r>
              <a:rPr dirty="0" sz="1500">
                <a:latin typeface="Times New Roman"/>
                <a:cs typeface="Times New Roman"/>
              </a:rPr>
              <a:t>twork</a:t>
            </a:r>
            <a:r>
              <a:rPr dirty="0" sz="1500" spc="16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maps,</a:t>
            </a:r>
            <a:r>
              <a:rPr dirty="0" sz="1500" spc="15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digital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timelines,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or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 spc="-5">
                <a:latin typeface="Times New Roman"/>
                <a:cs typeface="Times New Roman"/>
              </a:rPr>
              <a:t>flowcharts.</a:t>
            </a:r>
            <a:endParaRPr sz="15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00000"/>
              </a:lnSpc>
              <a:spcBef>
                <a:spcPts val="1205"/>
              </a:spcBef>
            </a:pPr>
            <a:r>
              <a:rPr dirty="0" sz="1500">
                <a:latin typeface="Times New Roman"/>
                <a:cs typeface="Times New Roman"/>
              </a:rPr>
              <a:t>Clear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precise</a:t>
            </a:r>
            <a:r>
              <a:rPr dirty="0" sz="1500" spc="8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data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depiction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enhances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understanding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of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forensic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evidence</a:t>
            </a:r>
            <a:r>
              <a:rPr dirty="0" sz="1500" spc="10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1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contributes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to</a:t>
            </a:r>
            <a:r>
              <a:rPr dirty="0" sz="1500" spc="95">
                <a:latin typeface="Times New Roman"/>
                <a:cs typeface="Times New Roman"/>
              </a:rPr>
              <a:t> </a:t>
            </a:r>
            <a:r>
              <a:rPr dirty="0" sz="1500" spc="-25">
                <a:latin typeface="Times New Roman"/>
                <a:cs typeface="Times New Roman"/>
              </a:rPr>
              <a:t>its </a:t>
            </a:r>
            <a:r>
              <a:rPr dirty="0" sz="1500">
                <a:latin typeface="Times New Roman"/>
                <a:cs typeface="Times New Roman"/>
              </a:rPr>
              <a:t>accurate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interpretation</a:t>
            </a:r>
            <a:r>
              <a:rPr dirty="0" sz="1500" spc="-4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presentation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in</a:t>
            </a:r>
            <a:r>
              <a:rPr dirty="0" sz="1500" spc="-1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the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justice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system.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6308" y="1208912"/>
            <a:ext cx="11511915" cy="517271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just" marL="195580" marR="5715" indent="-182880">
              <a:lnSpc>
                <a:spcPts val="1730"/>
              </a:lnSpc>
              <a:spcBef>
                <a:spcPts val="3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1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600" spc="2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report,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unlike</a:t>
            </a:r>
            <a:r>
              <a:rPr dirty="0" sz="1600" spc="2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clinical</a:t>
            </a:r>
            <a:r>
              <a:rPr dirty="0" sz="1600" spc="2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report,</a:t>
            </a:r>
            <a:r>
              <a:rPr dirty="0" sz="1600" spc="2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600" spc="2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written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2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benefit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2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court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600" spc="2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typically</a:t>
            </a:r>
            <a:r>
              <a:rPr dirty="0" sz="1600" spc="2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about</a:t>
            </a:r>
            <a:r>
              <a:rPr dirty="0" sz="1600" spc="2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2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subject</a:t>
            </a:r>
            <a:r>
              <a:rPr dirty="0" sz="1600" spc="2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rather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than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subject.</a:t>
            </a:r>
            <a:r>
              <a:rPr dirty="0" sz="1600" spc="20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dirty="0" sz="1600" spc="2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2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primary</a:t>
            </a:r>
            <a:r>
              <a:rPr dirty="0" sz="1600" spc="2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work</a:t>
            </a:r>
            <a:r>
              <a:rPr dirty="0" sz="1600" spc="2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product</a:t>
            </a:r>
            <a:r>
              <a:rPr dirty="0" sz="1600" spc="2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600" spc="2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evaluations,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reports</a:t>
            </a:r>
            <a:r>
              <a:rPr dirty="0" sz="1600" spc="2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usually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influence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2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court's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decision.</a:t>
            </a:r>
            <a:r>
              <a:rPr dirty="0" sz="1600" spc="20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Because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their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importance,</a:t>
            </a:r>
            <a:r>
              <a:rPr dirty="0" sz="1600" spc="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they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require</a:t>
            </a:r>
            <a:r>
              <a:rPr dirty="0" sz="16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more</a:t>
            </a:r>
            <a:r>
              <a:rPr dirty="0" sz="1600" spc="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care</a:t>
            </a:r>
            <a:r>
              <a:rPr dirty="0" sz="16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than</a:t>
            </a:r>
            <a:r>
              <a:rPr dirty="0" sz="16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average</a:t>
            </a:r>
            <a:r>
              <a:rPr dirty="0" sz="16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report.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Importance</a:t>
            </a:r>
            <a:r>
              <a:rPr dirty="0" sz="1600" spc="-7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3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600" spc="-3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Reports:</a:t>
            </a:r>
            <a:endParaRPr sz="16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1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-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600" spc="-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plays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very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important</a:t>
            </a:r>
            <a:r>
              <a:rPr dirty="0" sz="1600" spc="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role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justification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criminal</a:t>
            </a:r>
            <a:r>
              <a:rPr dirty="0" sz="1600" spc="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cases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courtroom.</a:t>
            </a:r>
            <a:endParaRPr sz="16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4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results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forensic-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related</a:t>
            </a:r>
            <a:r>
              <a:rPr dirty="0" sz="1600" spc="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investigations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often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detailed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report.</a:t>
            </a:r>
            <a:endParaRPr sz="16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409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These</a:t>
            </a:r>
            <a:r>
              <a:rPr dirty="0" sz="1600" spc="-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reports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often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used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several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purposes,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including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billing,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affidavits,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proof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what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was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found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found.</a:t>
            </a:r>
            <a:endParaRPr sz="1600">
              <a:latin typeface="Times New Roman"/>
              <a:cs typeface="Times New Roman"/>
            </a:endParaRPr>
          </a:p>
          <a:p>
            <a:pPr marL="514984">
              <a:lnSpc>
                <a:spcPts val="1825"/>
              </a:lnSpc>
              <a:spcBef>
                <a:spcPts val="409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These</a:t>
            </a:r>
            <a:r>
              <a:rPr dirty="0" sz="1600" spc="25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reports</a:t>
            </a:r>
            <a:r>
              <a:rPr dirty="0" sz="1600" spc="2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1600" spc="2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very</a:t>
            </a:r>
            <a:r>
              <a:rPr dirty="0" sz="1600" spc="2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important</a:t>
            </a:r>
            <a:r>
              <a:rPr dirty="0" sz="1600" spc="3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2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2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case</a:t>
            </a:r>
            <a:r>
              <a:rPr dirty="0" sz="1600" spc="2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since</a:t>
            </a:r>
            <a:r>
              <a:rPr dirty="0" sz="1600" spc="2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2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improper</a:t>
            </a:r>
            <a:r>
              <a:rPr dirty="0" sz="1600" spc="2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processing</a:t>
            </a:r>
            <a:r>
              <a:rPr dirty="0" sz="1600" spc="2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2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2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dirty="0" sz="1600" spc="2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600" spc="3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missing</a:t>
            </a:r>
            <a:r>
              <a:rPr dirty="0" sz="1600" spc="2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key</a:t>
            </a:r>
            <a:r>
              <a:rPr dirty="0" sz="1600" spc="2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evidence</a:t>
            </a:r>
            <a:r>
              <a:rPr dirty="0" sz="1600" spc="2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dirty="0" sz="1600" spc="3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mean</a:t>
            </a:r>
            <a:r>
              <a:rPr dirty="0" sz="1600" spc="2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698500">
              <a:lnSpc>
                <a:spcPts val="1825"/>
              </a:lnSpc>
            </a:pP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difference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between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winning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losing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case.</a:t>
            </a:r>
            <a:endParaRPr sz="1600">
              <a:latin typeface="Times New Roman"/>
              <a:cs typeface="Times New Roman"/>
            </a:endParaRPr>
          </a:p>
          <a:p>
            <a:pPr algn="just" marL="195580" marR="5080" indent="-182880">
              <a:lnSpc>
                <a:spcPts val="1730"/>
              </a:lnSpc>
              <a:spcBef>
                <a:spcPts val="152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Reports</a:t>
            </a:r>
            <a:r>
              <a:rPr dirty="0" sz="1600" spc="22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0" b="1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1600" spc="23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legal</a:t>
            </a:r>
            <a:r>
              <a:rPr dirty="0" sz="1600" spc="23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documents:</a:t>
            </a:r>
            <a:r>
              <a:rPr dirty="0" sz="1600" spc="229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2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600" spc="2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600" spc="2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offers</a:t>
            </a:r>
            <a:r>
              <a:rPr dirty="0" sz="1600" spc="2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evidence</a:t>
            </a:r>
            <a:r>
              <a:rPr dirty="0" sz="1600" spc="2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2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court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law.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dirty="0" sz="1600" spc="2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such,</a:t>
            </a:r>
            <a:r>
              <a:rPr dirty="0" sz="1600" spc="2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dirty="0" sz="1600" spc="2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must</a:t>
            </a:r>
            <a:r>
              <a:rPr dirty="0" sz="1600" spc="2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accurate</a:t>
            </a:r>
            <a:r>
              <a:rPr dirty="0" sz="1600" spc="2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2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best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examiner’s</a:t>
            </a:r>
            <a:r>
              <a:rPr dirty="0" sz="1600" spc="1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ability.</a:t>
            </a:r>
            <a:r>
              <a:rPr dirty="0" sz="1600" spc="1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This</a:t>
            </a:r>
            <a:r>
              <a:rPr dirty="0" sz="1600" spc="1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includes</a:t>
            </a:r>
            <a:r>
              <a:rPr dirty="0" sz="1600" spc="1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dirty="0" sz="1600" spc="1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r>
              <a:rPr dirty="0" sz="1600" spc="1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clinical</a:t>
            </a:r>
            <a:r>
              <a:rPr dirty="0" sz="1600" spc="1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features</a:t>
            </a:r>
            <a:r>
              <a:rPr dirty="0" sz="1600" spc="1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1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1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600" spc="1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but</a:t>
            </a:r>
            <a:r>
              <a:rPr dirty="0" sz="1600" spc="1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also</a:t>
            </a:r>
            <a:r>
              <a:rPr dirty="0" sz="1600" spc="1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1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simplest</a:t>
            </a:r>
            <a:r>
              <a:rPr dirty="0" sz="1600" spc="1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1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identifying</a:t>
            </a:r>
            <a:r>
              <a:rPr dirty="0" sz="1600" spc="1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information.</a:t>
            </a:r>
            <a:r>
              <a:rPr dirty="0" sz="1600" spc="1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600" spc="1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example,</a:t>
            </a:r>
            <a:r>
              <a:rPr dirty="0" sz="1600" spc="1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defendant’s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date of</a:t>
            </a:r>
            <a:r>
              <a:rPr dirty="0" sz="16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birth. The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should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have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professional</a:t>
            </a:r>
            <a:r>
              <a:rPr dirty="0" sz="16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appearance.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The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reports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property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court,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should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generally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be</a:t>
            </a:r>
            <a:r>
              <a:rPr dirty="0" sz="1600" spc="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released</a:t>
            </a:r>
            <a:r>
              <a:rPr dirty="0" sz="1600" spc="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dirty="0" sz="1600" spc="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examiner</a:t>
            </a:r>
            <a:r>
              <a:rPr dirty="0" sz="1600" spc="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any</a:t>
            </a:r>
            <a:r>
              <a:rPr dirty="0" sz="1600" spc="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party,</a:t>
            </a:r>
            <a:r>
              <a:rPr dirty="0" sz="1600" spc="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including</a:t>
            </a:r>
            <a:r>
              <a:rPr dirty="0" sz="1600" spc="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attorneys</a:t>
            </a:r>
            <a:r>
              <a:rPr dirty="0" sz="1600" spc="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defendants.</a:t>
            </a:r>
            <a:r>
              <a:rPr dirty="0" sz="1600" spc="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Upon</a:t>
            </a:r>
            <a:r>
              <a:rPr dirty="0" sz="1600" spc="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court</a:t>
            </a:r>
            <a:r>
              <a:rPr dirty="0" sz="1600" spc="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order,</a:t>
            </a:r>
            <a:r>
              <a:rPr dirty="0" sz="1600" spc="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facilities</a:t>
            </a:r>
            <a:r>
              <a:rPr dirty="0" sz="1600" spc="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600" spc="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court</a:t>
            </a:r>
            <a:r>
              <a:rPr dirty="0" sz="1600" spc="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clinics</a:t>
            </a:r>
            <a:r>
              <a:rPr dirty="0" sz="1600" spc="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may</a:t>
            </a:r>
            <a:r>
              <a:rPr dirty="0" sz="1600" spc="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release</a:t>
            </a:r>
            <a:r>
              <a:rPr dirty="0" sz="1600" spc="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reports.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Length</a:t>
            </a:r>
            <a:r>
              <a:rPr dirty="0" sz="1600" spc="-9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4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Reports:</a:t>
            </a: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No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particular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page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length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suggested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but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following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guidelines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offered:</a:t>
            </a:r>
            <a:endParaRPr sz="16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1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Very</a:t>
            </a:r>
            <a:r>
              <a:rPr dirty="0" sz="1600" spc="-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short</a:t>
            </a:r>
            <a:r>
              <a:rPr dirty="0" sz="16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reports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often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do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include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enough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clinical data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explanations so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helpful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Court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they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should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be.</a:t>
            </a:r>
            <a:endParaRPr sz="16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409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Very</a:t>
            </a:r>
            <a:r>
              <a:rPr dirty="0" sz="1600" spc="-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long</a:t>
            </a:r>
            <a:r>
              <a:rPr dirty="0" sz="1600" spc="-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reports, on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other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hand,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may become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onerous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Court.</a:t>
            </a:r>
            <a:endParaRPr sz="1600">
              <a:latin typeface="Times New Roman"/>
              <a:cs typeface="Times New Roman"/>
            </a:endParaRPr>
          </a:p>
          <a:p>
            <a:pPr marL="698500" marR="5715" indent="-182880">
              <a:lnSpc>
                <a:spcPts val="1730"/>
              </a:lnSpc>
              <a:spcBef>
                <a:spcPts val="62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dirty="0" sz="1600" spc="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6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important</a:t>
            </a:r>
            <a:r>
              <a:rPr dirty="0" sz="16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examine</a:t>
            </a:r>
            <a:r>
              <a:rPr dirty="0" sz="16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dirty="0" sz="16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reports</a:t>
            </a:r>
            <a:r>
              <a:rPr dirty="0" sz="16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carefully</a:t>
            </a:r>
            <a:r>
              <a:rPr dirty="0" sz="16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ensure</a:t>
            </a:r>
            <a:r>
              <a:rPr dirty="0" sz="16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6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they</a:t>
            </a:r>
            <a:r>
              <a:rPr dirty="0" sz="1600" spc="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do</a:t>
            </a:r>
            <a:r>
              <a:rPr dirty="0" sz="1600" spc="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dirty="0" sz="16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contain</a:t>
            </a:r>
            <a:r>
              <a:rPr dirty="0" sz="16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irrelevant</a:t>
            </a:r>
            <a:r>
              <a:rPr dirty="0" sz="16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data,</a:t>
            </a:r>
            <a:r>
              <a:rPr dirty="0" sz="16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redundancies,</a:t>
            </a:r>
            <a:r>
              <a:rPr dirty="0" sz="16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600" spc="11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more</a:t>
            </a:r>
            <a:r>
              <a:rPr dirty="0" sz="16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extensive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discussion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than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needed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address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clinical/legal</a:t>
            </a:r>
            <a:r>
              <a:rPr dirty="0" sz="16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issues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ease,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clearly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adequately.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8838" y="190563"/>
            <a:ext cx="8434705" cy="795655"/>
          </a:xfrm>
          <a:prstGeom prst="rect"/>
          <a:solidFill>
            <a:srgbClr val="40B9D2"/>
          </a:solidFill>
        </p:spPr>
        <p:txBody>
          <a:bodyPr wrap="square" lIns="0" tIns="8064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635"/>
              </a:spcBef>
            </a:pPr>
            <a:r>
              <a:rPr dirty="0" spc="-60"/>
              <a:t>Report</a:t>
            </a:r>
            <a:r>
              <a:rPr dirty="0" spc="-190"/>
              <a:t> </a:t>
            </a:r>
            <a:r>
              <a:rPr dirty="0" spc="-80"/>
              <a:t>Writing</a:t>
            </a:r>
            <a:r>
              <a:rPr dirty="0" spc="-85"/>
              <a:t> </a:t>
            </a:r>
            <a:r>
              <a:rPr dirty="0" spc="-10"/>
              <a:t>(General)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6308" y="1267103"/>
            <a:ext cx="11511280" cy="492760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While</a:t>
            </a:r>
            <a:r>
              <a:rPr dirty="0" sz="1600" spc="-3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creating</a:t>
            </a:r>
            <a:r>
              <a:rPr dirty="0" sz="1600" spc="-3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-5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600" spc="-3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report: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Provide</a:t>
            </a:r>
            <a:r>
              <a:rPr dirty="0" sz="1600" spc="-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accurate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information</a:t>
            </a:r>
            <a:r>
              <a:rPr dirty="0" sz="16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dirty="0" sz="16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examinee’s</a:t>
            </a:r>
            <a:r>
              <a:rPr dirty="0" sz="16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identity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dates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evaluation.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Describe</a:t>
            </a:r>
            <a:r>
              <a:rPr dirty="0" sz="1600" spc="-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how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examinee</a:t>
            </a:r>
            <a:r>
              <a:rPr dirty="0" sz="16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was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informed</a:t>
            </a:r>
            <a:r>
              <a:rPr dirty="0" sz="16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purpose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evaluation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limits</a:t>
            </a:r>
            <a:r>
              <a:rPr dirty="0" sz="16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confidentiality.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List</a:t>
            </a:r>
            <a:r>
              <a:rPr dirty="0" sz="16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sources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evaluation.</a:t>
            </a:r>
            <a:endParaRPr sz="16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1730"/>
              </a:lnSpc>
              <a:spcBef>
                <a:spcPts val="123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Clearly</a:t>
            </a:r>
            <a:r>
              <a:rPr dirty="0" sz="1600" spc="-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state the legal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standard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defines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 forensic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purpose of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evaluation, ncluding the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specific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questions the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examiner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was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asked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address.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Organization</a:t>
            </a:r>
            <a:r>
              <a:rPr dirty="0" sz="1600" spc="-1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6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Style: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Organize</a:t>
            </a:r>
            <a:r>
              <a:rPr dirty="0" sz="1600" spc="-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manner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logical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assists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reader’s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understanding.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600" spc="-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data,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inferences,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database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section of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report.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600" spc="-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inferences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opinions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another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section,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which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uses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earlier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but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offers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no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new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data.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dirty="0" sz="1600" spc="-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language</a:t>
            </a:r>
            <a:r>
              <a:rPr dirty="0" sz="16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minimizes</a:t>
            </a:r>
            <a:r>
              <a:rPr dirty="0" sz="16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potential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bias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appearance of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gratuitous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evaluative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judgments.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825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dirty="0" sz="1600" spc="3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language</a:t>
            </a:r>
            <a:r>
              <a:rPr dirty="0" sz="1600" spc="40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600" spc="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will</a:t>
            </a:r>
            <a:r>
              <a:rPr dirty="0" sz="1600" spc="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600" spc="3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understood</a:t>
            </a:r>
            <a:r>
              <a:rPr dirty="0" sz="1600" spc="40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dirty="0" sz="1600" spc="3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non-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clinicians</a:t>
            </a:r>
            <a:r>
              <a:rPr dirty="0" sz="1600" spc="4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4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non-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legal</a:t>
            </a:r>
            <a:r>
              <a:rPr dirty="0" sz="1600" spc="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personnels,</a:t>
            </a:r>
            <a:r>
              <a:rPr dirty="0" sz="1600" spc="4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taking</a:t>
            </a:r>
            <a:r>
              <a:rPr dirty="0" sz="1600" spc="40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care</a:t>
            </a:r>
            <a:r>
              <a:rPr dirty="0" sz="1600" spc="4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simplify</a:t>
            </a:r>
            <a:r>
              <a:rPr dirty="0" sz="1600" spc="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complex</a:t>
            </a:r>
            <a:r>
              <a:rPr dirty="0" sz="1600" spc="4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concepts</a:t>
            </a:r>
            <a:r>
              <a:rPr dirty="0" sz="1600" spc="40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195580">
              <a:lnSpc>
                <a:spcPts val="1825"/>
              </a:lnSpc>
            </a:pP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professional</a:t>
            </a:r>
            <a:r>
              <a:rPr dirty="0" sz="1600" spc="-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technical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terms.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Avoiding</a:t>
            </a:r>
            <a:r>
              <a:rPr dirty="0" sz="1600" spc="-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typographical</a:t>
            </a:r>
            <a:r>
              <a:rPr dirty="0" sz="1600" spc="-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errors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incomplete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sentences.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8838" y="190563"/>
            <a:ext cx="8434705" cy="795655"/>
          </a:xfrm>
          <a:prstGeom prst="rect"/>
          <a:solidFill>
            <a:srgbClr val="40B9D2"/>
          </a:solidFill>
        </p:spPr>
        <p:txBody>
          <a:bodyPr wrap="square" lIns="0" tIns="8064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635"/>
              </a:spcBef>
            </a:pPr>
            <a:r>
              <a:rPr dirty="0" spc="-60"/>
              <a:t>Report</a:t>
            </a:r>
            <a:r>
              <a:rPr dirty="0" spc="-190"/>
              <a:t> </a:t>
            </a:r>
            <a:r>
              <a:rPr dirty="0" spc="-80"/>
              <a:t>Writing</a:t>
            </a:r>
            <a:r>
              <a:rPr dirty="0" spc="-85"/>
              <a:t> </a:t>
            </a:r>
            <a:r>
              <a:rPr dirty="0" spc="-10"/>
              <a:t>(General)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8338" y="243966"/>
            <a:ext cx="5542280" cy="58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585858"/>
                </a:solidFill>
                <a:latin typeface="Times New Roman"/>
                <a:cs typeface="Times New Roman"/>
              </a:rPr>
              <a:t>Interpretations</a:t>
            </a:r>
            <a:r>
              <a:rPr dirty="0" sz="1400" spc="-6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4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585858"/>
                </a:solidFill>
                <a:latin typeface="Times New Roman"/>
                <a:cs typeface="Times New Roman"/>
              </a:rPr>
              <a:t>Opinions: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Address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4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questions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were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asked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referral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process.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8338" y="933069"/>
            <a:ext cx="11513185" cy="5832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Provide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clear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explanation</a:t>
            </a:r>
            <a:r>
              <a:rPr dirty="0" sz="14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every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important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opinion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conclusion</a:t>
            </a:r>
            <a:r>
              <a:rPr dirty="0" sz="14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you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offer.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7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Summarizing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relevant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how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they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logically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support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opinion.</a:t>
            </a:r>
            <a:endParaRPr sz="1400">
              <a:latin typeface="Times New Roman"/>
              <a:cs typeface="Times New Roman"/>
            </a:endParaRPr>
          </a:p>
          <a:p>
            <a:pPr marL="194945" marR="5080" indent="-182880">
              <a:lnSpc>
                <a:spcPts val="1510"/>
              </a:lnSpc>
              <a:spcBef>
                <a:spcPts val="122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49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Identify</a:t>
            </a:r>
            <a:r>
              <a:rPr dirty="0" sz="1400" spc="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alternative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interpretations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might</a:t>
            </a:r>
            <a:r>
              <a:rPr dirty="0" sz="1400" spc="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considered,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explain</a:t>
            </a:r>
            <a:r>
              <a:rPr dirty="0" sz="1400" spc="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how</a:t>
            </a:r>
            <a:r>
              <a:rPr dirty="0" sz="1400" spc="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were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used</a:t>
            </a:r>
            <a:r>
              <a:rPr dirty="0" sz="1400" spc="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400" spc="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weigh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these</a:t>
            </a:r>
            <a:r>
              <a:rPr dirty="0" sz="1400" spc="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interpretations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against</a:t>
            </a:r>
            <a:r>
              <a:rPr dirty="0" sz="1400" spc="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opinion</a:t>
            </a:r>
            <a:r>
              <a:rPr dirty="0" sz="1400" spc="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you</a:t>
            </a:r>
            <a:r>
              <a:rPr dirty="0" sz="14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are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offering.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Produce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interpretations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opinions</a:t>
            </a:r>
            <a:r>
              <a:rPr dirty="0" sz="14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logical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internally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consistent.</a:t>
            </a:r>
            <a:endParaRPr sz="1400">
              <a:latin typeface="Times New Roman"/>
              <a:cs typeface="Times New Roman"/>
            </a:endParaRPr>
          </a:p>
          <a:p>
            <a:pPr marL="194945" marR="5715" indent="-182880">
              <a:lnSpc>
                <a:spcPts val="1510"/>
              </a:lnSpc>
              <a:spcBef>
                <a:spcPts val="123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48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When</a:t>
            </a:r>
            <a:r>
              <a:rPr dirty="0" sz="1400" spc="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opinions</a:t>
            </a:r>
            <a:r>
              <a:rPr dirty="0" sz="1400" spc="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400" spc="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recommendations</a:t>
            </a:r>
            <a:r>
              <a:rPr dirty="0" sz="1400" spc="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require</a:t>
            </a:r>
            <a:r>
              <a:rPr dirty="0" sz="1400" spc="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specialized</a:t>
            </a:r>
            <a:r>
              <a:rPr dirty="0" sz="1400" spc="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knowledge</a:t>
            </a:r>
            <a:r>
              <a:rPr dirty="0" sz="1400" spc="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(e.g.,</a:t>
            </a:r>
            <a:r>
              <a:rPr dirty="0" sz="1400" spc="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medical</a:t>
            </a:r>
            <a:r>
              <a:rPr dirty="0" sz="1400" spc="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conditions</a:t>
            </a:r>
            <a:r>
              <a:rPr dirty="0" sz="1400" spc="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400" spc="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their</a:t>
            </a:r>
            <a:r>
              <a:rPr dirty="0" sz="1400" spc="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treatment),</a:t>
            </a:r>
            <a:r>
              <a:rPr dirty="0" sz="1400" spc="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express</a:t>
            </a:r>
            <a:r>
              <a:rPr dirty="0" sz="1400" spc="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opinions</a:t>
            </a:r>
            <a:r>
              <a:rPr dirty="0" sz="1400" spc="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r>
              <a:rPr dirty="0" sz="1400" spc="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dirty="0" sz="1400" spc="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matters</a:t>
            </a:r>
            <a:r>
              <a:rPr dirty="0" sz="1400" spc="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400" spc="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which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you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qualified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competent.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400" b="1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1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585858"/>
                </a:solidFill>
                <a:latin typeface="Times New Roman"/>
                <a:cs typeface="Times New Roman"/>
              </a:rPr>
              <a:t>standard</a:t>
            </a:r>
            <a:r>
              <a:rPr dirty="0" sz="1400" spc="-4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585858"/>
                </a:solidFill>
                <a:latin typeface="Times New Roman"/>
                <a:cs typeface="Times New Roman"/>
              </a:rPr>
              <a:t>headings</a:t>
            </a:r>
            <a:r>
              <a:rPr dirty="0" sz="1400" spc="-3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585858"/>
                </a:solidFill>
                <a:latin typeface="Times New Roman"/>
                <a:cs typeface="Times New Roman"/>
              </a:rPr>
              <a:t>are: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Identifying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Information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Legal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Criteria</a:t>
            </a:r>
            <a:r>
              <a:rPr dirty="0" sz="14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Determining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Competence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Stand</a:t>
            </a:r>
            <a:r>
              <a:rPr dirty="0" sz="14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Trial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Sources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Information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7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Relevant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History:</a:t>
            </a:r>
            <a:r>
              <a:rPr dirty="0" sz="1400" spc="-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400" spc="-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brief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description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any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significant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points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regarding: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13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defendant’s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history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family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socialization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personality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development.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4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History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social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adaptations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(e.g.)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school,</a:t>
            </a:r>
            <a:r>
              <a:rPr dirty="0" sz="14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work,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peer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relationships,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marriage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History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past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mental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difficulties,</a:t>
            </a:r>
            <a:r>
              <a:rPr dirty="0" sz="14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treatment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(especially</a:t>
            </a:r>
            <a:r>
              <a:rPr dirty="0" sz="14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hospitalizations)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response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treatment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4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History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substance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abuse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5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History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criminal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justice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involvements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including,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when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available,</a:t>
            </a:r>
            <a:r>
              <a:rPr dirty="0" sz="14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history</a:t>
            </a:r>
            <a:r>
              <a:rPr dirty="0" sz="14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incarcerations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dirty="0" sz="1400" spc="-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associated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difficulties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4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7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History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violence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toward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others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and/or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self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49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Significant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medical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history</a:t>
            </a:r>
            <a:endParaRPr sz="140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434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Circumstances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Referral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096000" y="25"/>
            <a:ext cx="6096000" cy="895350"/>
          </a:xfrm>
          <a:custGeom>
            <a:avLst/>
            <a:gdLst/>
            <a:ahLst/>
            <a:cxnLst/>
            <a:rect l="l" t="t" r="r" b="b"/>
            <a:pathLst>
              <a:path w="6096000" h="895350">
                <a:moveTo>
                  <a:pt x="6096000" y="0"/>
                </a:moveTo>
                <a:lnTo>
                  <a:pt x="0" y="0"/>
                </a:lnTo>
                <a:lnTo>
                  <a:pt x="0" y="894943"/>
                </a:lnTo>
                <a:lnTo>
                  <a:pt x="6096000" y="894943"/>
                </a:lnTo>
                <a:lnTo>
                  <a:pt x="609600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2356" y="117424"/>
            <a:ext cx="44697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Report</a:t>
            </a:r>
            <a:r>
              <a:rPr dirty="0" spc="-180"/>
              <a:t> </a:t>
            </a:r>
            <a:r>
              <a:rPr dirty="0" spc="-80"/>
              <a:t>Writing</a:t>
            </a:r>
            <a:r>
              <a:rPr dirty="0" spc="-85"/>
              <a:t> </a:t>
            </a:r>
            <a:r>
              <a:rPr dirty="0" spc="-50"/>
              <a:t>(General)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6308" y="1300632"/>
            <a:ext cx="11132820" cy="486092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600" spc="-5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Format</a:t>
            </a:r>
            <a:endParaRPr sz="1600">
              <a:latin typeface="Times New Roman"/>
              <a:cs typeface="Times New Roman"/>
            </a:endParaRPr>
          </a:p>
          <a:p>
            <a:pPr marL="413384" indent="-400685">
              <a:lnSpc>
                <a:spcPct val="100000"/>
              </a:lnSpc>
              <a:spcBef>
                <a:spcPts val="1010"/>
              </a:spcBef>
              <a:buClr>
                <a:srgbClr val="40B9D2"/>
              </a:buClr>
              <a:buAutoNum type="romanUcPeriod"/>
              <a:tabLst>
                <a:tab pos="413384" algn="l"/>
              </a:tabLst>
            </a:pP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Title</a:t>
            </a:r>
            <a:r>
              <a:rPr dirty="0" sz="1600" spc="-5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Page: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Title:</a:t>
            </a:r>
            <a:r>
              <a:rPr dirty="0" sz="1600" spc="-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Descriptive title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(e.g.,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"Fingerprint</a:t>
            </a:r>
            <a:r>
              <a:rPr dirty="0" sz="1600" spc="-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Analysis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Report").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Case</a:t>
            </a:r>
            <a:r>
              <a:rPr dirty="0" sz="1600" spc="-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Number/Identifier:</a:t>
            </a:r>
            <a:r>
              <a:rPr dirty="0" sz="16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Unique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identification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number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case.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Date:</a:t>
            </a:r>
            <a:r>
              <a:rPr dirty="0" sz="1600" spc="-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Date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report’s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completion.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Name</a:t>
            </a:r>
            <a:r>
              <a:rPr dirty="0" sz="1600" spc="-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Examiner:</a:t>
            </a:r>
            <a:r>
              <a:rPr dirty="0" sz="16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Name,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qualifications,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designation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scientist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6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examiner.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Lab/Agency</a:t>
            </a:r>
            <a:r>
              <a:rPr dirty="0" sz="1600" spc="-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Information: Name and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address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laboratory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agency.</a:t>
            </a:r>
            <a:endParaRPr sz="1600">
              <a:latin typeface="Times New Roman"/>
              <a:cs typeface="Times New Roman"/>
            </a:endParaRPr>
          </a:p>
          <a:p>
            <a:pPr marL="413384" indent="-400685">
              <a:lnSpc>
                <a:spcPct val="100000"/>
              </a:lnSpc>
              <a:spcBef>
                <a:spcPts val="1005"/>
              </a:spcBef>
              <a:buClr>
                <a:srgbClr val="40B9D2"/>
              </a:buClr>
              <a:buAutoNum type="romanUcPeriod" startAt="2"/>
              <a:tabLst>
                <a:tab pos="413384" algn="l"/>
              </a:tabLst>
            </a:pPr>
            <a:r>
              <a:rPr dirty="0" sz="1600" spc="-25" b="1">
                <a:solidFill>
                  <a:srgbClr val="585858"/>
                </a:solidFill>
                <a:latin typeface="Times New Roman"/>
                <a:cs typeface="Times New Roman"/>
              </a:rPr>
              <a:t>Table</a:t>
            </a:r>
            <a:r>
              <a:rPr dirty="0" sz="1600" spc="-5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4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Contents</a:t>
            </a:r>
            <a:r>
              <a:rPr dirty="0" sz="1600" spc="-4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(if</a:t>
            </a:r>
            <a:r>
              <a:rPr dirty="0" sz="1600" spc="-3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applicable):</a:t>
            </a:r>
            <a:r>
              <a:rPr dirty="0" sz="1600" spc="-1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Used</a:t>
            </a:r>
            <a:r>
              <a:rPr dirty="0" sz="16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600" spc="-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lengthy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reports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multiple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sections,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especially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16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cases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involving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multiple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analyses.</a:t>
            </a:r>
            <a:endParaRPr sz="1600">
              <a:latin typeface="Times New Roman"/>
              <a:cs typeface="Times New Roman"/>
            </a:endParaRPr>
          </a:p>
          <a:p>
            <a:pPr marL="411480" indent="-398780">
              <a:lnSpc>
                <a:spcPct val="100000"/>
              </a:lnSpc>
              <a:spcBef>
                <a:spcPts val="1010"/>
              </a:spcBef>
              <a:buClr>
                <a:srgbClr val="40B9D2"/>
              </a:buClr>
              <a:buAutoNum type="romanUcPeriod" startAt="2"/>
              <a:tabLst>
                <a:tab pos="411480" algn="l"/>
              </a:tabLst>
            </a:pP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Introduction/Background: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Case</a:t>
            </a:r>
            <a:r>
              <a:rPr dirty="0" sz="1600" spc="-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Information:</a:t>
            </a:r>
            <a:r>
              <a:rPr dirty="0" sz="16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Brief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overview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case,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including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how</a:t>
            </a:r>
            <a:r>
              <a:rPr dirty="0" sz="16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why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evidence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was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submitted.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Objective:</a:t>
            </a:r>
            <a:r>
              <a:rPr dirty="0" sz="1600" spc="-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State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purpose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analysis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(e.g.,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determine</a:t>
            </a:r>
            <a:r>
              <a:rPr dirty="0" sz="16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fingerprints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match</a:t>
            </a:r>
            <a:r>
              <a:rPr dirty="0" sz="1600" spc="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suspect).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Evidence</a:t>
            </a:r>
            <a:r>
              <a:rPr dirty="0" sz="1600" spc="-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Description: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Outline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type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evidence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received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(e.g.,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blood</a:t>
            </a:r>
            <a:r>
              <a:rPr dirty="0" sz="16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sample,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weapon,</a:t>
            </a:r>
            <a:r>
              <a:rPr dirty="0" sz="16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digital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evidence).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Chain</a:t>
            </a:r>
            <a:r>
              <a:rPr dirty="0" sz="1600" spc="-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Custody: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Mention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how</a:t>
            </a:r>
            <a:r>
              <a:rPr dirty="0" sz="16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evidence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was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handled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transferred,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relevant.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8838" y="190563"/>
            <a:ext cx="8434705" cy="795655"/>
          </a:xfrm>
          <a:prstGeom prst="rect"/>
          <a:solidFill>
            <a:srgbClr val="40B9D2"/>
          </a:solidFill>
        </p:spPr>
        <p:txBody>
          <a:bodyPr wrap="square" lIns="0" tIns="8064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635"/>
              </a:spcBef>
            </a:pPr>
            <a:r>
              <a:rPr dirty="0" spc="-60"/>
              <a:t>Report</a:t>
            </a:r>
            <a:r>
              <a:rPr dirty="0" spc="-190"/>
              <a:t> </a:t>
            </a:r>
            <a:r>
              <a:rPr dirty="0" spc="-80"/>
              <a:t>Writing</a:t>
            </a:r>
            <a:r>
              <a:rPr dirty="0" spc="-85"/>
              <a:t> </a:t>
            </a:r>
            <a:r>
              <a:rPr dirty="0" spc="-10"/>
              <a:t>(General)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6308" y="1145184"/>
            <a:ext cx="11511915" cy="517144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600" b="1">
                <a:solidFill>
                  <a:srgbClr val="40B9D2"/>
                </a:solidFill>
                <a:latin typeface="Times New Roman"/>
                <a:cs typeface="Times New Roman"/>
              </a:rPr>
              <a:t>IV.</a:t>
            </a:r>
            <a:r>
              <a:rPr dirty="0" sz="1600" spc="60" b="1">
                <a:solidFill>
                  <a:srgbClr val="40B9D2"/>
                </a:solidFill>
                <a:latin typeface="Times New Roman"/>
                <a:cs typeface="Times New Roman"/>
              </a:rPr>
              <a:t> 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Materials</a:t>
            </a:r>
            <a:r>
              <a:rPr dirty="0" sz="1600" spc="1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3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Methods: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Materials:</a:t>
            </a:r>
            <a:r>
              <a:rPr dirty="0" sz="1600" spc="-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List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materials</a:t>
            </a:r>
            <a:r>
              <a:rPr dirty="0" sz="16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equipment</a:t>
            </a:r>
            <a:r>
              <a:rPr dirty="0" sz="16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used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analysis.</a:t>
            </a:r>
            <a:endParaRPr sz="1600">
              <a:latin typeface="Times New Roman"/>
              <a:cs typeface="Times New Roman"/>
            </a:endParaRPr>
          </a:p>
          <a:p>
            <a:pPr marL="195580" marR="5080" indent="-182880">
              <a:lnSpc>
                <a:spcPts val="1540"/>
              </a:lnSpc>
              <a:spcBef>
                <a:spcPts val="118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Methods:</a:t>
            </a:r>
            <a:r>
              <a:rPr dirty="0" sz="1600" spc="3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Detailed</a:t>
            </a:r>
            <a:r>
              <a:rPr dirty="0" sz="1600" spc="3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description</a:t>
            </a:r>
            <a:r>
              <a:rPr dirty="0" sz="1600" spc="4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4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3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procedures</a:t>
            </a:r>
            <a:r>
              <a:rPr dirty="0" sz="1600" spc="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4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techniques</a:t>
            </a:r>
            <a:r>
              <a:rPr dirty="0" sz="1600" spc="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used</a:t>
            </a:r>
            <a:r>
              <a:rPr dirty="0" sz="1600" spc="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4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examine</a:t>
            </a:r>
            <a:r>
              <a:rPr dirty="0" sz="1600" spc="40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4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evidence</a:t>
            </a:r>
            <a:r>
              <a:rPr dirty="0" sz="1600" spc="40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(e.g.,</a:t>
            </a:r>
            <a:r>
              <a:rPr dirty="0" sz="1600" spc="3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DNA</a:t>
            </a:r>
            <a:r>
              <a:rPr dirty="0" sz="1600" spc="3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extraction,</a:t>
            </a:r>
            <a:r>
              <a:rPr dirty="0" sz="1600" spc="3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fingerprint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development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methods,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digital</a:t>
            </a:r>
            <a:r>
              <a:rPr dirty="0" sz="1600" spc="-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600" spc="-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tools).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Standards/Protocols:</a:t>
            </a:r>
            <a:r>
              <a:rPr dirty="0" sz="1600" spc="-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Reference</a:t>
            </a:r>
            <a:r>
              <a:rPr dirty="0" sz="1600" spc="-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-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any</a:t>
            </a:r>
            <a:r>
              <a:rPr dirty="0" sz="16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standard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operating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procedures,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scientific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methods,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6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protocols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followed.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1600" b="1">
                <a:solidFill>
                  <a:srgbClr val="40B9D2"/>
                </a:solidFill>
                <a:latin typeface="Times New Roman"/>
                <a:cs typeface="Times New Roman"/>
              </a:rPr>
              <a:t>IV.</a:t>
            </a:r>
            <a:r>
              <a:rPr dirty="0" sz="1600" spc="55" b="1">
                <a:solidFill>
                  <a:srgbClr val="40B9D2"/>
                </a:solidFill>
                <a:latin typeface="Times New Roman"/>
                <a:cs typeface="Times New Roman"/>
              </a:rPr>
              <a:t> 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Examination</a:t>
            </a:r>
            <a:r>
              <a:rPr dirty="0" sz="1600" spc="2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-10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Analysis: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Observations:</a:t>
            </a:r>
            <a:r>
              <a:rPr dirty="0" sz="1600" spc="-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Detailed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observations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made during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examination</a:t>
            </a:r>
            <a:r>
              <a:rPr dirty="0" sz="16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evidence.</a:t>
            </a:r>
            <a:endParaRPr sz="1600">
              <a:latin typeface="Times New Roman"/>
              <a:cs typeface="Times New Roman"/>
            </a:endParaRPr>
          </a:p>
          <a:p>
            <a:pPr marL="195580" marR="6350" indent="-182880">
              <a:lnSpc>
                <a:spcPts val="1540"/>
              </a:lnSpc>
              <a:spcBef>
                <a:spcPts val="118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Tests</a:t>
            </a:r>
            <a:r>
              <a:rPr dirty="0" sz="1600" spc="-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Conducted: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Outline each test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analytical</a:t>
            </a:r>
            <a:r>
              <a:rPr dirty="0" sz="16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method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applied,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describe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results obtained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from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each step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(e.g.,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chemical</a:t>
            </a:r>
            <a:r>
              <a:rPr dirty="0" sz="16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analysis, DNA</a:t>
            </a:r>
            <a:r>
              <a:rPr dirty="0" sz="1600" spc="-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profiling,</a:t>
            </a:r>
            <a:r>
              <a:rPr dirty="0" sz="16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ballistics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testing).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ts val="1730"/>
              </a:lnSpc>
              <a:spcBef>
                <a:spcPts val="819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Instruments</a:t>
            </a:r>
            <a:r>
              <a:rPr dirty="0" sz="1600" spc="2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Used:</a:t>
            </a:r>
            <a:r>
              <a:rPr dirty="0" sz="1600" spc="2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Mention</a:t>
            </a:r>
            <a:r>
              <a:rPr dirty="0" sz="1600" spc="2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any</a:t>
            </a:r>
            <a:r>
              <a:rPr dirty="0" sz="1600" spc="2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specific</a:t>
            </a:r>
            <a:r>
              <a:rPr dirty="0" sz="1600" spc="25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600" spc="2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instruments</a:t>
            </a:r>
            <a:r>
              <a:rPr dirty="0" sz="1600" spc="2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600" spc="2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software</a:t>
            </a:r>
            <a:r>
              <a:rPr dirty="0" sz="1600" spc="25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used</a:t>
            </a:r>
            <a:r>
              <a:rPr dirty="0" sz="1600" spc="2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600" spc="2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25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analysis</a:t>
            </a:r>
            <a:r>
              <a:rPr dirty="0" sz="1600" spc="2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(e.g.,</a:t>
            </a:r>
            <a:r>
              <a:rPr dirty="0" sz="1600" spc="2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gas</a:t>
            </a:r>
            <a:r>
              <a:rPr dirty="0" sz="1600" spc="2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chromatography,</a:t>
            </a:r>
            <a:r>
              <a:rPr dirty="0" sz="1600" spc="2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AFIS</a:t>
            </a:r>
            <a:r>
              <a:rPr dirty="0" sz="1600" spc="2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endParaRPr sz="1600">
              <a:latin typeface="Times New Roman"/>
              <a:cs typeface="Times New Roman"/>
            </a:endParaRPr>
          </a:p>
          <a:p>
            <a:pPr marL="195580">
              <a:lnSpc>
                <a:spcPts val="1730"/>
              </a:lnSpc>
            </a:pP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fingerprint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matching).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1600" b="1">
                <a:solidFill>
                  <a:srgbClr val="40B9D2"/>
                </a:solidFill>
                <a:latin typeface="Times New Roman"/>
                <a:cs typeface="Times New Roman"/>
              </a:rPr>
              <a:t>IV.</a:t>
            </a:r>
            <a:r>
              <a:rPr dirty="0" sz="1600" spc="75" b="1">
                <a:solidFill>
                  <a:srgbClr val="40B9D2"/>
                </a:solidFill>
                <a:latin typeface="Times New Roman"/>
                <a:cs typeface="Times New Roman"/>
              </a:rPr>
              <a:t>  </a:t>
            </a: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Results:</a:t>
            </a:r>
            <a:endParaRPr sz="1600">
              <a:latin typeface="Times New Roman"/>
              <a:cs typeface="Times New Roman"/>
            </a:endParaRPr>
          </a:p>
          <a:p>
            <a:pPr marL="195580" marR="6350" indent="-182880">
              <a:lnSpc>
                <a:spcPct val="80000"/>
              </a:lnSpc>
              <a:spcBef>
                <a:spcPts val="120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Objective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Presentation:</a:t>
            </a:r>
            <a:r>
              <a:rPr dirty="0" sz="1600" spc="2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Provide</a:t>
            </a:r>
            <a:r>
              <a:rPr dirty="0" sz="1600" spc="2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2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raw</a:t>
            </a:r>
            <a:r>
              <a:rPr dirty="0" sz="1600" spc="2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dirty="0" sz="1600" spc="2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600" spc="2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findings</a:t>
            </a:r>
            <a:r>
              <a:rPr dirty="0" sz="1600" spc="2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from</a:t>
            </a:r>
            <a:r>
              <a:rPr dirty="0" sz="1600" spc="2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2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analysis</a:t>
            </a:r>
            <a:r>
              <a:rPr dirty="0" sz="1600" spc="2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(e.g.,</a:t>
            </a:r>
            <a:r>
              <a:rPr dirty="0" sz="1600" spc="2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DNA</a:t>
            </a:r>
            <a:r>
              <a:rPr dirty="0" sz="1600" spc="1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match</a:t>
            </a:r>
            <a:r>
              <a:rPr dirty="0" sz="1600" spc="2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percentage,</a:t>
            </a:r>
            <a:r>
              <a:rPr dirty="0" sz="1600" spc="2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fingerprint</a:t>
            </a:r>
            <a:r>
              <a:rPr dirty="0" sz="1600" spc="2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ridge</a:t>
            </a:r>
            <a:r>
              <a:rPr dirty="0" sz="1600" spc="2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patterns,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toxicology</a:t>
            </a:r>
            <a:r>
              <a:rPr dirty="0" sz="1600" spc="-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results).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Tables/Charts/Diagrams:</a:t>
            </a:r>
            <a:r>
              <a:rPr dirty="0" sz="1600" spc="-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visual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aids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(tables,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graphs,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diagrams)</a:t>
            </a:r>
            <a:r>
              <a:rPr dirty="0" sz="16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where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applicable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help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illustrate</a:t>
            </a:r>
            <a:r>
              <a:rPr dirty="0" sz="16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key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findings.</a:t>
            </a:r>
            <a:endParaRPr sz="16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80000"/>
              </a:lnSpc>
              <a:spcBef>
                <a:spcPts val="120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Photographic</a:t>
            </a:r>
            <a:r>
              <a:rPr dirty="0" sz="1600" spc="1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Evidence: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Attach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any</a:t>
            </a:r>
            <a:r>
              <a:rPr dirty="0" sz="1600" spc="2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photographs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2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evidence,</a:t>
            </a:r>
            <a:r>
              <a:rPr dirty="0" sz="1600" spc="2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microscopic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images,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dirty="0" sz="1600" spc="2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diagrams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2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patterns</a:t>
            </a:r>
            <a:r>
              <a:rPr dirty="0" sz="1600" spc="229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(e.g.,</a:t>
            </a:r>
            <a:r>
              <a:rPr dirty="0" sz="1600" spc="2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crime</a:t>
            </a:r>
            <a:r>
              <a:rPr dirty="0" sz="1600" spc="2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scene</a:t>
            </a:r>
            <a:r>
              <a:rPr dirty="0" sz="1600" spc="2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photos, fingerprints).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8838" y="190563"/>
            <a:ext cx="8434705" cy="795655"/>
          </a:xfrm>
          <a:prstGeom prst="rect"/>
          <a:solidFill>
            <a:srgbClr val="40B9D2"/>
          </a:solidFill>
        </p:spPr>
        <p:txBody>
          <a:bodyPr wrap="square" lIns="0" tIns="8064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635"/>
              </a:spcBef>
            </a:pPr>
            <a:r>
              <a:rPr dirty="0" spc="-60"/>
              <a:t>Report</a:t>
            </a:r>
            <a:r>
              <a:rPr dirty="0" spc="-190"/>
              <a:t> </a:t>
            </a:r>
            <a:r>
              <a:rPr dirty="0" spc="-80"/>
              <a:t>Writing</a:t>
            </a:r>
            <a:r>
              <a:rPr dirty="0" spc="-85"/>
              <a:t> </a:t>
            </a:r>
            <a:r>
              <a:rPr dirty="0" spc="-10"/>
              <a:t>(General)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6308" y="1169140"/>
            <a:ext cx="11513185" cy="512508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600" spc="-10" b="1">
                <a:solidFill>
                  <a:srgbClr val="585858"/>
                </a:solidFill>
                <a:latin typeface="Times New Roman"/>
                <a:cs typeface="Times New Roman"/>
              </a:rPr>
              <a:t>Guidelines: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1600" spc="-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report,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referral</a:t>
            </a:r>
            <a:r>
              <a:rPr dirty="0" sz="16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question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often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very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specific.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600" spc="-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should</a:t>
            </a:r>
            <a:r>
              <a:rPr dirty="0" sz="1600" spc="-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address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referral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question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completely,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without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addressing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any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additional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issues.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7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numeric</a:t>
            </a:r>
            <a:r>
              <a:rPr dirty="0" sz="16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presented</a:t>
            </a:r>
            <a:r>
              <a:rPr dirty="0" sz="16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should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explained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way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who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aware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test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understand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well.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Opinions</a:t>
            </a:r>
            <a:r>
              <a:rPr dirty="0" sz="1600" spc="-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should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offered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they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outside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evaluator’s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area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competence.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This</a:t>
            </a:r>
            <a:r>
              <a:rPr dirty="0" sz="1600" spc="-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means</a:t>
            </a:r>
            <a:r>
              <a:rPr dirty="0" sz="16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reports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will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likely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need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written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so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layperson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understand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material</a:t>
            </a:r>
            <a:r>
              <a:rPr dirty="0" sz="1600" spc="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presented.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Technical</a:t>
            </a:r>
            <a:r>
              <a:rPr dirty="0" sz="1600" spc="-8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language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should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limited.</a:t>
            </a:r>
            <a:endParaRPr sz="1600">
              <a:latin typeface="Times New Roman"/>
              <a:cs typeface="Times New Roman"/>
            </a:endParaRPr>
          </a:p>
          <a:p>
            <a:pPr algn="just" marL="195580" marR="5080" indent="-182880">
              <a:lnSpc>
                <a:spcPts val="1540"/>
              </a:lnSpc>
              <a:spcBef>
                <a:spcPts val="118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Headings</a:t>
            </a:r>
            <a:r>
              <a:rPr dirty="0" sz="1600" spc="2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dirty="0" sz="1600" spc="2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600" spc="3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particularly</a:t>
            </a:r>
            <a:r>
              <a:rPr dirty="0" sz="1600" spc="2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useful</a:t>
            </a:r>
            <a:r>
              <a:rPr dirty="0" sz="1600" spc="3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1600" spc="3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differentiating</a:t>
            </a:r>
            <a:r>
              <a:rPr dirty="0" sz="1600" spc="3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dirty="0" sz="1600" spc="2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600" spc="3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making</a:t>
            </a:r>
            <a:r>
              <a:rPr dirty="0" sz="1600" spc="2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3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600" spc="3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more</a:t>
            </a:r>
            <a:r>
              <a:rPr dirty="0" sz="1600" spc="3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reader-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friendly</a:t>
            </a:r>
            <a:r>
              <a:rPr dirty="0" sz="1600" spc="2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such</a:t>
            </a:r>
            <a:r>
              <a:rPr dirty="0" sz="1600" spc="3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dirty="0" sz="1600" spc="2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2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introduction,</a:t>
            </a:r>
            <a:r>
              <a:rPr dirty="0" sz="1600" spc="3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gathered</a:t>
            </a:r>
            <a:r>
              <a:rPr dirty="0" sz="1600" spc="1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history,</a:t>
            </a:r>
            <a:r>
              <a:rPr dirty="0" sz="1600" spc="1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behavioural</a:t>
            </a:r>
            <a:r>
              <a:rPr dirty="0" sz="1600" spc="1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observations,</a:t>
            </a:r>
            <a:r>
              <a:rPr dirty="0" sz="1600" spc="1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and/or</a:t>
            </a:r>
            <a:r>
              <a:rPr dirty="0" sz="1600" spc="1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mental</a:t>
            </a:r>
            <a:r>
              <a:rPr dirty="0" sz="1600" spc="1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status.</a:t>
            </a:r>
            <a:r>
              <a:rPr dirty="0" sz="1600" spc="1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dirty="0" sz="1600" spc="1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1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information</a:t>
            </a:r>
            <a:r>
              <a:rPr dirty="0" sz="1600" spc="1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gathered</a:t>
            </a:r>
            <a:r>
              <a:rPr dirty="0" sz="1600" spc="1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might</a:t>
            </a:r>
            <a:r>
              <a:rPr dirty="0" sz="1600" spc="1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600" spc="1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grouped</a:t>
            </a:r>
            <a:r>
              <a:rPr dirty="0" sz="1600" spc="1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into</a:t>
            </a:r>
            <a:r>
              <a:rPr dirty="0" sz="1600" spc="1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categories</a:t>
            </a:r>
            <a:r>
              <a:rPr dirty="0" sz="1600" spc="1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such</a:t>
            </a:r>
            <a:r>
              <a:rPr dirty="0" sz="1600" spc="1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 intelligence,</a:t>
            </a:r>
            <a:r>
              <a:rPr dirty="0" sz="1600" spc="1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problem-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solving</a:t>
            </a:r>
            <a:r>
              <a:rPr dirty="0" sz="1600" spc="11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skills,</a:t>
            </a:r>
            <a:r>
              <a:rPr dirty="0" sz="1600" spc="1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mental</a:t>
            </a:r>
            <a:r>
              <a:rPr dirty="0" sz="16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health</a:t>
            </a:r>
            <a:r>
              <a:rPr dirty="0" sz="1600" spc="1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functioning,</a:t>
            </a:r>
            <a:r>
              <a:rPr dirty="0" sz="16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etc.</a:t>
            </a:r>
            <a:r>
              <a:rPr dirty="0" sz="16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This</a:t>
            </a:r>
            <a:r>
              <a:rPr dirty="0" sz="1600" spc="11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structure</a:t>
            </a:r>
            <a:r>
              <a:rPr dirty="0" sz="16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allows</a:t>
            </a:r>
            <a:r>
              <a:rPr dirty="0" sz="1600" spc="1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600" spc="11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11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integration</a:t>
            </a:r>
            <a:r>
              <a:rPr dirty="0" sz="16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1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11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dirty="0" sz="1600" spc="11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1600" spc="1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600" spc="1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manner</a:t>
            </a:r>
            <a:r>
              <a:rPr dirty="0" sz="1600" spc="11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5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clinically,</a:t>
            </a:r>
            <a:r>
              <a:rPr dirty="0" sz="1600" spc="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dirty="0" sz="16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not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necessarily</a:t>
            </a:r>
            <a:r>
              <a:rPr dirty="0" sz="1600" spc="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585858"/>
                </a:solidFill>
                <a:latin typeface="Times New Roman"/>
                <a:cs typeface="Times New Roman"/>
              </a:rPr>
              <a:t>legally,</a:t>
            </a:r>
            <a:r>
              <a:rPr dirty="0" sz="1600" spc="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relevant.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ts val="1905"/>
              </a:lnSpc>
              <a:spcBef>
                <a:spcPts val="820"/>
              </a:spcBef>
            </a:pPr>
            <a:r>
              <a:rPr dirty="0" sz="1600" spc="-62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600" spc="42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There</a:t>
            </a:r>
            <a:r>
              <a:rPr dirty="0" sz="1600" spc="-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585858"/>
                </a:solidFill>
                <a:latin typeface="Times New Roman"/>
                <a:cs typeface="Times New Roman"/>
              </a:rPr>
              <a:t>three</a:t>
            </a:r>
            <a:r>
              <a:rPr dirty="0" sz="1600" spc="-3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generally acceptable</a:t>
            </a:r>
            <a:r>
              <a:rPr dirty="0" sz="16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lengths,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depending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dirty="0" sz="16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request</a:t>
            </a:r>
            <a:r>
              <a:rPr dirty="0" sz="16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6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6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585858"/>
                </a:solidFill>
                <a:latin typeface="Times New Roman"/>
                <a:cs typeface="Times New Roman"/>
              </a:rPr>
              <a:t>referring</a:t>
            </a:r>
            <a:r>
              <a:rPr dirty="0" sz="16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585858"/>
                </a:solidFill>
                <a:latin typeface="Times New Roman"/>
                <a:cs typeface="Times New Roman"/>
              </a:rPr>
              <a:t>party.</a:t>
            </a:r>
            <a:endParaRPr sz="1600">
              <a:latin typeface="Times New Roman"/>
              <a:cs typeface="Times New Roman"/>
            </a:endParaRPr>
          </a:p>
          <a:p>
            <a:pPr algn="just" marL="514984">
              <a:lnSpc>
                <a:spcPts val="1500"/>
              </a:lnSpc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49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400" i="1">
                <a:solidFill>
                  <a:srgbClr val="585858"/>
                </a:solidFill>
                <a:latin typeface="Times New Roman"/>
                <a:cs typeface="Times New Roman"/>
              </a:rPr>
              <a:t>Short</a:t>
            </a:r>
            <a:r>
              <a:rPr dirty="0" sz="1400" spc="100" i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585858"/>
                </a:solidFill>
                <a:latin typeface="Times New Roman"/>
                <a:cs typeface="Times New Roman"/>
              </a:rPr>
              <a:t>reports</a:t>
            </a:r>
            <a:r>
              <a:rPr dirty="0" sz="1400" spc="100" i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1400" spc="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approximately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three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pages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long.</a:t>
            </a:r>
            <a:r>
              <a:rPr dirty="0" sz="1400" spc="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These</a:t>
            </a:r>
            <a:r>
              <a:rPr dirty="0" sz="14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reports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essentially</a:t>
            </a:r>
            <a:r>
              <a:rPr dirty="0" sz="1400" spc="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conclusion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section</a:t>
            </a:r>
            <a:r>
              <a:rPr dirty="0" sz="14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400" spc="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report,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without</a:t>
            </a:r>
            <a:r>
              <a:rPr dirty="0" sz="14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8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preceding</a:t>
            </a:r>
            <a:r>
              <a:rPr dirty="0" sz="14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data,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along</a:t>
            </a:r>
            <a:endParaRPr sz="1400">
              <a:latin typeface="Times New Roman"/>
              <a:cs typeface="Times New Roman"/>
            </a:endParaRPr>
          </a:p>
          <a:p>
            <a:pPr algn="just" marL="698500">
              <a:lnSpc>
                <a:spcPts val="1515"/>
              </a:lnSpc>
            </a:pP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recommendations.</a:t>
            </a:r>
            <a:endParaRPr sz="1400">
              <a:latin typeface="Times New Roman"/>
              <a:cs typeface="Times New Roman"/>
            </a:endParaRPr>
          </a:p>
          <a:p>
            <a:pPr algn="just" marL="698500" marR="5080" indent="-182880">
              <a:lnSpc>
                <a:spcPts val="1340"/>
              </a:lnSpc>
              <a:spcBef>
                <a:spcPts val="59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484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400" i="1">
                <a:solidFill>
                  <a:srgbClr val="585858"/>
                </a:solidFill>
                <a:latin typeface="Times New Roman"/>
                <a:cs typeface="Times New Roman"/>
              </a:rPr>
              <a:t>Standard</a:t>
            </a:r>
            <a:r>
              <a:rPr dirty="0" sz="1400" spc="114" i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400" spc="110" i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typically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somewhere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between</a:t>
            </a:r>
            <a:r>
              <a:rPr dirty="0" sz="1400" spc="11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10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pages,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depending</a:t>
            </a:r>
            <a:r>
              <a:rPr dirty="0" sz="1400" spc="11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depth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testing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conducted.</a:t>
            </a:r>
            <a:r>
              <a:rPr dirty="0" sz="14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This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type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would</a:t>
            </a:r>
            <a:r>
              <a:rPr dirty="0" sz="1400" spc="114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include</a:t>
            </a:r>
            <a:r>
              <a:rPr dirty="0" sz="14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5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background</a:t>
            </a:r>
            <a:r>
              <a:rPr dirty="0" sz="14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history,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test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results,</a:t>
            </a:r>
            <a:r>
              <a:rPr dirty="0" sz="14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conclusions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third,</a:t>
            </a:r>
            <a:r>
              <a:rPr dirty="0" sz="14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least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used,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type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is.</a:t>
            </a:r>
            <a:endParaRPr sz="1400">
              <a:latin typeface="Times New Roman"/>
              <a:cs typeface="Times New Roman"/>
            </a:endParaRPr>
          </a:p>
          <a:p>
            <a:pPr algn="just" marL="698500" marR="5080" indent="-182880">
              <a:lnSpc>
                <a:spcPts val="1340"/>
              </a:lnSpc>
              <a:spcBef>
                <a:spcPts val="61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490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400" i="1">
                <a:solidFill>
                  <a:srgbClr val="585858"/>
                </a:solidFill>
                <a:latin typeface="Times New Roman"/>
                <a:cs typeface="Times New Roman"/>
              </a:rPr>
              <a:t>Comprehensive</a:t>
            </a:r>
            <a:r>
              <a:rPr dirty="0" sz="1400" spc="165" i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i="1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,</a:t>
            </a:r>
            <a:r>
              <a:rPr dirty="0" sz="1400" spc="1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which</a:t>
            </a:r>
            <a:r>
              <a:rPr dirty="0" sz="1400" spc="1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dirty="0" sz="1400" spc="1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400" spc="1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upwards</a:t>
            </a:r>
            <a:r>
              <a:rPr dirty="0" sz="1400" spc="1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1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30</a:t>
            </a:r>
            <a:r>
              <a:rPr dirty="0" sz="1400" spc="1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pages.</a:t>
            </a:r>
            <a:r>
              <a:rPr dirty="0" sz="1400" spc="1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This</a:t>
            </a:r>
            <a:r>
              <a:rPr dirty="0" sz="1400" spc="1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type</a:t>
            </a:r>
            <a:r>
              <a:rPr dirty="0" sz="1400" spc="1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1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400" spc="17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should</a:t>
            </a:r>
            <a:r>
              <a:rPr dirty="0" sz="1400" spc="1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typically</a:t>
            </a:r>
            <a:r>
              <a:rPr dirty="0" sz="1400" spc="1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dirty="0" sz="1400" spc="1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400" spc="16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used</a:t>
            </a:r>
            <a:r>
              <a:rPr dirty="0" sz="1400" spc="1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unless</a:t>
            </a:r>
            <a:r>
              <a:rPr dirty="0" sz="1400" spc="16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1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referring</a:t>
            </a:r>
            <a:r>
              <a:rPr dirty="0" sz="1400" spc="1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party</a:t>
            </a:r>
            <a:r>
              <a:rPr dirty="0" sz="1400" spc="15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specifically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requests</a:t>
            </a:r>
            <a:r>
              <a:rPr dirty="0" sz="14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it.</a:t>
            </a:r>
            <a:r>
              <a:rPr dirty="0" sz="1400" spc="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4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instance,</a:t>
            </a:r>
            <a:r>
              <a:rPr dirty="0" sz="1400" spc="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some</a:t>
            </a:r>
            <a:r>
              <a:rPr dirty="0" sz="1400" spc="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sex</a:t>
            </a:r>
            <a:r>
              <a:rPr dirty="0" sz="14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offense-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specific</a:t>
            </a:r>
            <a:r>
              <a:rPr dirty="0" sz="1400" spc="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reports</a:t>
            </a:r>
            <a:r>
              <a:rPr dirty="0" sz="14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some</a:t>
            </a:r>
            <a:r>
              <a:rPr dirty="0" sz="1400" spc="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custody</a:t>
            </a:r>
            <a:r>
              <a:rPr dirty="0" sz="1400" spc="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evaluations</a:t>
            </a:r>
            <a:r>
              <a:rPr dirty="0" sz="1400" spc="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tend</a:t>
            </a:r>
            <a:r>
              <a:rPr dirty="0" sz="14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4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400" spc="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quite</a:t>
            </a:r>
            <a:r>
              <a:rPr dirty="0" sz="1400" spc="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lengthy</a:t>
            </a:r>
            <a:r>
              <a:rPr dirty="0" sz="14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4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include</a:t>
            </a:r>
            <a:r>
              <a:rPr dirty="0" sz="14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numerous</a:t>
            </a:r>
            <a:r>
              <a:rPr dirty="0" sz="14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legal</a:t>
            </a:r>
            <a:r>
              <a:rPr dirty="0" sz="1400" spc="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questions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must be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answered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evaluator.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8838" y="190563"/>
            <a:ext cx="8434705" cy="795655"/>
          </a:xfrm>
          <a:prstGeom prst="rect"/>
          <a:solidFill>
            <a:srgbClr val="40B9D2"/>
          </a:solidFill>
        </p:spPr>
        <p:txBody>
          <a:bodyPr wrap="square" lIns="0" tIns="8064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635"/>
              </a:spcBef>
            </a:pPr>
            <a:r>
              <a:rPr dirty="0" spc="-60"/>
              <a:t>Report</a:t>
            </a:r>
            <a:r>
              <a:rPr dirty="0" spc="-190"/>
              <a:t> </a:t>
            </a:r>
            <a:r>
              <a:rPr dirty="0" spc="-80"/>
              <a:t>Writing</a:t>
            </a:r>
            <a:r>
              <a:rPr dirty="0" spc="-85"/>
              <a:t> </a:t>
            </a:r>
            <a:r>
              <a:rPr dirty="0" spc="-10"/>
              <a:t>(General)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15826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174" y="5330952"/>
                </a:lnTo>
                <a:lnTo>
                  <a:pt x="376174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130810" marR="139700">
              <a:lnSpc>
                <a:spcPct val="90000"/>
              </a:lnSpc>
              <a:spcBef>
                <a:spcPts val="5"/>
              </a:spcBef>
            </a:pP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Contemporary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Development</a:t>
            </a:r>
            <a:r>
              <a:rPr dirty="0" sz="36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Academics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Practices</a:t>
            </a:r>
            <a:r>
              <a:rPr dirty="0" sz="36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600" spc="-55">
                <a:solidFill>
                  <a:srgbClr val="FFFFFF"/>
                </a:solidFill>
                <a:latin typeface="Times New Roman"/>
                <a:cs typeface="Times New Roman"/>
              </a:rPr>
              <a:t>Forensic</a:t>
            </a:r>
            <a:r>
              <a:rPr dirty="0" sz="360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60">
                <a:solidFill>
                  <a:srgbClr val="FFFFFF"/>
                </a:solidFill>
                <a:latin typeface="Times New Roman"/>
                <a:cs typeface="Times New Roman"/>
              </a:rPr>
              <a:t>Sciences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87521" y="1941575"/>
            <a:ext cx="3723640" cy="253365"/>
          </a:xfrm>
          <a:custGeom>
            <a:avLst/>
            <a:gdLst/>
            <a:ahLst/>
            <a:cxnLst/>
            <a:rect l="l" t="t" r="r" b="b"/>
            <a:pathLst>
              <a:path w="3723640" h="253364">
                <a:moveTo>
                  <a:pt x="2708135" y="0"/>
                </a:moveTo>
                <a:lnTo>
                  <a:pt x="2708135" y="0"/>
                </a:lnTo>
                <a:lnTo>
                  <a:pt x="0" y="0"/>
                </a:lnTo>
                <a:lnTo>
                  <a:pt x="0" y="252984"/>
                </a:lnTo>
                <a:lnTo>
                  <a:pt x="2708135" y="252984"/>
                </a:lnTo>
                <a:lnTo>
                  <a:pt x="2708135" y="0"/>
                </a:lnTo>
                <a:close/>
              </a:path>
              <a:path w="3723640" h="253364">
                <a:moveTo>
                  <a:pt x="3723132" y="0"/>
                </a:moveTo>
                <a:lnTo>
                  <a:pt x="2708148" y="0"/>
                </a:lnTo>
                <a:lnTo>
                  <a:pt x="2708148" y="252984"/>
                </a:lnTo>
                <a:lnTo>
                  <a:pt x="3723132" y="252984"/>
                </a:lnTo>
                <a:lnTo>
                  <a:pt x="372313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92448" y="1899869"/>
            <a:ext cx="807021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National</a:t>
            </a:r>
            <a:r>
              <a:rPr dirty="0" sz="1800" spc="9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Forensic</a:t>
            </a:r>
            <a:r>
              <a:rPr dirty="0" sz="1800" spc="12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Sciences</a:t>
            </a:r>
            <a:r>
              <a:rPr dirty="0" sz="1800" spc="11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00"/>
                </a:solidFill>
                <a:latin typeface="Times New Roman"/>
                <a:cs typeface="Times New Roman"/>
              </a:rPr>
              <a:t>University:</a:t>
            </a:r>
            <a:r>
              <a:rPr dirty="0" sz="1800" spc="105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</a:rPr>
              <a:t>The</a:t>
            </a:r>
            <a:r>
              <a:rPr dirty="0" sz="1800" spc="11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National</a:t>
            </a:r>
            <a:r>
              <a:rPr dirty="0" sz="1800" spc="12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Forensic</a:t>
            </a:r>
            <a:r>
              <a:rPr dirty="0" sz="1800" spc="10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Sciences</a:t>
            </a:r>
            <a:r>
              <a:rPr dirty="0" sz="1800" spc="9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University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75328" y="2147442"/>
            <a:ext cx="78898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(NFSU),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erstwhile</a:t>
            </a:r>
            <a:r>
              <a:rPr dirty="0" sz="1800" spc="9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Gujarat</a:t>
            </a:r>
            <a:r>
              <a:rPr dirty="0" sz="1800" spc="7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Forensic</a:t>
            </a:r>
            <a:r>
              <a:rPr dirty="0" sz="1800" spc="9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Sciences</a:t>
            </a:r>
            <a:r>
              <a:rPr dirty="0" sz="1800" spc="8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University</a:t>
            </a:r>
            <a:r>
              <a:rPr dirty="0" sz="1800" spc="8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(GFSU)</a:t>
            </a:r>
            <a:r>
              <a:rPr dirty="0" sz="1800" spc="8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world’s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first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75328" y="2394330"/>
            <a:ext cx="7891145" cy="25222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315"/>
              </a:spcBef>
            </a:pP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only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University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dedicated</a:t>
            </a:r>
            <a:r>
              <a:rPr dirty="0" sz="1800" spc="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to</a:t>
            </a:r>
            <a:r>
              <a:rPr dirty="0" sz="1800" spc="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forensic</a:t>
            </a:r>
            <a:r>
              <a:rPr dirty="0" sz="1800" spc="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science</a:t>
            </a:r>
            <a:r>
              <a:rPr dirty="0" sz="1800" spc="4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and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its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allied</a:t>
            </a:r>
            <a:r>
              <a:rPr dirty="0" sz="1800" spc="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subjects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unique </a:t>
            </a:r>
            <a:r>
              <a:rPr dirty="0" sz="1800">
                <a:latin typeface="Times New Roman"/>
                <a:cs typeface="Times New Roman"/>
              </a:rPr>
              <a:t>University</a:t>
            </a:r>
            <a:r>
              <a:rPr dirty="0" sz="1800" spc="2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was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envisioned</a:t>
            </a:r>
            <a:r>
              <a:rPr dirty="0" sz="1800" spc="27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by</a:t>
            </a:r>
            <a:r>
              <a:rPr dirty="0" sz="1800" spc="27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28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Hon’ble</a:t>
            </a:r>
            <a:r>
              <a:rPr dirty="0" sz="1800" spc="27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Prime</a:t>
            </a:r>
            <a:r>
              <a:rPr dirty="0" sz="1800" spc="28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Minister</a:t>
            </a:r>
            <a:r>
              <a:rPr dirty="0" sz="1800" spc="28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26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India</a:t>
            </a:r>
            <a:r>
              <a:rPr dirty="0" sz="1800" spc="28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Shri</a:t>
            </a:r>
            <a:r>
              <a:rPr dirty="0" sz="1800" spc="28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Narendra </a:t>
            </a:r>
            <a:r>
              <a:rPr dirty="0" sz="1800" i="1">
                <a:latin typeface="Times New Roman"/>
                <a:cs typeface="Times New Roman"/>
              </a:rPr>
              <a:t>Modi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as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then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Hon’ble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Chief</a:t>
            </a:r>
            <a:r>
              <a:rPr dirty="0" sz="1800" spc="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Minister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</a:t>
            </a:r>
            <a:r>
              <a:rPr dirty="0" sz="1800" spc="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Gujarat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</a:t>
            </a:r>
            <a:r>
              <a:rPr dirty="0" sz="1800" spc="25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2008</a:t>
            </a:r>
            <a:r>
              <a:rPr dirty="0" sz="1800" spc="20" b="1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institution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higher </a:t>
            </a:r>
            <a:r>
              <a:rPr dirty="0" sz="1800">
                <a:latin typeface="Times New Roman"/>
                <a:cs typeface="Times New Roman"/>
              </a:rPr>
              <a:t>learning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International</a:t>
            </a:r>
            <a:r>
              <a:rPr dirty="0" sz="1800" spc="2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standard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meet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huge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shortfall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experts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different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fields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forensic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science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across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world.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came</a:t>
            </a:r>
            <a:r>
              <a:rPr dirty="0" sz="1800" spc="3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being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11th </a:t>
            </a:r>
            <a:r>
              <a:rPr dirty="0" sz="1800" i="1">
                <a:latin typeface="Times New Roman"/>
                <a:cs typeface="Times New Roman"/>
              </a:rPr>
              <a:t>February,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2009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at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Gandhinagar,</a:t>
            </a:r>
            <a:r>
              <a:rPr dirty="0" sz="1800" i="1">
                <a:latin typeface="Times New Roman"/>
                <a:cs typeface="Times New Roman"/>
              </a:rPr>
              <a:t> Gujarat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with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the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appointment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 </a:t>
            </a:r>
            <a:r>
              <a:rPr dirty="0" sz="1800" spc="-30" i="1">
                <a:latin typeface="Times New Roman"/>
                <a:cs typeface="Times New Roman"/>
              </a:rPr>
              <a:t>Dr.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J.M. </a:t>
            </a:r>
            <a:r>
              <a:rPr dirty="0" sz="1800" spc="-20" i="1">
                <a:latin typeface="Times New Roman"/>
                <a:cs typeface="Times New Roman"/>
              </a:rPr>
              <a:t>Vyas</a:t>
            </a:r>
            <a:r>
              <a:rPr dirty="0" sz="1800" spc="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its </a:t>
            </a:r>
            <a:r>
              <a:rPr dirty="0" sz="1800" i="1">
                <a:latin typeface="Times New Roman"/>
                <a:cs typeface="Times New Roman"/>
              </a:rPr>
              <a:t>first</a:t>
            </a:r>
            <a:r>
              <a:rPr dirty="0" sz="1800" spc="16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Director</a:t>
            </a:r>
            <a:r>
              <a:rPr dirty="0" sz="1800" spc="1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General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1st</a:t>
            </a:r>
            <a:r>
              <a:rPr dirty="0" sz="1800" spc="14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October</a:t>
            </a:r>
            <a:r>
              <a:rPr dirty="0" sz="1800" spc="15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2020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Government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India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elevated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university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into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National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University</a:t>
            </a:r>
            <a:r>
              <a:rPr dirty="0" sz="1800" spc="2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established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NFSU</a:t>
            </a:r>
            <a:r>
              <a:rPr dirty="0" sz="1800" spc="2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through</a:t>
            </a:r>
            <a:r>
              <a:rPr dirty="0" sz="1800" spc="27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27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National </a:t>
            </a:r>
            <a:r>
              <a:rPr dirty="0" sz="1800" b="1">
                <a:latin typeface="Times New Roman"/>
                <a:cs typeface="Times New Roman"/>
              </a:rPr>
              <a:t>Forensic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Science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University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Act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Simultaneously,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NFSU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has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also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been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accorded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the </a:t>
            </a:r>
            <a:r>
              <a:rPr dirty="0" sz="1800" i="1">
                <a:latin typeface="Times New Roman"/>
                <a:cs typeface="Times New Roman"/>
              </a:rPr>
              <a:t>status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 an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Institution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of National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Importance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(INI).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6308" y="1080730"/>
            <a:ext cx="11511915" cy="530669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400" b="1">
                <a:solidFill>
                  <a:srgbClr val="585858"/>
                </a:solidFill>
                <a:latin typeface="Times New Roman"/>
                <a:cs typeface="Times New Roman"/>
              </a:rPr>
              <a:t>Don’ts</a:t>
            </a:r>
            <a:r>
              <a:rPr dirty="0" sz="1400" spc="-4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3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400" spc="-1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400" spc="-4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585858"/>
                </a:solidFill>
                <a:latin typeface="Times New Roman"/>
                <a:cs typeface="Times New Roman"/>
              </a:rPr>
              <a:t>Report: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5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Don’t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overly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technical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language.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Don’t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lengthy,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flowery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language</a:t>
            </a:r>
            <a:r>
              <a:rPr dirty="0" sz="14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long</a:t>
            </a:r>
            <a:r>
              <a:rPr dirty="0" sz="14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sentences.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Don’t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overwhelm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reader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with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needless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information.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7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Don’t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rely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on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source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Don’t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 test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will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understandable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court.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7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Don't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test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valid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reliable.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b="1">
                <a:solidFill>
                  <a:srgbClr val="585858"/>
                </a:solidFill>
                <a:latin typeface="Times New Roman"/>
                <a:cs typeface="Times New Roman"/>
              </a:rPr>
              <a:t>Do’s</a:t>
            </a:r>
            <a:r>
              <a:rPr dirty="0" sz="1400" spc="-4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4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dirty="0" sz="1400" spc="-35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585858"/>
                </a:solidFill>
                <a:latin typeface="Times New Roman"/>
                <a:cs typeface="Times New Roman"/>
              </a:rPr>
              <a:t>Forensic</a:t>
            </a:r>
            <a:r>
              <a:rPr dirty="0" sz="1400" spc="-30" b="1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585858"/>
                </a:solidFill>
                <a:latin typeface="Times New Roman"/>
                <a:cs typeface="Times New Roman"/>
              </a:rPr>
              <a:t>Report: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avoid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grammatical</a:t>
            </a:r>
            <a:r>
              <a:rPr dirty="0" sz="1400" spc="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errors,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lack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clarity,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poor</a:t>
            </a:r>
            <a:r>
              <a:rPr dirty="0" sz="14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writing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style.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write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reports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so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they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easily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understood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dirty="0" sz="1400" spc="-5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audiences.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determine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what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structure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report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best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particular</a:t>
            </a:r>
            <a:r>
              <a:rPr dirty="0" sz="14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case. Regardless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which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used,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answer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referral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question.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7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</a:t>
            </a:r>
            <a:r>
              <a:rPr dirty="0" sz="14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consider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length;</a:t>
            </a:r>
            <a:r>
              <a:rPr dirty="0" sz="14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ask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referring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party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guidance.</a:t>
            </a:r>
            <a:endParaRPr sz="1400">
              <a:latin typeface="Times New Roman"/>
              <a:cs typeface="Times New Roman"/>
            </a:endParaRPr>
          </a:p>
          <a:p>
            <a:pPr marL="195580" marR="5080" indent="-182880">
              <a:lnSpc>
                <a:spcPct val="70000"/>
              </a:lnSpc>
              <a:spcBef>
                <a:spcPts val="120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5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conclude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most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important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part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dirty="0" sz="1400" spc="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report.</a:t>
            </a:r>
            <a:r>
              <a:rPr dirty="0" sz="14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Although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may</a:t>
            </a:r>
            <a:r>
              <a:rPr dirty="0" sz="1400" spc="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shorter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than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9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presentation</a:t>
            </a:r>
            <a:r>
              <a:rPr dirty="0" sz="14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section,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dirty="0" sz="1400" spc="10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should</a:t>
            </a:r>
            <a:r>
              <a:rPr dirty="0" sz="1400" spc="9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dirty="0" sz="14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most</a:t>
            </a:r>
            <a:r>
              <a:rPr dirty="0" sz="1400" spc="1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time-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consuming</a:t>
            </a:r>
            <a:r>
              <a:rPr dirty="0" sz="1400" spc="10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write.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7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 include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data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relevant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referral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question.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7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</a:t>
            </a:r>
            <a:r>
              <a:rPr dirty="0" sz="14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choose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 test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relevant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necessary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answer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psycho-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legal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question.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5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</a:t>
            </a:r>
            <a:r>
              <a:rPr dirty="0" sz="1400" spc="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 test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dirty="0" sz="1400" spc="-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valid</a:t>
            </a:r>
            <a:r>
              <a:rPr dirty="0" sz="1400" spc="-3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given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subject’s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age,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race,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language,</a:t>
            </a:r>
            <a:r>
              <a:rPr dirty="0" sz="1400" spc="-4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general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ability</a:t>
            </a:r>
            <a:r>
              <a:rPr dirty="0" sz="14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level.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550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400" spc="60">
                <a:solidFill>
                  <a:srgbClr val="40B9D2"/>
                </a:solidFill>
                <a:latin typeface="Arial MT"/>
                <a:cs typeface="Arial MT"/>
              </a:rPr>
              <a:t> 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Do report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scores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report,</a:t>
            </a:r>
            <a:r>
              <a:rPr dirty="0" sz="1400" spc="-4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including</a:t>
            </a:r>
            <a:r>
              <a:rPr dirty="0" sz="1400" spc="-3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validity,</a:t>
            </a:r>
            <a:r>
              <a:rPr dirty="0" sz="1400" spc="-1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normative</a:t>
            </a:r>
            <a:r>
              <a:rPr dirty="0" sz="1400" spc="-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data,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dirty="0" sz="1400" spc="-2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Times New Roman"/>
                <a:cs typeface="Times New Roman"/>
              </a:rPr>
              <a:t>percentiles,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8838" y="190563"/>
            <a:ext cx="8434705" cy="795655"/>
          </a:xfrm>
          <a:prstGeom prst="rect"/>
          <a:solidFill>
            <a:srgbClr val="40B9D2"/>
          </a:solidFill>
        </p:spPr>
        <p:txBody>
          <a:bodyPr wrap="square" lIns="0" tIns="80645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635"/>
              </a:spcBef>
            </a:pPr>
            <a:r>
              <a:rPr dirty="0" spc="-60"/>
              <a:t>Report</a:t>
            </a:r>
            <a:r>
              <a:rPr dirty="0" spc="-190"/>
              <a:t> </a:t>
            </a:r>
            <a:r>
              <a:rPr dirty="0" spc="-80"/>
              <a:t>Writing</a:t>
            </a:r>
            <a:r>
              <a:rPr dirty="0" spc="-85"/>
              <a:t> </a:t>
            </a:r>
            <a:r>
              <a:rPr dirty="0" spc="-10"/>
              <a:t>(General)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838" y="190563"/>
            <a:ext cx="8434705" cy="795655"/>
          </a:xfrm>
          <a:prstGeom prst="rect"/>
          <a:solidFill>
            <a:srgbClr val="40B9D2"/>
          </a:solidFill>
        </p:spPr>
        <p:txBody>
          <a:bodyPr wrap="square" lIns="0" tIns="80645" rIns="0" bIns="0" rtlCol="0" vert="horz">
            <a:spAutoFit/>
          </a:bodyPr>
          <a:lstStyle/>
          <a:p>
            <a:pPr marL="794385">
              <a:lnSpc>
                <a:spcPct val="100000"/>
              </a:lnSpc>
              <a:spcBef>
                <a:spcPts val="635"/>
              </a:spcBef>
            </a:pPr>
            <a:r>
              <a:rPr dirty="0" spc="-60"/>
              <a:t>Report</a:t>
            </a:r>
            <a:r>
              <a:rPr dirty="0" spc="-185"/>
              <a:t> </a:t>
            </a:r>
            <a:r>
              <a:rPr dirty="0" spc="-75"/>
              <a:t>Writing</a:t>
            </a:r>
            <a:r>
              <a:rPr dirty="0" spc="-105"/>
              <a:t> </a:t>
            </a:r>
            <a:r>
              <a:rPr dirty="0" spc="-55"/>
              <a:t>(Digital</a:t>
            </a:r>
            <a:r>
              <a:rPr dirty="0" spc="-120"/>
              <a:t> </a:t>
            </a:r>
            <a:r>
              <a:rPr dirty="0" spc="-65"/>
              <a:t>Forensic</a:t>
            </a:r>
            <a:r>
              <a:rPr dirty="0" spc="-135"/>
              <a:t> </a:t>
            </a:r>
            <a:r>
              <a:rPr dirty="0" spc="-10"/>
              <a:t>Case)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8267" y="1482598"/>
            <a:ext cx="11674475" cy="4872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 report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crucial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document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summarizes the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findings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 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digital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investigation.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evidence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court,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reference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further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action,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source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learning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improvement.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However,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writing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 forensic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simple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task.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requires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careful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planning,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organization,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clarity,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accuracy,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ethics.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article,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you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will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learn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about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 key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components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 </a:t>
            </a:r>
            <a:r>
              <a:rPr dirty="0" sz="1600" spc="-10">
                <a:latin typeface="Times New Roman"/>
                <a:cs typeface="Times New Roman"/>
              </a:rPr>
              <a:t>successful </a:t>
            </a:r>
            <a:r>
              <a:rPr dirty="0" sz="1600">
                <a:latin typeface="Times New Roman"/>
                <a:cs typeface="Times New Roman"/>
              </a:rPr>
              <a:t>forensic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how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write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them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effectively.</a:t>
            </a:r>
            <a:endParaRPr sz="1600">
              <a:latin typeface="Times New Roman"/>
              <a:cs typeface="Times New Roman"/>
            </a:endParaRPr>
          </a:p>
          <a:p>
            <a:pPr algn="just" marL="355600" marR="6350" indent="-342900">
              <a:lnSpc>
                <a:spcPct val="100000"/>
              </a:lnSpc>
              <a:spcBef>
                <a:spcPts val="1200"/>
              </a:spcBef>
              <a:buClr>
                <a:srgbClr val="40B9D2"/>
              </a:buClr>
              <a:buAutoNum type="arabicPeriod"/>
              <a:tabLst>
                <a:tab pos="355600" algn="l"/>
              </a:tabLst>
            </a:pPr>
            <a:r>
              <a:rPr dirty="0" sz="1600" i="1">
                <a:latin typeface="Times New Roman"/>
                <a:cs typeface="Times New Roman"/>
              </a:rPr>
              <a:t>Purpose</a:t>
            </a:r>
            <a:r>
              <a:rPr dirty="0" sz="1600" spc="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and</a:t>
            </a:r>
            <a:r>
              <a:rPr dirty="0" sz="1600" spc="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Scope:</a:t>
            </a:r>
            <a:r>
              <a:rPr dirty="0" sz="1600" spc="4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first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component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purpose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scope.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section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explains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why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written, </a:t>
            </a:r>
            <a:r>
              <a:rPr dirty="0" sz="1600">
                <a:latin typeface="Times New Roman"/>
                <a:cs typeface="Times New Roman"/>
              </a:rPr>
              <a:t>what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objectives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questions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investigation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were,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what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scope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limitations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were.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purpose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scope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concise,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specific,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relevant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case.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define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terms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acronyms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provide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a </a:t>
            </a:r>
            <a:r>
              <a:rPr dirty="0" sz="1600">
                <a:latin typeface="Times New Roman"/>
                <a:cs typeface="Times New Roman"/>
              </a:rPr>
              <a:t>brief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overview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methodology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tools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used.</a:t>
            </a:r>
            <a:endParaRPr sz="16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1205"/>
              </a:spcBef>
              <a:buClr>
                <a:srgbClr val="40B9D2"/>
              </a:buClr>
              <a:buAutoNum type="arabicPeriod"/>
              <a:tabLst>
                <a:tab pos="355600" algn="l"/>
              </a:tabLst>
            </a:pPr>
            <a:r>
              <a:rPr dirty="0" sz="1600" i="1">
                <a:latin typeface="Times New Roman"/>
                <a:cs typeface="Times New Roman"/>
              </a:rPr>
              <a:t>Evidence</a:t>
            </a:r>
            <a:r>
              <a:rPr dirty="0" sz="1600" spc="21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and</a:t>
            </a:r>
            <a:r>
              <a:rPr dirty="0" sz="1600" spc="2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Analysis:</a:t>
            </a:r>
            <a:r>
              <a:rPr dirty="0" sz="1600" spc="22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second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component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evidence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analysis.</a:t>
            </a:r>
            <a:r>
              <a:rPr dirty="0" sz="1600" spc="2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section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presents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facts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findings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investigation,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supported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relevant</a:t>
            </a:r>
            <a:r>
              <a:rPr dirty="0" sz="1600" spc="2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screenshots.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evidence</a:t>
            </a:r>
            <a:r>
              <a:rPr dirty="0" sz="1600" spc="2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2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organized</a:t>
            </a:r>
            <a:r>
              <a:rPr dirty="0" sz="1600" spc="29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logically, </a:t>
            </a:r>
            <a:r>
              <a:rPr dirty="0" sz="1600">
                <a:latin typeface="Times New Roman"/>
                <a:cs typeface="Times New Roman"/>
              </a:rPr>
              <a:t>chronologically,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thematically,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depending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case.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explain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how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was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collected,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preserved,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examined,</a:t>
            </a:r>
            <a:r>
              <a:rPr dirty="0" sz="1600" spc="19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verified,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standard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procedures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techniques.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evidence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objective,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factual,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clear,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avoiding </a:t>
            </a:r>
            <a:r>
              <a:rPr dirty="0" sz="1600">
                <a:latin typeface="Times New Roman"/>
                <a:cs typeface="Times New Roman"/>
              </a:rPr>
              <a:t>speculation,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opinion,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jargon.</a:t>
            </a:r>
            <a:endParaRPr sz="1600">
              <a:latin typeface="Times New Roman"/>
              <a:cs typeface="Times New Roman"/>
            </a:endParaRPr>
          </a:p>
          <a:p>
            <a:pPr algn="just" marL="354330" marR="5080" indent="-341630">
              <a:lnSpc>
                <a:spcPct val="100000"/>
              </a:lnSpc>
              <a:spcBef>
                <a:spcPts val="1200"/>
              </a:spcBef>
              <a:buClr>
                <a:srgbClr val="40B9D2"/>
              </a:buClr>
              <a:buAutoNum type="arabicPeriod"/>
              <a:tabLst>
                <a:tab pos="355600" algn="l"/>
              </a:tabLst>
            </a:pPr>
            <a:r>
              <a:rPr dirty="0" sz="1600" i="1">
                <a:latin typeface="Times New Roman"/>
                <a:cs typeface="Times New Roman"/>
              </a:rPr>
              <a:t>Conclusions</a:t>
            </a:r>
            <a:r>
              <a:rPr dirty="0" sz="1600" spc="2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and</a:t>
            </a:r>
            <a:r>
              <a:rPr dirty="0" sz="1600" spc="21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Recommendations:</a:t>
            </a:r>
            <a:r>
              <a:rPr dirty="0" sz="1600" spc="229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third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component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2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conclusions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recommendations.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2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section </a:t>
            </a:r>
            <a:r>
              <a:rPr dirty="0" sz="1600" spc="-1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summarizes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main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outcomes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implications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investigation,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answering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questions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posed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purpose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scope.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 spc="-25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conclusions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recommendations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evidence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personal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views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assumptions.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They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also </a:t>
            </a:r>
            <a:r>
              <a:rPr dirty="0" sz="1600" spc="-2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3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concise,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coherent,</a:t>
            </a:r>
            <a:r>
              <a:rPr dirty="0" sz="1600" spc="3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consistent</a:t>
            </a:r>
            <a:r>
              <a:rPr dirty="0" sz="1600" spc="3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report's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objectives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scope.</a:t>
            </a:r>
            <a:r>
              <a:rPr dirty="0" sz="1600" spc="3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conclusions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3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recommendations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provide </a:t>
            </a:r>
            <a:r>
              <a:rPr dirty="0" sz="1600" spc="-1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actionable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suggestions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guidance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client,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court,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organization.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8838" y="190563"/>
            <a:ext cx="8434705" cy="795655"/>
          </a:xfrm>
          <a:prstGeom prst="rect"/>
          <a:solidFill>
            <a:srgbClr val="40B9D2"/>
          </a:solidFill>
        </p:spPr>
        <p:txBody>
          <a:bodyPr wrap="square" lIns="0" tIns="80645" rIns="0" bIns="0" rtlCol="0" vert="horz">
            <a:spAutoFit/>
          </a:bodyPr>
          <a:lstStyle/>
          <a:p>
            <a:pPr marL="794385">
              <a:lnSpc>
                <a:spcPct val="100000"/>
              </a:lnSpc>
              <a:spcBef>
                <a:spcPts val="635"/>
              </a:spcBef>
            </a:pPr>
            <a:r>
              <a:rPr dirty="0" spc="-60"/>
              <a:t>Report</a:t>
            </a:r>
            <a:r>
              <a:rPr dirty="0" spc="-185"/>
              <a:t> </a:t>
            </a:r>
            <a:r>
              <a:rPr dirty="0" spc="-80"/>
              <a:t>Writing</a:t>
            </a:r>
            <a:r>
              <a:rPr dirty="0" spc="-95"/>
              <a:t> </a:t>
            </a:r>
            <a:r>
              <a:rPr dirty="0" spc="-55"/>
              <a:t>(Digital</a:t>
            </a:r>
            <a:r>
              <a:rPr dirty="0" spc="-110"/>
              <a:t> </a:t>
            </a:r>
            <a:r>
              <a:rPr dirty="0" spc="-65"/>
              <a:t>Forensic</a:t>
            </a:r>
            <a:r>
              <a:rPr dirty="0" spc="-125"/>
              <a:t> </a:t>
            </a:r>
            <a:r>
              <a:rPr dirty="0" spc="-10"/>
              <a:t>Case)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8267" y="2168779"/>
            <a:ext cx="11675745" cy="3500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Clr>
                <a:srgbClr val="40B9D2"/>
              </a:buClr>
              <a:buAutoNum type="arabicPeriod" startAt="4"/>
              <a:tabLst>
                <a:tab pos="355600" algn="l"/>
              </a:tabLst>
            </a:pPr>
            <a:r>
              <a:rPr dirty="0" sz="1600" i="1">
                <a:latin typeface="Times New Roman"/>
                <a:cs typeface="Times New Roman"/>
              </a:rPr>
              <a:t>Appendices</a:t>
            </a:r>
            <a:r>
              <a:rPr dirty="0" sz="1600" spc="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and</a:t>
            </a:r>
            <a:r>
              <a:rPr dirty="0" sz="1600" spc="2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References:</a:t>
            </a:r>
            <a:r>
              <a:rPr dirty="0" sz="1600" spc="2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fourth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component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appendices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references.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section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provides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additional </a:t>
            </a:r>
            <a:r>
              <a:rPr dirty="0" sz="1600">
                <a:latin typeface="Times New Roman"/>
                <a:cs typeface="Times New Roman"/>
              </a:rPr>
              <a:t>information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details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support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supplement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main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body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such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raw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data,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code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blocks,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graphs,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tables,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diagrams.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appendices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references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labelled,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numbered,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cited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properly,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consistent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format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style.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They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be </a:t>
            </a:r>
            <a:r>
              <a:rPr dirty="0" sz="1600">
                <a:latin typeface="Times New Roman"/>
                <a:cs typeface="Times New Roman"/>
              </a:rPr>
              <a:t>relevant,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accurate,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complete,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avoiding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unnecessary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redundant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information.</a:t>
            </a:r>
            <a:endParaRPr sz="1600">
              <a:latin typeface="Times New Roman"/>
              <a:cs typeface="Times New Roman"/>
            </a:endParaRPr>
          </a:p>
          <a:p>
            <a:pPr algn="just" marL="355600" marR="7620" indent="-342900">
              <a:lnSpc>
                <a:spcPct val="100000"/>
              </a:lnSpc>
              <a:spcBef>
                <a:spcPts val="1200"/>
              </a:spcBef>
              <a:buClr>
                <a:srgbClr val="40B9D2"/>
              </a:buClr>
              <a:buAutoNum type="arabicPeriod" startAt="4"/>
              <a:tabLst>
                <a:tab pos="355600" algn="l"/>
              </a:tabLst>
            </a:pPr>
            <a:r>
              <a:rPr dirty="0" sz="1600" i="1">
                <a:latin typeface="Times New Roman"/>
                <a:cs typeface="Times New Roman"/>
              </a:rPr>
              <a:t>Executive</a:t>
            </a:r>
            <a:r>
              <a:rPr dirty="0" sz="1600" spc="1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Summary:</a:t>
            </a:r>
            <a:r>
              <a:rPr dirty="0" sz="1600" spc="135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fifth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component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executive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summary.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section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provides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brief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overview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report's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purpose,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scope,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evidence,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analysis,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conclusions,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1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recommendations,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highlighting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key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points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findings.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executive </a:t>
            </a:r>
            <a:r>
              <a:rPr dirty="0" sz="1600">
                <a:latin typeface="Times New Roman"/>
                <a:cs typeface="Times New Roman"/>
              </a:rPr>
              <a:t>summary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written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last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after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main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body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completed.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written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non-</a:t>
            </a:r>
            <a:r>
              <a:rPr dirty="0" sz="1600">
                <a:latin typeface="Times New Roman"/>
                <a:cs typeface="Times New Roman"/>
              </a:rPr>
              <a:t>technical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audience, </a:t>
            </a:r>
            <a:r>
              <a:rPr dirty="0" sz="1600">
                <a:latin typeface="Times New Roman"/>
                <a:cs typeface="Times New Roman"/>
              </a:rPr>
              <a:t>using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simple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clear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language.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executive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summary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concise,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informative,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persuasive,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capturing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reader's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attention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interest.</a:t>
            </a:r>
            <a:endParaRPr sz="1600">
              <a:latin typeface="Times New Roman"/>
              <a:cs typeface="Times New Roman"/>
            </a:endParaRPr>
          </a:p>
          <a:p>
            <a:pPr algn="just" marL="355600" marR="7620" indent="-342900">
              <a:lnSpc>
                <a:spcPct val="100000"/>
              </a:lnSpc>
              <a:spcBef>
                <a:spcPts val="1200"/>
              </a:spcBef>
              <a:buClr>
                <a:srgbClr val="40B9D2"/>
              </a:buClr>
              <a:buAutoNum type="arabicPeriod" startAt="4"/>
              <a:tabLst>
                <a:tab pos="355600" algn="l"/>
              </a:tabLst>
            </a:pPr>
            <a:r>
              <a:rPr dirty="0" sz="1600" i="1">
                <a:latin typeface="Times New Roman"/>
                <a:cs typeface="Times New Roman"/>
              </a:rPr>
              <a:t>Format and</a:t>
            </a:r>
            <a:r>
              <a:rPr dirty="0" sz="1600" spc="1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Style:</a:t>
            </a:r>
            <a:r>
              <a:rPr dirty="0" sz="1600" spc="20" i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sixth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component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forensic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format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style.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section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refers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 appearance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presentation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report,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such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layout,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font,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colour,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spacing,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headings,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numbering,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pagination.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format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style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consistent, </a:t>
            </a:r>
            <a:r>
              <a:rPr dirty="0" sz="1600">
                <a:latin typeface="Times New Roman"/>
                <a:cs typeface="Times New Roman"/>
              </a:rPr>
              <a:t>professional,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easy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read,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following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guidelines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standards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client,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court,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organization.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format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style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checked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spelling,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grammar,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punctuation,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accuracy,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ensuring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free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errors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typos.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8951"/>
            <a:ext cx="3443604" cy="5331460"/>
          </a:xfrm>
          <a:custGeom>
            <a:avLst/>
            <a:gdLst/>
            <a:ahLst/>
            <a:cxnLst/>
            <a:rect l="l" t="t" r="r" b="b"/>
            <a:pathLst>
              <a:path w="3443604" h="5331460">
                <a:moveTo>
                  <a:pt x="3443604" y="0"/>
                </a:moveTo>
                <a:lnTo>
                  <a:pt x="0" y="0"/>
                </a:lnTo>
                <a:lnTo>
                  <a:pt x="0" y="5330952"/>
                </a:lnTo>
                <a:lnTo>
                  <a:pt x="3443604" y="5330952"/>
                </a:lnTo>
                <a:lnTo>
                  <a:pt x="3443604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815826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174" y="5330952"/>
                </a:lnTo>
                <a:lnTo>
                  <a:pt x="376174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0604" y="767422"/>
            <a:ext cx="8115173" cy="53309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15826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174" y="5330952"/>
                </a:lnTo>
                <a:lnTo>
                  <a:pt x="376174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0" y="758951"/>
            <a:ext cx="3443604" cy="5331460"/>
          </a:xfrm>
          <a:prstGeom prst="rect">
            <a:avLst/>
          </a:prstGeom>
          <a:solidFill>
            <a:srgbClr val="40B9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75"/>
              </a:spcBef>
            </a:pPr>
            <a:endParaRPr sz="3600">
              <a:latin typeface="Times New Roman"/>
              <a:cs typeface="Times New Roman"/>
            </a:endParaRPr>
          </a:p>
          <a:p>
            <a:pPr algn="ctr" marL="448309" marR="424180">
              <a:lnSpc>
                <a:spcPts val="3890"/>
              </a:lnSpc>
            </a:pPr>
            <a:r>
              <a:rPr dirty="0" sz="3600" spc="-65">
                <a:solidFill>
                  <a:srgbClr val="FFFFFF"/>
                </a:solidFill>
                <a:latin typeface="Times New Roman"/>
                <a:cs typeface="Times New Roman"/>
              </a:rPr>
              <a:t>Advantages</a:t>
            </a:r>
            <a:r>
              <a:rPr dirty="0" sz="360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600" spc="-25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dirty="0" sz="3600" spc="-10">
                <a:solidFill>
                  <a:srgbClr val="FFFFFF"/>
                </a:solidFill>
                <a:latin typeface="Times New Roman"/>
                <a:cs typeface="Times New Roman"/>
              </a:rPr>
              <a:t>Scientific Investigations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32708" y="498094"/>
            <a:ext cx="7986395" cy="7937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94945" marR="5080" indent="-182880">
              <a:lnSpc>
                <a:spcPts val="1939"/>
              </a:lnSpc>
              <a:spcBef>
                <a:spcPts val="34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Forensic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sciences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being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important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factor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criminal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justice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system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plays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vital</a:t>
            </a:r>
            <a:r>
              <a:rPr dirty="0" sz="1800" spc="6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role</a:t>
            </a:r>
            <a:r>
              <a:rPr dirty="0" sz="1800" spc="6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6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providing</a:t>
            </a:r>
            <a:r>
              <a:rPr dirty="0" sz="1800" spc="6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scientific</a:t>
            </a:r>
            <a:r>
              <a:rPr dirty="0" sz="1800" spc="6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information</a:t>
            </a:r>
            <a:r>
              <a:rPr dirty="0" sz="1800" spc="6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through</a:t>
            </a:r>
            <a:r>
              <a:rPr dirty="0" sz="1800" spc="6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6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analysis</a:t>
            </a:r>
            <a:r>
              <a:rPr dirty="0" sz="1800" spc="6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6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physical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evidence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investigator.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32708" y="1391158"/>
            <a:ext cx="7985125" cy="793750"/>
          </a:xfrm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algn="just" marL="194945" marR="5080" indent="-182880">
              <a:lnSpc>
                <a:spcPts val="1939"/>
              </a:lnSpc>
              <a:spcBef>
                <a:spcPts val="34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The</a:t>
            </a:r>
            <a:r>
              <a:rPr dirty="0" sz="1800" spc="5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evidences</a:t>
            </a:r>
            <a:r>
              <a:rPr dirty="0" sz="1800" spc="4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which</a:t>
            </a:r>
            <a:r>
              <a:rPr dirty="0" sz="1800" spc="45">
                <a:solidFill>
                  <a:srgbClr val="000000"/>
                </a:solidFill>
              </a:rPr>
              <a:t> </a:t>
            </a:r>
            <a:r>
              <a:rPr dirty="0" sz="1800" spc="-15">
                <a:solidFill>
                  <a:srgbClr val="000000"/>
                </a:solidFill>
              </a:rPr>
              <a:t>are</a:t>
            </a:r>
            <a:r>
              <a:rPr dirty="0" sz="1800" spc="4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present</a:t>
            </a:r>
            <a:r>
              <a:rPr dirty="0" sz="1800" spc="2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at</a:t>
            </a:r>
            <a:r>
              <a:rPr dirty="0" sz="1800" spc="4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the</a:t>
            </a:r>
            <a:r>
              <a:rPr dirty="0" sz="1800" spc="4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crime</a:t>
            </a:r>
            <a:r>
              <a:rPr dirty="0" sz="1800" spc="50">
                <a:solidFill>
                  <a:srgbClr val="000000"/>
                </a:solidFill>
              </a:rPr>
              <a:t> </a:t>
            </a:r>
            <a:r>
              <a:rPr dirty="0" sz="1800" spc="-15">
                <a:solidFill>
                  <a:srgbClr val="000000"/>
                </a:solidFill>
              </a:rPr>
              <a:t>scene</a:t>
            </a:r>
            <a:r>
              <a:rPr dirty="0" sz="1800" spc="4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are</a:t>
            </a:r>
            <a:r>
              <a:rPr dirty="0" sz="1800" spc="40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called</a:t>
            </a:r>
            <a:r>
              <a:rPr dirty="0" sz="1800" spc="4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physical</a:t>
            </a:r>
            <a:r>
              <a:rPr dirty="0" sz="1800" spc="4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evidence,</a:t>
            </a:r>
            <a:r>
              <a:rPr dirty="0" sz="1800" spc="5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the</a:t>
            </a:r>
            <a:r>
              <a:rPr dirty="0" sz="1800" spc="-5">
                <a:solidFill>
                  <a:srgbClr val="000000"/>
                </a:solidFill>
              </a:rPr>
              <a:t> analysis</a:t>
            </a:r>
            <a:r>
              <a:rPr dirty="0" sz="1800" spc="8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of</a:t>
            </a:r>
            <a:r>
              <a:rPr dirty="0" sz="1800" spc="7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which</a:t>
            </a:r>
            <a:r>
              <a:rPr dirty="0" sz="1800" spc="75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helps</a:t>
            </a:r>
            <a:r>
              <a:rPr dirty="0" sz="1800" spc="7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in</a:t>
            </a:r>
            <a:r>
              <a:rPr dirty="0" sz="1800" spc="7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l</a:t>
            </a:r>
            <a:r>
              <a:rPr dirty="0" sz="1800">
                <a:solidFill>
                  <a:srgbClr val="000000"/>
                </a:solidFill>
              </a:rPr>
              <a:t>ink</a:t>
            </a:r>
            <a:r>
              <a:rPr dirty="0" sz="1800" spc="5">
                <a:solidFill>
                  <a:srgbClr val="000000"/>
                </a:solidFill>
              </a:rPr>
              <a:t>i</a:t>
            </a:r>
            <a:r>
              <a:rPr dirty="0" sz="1800" spc="-15">
                <a:solidFill>
                  <a:srgbClr val="000000"/>
                </a:solidFill>
              </a:rPr>
              <a:t>n</a:t>
            </a:r>
            <a:r>
              <a:rPr dirty="0" sz="1800">
                <a:solidFill>
                  <a:srgbClr val="000000"/>
                </a:solidFill>
              </a:rPr>
              <a:t>g</a:t>
            </a:r>
            <a:r>
              <a:rPr dirty="0" sz="1800" spc="8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the</a:t>
            </a:r>
            <a:r>
              <a:rPr dirty="0" sz="1800" spc="8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criminal,</a:t>
            </a:r>
            <a:r>
              <a:rPr dirty="0" sz="1800" spc="7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and</a:t>
            </a:r>
            <a:r>
              <a:rPr dirty="0" sz="1800" spc="75">
                <a:solidFill>
                  <a:srgbClr val="000000"/>
                </a:solidFill>
              </a:rPr>
              <a:t> </a:t>
            </a:r>
            <a:r>
              <a:rPr dirty="0" sz="1800" spc="-5">
                <a:solidFill>
                  <a:srgbClr val="000000"/>
                </a:solidFill>
              </a:rPr>
              <a:t>victim</a:t>
            </a:r>
            <a:r>
              <a:rPr dirty="0" sz="1800" spc="75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with</a:t>
            </a:r>
            <a:r>
              <a:rPr dirty="0" sz="1800" spc="6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each</a:t>
            </a:r>
            <a:r>
              <a:rPr dirty="0" sz="1800" spc="80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other</a:t>
            </a:r>
            <a:r>
              <a:rPr dirty="0" sz="1800" spc="65">
                <a:solidFill>
                  <a:srgbClr val="000000"/>
                </a:solidFill>
              </a:rPr>
              <a:t> </a:t>
            </a:r>
            <a:r>
              <a:rPr dirty="0" sz="1800" spc="-10">
                <a:solidFill>
                  <a:srgbClr val="000000"/>
                </a:solidFill>
              </a:rPr>
              <a:t>and</a:t>
            </a:r>
            <a:r>
              <a:rPr dirty="0" sz="1800" spc="80">
                <a:solidFill>
                  <a:srgbClr val="000000"/>
                </a:solidFill>
              </a:rPr>
              <a:t> </a:t>
            </a:r>
            <a:r>
              <a:rPr dirty="0" sz="1800">
                <a:solidFill>
                  <a:srgbClr val="000000"/>
                </a:solidFill>
              </a:rPr>
              <a:t>w</a:t>
            </a:r>
            <a:r>
              <a:rPr dirty="0" sz="1800" spc="-10">
                <a:solidFill>
                  <a:srgbClr val="000000"/>
                </a:solidFill>
              </a:rPr>
              <a:t>i</a:t>
            </a:r>
            <a:r>
              <a:rPr dirty="0" sz="1800">
                <a:solidFill>
                  <a:srgbClr val="000000"/>
                </a:solidFill>
              </a:rPr>
              <a:t>th the </a:t>
            </a:r>
            <a:r>
              <a:rPr dirty="0" sz="1800" spc="-5">
                <a:solidFill>
                  <a:srgbClr val="000000"/>
                </a:solidFill>
              </a:rPr>
              <a:t>crime </a:t>
            </a:r>
            <a:r>
              <a:rPr dirty="0" sz="1800">
                <a:solidFill>
                  <a:srgbClr val="000000"/>
                </a:solidFill>
              </a:rPr>
              <a:t>scen</a:t>
            </a:r>
            <a:r>
              <a:rPr dirty="0" sz="1800" spc="5">
                <a:solidFill>
                  <a:srgbClr val="000000"/>
                </a:solidFill>
              </a:rPr>
              <a:t>e</a:t>
            </a:r>
            <a:r>
              <a:rPr dirty="0" sz="1800">
                <a:solidFill>
                  <a:srgbClr val="000000"/>
                </a:solidFill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32708" y="2284603"/>
            <a:ext cx="7985125" cy="218059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194945" marR="6350" indent="-182880">
              <a:lnSpc>
                <a:spcPts val="1939"/>
              </a:lnSpc>
              <a:spcBef>
                <a:spcPts val="34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It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mainly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concerned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identification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traces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evidence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left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at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scene,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their </a:t>
            </a:r>
            <a:r>
              <a:rPr dirty="0" sz="1800" spc="-5">
                <a:latin typeface="Times New Roman"/>
                <a:cs typeface="Times New Roman"/>
              </a:rPr>
              <a:t>scientific </a:t>
            </a:r>
            <a:r>
              <a:rPr dirty="0" sz="1800">
                <a:latin typeface="Times New Roman"/>
                <a:cs typeface="Times New Roman"/>
              </a:rPr>
              <a:t>analysis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10">
                <a:latin typeface="Times New Roman"/>
                <a:cs typeface="Times New Roman"/>
              </a:rPr>
              <a:t> 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lab,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finally reconstruction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events.</a:t>
            </a:r>
            <a:endParaRPr sz="1800">
              <a:latin typeface="Times New Roman"/>
              <a:cs typeface="Times New Roman"/>
            </a:endParaRPr>
          </a:p>
          <a:p>
            <a:pPr algn="just" marL="194945" marR="5080" indent="-182880">
              <a:lnSpc>
                <a:spcPct val="90000"/>
              </a:lnSpc>
              <a:spcBef>
                <a:spcPts val="1175"/>
              </a:spcBef>
            </a:pPr>
            <a:r>
              <a:rPr dirty="0" sz="1800" spc="-705">
                <a:solidFill>
                  <a:srgbClr val="40B9D2"/>
                </a:solidFill>
                <a:latin typeface="Arial MT"/>
                <a:cs typeface="Arial MT"/>
              </a:rPr>
              <a:t>🞄</a:t>
            </a:r>
            <a:r>
              <a:rPr dirty="0" sz="1800" spc="285">
                <a:solidFill>
                  <a:srgbClr val="40B9D2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aim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conducting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criminal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investigations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scientifically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means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recognize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evidence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at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scene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of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crime</a:t>
            </a:r>
            <a:r>
              <a:rPr dirty="0" sz="1800"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Times New Roman"/>
                <a:cs typeface="Times New Roman"/>
              </a:rPr>
              <a:t>which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can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analyzed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scientifically</a:t>
            </a:r>
            <a:r>
              <a:rPr dirty="0" sz="1800">
                <a:latin typeface="Times New Roman"/>
                <a:cs typeface="Times New Roman"/>
              </a:rPr>
              <a:t>  in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forensic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science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borato</a:t>
            </a:r>
            <a:r>
              <a:rPr dirty="0" sz="1800" spc="-10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h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ans</a:t>
            </a:r>
            <a:r>
              <a:rPr dirty="0" sz="1800" spc="-10">
                <a:latin typeface="Times New Roman"/>
                <a:cs typeface="Times New Roman"/>
              </a:rPr>
              <a:t>w</a:t>
            </a:r>
            <a:r>
              <a:rPr dirty="0" sz="1800">
                <a:latin typeface="Times New Roman"/>
                <a:cs typeface="Times New Roman"/>
              </a:rPr>
              <a:t>er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uestions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</a:t>
            </a:r>
            <a:r>
              <a:rPr dirty="0" sz="1800" spc="-10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ed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inves</a:t>
            </a:r>
            <a:r>
              <a:rPr dirty="0" sz="1800" spc="-1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iga</a:t>
            </a:r>
            <a:r>
              <a:rPr dirty="0" sz="1800" spc="-10">
                <a:latin typeface="Times New Roman"/>
                <a:cs typeface="Times New Roman"/>
              </a:rPr>
              <a:t>ti</a:t>
            </a:r>
            <a:r>
              <a:rPr dirty="0" sz="1800">
                <a:latin typeface="Times New Roman"/>
                <a:cs typeface="Times New Roman"/>
              </a:rPr>
              <a:t>ng </a:t>
            </a:r>
            <a:r>
              <a:rPr dirty="0" sz="1800" spc="-15">
                <a:latin typeface="Times New Roman"/>
                <a:cs typeface="Times New Roman"/>
              </a:rPr>
              <a:t>officer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and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help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identify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suspected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person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who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has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committed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crime.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30">
                <a:latin typeface="Times New Roman"/>
                <a:cs typeface="Times New Roman"/>
              </a:rPr>
              <a:t>To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achieve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aim,</a:t>
            </a:r>
            <a:r>
              <a:rPr dirty="0" sz="1800" spc="4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investigation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needs</a:t>
            </a:r>
            <a:r>
              <a:rPr dirty="0" sz="1800" spc="4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conducted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the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following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two </a:t>
            </a:r>
            <a:r>
              <a:rPr dirty="0" sz="1800" spc="-5">
                <a:latin typeface="Times New Roman"/>
                <a:cs typeface="Times New Roman"/>
              </a:rPr>
              <a:t>places: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879463" y="4800600"/>
            <a:ext cx="1542415" cy="67246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4"/>
              </a:spcBef>
              <a:buClr>
                <a:srgbClr val="40B9D2"/>
              </a:buClr>
              <a:buAutoNum type="arabicPeriod"/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Crime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Scene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Clr>
                <a:srgbClr val="40B9D2"/>
              </a:buClr>
              <a:buAutoNum type="arabicPeriod"/>
              <a:tabLst>
                <a:tab pos="354965" algn="l"/>
              </a:tabLst>
            </a:pPr>
            <a:r>
              <a:rPr dirty="0" sz="1800" spc="-10">
                <a:latin typeface="Times New Roman"/>
                <a:cs typeface="Times New Roman"/>
              </a:rPr>
              <a:t>Laboratory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Ashna Bhatia</dc:creator>
  <dc:title>Unit 2</dc:title>
  <dcterms:created xsi:type="dcterms:W3CDTF">2024-10-10T18:30:13Z</dcterms:created>
  <dcterms:modified xsi:type="dcterms:W3CDTF">2024-10-10T18:30:13Z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2024-10-10T00:00:00Z</vt:filetime>
  </property>
  <property fmtid="{D5CDD505-2E9C-101B-9397-08002B2CF9AE}" pid="5" name="Producer">
    <vt:lpwstr>Microsoft® PowerPoint® 2019</vt:lpwstr>
  </property>
</Properties>
</file>